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Lst>
  <p:sldSz cx="18288000" cy="10287000"/>
  <p:notesSz cx="6858000" cy="9144000"/>
  <p:embeddedFontLst>
    <p:embeddedFont>
      <p:font typeface="Bebas Neue Bold" panose="020B0604020202020204" charset="0"/>
      <p:regular r:id="rId6"/>
    </p:embeddedFont>
    <p:embeddedFont>
      <p:font typeface="Calibri (MS)" panose="020B0604020202020204" charset="0"/>
      <p:regular r:id="rId7"/>
    </p:embeddedFont>
    <p:embeddedFont>
      <p:font typeface="Calibri (MS) Italics" panose="020B0604020202020204" charset="0"/>
      <p:regular r:id="rId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8" d="100"/>
          <a:sy n="58" d="100"/>
        </p:scale>
        <p:origin x="514" y="10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sp>
      <p:sp>
        <p:nvSpPr>
          <p:cNvPr id="3" name="Freeform 3"/>
          <p:cNvSpPr/>
          <p:nvPr/>
        </p:nvSpPr>
        <p:spPr>
          <a:xfrm rot="2041056">
            <a:off x="1387957" y="1093896"/>
            <a:ext cx="2941994" cy="4064931"/>
          </a:xfrm>
          <a:custGeom>
            <a:avLst/>
            <a:gdLst/>
            <a:ahLst/>
            <a:cxnLst/>
            <a:rect l="l" t="t" r="r" b="b"/>
            <a:pathLst>
              <a:path w="2941994" h="4064931">
                <a:moveTo>
                  <a:pt x="0" y="0"/>
                </a:moveTo>
                <a:lnTo>
                  <a:pt x="2941994" y="0"/>
                </a:lnTo>
                <a:lnTo>
                  <a:pt x="2941994" y="4064931"/>
                </a:lnTo>
                <a:lnTo>
                  <a:pt x="0" y="4064931"/>
                </a:lnTo>
                <a:lnTo>
                  <a:pt x="0" y="0"/>
                </a:lnTo>
                <a:close/>
              </a:path>
            </a:pathLst>
          </a:custGeom>
          <a:blipFill>
            <a:blip r:embed="rId3"/>
            <a:stretch>
              <a:fillRect/>
            </a:stretch>
          </a:blipFill>
        </p:spPr>
      </p:sp>
      <p:sp>
        <p:nvSpPr>
          <p:cNvPr id="4" name="Freeform 4"/>
          <p:cNvSpPr/>
          <p:nvPr/>
        </p:nvSpPr>
        <p:spPr>
          <a:xfrm>
            <a:off x="4988875" y="1976807"/>
            <a:ext cx="11216421" cy="6842017"/>
          </a:xfrm>
          <a:custGeom>
            <a:avLst/>
            <a:gdLst/>
            <a:ahLst/>
            <a:cxnLst/>
            <a:rect l="l" t="t" r="r" b="b"/>
            <a:pathLst>
              <a:path w="11216421" h="6842017">
                <a:moveTo>
                  <a:pt x="0" y="0"/>
                </a:moveTo>
                <a:lnTo>
                  <a:pt x="11216421" y="0"/>
                </a:lnTo>
                <a:lnTo>
                  <a:pt x="11216421" y="6842017"/>
                </a:lnTo>
                <a:lnTo>
                  <a:pt x="0" y="68420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028700" y="5741216"/>
            <a:ext cx="3444904" cy="3655071"/>
          </a:xfrm>
          <a:custGeom>
            <a:avLst/>
            <a:gdLst/>
            <a:ahLst/>
            <a:cxnLst/>
            <a:rect l="l" t="t" r="r" b="b"/>
            <a:pathLst>
              <a:path w="3444904" h="3655071">
                <a:moveTo>
                  <a:pt x="0" y="0"/>
                </a:moveTo>
                <a:lnTo>
                  <a:pt x="3444904" y="0"/>
                </a:lnTo>
                <a:lnTo>
                  <a:pt x="3444904" y="3655071"/>
                </a:lnTo>
                <a:lnTo>
                  <a:pt x="0" y="3655071"/>
                </a:lnTo>
                <a:lnTo>
                  <a:pt x="0" y="0"/>
                </a:lnTo>
                <a:close/>
              </a:path>
            </a:pathLst>
          </a:custGeom>
          <a:blipFill>
            <a:blip r:embed="rId6"/>
            <a:stretch>
              <a:fillRect/>
            </a:stretch>
          </a:blipFill>
        </p:spPr>
      </p:sp>
      <p:sp>
        <p:nvSpPr>
          <p:cNvPr id="6" name="Freeform 6"/>
          <p:cNvSpPr/>
          <p:nvPr/>
        </p:nvSpPr>
        <p:spPr>
          <a:xfrm>
            <a:off x="12834690" y="552456"/>
            <a:ext cx="4944760" cy="3535503"/>
          </a:xfrm>
          <a:custGeom>
            <a:avLst/>
            <a:gdLst/>
            <a:ahLst/>
            <a:cxnLst/>
            <a:rect l="l" t="t" r="r" b="b"/>
            <a:pathLst>
              <a:path w="4944760" h="3535503">
                <a:moveTo>
                  <a:pt x="0" y="0"/>
                </a:moveTo>
                <a:lnTo>
                  <a:pt x="4944760" y="0"/>
                </a:lnTo>
                <a:lnTo>
                  <a:pt x="4944760" y="3535503"/>
                </a:lnTo>
                <a:lnTo>
                  <a:pt x="0" y="3535503"/>
                </a:lnTo>
                <a:lnTo>
                  <a:pt x="0" y="0"/>
                </a:lnTo>
                <a:close/>
              </a:path>
            </a:pathLst>
          </a:custGeom>
          <a:blipFill>
            <a:blip r:embed="rId7"/>
            <a:stretch>
              <a:fillRect/>
            </a:stretch>
          </a:blipFill>
        </p:spPr>
      </p:sp>
      <p:sp>
        <p:nvSpPr>
          <p:cNvPr id="7" name="Freeform 7"/>
          <p:cNvSpPr/>
          <p:nvPr/>
        </p:nvSpPr>
        <p:spPr>
          <a:xfrm>
            <a:off x="15692740" y="7130200"/>
            <a:ext cx="3368804" cy="3377247"/>
          </a:xfrm>
          <a:custGeom>
            <a:avLst/>
            <a:gdLst/>
            <a:ahLst/>
            <a:cxnLst/>
            <a:rect l="l" t="t" r="r" b="b"/>
            <a:pathLst>
              <a:path w="3368804" h="3377247">
                <a:moveTo>
                  <a:pt x="0" y="0"/>
                </a:moveTo>
                <a:lnTo>
                  <a:pt x="3368804" y="0"/>
                </a:lnTo>
                <a:lnTo>
                  <a:pt x="3368804" y="3377247"/>
                </a:lnTo>
                <a:lnTo>
                  <a:pt x="0" y="3377247"/>
                </a:lnTo>
                <a:lnTo>
                  <a:pt x="0" y="0"/>
                </a:lnTo>
                <a:close/>
              </a:path>
            </a:pathLst>
          </a:custGeom>
          <a:blipFill>
            <a:blip r:embed="rId8"/>
            <a:stretch>
              <a:fillRect/>
            </a:stretch>
          </a:blipFill>
        </p:spPr>
      </p:sp>
      <p:sp>
        <p:nvSpPr>
          <p:cNvPr id="8" name="TextBox 8"/>
          <p:cNvSpPr txBox="1"/>
          <p:nvPr/>
        </p:nvSpPr>
        <p:spPr>
          <a:xfrm>
            <a:off x="5501430" y="3545462"/>
            <a:ext cx="10191310" cy="3852865"/>
          </a:xfrm>
          <a:prstGeom prst="rect">
            <a:avLst/>
          </a:prstGeom>
        </p:spPr>
        <p:txBody>
          <a:bodyPr lIns="0" tIns="0" rIns="0" bIns="0" rtlCol="0" anchor="t">
            <a:spAutoFit/>
          </a:bodyPr>
          <a:lstStyle/>
          <a:p>
            <a:pPr algn="ctr">
              <a:lnSpc>
                <a:spcPts val="14433"/>
              </a:lnSpc>
            </a:pPr>
            <a:r>
              <a:rPr lang="en-US" sz="15860" b="1" spc="-396">
                <a:solidFill>
                  <a:srgbClr val="EC6112"/>
                </a:solidFill>
                <a:latin typeface="Bebas Neue Bold"/>
                <a:ea typeface="Bebas Neue Bold"/>
                <a:cs typeface="Bebas Neue Bold"/>
                <a:sym typeface="Bebas Neue Bold"/>
              </a:rPr>
              <a:t>One-Day</a:t>
            </a:r>
          </a:p>
          <a:p>
            <a:pPr algn="ctr">
              <a:lnSpc>
                <a:spcPts val="14433"/>
              </a:lnSpc>
            </a:pPr>
            <a:r>
              <a:rPr lang="en-US" sz="15860" b="1" spc="-396">
                <a:solidFill>
                  <a:srgbClr val="EC6112"/>
                </a:solidFill>
                <a:latin typeface="Bebas Neue Bold"/>
                <a:ea typeface="Bebas Neue Bold"/>
                <a:cs typeface="Bebas Neue Bold"/>
                <a:sym typeface="Bebas Neue Bold"/>
              </a:rPr>
              <a:t>Project II</a:t>
            </a:r>
          </a:p>
        </p:txBody>
      </p:sp>
      <p:sp>
        <p:nvSpPr>
          <p:cNvPr id="9" name="TextBox 9"/>
          <p:cNvSpPr txBox="1"/>
          <p:nvPr/>
        </p:nvSpPr>
        <p:spPr>
          <a:xfrm>
            <a:off x="8967850" y="7216326"/>
            <a:ext cx="3738861" cy="628650"/>
          </a:xfrm>
          <a:prstGeom prst="rect">
            <a:avLst/>
          </a:prstGeom>
        </p:spPr>
        <p:txBody>
          <a:bodyPr lIns="0" tIns="0" rIns="0" bIns="0" rtlCol="0" anchor="t">
            <a:spAutoFit/>
          </a:bodyPr>
          <a:lstStyle/>
          <a:p>
            <a:pPr algn="just">
              <a:lnSpc>
                <a:spcPts val="4404"/>
              </a:lnSpc>
            </a:pPr>
            <a:r>
              <a:rPr lang="en-US" sz="3670">
                <a:solidFill>
                  <a:srgbClr val="000000"/>
                </a:solidFill>
                <a:latin typeface="Calibri (MS)"/>
                <a:ea typeface="Calibri (MS)"/>
                <a:cs typeface="Calibri (MS)"/>
                <a:sym typeface="Calibri (MS)"/>
              </a:rPr>
              <a:t>Topik - Looping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3467" y="4704665"/>
            <a:ext cx="9373186" cy="4729614"/>
            <a:chOff x="0" y="0"/>
            <a:chExt cx="2651976" cy="1338160"/>
          </a:xfrm>
        </p:grpSpPr>
        <p:sp>
          <p:nvSpPr>
            <p:cNvPr id="3" name="Freeform 3"/>
            <p:cNvSpPr/>
            <p:nvPr/>
          </p:nvSpPr>
          <p:spPr>
            <a:xfrm>
              <a:off x="0" y="0"/>
              <a:ext cx="2651976" cy="1338160"/>
            </a:xfrm>
            <a:custGeom>
              <a:avLst/>
              <a:gdLst/>
              <a:ahLst/>
              <a:cxnLst/>
              <a:rect l="l" t="t" r="r" b="b"/>
              <a:pathLst>
                <a:path w="2651976" h="1338160">
                  <a:moveTo>
                    <a:pt x="31387" y="0"/>
                  </a:moveTo>
                  <a:lnTo>
                    <a:pt x="2620589" y="0"/>
                  </a:lnTo>
                  <a:cubicBezTo>
                    <a:pt x="2628913" y="0"/>
                    <a:pt x="2636896" y="3307"/>
                    <a:pt x="2642783" y="9193"/>
                  </a:cubicBezTo>
                  <a:cubicBezTo>
                    <a:pt x="2648669" y="15079"/>
                    <a:pt x="2651976" y="23062"/>
                    <a:pt x="2651976" y="31387"/>
                  </a:cubicBezTo>
                  <a:lnTo>
                    <a:pt x="2651976" y="1306773"/>
                  </a:lnTo>
                  <a:cubicBezTo>
                    <a:pt x="2651976" y="1324108"/>
                    <a:pt x="2637923" y="1338160"/>
                    <a:pt x="2620589" y="1338160"/>
                  </a:cubicBezTo>
                  <a:lnTo>
                    <a:pt x="31387" y="1338160"/>
                  </a:lnTo>
                  <a:cubicBezTo>
                    <a:pt x="23062" y="1338160"/>
                    <a:pt x="15079" y="1334853"/>
                    <a:pt x="9193" y="1328967"/>
                  </a:cubicBezTo>
                  <a:cubicBezTo>
                    <a:pt x="3307" y="1323081"/>
                    <a:pt x="0" y="1315098"/>
                    <a:pt x="0" y="1306773"/>
                  </a:cubicBezTo>
                  <a:lnTo>
                    <a:pt x="0" y="31387"/>
                  </a:lnTo>
                  <a:cubicBezTo>
                    <a:pt x="0" y="14052"/>
                    <a:pt x="14052" y="0"/>
                    <a:pt x="31387" y="0"/>
                  </a:cubicBezTo>
                  <a:close/>
                </a:path>
              </a:pathLst>
            </a:custGeom>
            <a:solidFill>
              <a:srgbClr val="F5FDFF"/>
            </a:solidFill>
            <a:ln w="47625" cap="rnd">
              <a:solidFill>
                <a:srgbClr val="2BA6C5"/>
              </a:solidFill>
              <a:prstDash val="solid"/>
              <a:round/>
            </a:ln>
          </p:spPr>
        </p:sp>
        <p:sp>
          <p:nvSpPr>
            <p:cNvPr id="4" name="TextBox 4"/>
            <p:cNvSpPr txBox="1"/>
            <p:nvPr/>
          </p:nvSpPr>
          <p:spPr>
            <a:xfrm>
              <a:off x="0" y="-38100"/>
              <a:ext cx="2651976" cy="137626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5" name="Group 5"/>
          <p:cNvGrpSpPr/>
          <p:nvPr/>
        </p:nvGrpSpPr>
        <p:grpSpPr>
          <a:xfrm>
            <a:off x="13301614" y="0"/>
            <a:ext cx="4986386" cy="10287000"/>
            <a:chOff x="0" y="0"/>
            <a:chExt cx="1313287" cy="2709333"/>
          </a:xfrm>
        </p:grpSpPr>
        <p:sp>
          <p:nvSpPr>
            <p:cNvPr id="6" name="Freeform 6"/>
            <p:cNvSpPr/>
            <p:nvPr/>
          </p:nvSpPr>
          <p:spPr>
            <a:xfrm>
              <a:off x="0" y="0"/>
              <a:ext cx="1313287" cy="2709333"/>
            </a:xfrm>
            <a:custGeom>
              <a:avLst/>
              <a:gdLst/>
              <a:ahLst/>
              <a:cxnLst/>
              <a:rect l="l" t="t" r="r" b="b"/>
              <a:pathLst>
                <a:path w="1313287" h="2709333">
                  <a:moveTo>
                    <a:pt x="0" y="0"/>
                  </a:moveTo>
                  <a:lnTo>
                    <a:pt x="1313287" y="0"/>
                  </a:lnTo>
                  <a:lnTo>
                    <a:pt x="1313287" y="2709333"/>
                  </a:lnTo>
                  <a:lnTo>
                    <a:pt x="0" y="2709333"/>
                  </a:lnTo>
                  <a:close/>
                </a:path>
              </a:pathLst>
            </a:custGeom>
            <a:solidFill>
              <a:srgbClr val="EC7735"/>
            </a:solidFill>
          </p:spPr>
        </p:sp>
        <p:sp>
          <p:nvSpPr>
            <p:cNvPr id="7" name="TextBox 7"/>
            <p:cNvSpPr txBox="1"/>
            <p:nvPr/>
          </p:nvSpPr>
          <p:spPr>
            <a:xfrm>
              <a:off x="0" y="-38100"/>
              <a:ext cx="1313287" cy="2747433"/>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rot="-9003254">
            <a:off x="-1673666" y="7547312"/>
            <a:ext cx="4244392" cy="4986070"/>
          </a:xfrm>
          <a:custGeom>
            <a:avLst/>
            <a:gdLst/>
            <a:ahLst/>
            <a:cxnLst/>
            <a:rect l="l" t="t" r="r" b="b"/>
            <a:pathLst>
              <a:path w="4244392" h="4986070">
                <a:moveTo>
                  <a:pt x="0" y="0"/>
                </a:moveTo>
                <a:lnTo>
                  <a:pt x="4244391" y="0"/>
                </a:lnTo>
                <a:lnTo>
                  <a:pt x="4244391" y="4986070"/>
                </a:lnTo>
                <a:lnTo>
                  <a:pt x="0" y="49860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11768353" y="2506317"/>
            <a:ext cx="3795903" cy="4114800"/>
          </a:xfrm>
          <a:custGeom>
            <a:avLst/>
            <a:gdLst/>
            <a:ahLst/>
            <a:cxnLst/>
            <a:rect l="l" t="t" r="r" b="b"/>
            <a:pathLst>
              <a:path w="3795903" h="4114800">
                <a:moveTo>
                  <a:pt x="0" y="0"/>
                </a:moveTo>
                <a:lnTo>
                  <a:pt x="3795903" y="0"/>
                </a:lnTo>
                <a:lnTo>
                  <a:pt x="379590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10"/>
          <p:cNvSpPr txBox="1"/>
          <p:nvPr/>
        </p:nvSpPr>
        <p:spPr>
          <a:xfrm>
            <a:off x="2111879" y="5067300"/>
            <a:ext cx="8261165" cy="3943350"/>
          </a:xfrm>
          <a:prstGeom prst="rect">
            <a:avLst/>
          </a:prstGeom>
        </p:spPr>
        <p:txBody>
          <a:bodyPr lIns="0" tIns="0" rIns="0" bIns="0" rtlCol="0" anchor="t">
            <a:spAutoFit/>
          </a:bodyPr>
          <a:lstStyle/>
          <a:p>
            <a:pPr algn="just">
              <a:lnSpc>
                <a:spcPts val="4404"/>
              </a:lnSpc>
            </a:pPr>
            <a:r>
              <a:rPr lang="en-US" sz="3670">
                <a:solidFill>
                  <a:srgbClr val="000000"/>
                </a:solidFill>
                <a:latin typeface="Calibri (MS)"/>
                <a:ea typeface="Calibri (MS)"/>
                <a:cs typeface="Calibri (MS)"/>
                <a:sym typeface="Calibri (MS)"/>
              </a:rPr>
              <a:t>Sebuah perusahaan perangkat lunak membutuhkan program login lokal (tanpa email). Buat sistem set pasword dan login. Selain fitur utama login, berikan juga fitur lain yang bisa diimplementasikan kedalam program login yang dapat membantu meningkatkan kecanggihan dan keamanan</a:t>
            </a:r>
          </a:p>
        </p:txBody>
      </p:sp>
      <p:sp>
        <p:nvSpPr>
          <p:cNvPr id="11" name="TextBox 11"/>
          <p:cNvSpPr txBox="1"/>
          <p:nvPr/>
        </p:nvSpPr>
        <p:spPr>
          <a:xfrm>
            <a:off x="1530945" y="2662859"/>
            <a:ext cx="11386477" cy="2235919"/>
          </a:xfrm>
          <a:prstGeom prst="rect">
            <a:avLst/>
          </a:prstGeom>
        </p:spPr>
        <p:txBody>
          <a:bodyPr lIns="0" tIns="0" rIns="0" bIns="0" rtlCol="0" anchor="t">
            <a:spAutoFit/>
          </a:bodyPr>
          <a:lstStyle/>
          <a:p>
            <a:pPr algn="l">
              <a:lnSpc>
                <a:spcPts val="16126"/>
              </a:lnSpc>
            </a:pPr>
            <a:r>
              <a:rPr lang="en-US" sz="17721" b="1" spc="-443">
                <a:solidFill>
                  <a:srgbClr val="EC7735"/>
                </a:solidFill>
                <a:latin typeface="Bebas Neue Bold"/>
                <a:ea typeface="Bebas Neue Bold"/>
                <a:cs typeface="Bebas Neue Bold"/>
                <a:sym typeface="Bebas Neue Bold"/>
              </a:rPr>
              <a:t> Sistem Login</a:t>
            </a:r>
          </a:p>
        </p:txBody>
      </p:sp>
      <p:sp>
        <p:nvSpPr>
          <p:cNvPr id="12" name="TextBox 12"/>
          <p:cNvSpPr txBox="1"/>
          <p:nvPr/>
        </p:nvSpPr>
        <p:spPr>
          <a:xfrm>
            <a:off x="1855042" y="2110409"/>
            <a:ext cx="8261165" cy="628650"/>
          </a:xfrm>
          <a:prstGeom prst="rect">
            <a:avLst/>
          </a:prstGeom>
        </p:spPr>
        <p:txBody>
          <a:bodyPr lIns="0" tIns="0" rIns="0" bIns="0" rtlCol="0" anchor="t">
            <a:spAutoFit/>
          </a:bodyPr>
          <a:lstStyle/>
          <a:p>
            <a:pPr algn="just">
              <a:lnSpc>
                <a:spcPts val="4404"/>
              </a:lnSpc>
            </a:pPr>
            <a:r>
              <a:rPr lang="en-US" sz="3670">
                <a:solidFill>
                  <a:srgbClr val="000000"/>
                </a:solidFill>
                <a:latin typeface="Calibri (MS)"/>
                <a:ea typeface="Calibri (MS)"/>
                <a:cs typeface="Calibri (MS)"/>
                <a:sym typeface="Calibri (MS)"/>
              </a:rPr>
              <a:t>Case 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40735" y="4704665"/>
            <a:ext cx="10738980" cy="4553635"/>
            <a:chOff x="0" y="0"/>
            <a:chExt cx="3038403" cy="1288370"/>
          </a:xfrm>
        </p:grpSpPr>
        <p:sp>
          <p:nvSpPr>
            <p:cNvPr id="3" name="Freeform 3"/>
            <p:cNvSpPr/>
            <p:nvPr/>
          </p:nvSpPr>
          <p:spPr>
            <a:xfrm>
              <a:off x="0" y="0"/>
              <a:ext cx="3038403" cy="1288370"/>
            </a:xfrm>
            <a:custGeom>
              <a:avLst/>
              <a:gdLst/>
              <a:ahLst/>
              <a:cxnLst/>
              <a:rect l="l" t="t" r="r" b="b"/>
              <a:pathLst>
                <a:path w="3038403" h="1288370">
                  <a:moveTo>
                    <a:pt x="27395" y="0"/>
                  </a:moveTo>
                  <a:lnTo>
                    <a:pt x="3011008" y="0"/>
                  </a:lnTo>
                  <a:cubicBezTo>
                    <a:pt x="3018274" y="0"/>
                    <a:pt x="3025242" y="2886"/>
                    <a:pt x="3030379" y="8024"/>
                  </a:cubicBezTo>
                  <a:cubicBezTo>
                    <a:pt x="3035516" y="13161"/>
                    <a:pt x="3038403" y="20129"/>
                    <a:pt x="3038403" y="27395"/>
                  </a:cubicBezTo>
                  <a:lnTo>
                    <a:pt x="3038403" y="1260975"/>
                  </a:lnTo>
                  <a:cubicBezTo>
                    <a:pt x="3038403" y="1268240"/>
                    <a:pt x="3035516" y="1275208"/>
                    <a:pt x="3030379" y="1280346"/>
                  </a:cubicBezTo>
                  <a:cubicBezTo>
                    <a:pt x="3025242" y="1285483"/>
                    <a:pt x="3018274" y="1288370"/>
                    <a:pt x="3011008" y="1288370"/>
                  </a:cubicBezTo>
                  <a:lnTo>
                    <a:pt x="27395" y="1288370"/>
                  </a:lnTo>
                  <a:cubicBezTo>
                    <a:pt x="20129" y="1288370"/>
                    <a:pt x="13161" y="1285483"/>
                    <a:pt x="8024" y="1280346"/>
                  </a:cubicBezTo>
                  <a:cubicBezTo>
                    <a:pt x="2886" y="1275208"/>
                    <a:pt x="0" y="1268240"/>
                    <a:pt x="0" y="1260975"/>
                  </a:cubicBezTo>
                  <a:lnTo>
                    <a:pt x="0" y="27395"/>
                  </a:lnTo>
                  <a:cubicBezTo>
                    <a:pt x="0" y="20129"/>
                    <a:pt x="2886" y="13161"/>
                    <a:pt x="8024" y="8024"/>
                  </a:cubicBezTo>
                  <a:cubicBezTo>
                    <a:pt x="13161" y="2886"/>
                    <a:pt x="20129" y="0"/>
                    <a:pt x="27395" y="0"/>
                  </a:cubicBezTo>
                  <a:close/>
                </a:path>
              </a:pathLst>
            </a:custGeom>
            <a:solidFill>
              <a:srgbClr val="F5FDFF"/>
            </a:solidFill>
            <a:ln w="47625" cap="rnd">
              <a:solidFill>
                <a:srgbClr val="2BA6C5"/>
              </a:solidFill>
              <a:prstDash val="solid"/>
              <a:round/>
            </a:ln>
          </p:spPr>
        </p:sp>
        <p:sp>
          <p:nvSpPr>
            <p:cNvPr id="4" name="TextBox 4"/>
            <p:cNvSpPr txBox="1"/>
            <p:nvPr/>
          </p:nvSpPr>
          <p:spPr>
            <a:xfrm>
              <a:off x="0" y="-38100"/>
              <a:ext cx="3038403" cy="132647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5051571" y="2784903"/>
            <a:ext cx="13236429" cy="1919762"/>
          </a:xfrm>
          <a:prstGeom prst="rect">
            <a:avLst/>
          </a:prstGeom>
        </p:spPr>
        <p:txBody>
          <a:bodyPr lIns="0" tIns="0" rIns="0" bIns="0" rtlCol="0" anchor="t">
            <a:spAutoFit/>
          </a:bodyPr>
          <a:lstStyle/>
          <a:p>
            <a:pPr algn="l">
              <a:lnSpc>
                <a:spcPts val="13897"/>
              </a:lnSpc>
            </a:pPr>
            <a:r>
              <a:rPr lang="en-US" sz="15271" b="1" spc="-381">
                <a:solidFill>
                  <a:srgbClr val="EC7735"/>
                </a:solidFill>
                <a:latin typeface="Bebas Neue Bold"/>
                <a:ea typeface="Bebas Neue Bold"/>
                <a:cs typeface="Bebas Neue Bold"/>
                <a:sym typeface="Bebas Neue Bold"/>
              </a:rPr>
              <a:t>Sorting Asc-Desc</a:t>
            </a:r>
          </a:p>
        </p:txBody>
      </p:sp>
      <p:sp>
        <p:nvSpPr>
          <p:cNvPr id="6" name="Freeform 6"/>
          <p:cNvSpPr/>
          <p:nvPr/>
        </p:nvSpPr>
        <p:spPr>
          <a:xfrm>
            <a:off x="674499" y="694452"/>
            <a:ext cx="1987958" cy="2528405"/>
          </a:xfrm>
          <a:custGeom>
            <a:avLst/>
            <a:gdLst/>
            <a:ahLst/>
            <a:cxnLst/>
            <a:rect l="l" t="t" r="r" b="b"/>
            <a:pathLst>
              <a:path w="1987958" h="2528405">
                <a:moveTo>
                  <a:pt x="0" y="0"/>
                </a:moveTo>
                <a:lnTo>
                  <a:pt x="1987958" y="0"/>
                </a:lnTo>
                <a:lnTo>
                  <a:pt x="1987958" y="2528405"/>
                </a:lnTo>
                <a:lnTo>
                  <a:pt x="0" y="25284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15120025" y="8727959"/>
            <a:ext cx="4671033" cy="2551552"/>
          </a:xfrm>
          <a:custGeom>
            <a:avLst/>
            <a:gdLst/>
            <a:ahLst/>
            <a:cxnLst/>
            <a:rect l="l" t="t" r="r" b="b"/>
            <a:pathLst>
              <a:path w="4671033" h="2551552">
                <a:moveTo>
                  <a:pt x="0" y="0"/>
                </a:moveTo>
                <a:lnTo>
                  <a:pt x="4671033" y="0"/>
                </a:lnTo>
                <a:lnTo>
                  <a:pt x="4671033" y="2551552"/>
                </a:lnTo>
                <a:lnTo>
                  <a:pt x="0" y="25515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8" name="Group 8"/>
          <p:cNvGrpSpPr/>
          <p:nvPr/>
        </p:nvGrpSpPr>
        <p:grpSpPr>
          <a:xfrm>
            <a:off x="17652340" y="0"/>
            <a:ext cx="635660" cy="2894368"/>
            <a:chOff x="0" y="0"/>
            <a:chExt cx="167417" cy="762303"/>
          </a:xfrm>
        </p:grpSpPr>
        <p:sp>
          <p:nvSpPr>
            <p:cNvPr id="9" name="Freeform 9"/>
            <p:cNvSpPr/>
            <p:nvPr/>
          </p:nvSpPr>
          <p:spPr>
            <a:xfrm>
              <a:off x="0" y="0"/>
              <a:ext cx="167417" cy="762303"/>
            </a:xfrm>
            <a:custGeom>
              <a:avLst/>
              <a:gdLst/>
              <a:ahLst/>
              <a:cxnLst/>
              <a:rect l="l" t="t" r="r" b="b"/>
              <a:pathLst>
                <a:path w="167417" h="762303">
                  <a:moveTo>
                    <a:pt x="0" y="0"/>
                  </a:moveTo>
                  <a:lnTo>
                    <a:pt x="167417" y="0"/>
                  </a:lnTo>
                  <a:lnTo>
                    <a:pt x="167417" y="762303"/>
                  </a:lnTo>
                  <a:lnTo>
                    <a:pt x="0" y="762303"/>
                  </a:lnTo>
                  <a:close/>
                </a:path>
              </a:pathLst>
            </a:custGeom>
            <a:solidFill>
              <a:srgbClr val="EC7735"/>
            </a:solidFill>
          </p:spPr>
        </p:sp>
        <p:sp>
          <p:nvSpPr>
            <p:cNvPr id="10" name="TextBox 10"/>
            <p:cNvSpPr txBox="1"/>
            <p:nvPr/>
          </p:nvSpPr>
          <p:spPr>
            <a:xfrm>
              <a:off x="0" y="-38100"/>
              <a:ext cx="167417" cy="800403"/>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674499" y="5263648"/>
            <a:ext cx="4368996" cy="4114800"/>
          </a:xfrm>
          <a:custGeom>
            <a:avLst/>
            <a:gdLst/>
            <a:ahLst/>
            <a:cxnLst/>
            <a:rect l="l" t="t" r="r" b="b"/>
            <a:pathLst>
              <a:path w="4368996" h="4114800">
                <a:moveTo>
                  <a:pt x="0" y="0"/>
                </a:moveTo>
                <a:lnTo>
                  <a:pt x="4368996" y="0"/>
                </a:lnTo>
                <a:lnTo>
                  <a:pt x="436899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TextBox 12"/>
          <p:cNvSpPr txBox="1"/>
          <p:nvPr/>
        </p:nvSpPr>
        <p:spPr>
          <a:xfrm>
            <a:off x="6128676" y="4895795"/>
            <a:ext cx="9231793" cy="3933825"/>
          </a:xfrm>
          <a:prstGeom prst="rect">
            <a:avLst/>
          </a:prstGeom>
        </p:spPr>
        <p:txBody>
          <a:bodyPr lIns="0" tIns="0" rIns="0" bIns="0" rtlCol="0" anchor="t">
            <a:spAutoFit/>
          </a:bodyPr>
          <a:lstStyle/>
          <a:p>
            <a:pPr algn="just">
              <a:lnSpc>
                <a:spcPts val="4372"/>
              </a:lnSpc>
            </a:pPr>
            <a:r>
              <a:rPr lang="en-US" sz="3643">
                <a:solidFill>
                  <a:srgbClr val="000000"/>
                </a:solidFill>
                <a:latin typeface="Calibri (MS)"/>
                <a:ea typeface="Calibri (MS)"/>
                <a:cs typeface="Calibri (MS)"/>
                <a:sym typeface="Calibri (MS)"/>
              </a:rPr>
              <a:t>Seorang guru membutuhkan bantuan untuk membuat perangkingan dari nilai siswa. Ranking harus bisa dari kecil - besar maupun sebaliknya. Nilai harus diinput terlebih dahulu. Selain fitur utama, berikan fitur lain untuk membuat program lebih user friendly dan dapat menanggulangi eror input</a:t>
            </a:r>
          </a:p>
        </p:txBody>
      </p:sp>
      <p:sp>
        <p:nvSpPr>
          <p:cNvPr id="13" name="TextBox 13"/>
          <p:cNvSpPr txBox="1"/>
          <p:nvPr/>
        </p:nvSpPr>
        <p:spPr>
          <a:xfrm>
            <a:off x="5250912" y="2013378"/>
            <a:ext cx="8261165" cy="628650"/>
          </a:xfrm>
          <a:prstGeom prst="rect">
            <a:avLst/>
          </a:prstGeom>
        </p:spPr>
        <p:txBody>
          <a:bodyPr lIns="0" tIns="0" rIns="0" bIns="0" rtlCol="0" anchor="t">
            <a:spAutoFit/>
          </a:bodyPr>
          <a:lstStyle/>
          <a:p>
            <a:pPr algn="just">
              <a:lnSpc>
                <a:spcPts val="4404"/>
              </a:lnSpc>
            </a:pPr>
            <a:r>
              <a:rPr lang="en-US" sz="3670">
                <a:solidFill>
                  <a:srgbClr val="000000"/>
                </a:solidFill>
                <a:latin typeface="Calibri (MS)"/>
                <a:ea typeface="Calibri (MS)"/>
                <a:cs typeface="Calibri (MS)"/>
                <a:sym typeface="Calibri (MS)"/>
              </a:rPr>
              <a:t>Case 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792026" y="3250033"/>
            <a:ext cx="7467274" cy="6823671"/>
            <a:chOff x="0" y="0"/>
            <a:chExt cx="2112732" cy="1930636"/>
          </a:xfrm>
        </p:grpSpPr>
        <p:sp>
          <p:nvSpPr>
            <p:cNvPr id="3" name="Freeform 3"/>
            <p:cNvSpPr/>
            <p:nvPr/>
          </p:nvSpPr>
          <p:spPr>
            <a:xfrm>
              <a:off x="0" y="0"/>
              <a:ext cx="2112732" cy="1930636"/>
            </a:xfrm>
            <a:custGeom>
              <a:avLst/>
              <a:gdLst/>
              <a:ahLst/>
              <a:cxnLst/>
              <a:rect l="l" t="t" r="r" b="b"/>
              <a:pathLst>
                <a:path w="2112732" h="1930636">
                  <a:moveTo>
                    <a:pt x="39398" y="0"/>
                  </a:moveTo>
                  <a:lnTo>
                    <a:pt x="2073334" y="0"/>
                  </a:lnTo>
                  <a:cubicBezTo>
                    <a:pt x="2095093" y="0"/>
                    <a:pt x="2112732" y="17639"/>
                    <a:pt x="2112732" y="39398"/>
                  </a:cubicBezTo>
                  <a:lnTo>
                    <a:pt x="2112732" y="1891238"/>
                  </a:lnTo>
                  <a:cubicBezTo>
                    <a:pt x="2112732" y="1901687"/>
                    <a:pt x="2108581" y="1911708"/>
                    <a:pt x="2101193" y="1919097"/>
                  </a:cubicBezTo>
                  <a:cubicBezTo>
                    <a:pt x="2093804" y="1926485"/>
                    <a:pt x="2083783" y="1930636"/>
                    <a:pt x="2073334" y="1930636"/>
                  </a:cubicBezTo>
                  <a:lnTo>
                    <a:pt x="39398" y="1930636"/>
                  </a:lnTo>
                  <a:cubicBezTo>
                    <a:pt x="17639" y="1930636"/>
                    <a:pt x="0" y="1912997"/>
                    <a:pt x="0" y="1891238"/>
                  </a:cubicBezTo>
                  <a:lnTo>
                    <a:pt x="0" y="39398"/>
                  </a:lnTo>
                  <a:cubicBezTo>
                    <a:pt x="0" y="17639"/>
                    <a:pt x="17639" y="0"/>
                    <a:pt x="39398" y="0"/>
                  </a:cubicBezTo>
                  <a:close/>
                </a:path>
              </a:pathLst>
            </a:custGeom>
            <a:solidFill>
              <a:srgbClr val="F5FDFF"/>
            </a:solidFill>
            <a:ln w="47625" cap="rnd">
              <a:solidFill>
                <a:srgbClr val="2BA6C5"/>
              </a:solidFill>
              <a:prstDash val="solid"/>
              <a:round/>
            </a:ln>
          </p:spPr>
        </p:sp>
        <p:sp>
          <p:nvSpPr>
            <p:cNvPr id="4" name="TextBox 4"/>
            <p:cNvSpPr txBox="1"/>
            <p:nvPr/>
          </p:nvSpPr>
          <p:spPr>
            <a:xfrm>
              <a:off x="0" y="-38100"/>
              <a:ext cx="2112732" cy="1968736"/>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55142" y="6802079"/>
            <a:ext cx="4986386" cy="2799826"/>
            <a:chOff x="0" y="0"/>
            <a:chExt cx="1313287" cy="737403"/>
          </a:xfrm>
        </p:grpSpPr>
        <p:sp>
          <p:nvSpPr>
            <p:cNvPr id="6" name="Freeform 6"/>
            <p:cNvSpPr/>
            <p:nvPr/>
          </p:nvSpPr>
          <p:spPr>
            <a:xfrm>
              <a:off x="0" y="0"/>
              <a:ext cx="1313287" cy="737403"/>
            </a:xfrm>
            <a:custGeom>
              <a:avLst/>
              <a:gdLst/>
              <a:ahLst/>
              <a:cxnLst/>
              <a:rect l="l" t="t" r="r" b="b"/>
              <a:pathLst>
                <a:path w="1313287" h="737403">
                  <a:moveTo>
                    <a:pt x="0" y="0"/>
                  </a:moveTo>
                  <a:lnTo>
                    <a:pt x="1313287" y="0"/>
                  </a:lnTo>
                  <a:lnTo>
                    <a:pt x="1313287" y="737403"/>
                  </a:lnTo>
                  <a:lnTo>
                    <a:pt x="0" y="737403"/>
                  </a:lnTo>
                  <a:close/>
                </a:path>
              </a:pathLst>
            </a:custGeom>
            <a:solidFill>
              <a:srgbClr val="EC7735"/>
            </a:solidFill>
          </p:spPr>
        </p:sp>
        <p:sp>
          <p:nvSpPr>
            <p:cNvPr id="7" name="TextBox 7"/>
            <p:cNvSpPr txBox="1"/>
            <p:nvPr/>
          </p:nvSpPr>
          <p:spPr>
            <a:xfrm>
              <a:off x="0" y="-38100"/>
              <a:ext cx="1313287" cy="775503"/>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rot="705655">
            <a:off x="8845826" y="66261"/>
            <a:ext cx="3224009" cy="2885488"/>
          </a:xfrm>
          <a:custGeom>
            <a:avLst/>
            <a:gdLst/>
            <a:ahLst/>
            <a:cxnLst/>
            <a:rect l="l" t="t" r="r" b="b"/>
            <a:pathLst>
              <a:path w="3224009" h="2885488">
                <a:moveTo>
                  <a:pt x="0" y="0"/>
                </a:moveTo>
                <a:lnTo>
                  <a:pt x="3224009" y="0"/>
                </a:lnTo>
                <a:lnTo>
                  <a:pt x="3224009" y="2885488"/>
                </a:lnTo>
                <a:lnTo>
                  <a:pt x="0" y="288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955397">
            <a:off x="3758937" y="5411040"/>
            <a:ext cx="3108467" cy="2782078"/>
          </a:xfrm>
          <a:custGeom>
            <a:avLst/>
            <a:gdLst/>
            <a:ahLst/>
            <a:cxnLst/>
            <a:rect l="l" t="t" r="r" b="b"/>
            <a:pathLst>
              <a:path w="3108467" h="2782078">
                <a:moveTo>
                  <a:pt x="0" y="0"/>
                </a:moveTo>
                <a:lnTo>
                  <a:pt x="3108467" y="0"/>
                </a:lnTo>
                <a:lnTo>
                  <a:pt x="3108467" y="2782078"/>
                </a:lnTo>
                <a:lnTo>
                  <a:pt x="0" y="27820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14779968" y="433548"/>
            <a:ext cx="2968866" cy="2657135"/>
          </a:xfrm>
          <a:custGeom>
            <a:avLst/>
            <a:gdLst/>
            <a:ahLst/>
            <a:cxnLst/>
            <a:rect l="l" t="t" r="r" b="b"/>
            <a:pathLst>
              <a:path w="2968866" h="2657135">
                <a:moveTo>
                  <a:pt x="0" y="0"/>
                </a:moveTo>
                <a:lnTo>
                  <a:pt x="2968866" y="0"/>
                </a:lnTo>
                <a:lnTo>
                  <a:pt x="2968866" y="2657135"/>
                </a:lnTo>
                <a:lnTo>
                  <a:pt x="0" y="26571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TextBox 11"/>
          <p:cNvSpPr txBox="1"/>
          <p:nvPr/>
        </p:nvSpPr>
        <p:spPr>
          <a:xfrm>
            <a:off x="9987337" y="3380631"/>
            <a:ext cx="6853723" cy="6477000"/>
          </a:xfrm>
          <a:prstGeom prst="rect">
            <a:avLst/>
          </a:prstGeom>
        </p:spPr>
        <p:txBody>
          <a:bodyPr lIns="0" tIns="0" rIns="0" bIns="0" rtlCol="0" anchor="t">
            <a:spAutoFit/>
          </a:bodyPr>
          <a:lstStyle/>
          <a:p>
            <a:pPr algn="just">
              <a:lnSpc>
                <a:spcPts val="4607"/>
              </a:lnSpc>
            </a:pPr>
            <a:r>
              <a:rPr lang="en-US" sz="3839" dirty="0">
                <a:solidFill>
                  <a:srgbClr val="000000"/>
                </a:solidFill>
                <a:latin typeface="Calibri (MS)"/>
                <a:ea typeface="Calibri (MS)"/>
                <a:cs typeface="Calibri (MS)"/>
                <a:sym typeface="Calibri (MS)"/>
              </a:rPr>
              <a:t>Game </a:t>
            </a:r>
            <a:r>
              <a:rPr lang="en-US" sz="3839" dirty="0" err="1">
                <a:solidFill>
                  <a:srgbClr val="000000"/>
                </a:solidFill>
                <a:latin typeface="Calibri (MS)"/>
                <a:ea typeface="Calibri (MS)"/>
                <a:cs typeface="Calibri (MS)"/>
                <a:sym typeface="Calibri (MS)"/>
              </a:rPr>
              <a:t>tebak</a:t>
            </a:r>
            <a:r>
              <a:rPr lang="en-US" sz="3839" dirty="0">
                <a:solidFill>
                  <a:srgbClr val="000000"/>
                </a:solidFill>
                <a:latin typeface="Calibri (MS)"/>
                <a:ea typeface="Calibri (MS)"/>
                <a:cs typeface="Calibri (MS)"/>
                <a:sym typeface="Calibri (MS)"/>
              </a:rPr>
              <a:t> </a:t>
            </a:r>
            <a:r>
              <a:rPr lang="en-US" sz="3839" dirty="0" err="1">
                <a:solidFill>
                  <a:srgbClr val="000000"/>
                </a:solidFill>
                <a:latin typeface="Calibri (MS)"/>
                <a:ea typeface="Calibri (MS)"/>
                <a:cs typeface="Calibri (MS)"/>
                <a:sym typeface="Calibri (MS)"/>
              </a:rPr>
              <a:t>angka</a:t>
            </a:r>
            <a:r>
              <a:rPr lang="en-US" sz="3839" dirty="0">
                <a:solidFill>
                  <a:srgbClr val="000000"/>
                </a:solidFill>
                <a:latin typeface="Calibri (MS)"/>
                <a:ea typeface="Calibri (MS)"/>
                <a:cs typeface="Calibri (MS)"/>
                <a:sym typeface="Calibri (MS)"/>
              </a:rPr>
              <a:t> </a:t>
            </a:r>
            <a:r>
              <a:rPr lang="en-US" sz="3839" dirty="0" err="1">
                <a:solidFill>
                  <a:srgbClr val="000000"/>
                </a:solidFill>
                <a:latin typeface="Calibri (MS)"/>
                <a:ea typeface="Calibri (MS)"/>
                <a:cs typeface="Calibri (MS)"/>
                <a:sym typeface="Calibri (MS)"/>
              </a:rPr>
              <a:t>awalnya</a:t>
            </a:r>
            <a:r>
              <a:rPr lang="en-US" sz="3839" dirty="0">
                <a:solidFill>
                  <a:srgbClr val="000000"/>
                </a:solidFill>
                <a:latin typeface="Calibri (MS)"/>
                <a:ea typeface="Calibri (MS)"/>
                <a:cs typeface="Calibri (MS)"/>
                <a:sym typeface="Calibri (MS)"/>
              </a:rPr>
              <a:t> </a:t>
            </a:r>
            <a:r>
              <a:rPr lang="en-US" sz="3839" dirty="0" err="1">
                <a:solidFill>
                  <a:srgbClr val="000000"/>
                </a:solidFill>
                <a:latin typeface="Calibri (MS)"/>
                <a:ea typeface="Calibri (MS)"/>
                <a:cs typeface="Calibri (MS)"/>
                <a:sym typeface="Calibri (MS)"/>
              </a:rPr>
              <a:t>mencari</a:t>
            </a:r>
            <a:r>
              <a:rPr lang="en-US" sz="3839" dirty="0">
                <a:solidFill>
                  <a:srgbClr val="000000"/>
                </a:solidFill>
                <a:latin typeface="Calibri (MS)"/>
                <a:ea typeface="Calibri (MS)"/>
                <a:cs typeface="Calibri (MS)"/>
                <a:sym typeface="Calibri (MS)"/>
              </a:rPr>
              <a:t> </a:t>
            </a:r>
            <a:r>
              <a:rPr lang="en-US" sz="3839" dirty="0" err="1">
                <a:solidFill>
                  <a:srgbClr val="000000"/>
                </a:solidFill>
                <a:latin typeface="Calibri (MS)"/>
                <a:ea typeface="Calibri (MS)"/>
                <a:cs typeface="Calibri (MS)"/>
                <a:sym typeface="Calibri (MS)"/>
              </a:rPr>
              <a:t>secara</a:t>
            </a:r>
            <a:r>
              <a:rPr lang="en-US" sz="3839" dirty="0">
                <a:solidFill>
                  <a:srgbClr val="000000"/>
                </a:solidFill>
                <a:latin typeface="Calibri (MS)"/>
                <a:ea typeface="Calibri (MS)"/>
                <a:cs typeface="Calibri (MS)"/>
                <a:sym typeface="Calibri (MS)"/>
              </a:rPr>
              <a:t> random </a:t>
            </a:r>
            <a:r>
              <a:rPr lang="en-US" sz="3839" dirty="0" err="1">
                <a:solidFill>
                  <a:srgbClr val="000000"/>
                </a:solidFill>
                <a:latin typeface="Calibri (MS)"/>
                <a:ea typeface="Calibri (MS)"/>
                <a:cs typeface="Calibri (MS)"/>
                <a:sym typeface="Calibri (MS)"/>
              </a:rPr>
              <a:t>sebuah</a:t>
            </a:r>
            <a:r>
              <a:rPr lang="en-US" sz="3839" dirty="0">
                <a:solidFill>
                  <a:srgbClr val="000000"/>
                </a:solidFill>
                <a:latin typeface="Calibri (MS)"/>
                <a:ea typeface="Calibri (MS)"/>
                <a:cs typeface="Calibri (MS)"/>
                <a:sym typeface="Calibri (MS)"/>
              </a:rPr>
              <a:t> </a:t>
            </a:r>
            <a:r>
              <a:rPr lang="en-US" sz="3839" dirty="0" err="1">
                <a:solidFill>
                  <a:srgbClr val="000000"/>
                </a:solidFill>
                <a:latin typeface="Calibri (MS)"/>
                <a:ea typeface="Calibri (MS)"/>
                <a:cs typeface="Calibri (MS)"/>
                <a:sym typeface="Calibri (MS)"/>
              </a:rPr>
              <a:t>angka</a:t>
            </a:r>
            <a:r>
              <a:rPr lang="en-US" sz="3839" dirty="0">
                <a:solidFill>
                  <a:srgbClr val="000000"/>
                </a:solidFill>
                <a:latin typeface="Calibri (MS)"/>
                <a:ea typeface="Calibri (MS)"/>
                <a:cs typeface="Calibri (MS)"/>
                <a:sym typeface="Calibri (MS)"/>
              </a:rPr>
              <a:t> </a:t>
            </a:r>
            <a:r>
              <a:rPr lang="en-US" sz="3839" dirty="0" err="1">
                <a:solidFill>
                  <a:srgbClr val="000000"/>
                </a:solidFill>
                <a:latin typeface="Calibri (MS)"/>
                <a:ea typeface="Calibri (MS)"/>
                <a:cs typeface="Calibri (MS)"/>
                <a:sym typeface="Calibri (MS)"/>
              </a:rPr>
              <a:t>dengan</a:t>
            </a:r>
            <a:r>
              <a:rPr lang="en-US" sz="3839" dirty="0">
                <a:solidFill>
                  <a:srgbClr val="000000"/>
                </a:solidFill>
                <a:latin typeface="Calibri (MS)"/>
                <a:ea typeface="Calibri (MS)"/>
                <a:cs typeface="Calibri (MS)"/>
                <a:sym typeface="Calibri (MS)"/>
              </a:rPr>
              <a:t> </a:t>
            </a:r>
            <a:r>
              <a:rPr lang="en-US" sz="3839" dirty="0" err="1">
                <a:solidFill>
                  <a:srgbClr val="000000"/>
                </a:solidFill>
                <a:latin typeface="Calibri (MS)"/>
                <a:ea typeface="Calibri (MS)"/>
                <a:cs typeface="Calibri (MS)"/>
                <a:sym typeface="Calibri (MS)"/>
              </a:rPr>
              <a:t>rentang</a:t>
            </a:r>
            <a:r>
              <a:rPr lang="en-US" sz="3839" dirty="0">
                <a:solidFill>
                  <a:srgbClr val="000000"/>
                </a:solidFill>
                <a:latin typeface="Calibri (MS)"/>
                <a:ea typeface="Calibri (MS)"/>
                <a:cs typeface="Calibri (MS)"/>
                <a:sym typeface="Calibri (MS)"/>
              </a:rPr>
              <a:t> yang kalian </a:t>
            </a:r>
            <a:r>
              <a:rPr lang="en-US" sz="3839" dirty="0" err="1">
                <a:solidFill>
                  <a:srgbClr val="000000"/>
                </a:solidFill>
                <a:latin typeface="Calibri (MS)"/>
                <a:ea typeface="Calibri (MS)"/>
                <a:cs typeface="Calibri (MS)"/>
                <a:sym typeface="Calibri (MS)"/>
              </a:rPr>
              <a:t>tentukan</a:t>
            </a:r>
            <a:r>
              <a:rPr lang="en-US" sz="3839" dirty="0">
                <a:solidFill>
                  <a:srgbClr val="000000"/>
                </a:solidFill>
                <a:latin typeface="Calibri (MS)"/>
                <a:ea typeface="Calibri (MS)"/>
                <a:cs typeface="Calibri (MS)"/>
                <a:sym typeface="Calibri (MS)"/>
              </a:rPr>
              <a:t>. Lalu user </a:t>
            </a:r>
            <a:r>
              <a:rPr lang="en-US" sz="3839" dirty="0" err="1">
                <a:solidFill>
                  <a:srgbClr val="000000"/>
                </a:solidFill>
                <a:latin typeface="Calibri (MS)"/>
                <a:ea typeface="Calibri (MS)"/>
                <a:cs typeface="Calibri (MS)"/>
                <a:sym typeface="Calibri (MS)"/>
              </a:rPr>
              <a:t>akan</a:t>
            </a:r>
            <a:r>
              <a:rPr lang="en-US" sz="3839" dirty="0">
                <a:solidFill>
                  <a:srgbClr val="000000"/>
                </a:solidFill>
                <a:latin typeface="Calibri (MS)"/>
                <a:ea typeface="Calibri (MS)"/>
                <a:cs typeface="Calibri (MS)"/>
                <a:sym typeface="Calibri (MS)"/>
              </a:rPr>
              <a:t> </a:t>
            </a:r>
            <a:r>
              <a:rPr lang="en-US" sz="3839" dirty="0" err="1">
                <a:solidFill>
                  <a:srgbClr val="000000"/>
                </a:solidFill>
                <a:latin typeface="Calibri (MS)"/>
                <a:ea typeface="Calibri (MS)"/>
                <a:cs typeface="Calibri (MS)"/>
                <a:sym typeface="Calibri (MS)"/>
              </a:rPr>
              <a:t>menginputkan</a:t>
            </a:r>
            <a:r>
              <a:rPr lang="en-US" sz="3839" dirty="0">
                <a:solidFill>
                  <a:srgbClr val="000000"/>
                </a:solidFill>
                <a:latin typeface="Calibri (MS)"/>
                <a:ea typeface="Calibri (MS)"/>
                <a:cs typeface="Calibri (MS)"/>
                <a:sym typeface="Calibri (MS)"/>
              </a:rPr>
              <a:t> </a:t>
            </a:r>
            <a:r>
              <a:rPr lang="en-US" sz="3839" dirty="0" err="1">
                <a:solidFill>
                  <a:srgbClr val="000000"/>
                </a:solidFill>
                <a:latin typeface="Calibri (MS)"/>
                <a:ea typeface="Calibri (MS)"/>
                <a:cs typeface="Calibri (MS)"/>
                <a:sym typeface="Calibri (MS)"/>
              </a:rPr>
              <a:t>angka</a:t>
            </a:r>
            <a:r>
              <a:rPr lang="en-US" sz="3839" dirty="0">
                <a:solidFill>
                  <a:srgbClr val="000000"/>
                </a:solidFill>
                <a:latin typeface="Calibri (MS)"/>
                <a:ea typeface="Calibri (MS)"/>
                <a:cs typeface="Calibri (MS)"/>
                <a:sym typeface="Calibri (MS)"/>
              </a:rPr>
              <a:t>. </a:t>
            </a:r>
            <a:r>
              <a:rPr lang="en-US" sz="3839" dirty="0" err="1">
                <a:solidFill>
                  <a:srgbClr val="000000"/>
                </a:solidFill>
                <a:latin typeface="Calibri (MS)"/>
                <a:ea typeface="Calibri (MS)"/>
                <a:cs typeface="Calibri (MS)"/>
                <a:sym typeface="Calibri (MS)"/>
              </a:rPr>
              <a:t>Setiap</a:t>
            </a:r>
            <a:r>
              <a:rPr lang="en-US" sz="3839" dirty="0">
                <a:solidFill>
                  <a:srgbClr val="000000"/>
                </a:solidFill>
                <a:latin typeface="Calibri (MS)"/>
                <a:ea typeface="Calibri (MS)"/>
                <a:cs typeface="Calibri (MS)"/>
                <a:sym typeface="Calibri (MS)"/>
              </a:rPr>
              <a:t> </a:t>
            </a:r>
            <a:r>
              <a:rPr lang="en-US" sz="3839" dirty="0" err="1">
                <a:solidFill>
                  <a:srgbClr val="000000"/>
                </a:solidFill>
                <a:latin typeface="Calibri (MS)"/>
                <a:ea typeface="Calibri (MS)"/>
                <a:cs typeface="Calibri (MS)"/>
                <a:sym typeface="Calibri (MS)"/>
              </a:rPr>
              <a:t>setelah</a:t>
            </a:r>
            <a:r>
              <a:rPr lang="en-US" sz="3839" dirty="0">
                <a:solidFill>
                  <a:srgbClr val="000000"/>
                </a:solidFill>
                <a:latin typeface="Calibri (MS)"/>
                <a:ea typeface="Calibri (MS)"/>
                <a:cs typeface="Calibri (MS)"/>
                <a:sym typeface="Calibri (MS)"/>
              </a:rPr>
              <a:t> input. Program </a:t>
            </a:r>
            <a:r>
              <a:rPr lang="en-US" sz="3839" dirty="0" err="1">
                <a:solidFill>
                  <a:srgbClr val="000000"/>
                </a:solidFill>
                <a:latin typeface="Calibri (MS)"/>
                <a:ea typeface="Calibri (MS)"/>
                <a:cs typeface="Calibri (MS)"/>
                <a:sym typeface="Calibri (MS)"/>
              </a:rPr>
              <a:t>akan</a:t>
            </a:r>
            <a:r>
              <a:rPr lang="en-US" sz="3839" dirty="0">
                <a:solidFill>
                  <a:srgbClr val="000000"/>
                </a:solidFill>
                <a:latin typeface="Calibri (MS)"/>
                <a:ea typeface="Calibri (MS)"/>
                <a:cs typeface="Calibri (MS)"/>
                <a:sym typeface="Calibri (MS)"/>
              </a:rPr>
              <a:t> </a:t>
            </a:r>
            <a:r>
              <a:rPr lang="en-US" sz="3839" dirty="0" err="1">
                <a:solidFill>
                  <a:srgbClr val="000000"/>
                </a:solidFill>
                <a:latin typeface="Calibri (MS)"/>
                <a:ea typeface="Calibri (MS)"/>
                <a:cs typeface="Calibri (MS)"/>
                <a:sym typeface="Calibri (MS)"/>
              </a:rPr>
              <a:t>memberi</a:t>
            </a:r>
            <a:r>
              <a:rPr lang="en-US" sz="3839" dirty="0">
                <a:solidFill>
                  <a:srgbClr val="000000"/>
                </a:solidFill>
                <a:latin typeface="Calibri (MS)"/>
                <a:ea typeface="Calibri (MS)"/>
                <a:cs typeface="Calibri (MS)"/>
                <a:sym typeface="Calibri (MS)"/>
              </a:rPr>
              <a:t> clue </a:t>
            </a:r>
            <a:r>
              <a:rPr lang="en-US" sz="3839" dirty="0" err="1">
                <a:solidFill>
                  <a:srgbClr val="000000"/>
                </a:solidFill>
                <a:latin typeface="Calibri (MS)"/>
                <a:ea typeface="Calibri (MS)"/>
                <a:cs typeface="Calibri (MS)"/>
                <a:sym typeface="Calibri (MS)"/>
              </a:rPr>
              <a:t>sedekat</a:t>
            </a:r>
            <a:r>
              <a:rPr lang="en-US" sz="3839" dirty="0">
                <a:solidFill>
                  <a:srgbClr val="000000"/>
                </a:solidFill>
                <a:latin typeface="Calibri (MS)"/>
                <a:ea typeface="Calibri (MS)"/>
                <a:cs typeface="Calibri (MS)"/>
                <a:sym typeface="Calibri (MS)"/>
              </a:rPr>
              <a:t> </a:t>
            </a:r>
            <a:r>
              <a:rPr lang="en-US" sz="3839" dirty="0" err="1">
                <a:solidFill>
                  <a:srgbClr val="000000"/>
                </a:solidFill>
                <a:latin typeface="Calibri (MS)"/>
                <a:ea typeface="Calibri (MS)"/>
                <a:cs typeface="Calibri (MS)"/>
                <a:sym typeface="Calibri (MS)"/>
              </a:rPr>
              <a:t>apa</a:t>
            </a:r>
            <a:r>
              <a:rPr lang="en-US" sz="3839" dirty="0">
                <a:solidFill>
                  <a:srgbClr val="000000"/>
                </a:solidFill>
                <a:latin typeface="Calibri (MS)"/>
                <a:ea typeface="Calibri (MS)"/>
                <a:cs typeface="Calibri (MS)"/>
                <a:sym typeface="Calibri (MS)"/>
              </a:rPr>
              <a:t> </a:t>
            </a:r>
            <a:r>
              <a:rPr lang="en-US" sz="3839" dirty="0" err="1">
                <a:solidFill>
                  <a:srgbClr val="000000"/>
                </a:solidFill>
                <a:latin typeface="Calibri (MS)"/>
                <a:ea typeface="Calibri (MS)"/>
                <a:cs typeface="Calibri (MS)"/>
                <a:sym typeface="Calibri (MS)"/>
              </a:rPr>
              <a:t>lagi</a:t>
            </a:r>
            <a:r>
              <a:rPr lang="en-US" sz="3839" dirty="0">
                <a:solidFill>
                  <a:srgbClr val="000000"/>
                </a:solidFill>
                <a:latin typeface="Calibri (MS)"/>
                <a:ea typeface="Calibri (MS)"/>
                <a:cs typeface="Calibri (MS)"/>
                <a:sym typeface="Calibri (MS)"/>
              </a:rPr>
              <a:t> user </a:t>
            </a:r>
            <a:r>
              <a:rPr lang="en-US" sz="3839" dirty="0" err="1">
                <a:solidFill>
                  <a:srgbClr val="000000"/>
                </a:solidFill>
                <a:latin typeface="Calibri (MS)"/>
                <a:ea typeface="Calibri (MS)"/>
                <a:cs typeface="Calibri (MS)"/>
                <a:sym typeface="Calibri (MS)"/>
              </a:rPr>
              <a:t>dengan</a:t>
            </a:r>
            <a:r>
              <a:rPr lang="en-US" sz="3839" dirty="0">
                <a:solidFill>
                  <a:srgbClr val="000000"/>
                </a:solidFill>
                <a:latin typeface="Calibri (MS)"/>
                <a:ea typeface="Calibri (MS)"/>
                <a:cs typeface="Calibri (MS)"/>
                <a:sym typeface="Calibri (MS)"/>
              </a:rPr>
              <a:t> </a:t>
            </a:r>
            <a:r>
              <a:rPr lang="en-US" sz="3839" dirty="0" err="1">
                <a:solidFill>
                  <a:srgbClr val="000000"/>
                </a:solidFill>
                <a:latin typeface="Calibri (MS)"/>
                <a:ea typeface="Calibri (MS)"/>
                <a:cs typeface="Calibri (MS)"/>
                <a:sym typeface="Calibri (MS)"/>
              </a:rPr>
              <a:t>angka</a:t>
            </a:r>
            <a:r>
              <a:rPr lang="en-US" sz="3839" dirty="0">
                <a:solidFill>
                  <a:srgbClr val="000000"/>
                </a:solidFill>
                <a:latin typeface="Calibri (MS)"/>
                <a:ea typeface="Calibri (MS)"/>
                <a:cs typeface="Calibri (MS)"/>
                <a:sym typeface="Calibri (MS)"/>
              </a:rPr>
              <a:t> </a:t>
            </a:r>
            <a:r>
              <a:rPr lang="en-US" sz="3839" dirty="0" err="1">
                <a:solidFill>
                  <a:srgbClr val="000000"/>
                </a:solidFill>
                <a:latin typeface="Calibri (MS)"/>
                <a:ea typeface="Calibri (MS)"/>
                <a:cs typeface="Calibri (MS)"/>
                <a:sym typeface="Calibri (MS)"/>
              </a:rPr>
              <a:t>asli</a:t>
            </a:r>
            <a:r>
              <a:rPr lang="en-US" sz="3839" dirty="0">
                <a:solidFill>
                  <a:srgbClr val="000000"/>
                </a:solidFill>
                <a:latin typeface="Calibri (MS)"/>
                <a:ea typeface="Calibri (MS)"/>
                <a:cs typeface="Calibri (MS)"/>
                <a:sym typeface="Calibri (MS)"/>
              </a:rPr>
              <a:t>. </a:t>
            </a:r>
            <a:r>
              <a:rPr lang="en-US" sz="3839" dirty="0" err="1">
                <a:solidFill>
                  <a:srgbClr val="000000"/>
                </a:solidFill>
                <a:latin typeface="Calibri (MS)"/>
                <a:ea typeface="Calibri (MS)"/>
                <a:cs typeface="Calibri (MS)"/>
                <a:sym typeface="Calibri (MS)"/>
              </a:rPr>
              <a:t>Berikan</a:t>
            </a:r>
            <a:r>
              <a:rPr lang="en-US" sz="3839" dirty="0">
                <a:solidFill>
                  <a:srgbClr val="000000"/>
                </a:solidFill>
                <a:latin typeface="Calibri (MS)"/>
                <a:ea typeface="Calibri (MS)"/>
                <a:cs typeface="Calibri (MS)"/>
                <a:sym typeface="Calibri (MS)"/>
              </a:rPr>
              <a:t> </a:t>
            </a:r>
            <a:r>
              <a:rPr lang="en-US" sz="3839" dirty="0" err="1">
                <a:solidFill>
                  <a:srgbClr val="000000"/>
                </a:solidFill>
                <a:latin typeface="Calibri (MS)"/>
                <a:ea typeface="Calibri (MS)"/>
                <a:cs typeface="Calibri (MS)"/>
                <a:sym typeface="Calibri (MS)"/>
              </a:rPr>
              <a:t>fitur</a:t>
            </a:r>
            <a:r>
              <a:rPr lang="en-US" sz="3839" dirty="0">
                <a:solidFill>
                  <a:srgbClr val="000000"/>
                </a:solidFill>
                <a:latin typeface="Calibri (MS)"/>
                <a:ea typeface="Calibri (MS)"/>
                <a:cs typeface="Calibri (MS)"/>
                <a:sym typeface="Calibri (MS)"/>
              </a:rPr>
              <a:t> </a:t>
            </a:r>
            <a:r>
              <a:rPr lang="en-US" sz="3839" dirty="0" err="1">
                <a:solidFill>
                  <a:srgbClr val="000000"/>
                </a:solidFill>
                <a:latin typeface="Calibri (MS)"/>
                <a:ea typeface="Calibri (MS)"/>
                <a:cs typeface="Calibri (MS)"/>
                <a:sym typeface="Calibri (MS)"/>
              </a:rPr>
              <a:t>tambahan</a:t>
            </a:r>
            <a:r>
              <a:rPr lang="en-US" sz="3839" dirty="0">
                <a:solidFill>
                  <a:srgbClr val="000000"/>
                </a:solidFill>
                <a:latin typeface="Calibri (MS)"/>
                <a:ea typeface="Calibri (MS)"/>
                <a:cs typeface="Calibri (MS)"/>
                <a:sym typeface="Calibri (MS)"/>
              </a:rPr>
              <a:t> yang </a:t>
            </a:r>
            <a:r>
              <a:rPr lang="en-US" sz="3839" err="1">
                <a:solidFill>
                  <a:srgbClr val="000000"/>
                </a:solidFill>
                <a:latin typeface="Calibri (MS)"/>
                <a:ea typeface="Calibri (MS)"/>
                <a:cs typeface="Calibri (MS)"/>
                <a:sym typeface="Calibri (MS)"/>
              </a:rPr>
              <a:t>membuat</a:t>
            </a:r>
            <a:r>
              <a:rPr lang="en-US" sz="3839">
                <a:solidFill>
                  <a:srgbClr val="000000"/>
                </a:solidFill>
                <a:latin typeface="Calibri (MS)"/>
                <a:ea typeface="Calibri (MS)"/>
                <a:cs typeface="Calibri (MS)"/>
                <a:sym typeface="Calibri (MS)"/>
              </a:rPr>
              <a:t> permainan </a:t>
            </a:r>
            <a:r>
              <a:rPr lang="en-US" sz="3839" dirty="0" err="1">
                <a:solidFill>
                  <a:srgbClr val="000000"/>
                </a:solidFill>
                <a:latin typeface="Calibri (MS)"/>
                <a:ea typeface="Calibri (MS)"/>
                <a:cs typeface="Calibri (MS)"/>
                <a:sym typeface="Calibri (MS)"/>
              </a:rPr>
              <a:t>makin</a:t>
            </a:r>
            <a:r>
              <a:rPr lang="en-US" sz="3839" dirty="0">
                <a:solidFill>
                  <a:srgbClr val="000000"/>
                </a:solidFill>
                <a:latin typeface="Calibri (MS)"/>
                <a:ea typeface="Calibri (MS)"/>
                <a:cs typeface="Calibri (MS)"/>
                <a:sym typeface="Calibri (MS)"/>
              </a:rPr>
              <a:t> </a:t>
            </a:r>
            <a:r>
              <a:rPr lang="en-US" sz="3839" dirty="0" err="1">
                <a:solidFill>
                  <a:srgbClr val="000000"/>
                </a:solidFill>
                <a:latin typeface="Calibri (MS)"/>
                <a:ea typeface="Calibri (MS)"/>
                <a:cs typeface="Calibri (MS)"/>
                <a:sym typeface="Calibri (MS)"/>
              </a:rPr>
              <a:t>seru</a:t>
            </a:r>
            <a:r>
              <a:rPr lang="en-US" sz="3839" dirty="0">
                <a:solidFill>
                  <a:srgbClr val="000000"/>
                </a:solidFill>
                <a:latin typeface="Calibri (MS)"/>
                <a:ea typeface="Calibri (MS)"/>
                <a:cs typeface="Calibri (MS)"/>
                <a:sym typeface="Calibri (MS)"/>
              </a:rPr>
              <a:t> dan </a:t>
            </a:r>
            <a:r>
              <a:rPr lang="en-US" sz="3839" i="1" dirty="0">
                <a:solidFill>
                  <a:srgbClr val="000000"/>
                </a:solidFill>
                <a:latin typeface="Calibri (MS) Italics"/>
                <a:ea typeface="Calibri (MS) Italics"/>
                <a:cs typeface="Calibri (MS) Italics"/>
                <a:sym typeface="Calibri (MS) Italics"/>
              </a:rPr>
              <a:t>rewarding</a:t>
            </a:r>
          </a:p>
        </p:txBody>
      </p:sp>
      <p:sp>
        <p:nvSpPr>
          <p:cNvPr id="12" name="TextBox 12"/>
          <p:cNvSpPr txBox="1"/>
          <p:nvPr/>
        </p:nvSpPr>
        <p:spPr>
          <a:xfrm>
            <a:off x="2341142" y="1693735"/>
            <a:ext cx="6802858" cy="3136797"/>
          </a:xfrm>
          <a:prstGeom prst="rect">
            <a:avLst/>
          </a:prstGeom>
        </p:spPr>
        <p:txBody>
          <a:bodyPr lIns="0" tIns="0" rIns="0" bIns="0" rtlCol="0" anchor="t">
            <a:spAutoFit/>
          </a:bodyPr>
          <a:lstStyle/>
          <a:p>
            <a:pPr algn="l">
              <a:lnSpc>
                <a:spcPts val="11759"/>
              </a:lnSpc>
            </a:pPr>
            <a:r>
              <a:rPr lang="en-US" sz="12922" b="1" spc="-323">
                <a:solidFill>
                  <a:srgbClr val="EC7735"/>
                </a:solidFill>
                <a:latin typeface="Bebas Neue Bold"/>
                <a:ea typeface="Bebas Neue Bold"/>
                <a:cs typeface="Bebas Neue Bold"/>
                <a:sym typeface="Bebas Neue Bold"/>
              </a:rPr>
              <a:t>Game Tebak Angka</a:t>
            </a:r>
          </a:p>
        </p:txBody>
      </p:sp>
      <p:sp>
        <p:nvSpPr>
          <p:cNvPr id="13" name="TextBox 13"/>
          <p:cNvSpPr txBox="1"/>
          <p:nvPr/>
        </p:nvSpPr>
        <p:spPr>
          <a:xfrm>
            <a:off x="2341142" y="998410"/>
            <a:ext cx="8261165" cy="628650"/>
          </a:xfrm>
          <a:prstGeom prst="rect">
            <a:avLst/>
          </a:prstGeom>
        </p:spPr>
        <p:txBody>
          <a:bodyPr lIns="0" tIns="0" rIns="0" bIns="0" rtlCol="0" anchor="t">
            <a:spAutoFit/>
          </a:bodyPr>
          <a:lstStyle/>
          <a:p>
            <a:pPr algn="just">
              <a:lnSpc>
                <a:spcPts val="4404"/>
              </a:lnSpc>
            </a:pPr>
            <a:r>
              <a:rPr lang="en-US" sz="3670">
                <a:solidFill>
                  <a:srgbClr val="000000"/>
                </a:solidFill>
                <a:latin typeface="Calibri (MS)"/>
                <a:ea typeface="Calibri (MS)"/>
                <a:cs typeface="Calibri (MS)"/>
                <a:sym typeface="Calibri (MS)"/>
              </a:rPr>
              <a:t>Case 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153</Words>
  <Application>Microsoft Office PowerPoint</Application>
  <PresentationFormat>Custom</PresentationFormat>
  <Paragraphs>12</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Calibri (MS) Italics</vt:lpstr>
      <vt:lpstr>Calibri</vt:lpstr>
      <vt:lpstr>Arial</vt:lpstr>
      <vt:lpstr>Bebas Neue Bold</vt:lpstr>
      <vt:lpstr>Calibri (MS)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One-Day Project</dc:title>
  <cp:lastModifiedBy>Satria Vinza</cp:lastModifiedBy>
  <cp:revision>2</cp:revision>
  <dcterms:created xsi:type="dcterms:W3CDTF">2006-08-16T00:00:00Z</dcterms:created>
  <dcterms:modified xsi:type="dcterms:W3CDTF">2026-05-12T03:18:07Z</dcterms:modified>
  <dc:identifier>DAHJarMZqog</dc:identifier>
</cp:coreProperties>
</file>