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Lst>
  <p:sldSz cx="18288000" cy="10287000"/>
  <p:notesSz cx="6858000" cy="9144000"/>
  <p:embeddedFontLst>
    <p:embeddedFont>
      <p:font typeface="Etna Sans Serif" panose="020B0604020202020204" charset="0"/>
      <p:regular r:id="rId9"/>
    </p:embeddedFont>
    <p:embeddedFont>
      <p:font typeface="Fredoka" panose="020B0604020202020204" charset="0"/>
      <p:regular r:id="rId10"/>
    </p:embeddedFont>
    <p:embeddedFont>
      <p:font typeface="Garet" panose="020B0604020202020204" charset="0"/>
      <p:regular r:id="rId11"/>
    </p:embeddedFont>
    <p:embeddedFont>
      <p:font typeface="Garet Bold" panose="020B0604020202020204"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8" d="100"/>
          <a:sy n="58" d="100"/>
        </p:scale>
        <p:origin x="51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4.sv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6.sv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2.sv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18.sv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hyperlink" Target="https://drive.google.com/file/d/1QzRAIwB7aF_djoyLbV3jR0G6nYeLXT0n/view?usp=sharing" TargetMode="External"/><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8.sv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27.svg"/><Relationship Id="rId3" Type="http://schemas.openxmlformats.org/officeDocument/2006/relationships/image" Target="../media/image8.svg"/><Relationship Id="rId7" Type="http://schemas.openxmlformats.org/officeDocument/2006/relationships/image" Target="../media/image23.svg"/><Relationship Id="rId12" Type="http://schemas.openxmlformats.org/officeDocument/2006/relationships/image" Target="../media/image26.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22.png"/><Relationship Id="rId11" Type="http://schemas.openxmlformats.org/officeDocument/2006/relationships/image" Target="../media/image25.svg"/><Relationship Id="rId5" Type="http://schemas.openxmlformats.org/officeDocument/2006/relationships/image" Target="../media/image12.svg"/><Relationship Id="rId10" Type="http://schemas.openxmlformats.org/officeDocument/2006/relationships/image" Target="../media/image24.png"/><Relationship Id="rId4" Type="http://schemas.openxmlformats.org/officeDocument/2006/relationships/image" Target="../media/image11.png"/><Relationship Id="rId9"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9C7"/>
        </a:solidFill>
        <a:effectLst/>
      </p:bgPr>
    </p:bg>
    <p:spTree>
      <p:nvGrpSpPr>
        <p:cNvPr id="1" name=""/>
        <p:cNvGrpSpPr/>
        <p:nvPr/>
      </p:nvGrpSpPr>
      <p:grpSpPr>
        <a:xfrm>
          <a:off x="0" y="0"/>
          <a:ext cx="0" cy="0"/>
          <a:chOff x="0" y="0"/>
          <a:chExt cx="0" cy="0"/>
        </a:xfrm>
      </p:grpSpPr>
      <p:sp>
        <p:nvSpPr>
          <p:cNvPr id="2" name="Freeform 2"/>
          <p:cNvSpPr/>
          <p:nvPr/>
        </p:nvSpPr>
        <p:spPr>
          <a:xfrm flipH="1">
            <a:off x="15373860" y="6690276"/>
            <a:ext cx="2095427" cy="3114823"/>
          </a:xfrm>
          <a:custGeom>
            <a:avLst/>
            <a:gdLst/>
            <a:ahLst/>
            <a:cxnLst/>
            <a:rect l="l" t="t" r="r" b="b"/>
            <a:pathLst>
              <a:path w="2095427" h="3114823">
                <a:moveTo>
                  <a:pt x="2095427" y="0"/>
                </a:moveTo>
                <a:lnTo>
                  <a:pt x="0" y="0"/>
                </a:lnTo>
                <a:lnTo>
                  <a:pt x="0" y="3114824"/>
                </a:lnTo>
                <a:lnTo>
                  <a:pt x="2095427" y="3114824"/>
                </a:lnTo>
                <a:lnTo>
                  <a:pt x="2095427"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a:off x="930305" y="786375"/>
            <a:ext cx="2457018" cy="2394476"/>
          </a:xfrm>
          <a:custGeom>
            <a:avLst/>
            <a:gdLst/>
            <a:ahLst/>
            <a:cxnLst/>
            <a:rect l="l" t="t" r="r" b="b"/>
            <a:pathLst>
              <a:path w="2457018" h="2394476">
                <a:moveTo>
                  <a:pt x="0" y="0"/>
                </a:moveTo>
                <a:lnTo>
                  <a:pt x="2457018" y="0"/>
                </a:lnTo>
                <a:lnTo>
                  <a:pt x="2457018" y="2394475"/>
                </a:lnTo>
                <a:lnTo>
                  <a:pt x="0" y="239447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 name="Freeform 4"/>
          <p:cNvSpPr/>
          <p:nvPr/>
        </p:nvSpPr>
        <p:spPr>
          <a:xfrm>
            <a:off x="4396603" y="603780"/>
            <a:ext cx="9494795" cy="9201319"/>
          </a:xfrm>
          <a:custGeom>
            <a:avLst/>
            <a:gdLst/>
            <a:ahLst/>
            <a:cxnLst/>
            <a:rect l="l" t="t" r="r" b="b"/>
            <a:pathLst>
              <a:path w="9494795" h="9201319">
                <a:moveTo>
                  <a:pt x="0" y="0"/>
                </a:moveTo>
                <a:lnTo>
                  <a:pt x="9494794" y="0"/>
                </a:lnTo>
                <a:lnTo>
                  <a:pt x="9494794" y="9201320"/>
                </a:lnTo>
                <a:lnTo>
                  <a:pt x="0" y="920132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5" name="TextBox 5"/>
          <p:cNvSpPr txBox="1"/>
          <p:nvPr/>
        </p:nvSpPr>
        <p:spPr>
          <a:xfrm>
            <a:off x="4396603" y="1262938"/>
            <a:ext cx="9494795" cy="2024764"/>
          </a:xfrm>
          <a:prstGeom prst="rect">
            <a:avLst/>
          </a:prstGeom>
        </p:spPr>
        <p:txBody>
          <a:bodyPr lIns="0" tIns="0" rIns="0" bIns="0" rtlCol="0" anchor="t">
            <a:spAutoFit/>
          </a:bodyPr>
          <a:lstStyle/>
          <a:p>
            <a:pPr algn="ctr">
              <a:lnSpc>
                <a:spcPts val="16537"/>
              </a:lnSpc>
              <a:spcBef>
                <a:spcPct val="0"/>
              </a:spcBef>
            </a:pPr>
            <a:r>
              <a:rPr lang="en-US" sz="11812" dirty="0">
                <a:solidFill>
                  <a:srgbClr val="000000"/>
                </a:solidFill>
                <a:latin typeface="Fredoka"/>
                <a:ea typeface="Fredoka"/>
                <a:cs typeface="Fredoka"/>
                <a:sym typeface="Fredoka"/>
              </a:rPr>
              <a:t>One-Day</a:t>
            </a:r>
          </a:p>
        </p:txBody>
      </p:sp>
      <p:sp>
        <p:nvSpPr>
          <p:cNvPr id="6" name="TextBox 6"/>
          <p:cNvSpPr txBox="1"/>
          <p:nvPr/>
        </p:nvSpPr>
        <p:spPr>
          <a:xfrm>
            <a:off x="1594766" y="3012278"/>
            <a:ext cx="15098467" cy="2024347"/>
          </a:xfrm>
          <a:prstGeom prst="rect">
            <a:avLst/>
          </a:prstGeom>
        </p:spPr>
        <p:txBody>
          <a:bodyPr lIns="0" tIns="0" rIns="0" bIns="0" rtlCol="0" anchor="t">
            <a:spAutoFit/>
          </a:bodyPr>
          <a:lstStyle/>
          <a:p>
            <a:pPr algn="ctr">
              <a:lnSpc>
                <a:spcPts val="16537"/>
              </a:lnSpc>
              <a:spcBef>
                <a:spcPct val="0"/>
              </a:spcBef>
            </a:pPr>
            <a:r>
              <a:rPr lang="en-US" sz="11812">
                <a:solidFill>
                  <a:srgbClr val="122019"/>
                </a:solidFill>
                <a:latin typeface="Fredoka"/>
                <a:ea typeface="Fredoka"/>
                <a:cs typeface="Fredoka"/>
                <a:sym typeface="Fredoka"/>
              </a:rPr>
              <a:t>Project</a:t>
            </a:r>
          </a:p>
        </p:txBody>
      </p:sp>
      <p:sp>
        <p:nvSpPr>
          <p:cNvPr id="7" name="Freeform 7"/>
          <p:cNvSpPr/>
          <p:nvPr/>
        </p:nvSpPr>
        <p:spPr>
          <a:xfrm>
            <a:off x="1028700" y="6894795"/>
            <a:ext cx="2626978" cy="1352893"/>
          </a:xfrm>
          <a:custGeom>
            <a:avLst/>
            <a:gdLst/>
            <a:ahLst/>
            <a:cxnLst/>
            <a:rect l="l" t="t" r="r" b="b"/>
            <a:pathLst>
              <a:path w="2626978" h="1352893">
                <a:moveTo>
                  <a:pt x="0" y="0"/>
                </a:moveTo>
                <a:lnTo>
                  <a:pt x="2626978" y="0"/>
                </a:lnTo>
                <a:lnTo>
                  <a:pt x="2626978" y="1352893"/>
                </a:lnTo>
                <a:lnTo>
                  <a:pt x="0" y="1352893"/>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8" name="Freeform 8"/>
          <p:cNvSpPr/>
          <p:nvPr/>
        </p:nvSpPr>
        <p:spPr>
          <a:xfrm>
            <a:off x="14367946" y="1491538"/>
            <a:ext cx="2626978" cy="1352893"/>
          </a:xfrm>
          <a:custGeom>
            <a:avLst/>
            <a:gdLst/>
            <a:ahLst/>
            <a:cxnLst/>
            <a:rect l="l" t="t" r="r" b="b"/>
            <a:pathLst>
              <a:path w="2626978" h="1352893">
                <a:moveTo>
                  <a:pt x="0" y="0"/>
                </a:moveTo>
                <a:lnTo>
                  <a:pt x="2626977" y="0"/>
                </a:lnTo>
                <a:lnTo>
                  <a:pt x="2626977" y="1352893"/>
                </a:lnTo>
                <a:lnTo>
                  <a:pt x="0" y="1352893"/>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sp>
      <p:sp>
        <p:nvSpPr>
          <p:cNvPr id="9" name="TextBox 9"/>
          <p:cNvSpPr txBox="1"/>
          <p:nvPr/>
        </p:nvSpPr>
        <p:spPr>
          <a:xfrm>
            <a:off x="5860633" y="4875676"/>
            <a:ext cx="7458360" cy="752778"/>
          </a:xfrm>
          <a:prstGeom prst="rect">
            <a:avLst/>
          </a:prstGeom>
        </p:spPr>
        <p:txBody>
          <a:bodyPr lIns="0" tIns="0" rIns="0" bIns="0" rtlCol="0" anchor="t">
            <a:spAutoFit/>
          </a:bodyPr>
          <a:lstStyle/>
          <a:p>
            <a:pPr algn="l">
              <a:lnSpc>
                <a:spcPts val="6283"/>
              </a:lnSpc>
              <a:spcBef>
                <a:spcPct val="0"/>
              </a:spcBef>
            </a:pPr>
            <a:r>
              <a:rPr lang="en-US" sz="4488" dirty="0" err="1">
                <a:solidFill>
                  <a:srgbClr val="000000"/>
                </a:solidFill>
                <a:latin typeface="Etna Sans Serif"/>
                <a:ea typeface="Etna Sans Serif"/>
                <a:cs typeface="Etna Sans Serif"/>
                <a:sym typeface="Etna Sans Serif"/>
              </a:rPr>
              <a:t>Algoritma</a:t>
            </a:r>
            <a:r>
              <a:rPr lang="en-US" sz="4488" dirty="0">
                <a:solidFill>
                  <a:srgbClr val="000000"/>
                </a:solidFill>
                <a:latin typeface="Etna Sans Serif"/>
                <a:ea typeface="Etna Sans Serif"/>
                <a:cs typeface="Etna Sans Serif"/>
                <a:sym typeface="Etna Sans Serif"/>
              </a:rPr>
              <a:t> </a:t>
            </a:r>
            <a:r>
              <a:rPr lang="en-US" sz="4488" dirty="0" err="1">
                <a:solidFill>
                  <a:srgbClr val="000000"/>
                </a:solidFill>
                <a:latin typeface="Etna Sans Serif"/>
                <a:ea typeface="Etna Sans Serif"/>
                <a:cs typeface="Etna Sans Serif"/>
                <a:sym typeface="Etna Sans Serif"/>
              </a:rPr>
              <a:t>Pemrograman</a:t>
            </a:r>
            <a:endParaRPr lang="en-US" sz="4488" dirty="0">
              <a:solidFill>
                <a:srgbClr val="000000"/>
              </a:solidFill>
              <a:latin typeface="Etna Sans Serif"/>
              <a:ea typeface="Etna Sans Serif"/>
              <a:cs typeface="Etna Sans Serif"/>
              <a:sym typeface="Etna Sans Serif"/>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9C7"/>
        </a:solidFill>
        <a:effectLst/>
      </p:bgPr>
    </p:bg>
    <p:spTree>
      <p:nvGrpSpPr>
        <p:cNvPr id="1" name=""/>
        <p:cNvGrpSpPr/>
        <p:nvPr/>
      </p:nvGrpSpPr>
      <p:grpSpPr>
        <a:xfrm>
          <a:off x="0" y="0"/>
          <a:ext cx="0" cy="0"/>
          <a:chOff x="0" y="0"/>
          <a:chExt cx="0" cy="0"/>
        </a:xfrm>
      </p:grpSpPr>
      <p:grpSp>
        <p:nvGrpSpPr>
          <p:cNvPr id="2" name="Group 2"/>
          <p:cNvGrpSpPr/>
          <p:nvPr/>
        </p:nvGrpSpPr>
        <p:grpSpPr>
          <a:xfrm>
            <a:off x="6945855" y="4747426"/>
            <a:ext cx="5246370" cy="4701374"/>
            <a:chOff x="0" y="0"/>
            <a:chExt cx="1913890" cy="1715074"/>
          </a:xfrm>
        </p:grpSpPr>
        <p:sp>
          <p:nvSpPr>
            <p:cNvPr id="3" name="Freeform 3"/>
            <p:cNvSpPr/>
            <p:nvPr/>
          </p:nvSpPr>
          <p:spPr>
            <a:xfrm>
              <a:off x="0" y="0"/>
              <a:ext cx="1913890" cy="1715074"/>
            </a:xfrm>
            <a:custGeom>
              <a:avLst/>
              <a:gdLst/>
              <a:ahLst/>
              <a:cxnLst/>
              <a:rect l="l" t="t" r="r" b="b"/>
              <a:pathLst>
                <a:path w="1913890" h="1715074">
                  <a:moveTo>
                    <a:pt x="1789430" y="1715074"/>
                  </a:moveTo>
                  <a:lnTo>
                    <a:pt x="124460" y="1715074"/>
                  </a:lnTo>
                  <a:cubicBezTo>
                    <a:pt x="55880" y="1715074"/>
                    <a:pt x="0" y="1659194"/>
                    <a:pt x="0" y="1590614"/>
                  </a:cubicBezTo>
                  <a:lnTo>
                    <a:pt x="0" y="124460"/>
                  </a:lnTo>
                  <a:cubicBezTo>
                    <a:pt x="0" y="55880"/>
                    <a:pt x="55880" y="0"/>
                    <a:pt x="124460" y="0"/>
                  </a:cubicBezTo>
                  <a:lnTo>
                    <a:pt x="1789430" y="0"/>
                  </a:lnTo>
                  <a:cubicBezTo>
                    <a:pt x="1858010" y="0"/>
                    <a:pt x="1913890" y="55880"/>
                    <a:pt x="1913890" y="124460"/>
                  </a:cubicBezTo>
                  <a:lnTo>
                    <a:pt x="1913890" y="1590614"/>
                  </a:lnTo>
                  <a:cubicBezTo>
                    <a:pt x="1913890" y="1659194"/>
                    <a:pt x="1858010" y="1715074"/>
                    <a:pt x="1789430" y="1715074"/>
                  </a:cubicBezTo>
                  <a:close/>
                </a:path>
              </a:pathLst>
            </a:custGeom>
            <a:solidFill>
              <a:srgbClr val="EDE7BB">
                <a:alpha val="67843"/>
              </a:srgbClr>
            </a:solidFill>
          </p:spPr>
        </p:sp>
      </p:grpSp>
      <p:grpSp>
        <p:nvGrpSpPr>
          <p:cNvPr id="4" name="Group 4"/>
          <p:cNvGrpSpPr/>
          <p:nvPr/>
        </p:nvGrpSpPr>
        <p:grpSpPr>
          <a:xfrm>
            <a:off x="6764244" y="4556926"/>
            <a:ext cx="5246370" cy="4701374"/>
            <a:chOff x="0" y="0"/>
            <a:chExt cx="1913890" cy="1715074"/>
          </a:xfrm>
        </p:grpSpPr>
        <p:sp>
          <p:nvSpPr>
            <p:cNvPr id="5" name="Freeform 5"/>
            <p:cNvSpPr/>
            <p:nvPr/>
          </p:nvSpPr>
          <p:spPr>
            <a:xfrm>
              <a:off x="0" y="0"/>
              <a:ext cx="1913890" cy="1715074"/>
            </a:xfrm>
            <a:custGeom>
              <a:avLst/>
              <a:gdLst/>
              <a:ahLst/>
              <a:cxnLst/>
              <a:rect l="l" t="t" r="r" b="b"/>
              <a:pathLst>
                <a:path w="1913890" h="1715074">
                  <a:moveTo>
                    <a:pt x="1789430" y="1715074"/>
                  </a:moveTo>
                  <a:lnTo>
                    <a:pt x="124460" y="1715074"/>
                  </a:lnTo>
                  <a:cubicBezTo>
                    <a:pt x="55880" y="1715074"/>
                    <a:pt x="0" y="1659194"/>
                    <a:pt x="0" y="1590614"/>
                  </a:cubicBezTo>
                  <a:lnTo>
                    <a:pt x="0" y="124460"/>
                  </a:lnTo>
                  <a:cubicBezTo>
                    <a:pt x="0" y="55880"/>
                    <a:pt x="55880" y="0"/>
                    <a:pt x="124460" y="0"/>
                  </a:cubicBezTo>
                  <a:lnTo>
                    <a:pt x="1789430" y="0"/>
                  </a:lnTo>
                  <a:cubicBezTo>
                    <a:pt x="1858010" y="0"/>
                    <a:pt x="1913890" y="55880"/>
                    <a:pt x="1913890" y="124460"/>
                  </a:cubicBezTo>
                  <a:lnTo>
                    <a:pt x="1913890" y="1590614"/>
                  </a:lnTo>
                  <a:cubicBezTo>
                    <a:pt x="1913890" y="1659194"/>
                    <a:pt x="1858010" y="1715074"/>
                    <a:pt x="1789430" y="1715074"/>
                  </a:cubicBezTo>
                  <a:close/>
                </a:path>
              </a:pathLst>
            </a:custGeom>
            <a:solidFill>
              <a:srgbClr val="FFFFFF"/>
            </a:solidFill>
          </p:spPr>
        </p:sp>
      </p:grpSp>
      <p:grpSp>
        <p:nvGrpSpPr>
          <p:cNvPr id="6" name="Group 6"/>
          <p:cNvGrpSpPr/>
          <p:nvPr/>
        </p:nvGrpSpPr>
        <p:grpSpPr>
          <a:xfrm>
            <a:off x="12698287" y="4747426"/>
            <a:ext cx="5246370" cy="4701374"/>
            <a:chOff x="0" y="0"/>
            <a:chExt cx="1913890" cy="1715074"/>
          </a:xfrm>
        </p:grpSpPr>
        <p:sp>
          <p:nvSpPr>
            <p:cNvPr id="7" name="Freeform 7"/>
            <p:cNvSpPr/>
            <p:nvPr/>
          </p:nvSpPr>
          <p:spPr>
            <a:xfrm>
              <a:off x="0" y="0"/>
              <a:ext cx="1913890" cy="1715074"/>
            </a:xfrm>
            <a:custGeom>
              <a:avLst/>
              <a:gdLst/>
              <a:ahLst/>
              <a:cxnLst/>
              <a:rect l="l" t="t" r="r" b="b"/>
              <a:pathLst>
                <a:path w="1913890" h="1715074">
                  <a:moveTo>
                    <a:pt x="1789430" y="1715074"/>
                  </a:moveTo>
                  <a:lnTo>
                    <a:pt x="124460" y="1715074"/>
                  </a:lnTo>
                  <a:cubicBezTo>
                    <a:pt x="55880" y="1715074"/>
                    <a:pt x="0" y="1659194"/>
                    <a:pt x="0" y="1590614"/>
                  </a:cubicBezTo>
                  <a:lnTo>
                    <a:pt x="0" y="124460"/>
                  </a:lnTo>
                  <a:cubicBezTo>
                    <a:pt x="0" y="55880"/>
                    <a:pt x="55880" y="0"/>
                    <a:pt x="124460" y="0"/>
                  </a:cubicBezTo>
                  <a:lnTo>
                    <a:pt x="1789430" y="0"/>
                  </a:lnTo>
                  <a:cubicBezTo>
                    <a:pt x="1858010" y="0"/>
                    <a:pt x="1913890" y="55880"/>
                    <a:pt x="1913890" y="124460"/>
                  </a:cubicBezTo>
                  <a:lnTo>
                    <a:pt x="1913890" y="1590614"/>
                  </a:lnTo>
                  <a:cubicBezTo>
                    <a:pt x="1913890" y="1659194"/>
                    <a:pt x="1858010" y="1715074"/>
                    <a:pt x="1789430" y="1715074"/>
                  </a:cubicBezTo>
                  <a:close/>
                </a:path>
              </a:pathLst>
            </a:custGeom>
            <a:solidFill>
              <a:srgbClr val="EDE7BB">
                <a:alpha val="67843"/>
              </a:srgbClr>
            </a:solidFill>
          </p:spPr>
        </p:sp>
      </p:grpSp>
      <p:grpSp>
        <p:nvGrpSpPr>
          <p:cNvPr id="8" name="Group 8"/>
          <p:cNvGrpSpPr/>
          <p:nvPr/>
        </p:nvGrpSpPr>
        <p:grpSpPr>
          <a:xfrm>
            <a:off x="12499789" y="4556926"/>
            <a:ext cx="5246370" cy="4701374"/>
            <a:chOff x="0" y="0"/>
            <a:chExt cx="1913890" cy="1715074"/>
          </a:xfrm>
        </p:grpSpPr>
        <p:sp>
          <p:nvSpPr>
            <p:cNvPr id="9" name="Freeform 9"/>
            <p:cNvSpPr/>
            <p:nvPr/>
          </p:nvSpPr>
          <p:spPr>
            <a:xfrm>
              <a:off x="0" y="0"/>
              <a:ext cx="1913890" cy="1715074"/>
            </a:xfrm>
            <a:custGeom>
              <a:avLst/>
              <a:gdLst/>
              <a:ahLst/>
              <a:cxnLst/>
              <a:rect l="l" t="t" r="r" b="b"/>
              <a:pathLst>
                <a:path w="1913890" h="1715074">
                  <a:moveTo>
                    <a:pt x="1789430" y="1715074"/>
                  </a:moveTo>
                  <a:lnTo>
                    <a:pt x="124460" y="1715074"/>
                  </a:lnTo>
                  <a:cubicBezTo>
                    <a:pt x="55880" y="1715074"/>
                    <a:pt x="0" y="1659194"/>
                    <a:pt x="0" y="1590614"/>
                  </a:cubicBezTo>
                  <a:lnTo>
                    <a:pt x="0" y="124460"/>
                  </a:lnTo>
                  <a:cubicBezTo>
                    <a:pt x="0" y="55880"/>
                    <a:pt x="55880" y="0"/>
                    <a:pt x="124460" y="0"/>
                  </a:cubicBezTo>
                  <a:lnTo>
                    <a:pt x="1789430" y="0"/>
                  </a:lnTo>
                  <a:cubicBezTo>
                    <a:pt x="1858010" y="0"/>
                    <a:pt x="1913890" y="55880"/>
                    <a:pt x="1913890" y="124460"/>
                  </a:cubicBezTo>
                  <a:lnTo>
                    <a:pt x="1913890" y="1590614"/>
                  </a:lnTo>
                  <a:cubicBezTo>
                    <a:pt x="1913890" y="1659194"/>
                    <a:pt x="1858010" y="1715074"/>
                    <a:pt x="1789430" y="1715074"/>
                  </a:cubicBezTo>
                  <a:close/>
                </a:path>
              </a:pathLst>
            </a:custGeom>
            <a:solidFill>
              <a:srgbClr val="FFFFFF"/>
            </a:solidFill>
          </p:spPr>
        </p:sp>
      </p:grpSp>
      <p:sp>
        <p:nvSpPr>
          <p:cNvPr id="10" name="TextBox 10"/>
          <p:cNvSpPr txBox="1"/>
          <p:nvPr/>
        </p:nvSpPr>
        <p:spPr>
          <a:xfrm>
            <a:off x="541841" y="420224"/>
            <a:ext cx="17204317" cy="1624906"/>
          </a:xfrm>
          <a:prstGeom prst="rect">
            <a:avLst/>
          </a:prstGeom>
        </p:spPr>
        <p:txBody>
          <a:bodyPr lIns="0" tIns="0" rIns="0" bIns="0" rtlCol="0" anchor="t">
            <a:spAutoFit/>
          </a:bodyPr>
          <a:lstStyle/>
          <a:p>
            <a:pPr algn="ctr">
              <a:lnSpc>
                <a:spcPts val="13338"/>
              </a:lnSpc>
              <a:spcBef>
                <a:spcPct val="0"/>
              </a:spcBef>
            </a:pPr>
            <a:r>
              <a:rPr lang="en-US" sz="9527">
                <a:solidFill>
                  <a:srgbClr val="C55039"/>
                </a:solidFill>
                <a:latin typeface="Fredoka"/>
                <a:ea typeface="Fredoka"/>
                <a:cs typeface="Fredoka"/>
                <a:sym typeface="Fredoka"/>
              </a:rPr>
              <a:t>Panduan</a:t>
            </a:r>
          </a:p>
        </p:txBody>
      </p:sp>
      <p:sp>
        <p:nvSpPr>
          <p:cNvPr id="11" name="TextBox 11"/>
          <p:cNvSpPr txBox="1"/>
          <p:nvPr/>
        </p:nvSpPr>
        <p:spPr>
          <a:xfrm>
            <a:off x="541841" y="1811265"/>
            <a:ext cx="17204317" cy="1624906"/>
          </a:xfrm>
          <a:prstGeom prst="rect">
            <a:avLst/>
          </a:prstGeom>
        </p:spPr>
        <p:txBody>
          <a:bodyPr lIns="0" tIns="0" rIns="0" bIns="0" rtlCol="0" anchor="t">
            <a:spAutoFit/>
          </a:bodyPr>
          <a:lstStyle/>
          <a:p>
            <a:pPr algn="ctr">
              <a:lnSpc>
                <a:spcPts val="13338"/>
              </a:lnSpc>
              <a:spcBef>
                <a:spcPct val="0"/>
              </a:spcBef>
            </a:pPr>
            <a:r>
              <a:rPr lang="en-US" sz="9527">
                <a:solidFill>
                  <a:srgbClr val="009853"/>
                </a:solidFill>
                <a:latin typeface="Fredoka"/>
                <a:ea typeface="Fredoka"/>
                <a:cs typeface="Fredoka"/>
                <a:sym typeface="Fredoka"/>
              </a:rPr>
              <a:t>One-Day Project</a:t>
            </a:r>
          </a:p>
        </p:txBody>
      </p:sp>
      <p:sp>
        <p:nvSpPr>
          <p:cNvPr id="12" name="TextBox 12"/>
          <p:cNvSpPr txBox="1"/>
          <p:nvPr/>
        </p:nvSpPr>
        <p:spPr>
          <a:xfrm>
            <a:off x="6764244" y="4595026"/>
            <a:ext cx="5246370" cy="863585"/>
          </a:xfrm>
          <a:prstGeom prst="rect">
            <a:avLst/>
          </a:prstGeom>
        </p:spPr>
        <p:txBody>
          <a:bodyPr lIns="0" tIns="0" rIns="0" bIns="0" rtlCol="0" anchor="t">
            <a:spAutoFit/>
          </a:bodyPr>
          <a:lstStyle/>
          <a:p>
            <a:pPr algn="ctr">
              <a:lnSpc>
                <a:spcPts val="7000"/>
              </a:lnSpc>
              <a:spcBef>
                <a:spcPct val="0"/>
              </a:spcBef>
            </a:pPr>
            <a:r>
              <a:rPr lang="en-US" sz="5000">
                <a:solidFill>
                  <a:srgbClr val="C55039"/>
                </a:solidFill>
                <a:latin typeface="Fredoka"/>
                <a:ea typeface="Fredoka"/>
                <a:cs typeface="Fredoka"/>
                <a:sym typeface="Fredoka"/>
              </a:rPr>
              <a:t>Memilih Kasus</a:t>
            </a:r>
          </a:p>
        </p:txBody>
      </p:sp>
      <p:sp>
        <p:nvSpPr>
          <p:cNvPr id="13" name="TextBox 13"/>
          <p:cNvSpPr txBox="1"/>
          <p:nvPr/>
        </p:nvSpPr>
        <p:spPr>
          <a:xfrm>
            <a:off x="12499789" y="5021737"/>
            <a:ext cx="5246370" cy="863585"/>
          </a:xfrm>
          <a:prstGeom prst="rect">
            <a:avLst/>
          </a:prstGeom>
        </p:spPr>
        <p:txBody>
          <a:bodyPr lIns="0" tIns="0" rIns="0" bIns="0" rtlCol="0" anchor="t">
            <a:spAutoFit/>
          </a:bodyPr>
          <a:lstStyle/>
          <a:p>
            <a:pPr algn="ctr">
              <a:lnSpc>
                <a:spcPts val="7000"/>
              </a:lnSpc>
              <a:spcBef>
                <a:spcPct val="0"/>
              </a:spcBef>
            </a:pPr>
            <a:r>
              <a:rPr lang="en-US" sz="5000">
                <a:solidFill>
                  <a:srgbClr val="C55039"/>
                </a:solidFill>
                <a:latin typeface="Fredoka"/>
                <a:ea typeface="Fredoka"/>
                <a:cs typeface="Fredoka"/>
                <a:sym typeface="Fredoka"/>
              </a:rPr>
              <a:t>Untuk Individu</a:t>
            </a:r>
          </a:p>
        </p:txBody>
      </p:sp>
      <p:grpSp>
        <p:nvGrpSpPr>
          <p:cNvPr id="14" name="Group 14"/>
          <p:cNvGrpSpPr/>
          <p:nvPr/>
        </p:nvGrpSpPr>
        <p:grpSpPr>
          <a:xfrm>
            <a:off x="1219200" y="4747426"/>
            <a:ext cx="5246370" cy="4701374"/>
            <a:chOff x="0" y="0"/>
            <a:chExt cx="1913890" cy="1715074"/>
          </a:xfrm>
        </p:grpSpPr>
        <p:sp>
          <p:nvSpPr>
            <p:cNvPr id="15" name="Freeform 15"/>
            <p:cNvSpPr/>
            <p:nvPr/>
          </p:nvSpPr>
          <p:spPr>
            <a:xfrm>
              <a:off x="0" y="0"/>
              <a:ext cx="1913890" cy="1715074"/>
            </a:xfrm>
            <a:custGeom>
              <a:avLst/>
              <a:gdLst/>
              <a:ahLst/>
              <a:cxnLst/>
              <a:rect l="l" t="t" r="r" b="b"/>
              <a:pathLst>
                <a:path w="1913890" h="1715074">
                  <a:moveTo>
                    <a:pt x="1789430" y="1715074"/>
                  </a:moveTo>
                  <a:lnTo>
                    <a:pt x="124460" y="1715074"/>
                  </a:lnTo>
                  <a:cubicBezTo>
                    <a:pt x="55880" y="1715074"/>
                    <a:pt x="0" y="1659194"/>
                    <a:pt x="0" y="1590614"/>
                  </a:cubicBezTo>
                  <a:lnTo>
                    <a:pt x="0" y="124460"/>
                  </a:lnTo>
                  <a:cubicBezTo>
                    <a:pt x="0" y="55880"/>
                    <a:pt x="55880" y="0"/>
                    <a:pt x="124460" y="0"/>
                  </a:cubicBezTo>
                  <a:lnTo>
                    <a:pt x="1789430" y="0"/>
                  </a:lnTo>
                  <a:cubicBezTo>
                    <a:pt x="1858010" y="0"/>
                    <a:pt x="1913890" y="55880"/>
                    <a:pt x="1913890" y="124460"/>
                  </a:cubicBezTo>
                  <a:lnTo>
                    <a:pt x="1913890" y="1590614"/>
                  </a:lnTo>
                  <a:cubicBezTo>
                    <a:pt x="1913890" y="1659194"/>
                    <a:pt x="1858010" y="1715074"/>
                    <a:pt x="1789430" y="1715074"/>
                  </a:cubicBezTo>
                  <a:close/>
                </a:path>
              </a:pathLst>
            </a:custGeom>
            <a:solidFill>
              <a:srgbClr val="EDE7BB">
                <a:alpha val="67843"/>
              </a:srgbClr>
            </a:solidFill>
          </p:spPr>
        </p:sp>
      </p:grpSp>
      <p:grpSp>
        <p:nvGrpSpPr>
          <p:cNvPr id="16" name="Group 16"/>
          <p:cNvGrpSpPr/>
          <p:nvPr/>
        </p:nvGrpSpPr>
        <p:grpSpPr>
          <a:xfrm>
            <a:off x="1028700" y="4556926"/>
            <a:ext cx="5246370" cy="4701374"/>
            <a:chOff x="0" y="0"/>
            <a:chExt cx="1913890" cy="1715074"/>
          </a:xfrm>
        </p:grpSpPr>
        <p:sp>
          <p:nvSpPr>
            <p:cNvPr id="17" name="Freeform 17"/>
            <p:cNvSpPr/>
            <p:nvPr/>
          </p:nvSpPr>
          <p:spPr>
            <a:xfrm>
              <a:off x="0" y="0"/>
              <a:ext cx="1913890" cy="1715074"/>
            </a:xfrm>
            <a:custGeom>
              <a:avLst/>
              <a:gdLst/>
              <a:ahLst/>
              <a:cxnLst/>
              <a:rect l="l" t="t" r="r" b="b"/>
              <a:pathLst>
                <a:path w="1913890" h="1715074">
                  <a:moveTo>
                    <a:pt x="1789430" y="1715074"/>
                  </a:moveTo>
                  <a:lnTo>
                    <a:pt x="124460" y="1715074"/>
                  </a:lnTo>
                  <a:cubicBezTo>
                    <a:pt x="55880" y="1715074"/>
                    <a:pt x="0" y="1659194"/>
                    <a:pt x="0" y="1590614"/>
                  </a:cubicBezTo>
                  <a:lnTo>
                    <a:pt x="0" y="124460"/>
                  </a:lnTo>
                  <a:cubicBezTo>
                    <a:pt x="0" y="55880"/>
                    <a:pt x="55880" y="0"/>
                    <a:pt x="124460" y="0"/>
                  </a:cubicBezTo>
                  <a:lnTo>
                    <a:pt x="1789430" y="0"/>
                  </a:lnTo>
                  <a:cubicBezTo>
                    <a:pt x="1858010" y="0"/>
                    <a:pt x="1913890" y="55880"/>
                    <a:pt x="1913890" y="124460"/>
                  </a:cubicBezTo>
                  <a:lnTo>
                    <a:pt x="1913890" y="1590614"/>
                  </a:lnTo>
                  <a:cubicBezTo>
                    <a:pt x="1913890" y="1659194"/>
                    <a:pt x="1858010" y="1715074"/>
                    <a:pt x="1789430" y="1715074"/>
                  </a:cubicBezTo>
                  <a:close/>
                </a:path>
              </a:pathLst>
            </a:custGeom>
            <a:solidFill>
              <a:srgbClr val="FFFFFF"/>
            </a:solidFill>
          </p:spPr>
        </p:sp>
      </p:grpSp>
      <p:sp>
        <p:nvSpPr>
          <p:cNvPr id="18" name="TextBox 18"/>
          <p:cNvSpPr txBox="1"/>
          <p:nvPr/>
        </p:nvSpPr>
        <p:spPr>
          <a:xfrm>
            <a:off x="1028700" y="4604551"/>
            <a:ext cx="5246370" cy="1749410"/>
          </a:xfrm>
          <a:prstGeom prst="rect">
            <a:avLst/>
          </a:prstGeom>
        </p:spPr>
        <p:txBody>
          <a:bodyPr lIns="0" tIns="0" rIns="0" bIns="0" rtlCol="0" anchor="t">
            <a:spAutoFit/>
          </a:bodyPr>
          <a:lstStyle/>
          <a:p>
            <a:pPr algn="ctr">
              <a:lnSpc>
                <a:spcPts val="7000"/>
              </a:lnSpc>
              <a:spcBef>
                <a:spcPct val="0"/>
              </a:spcBef>
            </a:pPr>
            <a:r>
              <a:rPr lang="en-US" sz="5000">
                <a:solidFill>
                  <a:srgbClr val="C55039"/>
                </a:solidFill>
                <a:latin typeface="Fredoka"/>
                <a:ea typeface="Fredoka"/>
                <a:cs typeface="Fredoka"/>
                <a:sym typeface="Fredoka"/>
              </a:rPr>
              <a:t>Bukan Pekerjaan Rumah</a:t>
            </a:r>
          </a:p>
        </p:txBody>
      </p:sp>
      <p:sp>
        <p:nvSpPr>
          <p:cNvPr id="19" name="TextBox 19"/>
          <p:cNvSpPr txBox="1"/>
          <p:nvPr/>
        </p:nvSpPr>
        <p:spPr>
          <a:xfrm>
            <a:off x="1441435" y="6296811"/>
            <a:ext cx="4420900" cy="2734556"/>
          </a:xfrm>
          <a:prstGeom prst="rect">
            <a:avLst/>
          </a:prstGeom>
        </p:spPr>
        <p:txBody>
          <a:bodyPr lIns="0" tIns="0" rIns="0" bIns="0" rtlCol="0" anchor="t">
            <a:spAutoFit/>
          </a:bodyPr>
          <a:lstStyle/>
          <a:p>
            <a:pPr algn="just">
              <a:lnSpc>
                <a:spcPts val="3626"/>
              </a:lnSpc>
              <a:spcBef>
                <a:spcPct val="0"/>
              </a:spcBef>
            </a:pPr>
            <a:r>
              <a:rPr lang="en-US" sz="2590">
                <a:solidFill>
                  <a:srgbClr val="000000"/>
                </a:solidFill>
                <a:latin typeface="Garet"/>
                <a:ea typeface="Garet"/>
                <a:cs typeface="Garet"/>
                <a:sym typeface="Garet"/>
              </a:rPr>
              <a:t>Tugas Project bukan pekerjaan yang dibawa pulang. Artinya setiap project memiliki tenggat waktu sampai mata kuliah berakhir! (3 SKS)</a:t>
            </a:r>
          </a:p>
        </p:txBody>
      </p:sp>
      <p:sp>
        <p:nvSpPr>
          <p:cNvPr id="20" name="TextBox 20"/>
          <p:cNvSpPr txBox="1"/>
          <p:nvPr/>
        </p:nvSpPr>
        <p:spPr>
          <a:xfrm>
            <a:off x="7176979" y="5982071"/>
            <a:ext cx="4420900" cy="2277356"/>
          </a:xfrm>
          <a:prstGeom prst="rect">
            <a:avLst/>
          </a:prstGeom>
        </p:spPr>
        <p:txBody>
          <a:bodyPr lIns="0" tIns="0" rIns="0" bIns="0" rtlCol="0" anchor="t">
            <a:spAutoFit/>
          </a:bodyPr>
          <a:lstStyle/>
          <a:p>
            <a:pPr algn="just">
              <a:lnSpc>
                <a:spcPts val="3626"/>
              </a:lnSpc>
              <a:spcBef>
                <a:spcPct val="0"/>
              </a:spcBef>
            </a:pPr>
            <a:r>
              <a:rPr lang="en-US" sz="2590">
                <a:solidFill>
                  <a:srgbClr val="000000"/>
                </a:solidFill>
                <a:latin typeface="Garet"/>
                <a:ea typeface="Garet"/>
                <a:cs typeface="Garet"/>
                <a:sym typeface="Garet"/>
              </a:rPr>
              <a:t>Mahasiswa akan diberi beberapa skenario kasus. Tugas mahasiswa adalah membuat program berdasarkan kasus ia pilih</a:t>
            </a:r>
          </a:p>
        </p:txBody>
      </p:sp>
      <p:sp>
        <p:nvSpPr>
          <p:cNvPr id="21" name="TextBox 21"/>
          <p:cNvSpPr txBox="1"/>
          <p:nvPr/>
        </p:nvSpPr>
        <p:spPr>
          <a:xfrm>
            <a:off x="12912524" y="6180549"/>
            <a:ext cx="4420900" cy="2734556"/>
          </a:xfrm>
          <a:prstGeom prst="rect">
            <a:avLst/>
          </a:prstGeom>
        </p:spPr>
        <p:txBody>
          <a:bodyPr lIns="0" tIns="0" rIns="0" bIns="0" rtlCol="0" anchor="t">
            <a:spAutoFit/>
          </a:bodyPr>
          <a:lstStyle/>
          <a:p>
            <a:pPr algn="just">
              <a:lnSpc>
                <a:spcPts val="3626"/>
              </a:lnSpc>
              <a:spcBef>
                <a:spcPct val="0"/>
              </a:spcBef>
            </a:pPr>
            <a:r>
              <a:rPr lang="en-US" sz="2590">
                <a:solidFill>
                  <a:srgbClr val="000000"/>
                </a:solidFill>
                <a:latin typeface="Garet"/>
                <a:ea typeface="Garet"/>
                <a:cs typeface="Garet"/>
                <a:sym typeface="Garet"/>
              </a:rPr>
              <a:t>Tugas bersifat personal, tergantung kreativitas dan kemampuan mahasiswa dalam menyelesaikan permasalahaan.</a:t>
            </a:r>
          </a:p>
        </p:txBody>
      </p:sp>
      <p:sp>
        <p:nvSpPr>
          <p:cNvPr id="22" name="Freeform 22"/>
          <p:cNvSpPr/>
          <p:nvPr/>
        </p:nvSpPr>
        <p:spPr>
          <a:xfrm>
            <a:off x="15407197" y="770011"/>
            <a:ext cx="1926226" cy="992006"/>
          </a:xfrm>
          <a:custGeom>
            <a:avLst/>
            <a:gdLst/>
            <a:ahLst/>
            <a:cxnLst/>
            <a:rect l="l" t="t" r="r" b="b"/>
            <a:pathLst>
              <a:path w="1926226" h="992006">
                <a:moveTo>
                  <a:pt x="0" y="0"/>
                </a:moveTo>
                <a:lnTo>
                  <a:pt x="1926227" y="0"/>
                </a:lnTo>
                <a:lnTo>
                  <a:pt x="1926227" y="992007"/>
                </a:lnTo>
                <a:lnTo>
                  <a:pt x="0" y="9920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23" name="Freeform 23"/>
          <p:cNvSpPr/>
          <p:nvPr/>
        </p:nvSpPr>
        <p:spPr>
          <a:xfrm>
            <a:off x="14695320" y="2997654"/>
            <a:ext cx="1423754" cy="733233"/>
          </a:xfrm>
          <a:custGeom>
            <a:avLst/>
            <a:gdLst/>
            <a:ahLst/>
            <a:cxnLst/>
            <a:rect l="l" t="t" r="r" b="b"/>
            <a:pathLst>
              <a:path w="1423754" h="733233">
                <a:moveTo>
                  <a:pt x="0" y="0"/>
                </a:moveTo>
                <a:lnTo>
                  <a:pt x="1423755" y="0"/>
                </a:lnTo>
                <a:lnTo>
                  <a:pt x="1423755" y="733233"/>
                </a:lnTo>
                <a:lnTo>
                  <a:pt x="0" y="73323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24" name="Freeform 24"/>
          <p:cNvSpPr/>
          <p:nvPr/>
        </p:nvSpPr>
        <p:spPr>
          <a:xfrm rot="-692351">
            <a:off x="1206691" y="1206691"/>
            <a:ext cx="1979588" cy="1979588"/>
          </a:xfrm>
          <a:custGeom>
            <a:avLst/>
            <a:gdLst/>
            <a:ahLst/>
            <a:cxnLst/>
            <a:rect l="l" t="t" r="r" b="b"/>
            <a:pathLst>
              <a:path w="1979588" h="1979588">
                <a:moveTo>
                  <a:pt x="0" y="0"/>
                </a:moveTo>
                <a:lnTo>
                  <a:pt x="1979588" y="0"/>
                </a:lnTo>
                <a:lnTo>
                  <a:pt x="1979588" y="1979588"/>
                </a:lnTo>
                <a:lnTo>
                  <a:pt x="0" y="197958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C7"/>
        </a:solidFill>
        <a:effectLst/>
      </p:bgPr>
    </p:bg>
    <p:spTree>
      <p:nvGrpSpPr>
        <p:cNvPr id="1" name=""/>
        <p:cNvGrpSpPr/>
        <p:nvPr/>
      </p:nvGrpSpPr>
      <p:grpSpPr>
        <a:xfrm>
          <a:off x="0" y="0"/>
          <a:ext cx="0" cy="0"/>
          <a:chOff x="0" y="0"/>
          <a:chExt cx="0" cy="0"/>
        </a:xfrm>
      </p:grpSpPr>
      <p:sp>
        <p:nvSpPr>
          <p:cNvPr id="2" name="Freeform 2"/>
          <p:cNvSpPr/>
          <p:nvPr/>
        </p:nvSpPr>
        <p:spPr>
          <a:xfrm>
            <a:off x="15514818" y="8751447"/>
            <a:ext cx="1926226" cy="992006"/>
          </a:xfrm>
          <a:custGeom>
            <a:avLst/>
            <a:gdLst/>
            <a:ahLst/>
            <a:cxnLst/>
            <a:rect l="l" t="t" r="r" b="b"/>
            <a:pathLst>
              <a:path w="1926226" h="992006">
                <a:moveTo>
                  <a:pt x="0" y="0"/>
                </a:moveTo>
                <a:lnTo>
                  <a:pt x="1926226" y="0"/>
                </a:lnTo>
                <a:lnTo>
                  <a:pt x="1926226" y="992006"/>
                </a:lnTo>
                <a:lnTo>
                  <a:pt x="0" y="9920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a:off x="1028700" y="8521269"/>
            <a:ext cx="2626978" cy="1352893"/>
          </a:xfrm>
          <a:custGeom>
            <a:avLst/>
            <a:gdLst/>
            <a:ahLst/>
            <a:cxnLst/>
            <a:rect l="l" t="t" r="r" b="b"/>
            <a:pathLst>
              <a:path w="2626978" h="1352893">
                <a:moveTo>
                  <a:pt x="0" y="0"/>
                </a:moveTo>
                <a:lnTo>
                  <a:pt x="2626978" y="0"/>
                </a:lnTo>
                <a:lnTo>
                  <a:pt x="2626978" y="1352894"/>
                </a:lnTo>
                <a:lnTo>
                  <a:pt x="0" y="135289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a:off x="8883001" y="7659972"/>
            <a:ext cx="2119368" cy="1091474"/>
          </a:xfrm>
          <a:custGeom>
            <a:avLst/>
            <a:gdLst/>
            <a:ahLst/>
            <a:cxnLst/>
            <a:rect l="l" t="t" r="r" b="b"/>
            <a:pathLst>
              <a:path w="2119368" h="1091474">
                <a:moveTo>
                  <a:pt x="0" y="0"/>
                </a:moveTo>
                <a:lnTo>
                  <a:pt x="2119368" y="0"/>
                </a:lnTo>
                <a:lnTo>
                  <a:pt x="2119368" y="1091475"/>
                </a:lnTo>
                <a:lnTo>
                  <a:pt x="0" y="109147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a:off x="8267390" y="1018483"/>
            <a:ext cx="1231220" cy="634079"/>
          </a:xfrm>
          <a:custGeom>
            <a:avLst/>
            <a:gdLst/>
            <a:ahLst/>
            <a:cxnLst/>
            <a:rect l="l" t="t" r="r" b="b"/>
            <a:pathLst>
              <a:path w="1231220" h="634079">
                <a:moveTo>
                  <a:pt x="0" y="0"/>
                </a:moveTo>
                <a:lnTo>
                  <a:pt x="1231221" y="0"/>
                </a:lnTo>
                <a:lnTo>
                  <a:pt x="1231221" y="634078"/>
                </a:lnTo>
                <a:lnTo>
                  <a:pt x="0" y="63407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6" name="Freeform 6"/>
          <p:cNvSpPr/>
          <p:nvPr/>
        </p:nvSpPr>
        <p:spPr>
          <a:xfrm flipH="1">
            <a:off x="-655214" y="129982"/>
            <a:ext cx="2340854" cy="1205540"/>
          </a:xfrm>
          <a:custGeom>
            <a:avLst/>
            <a:gdLst/>
            <a:ahLst/>
            <a:cxnLst/>
            <a:rect l="l" t="t" r="r" b="b"/>
            <a:pathLst>
              <a:path w="2340854" h="1205540">
                <a:moveTo>
                  <a:pt x="2340854" y="0"/>
                </a:moveTo>
                <a:lnTo>
                  <a:pt x="0" y="0"/>
                </a:lnTo>
                <a:lnTo>
                  <a:pt x="0" y="1205540"/>
                </a:lnTo>
                <a:lnTo>
                  <a:pt x="2340854" y="1205540"/>
                </a:lnTo>
                <a:lnTo>
                  <a:pt x="2340854"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a:off x="11372022" y="1801757"/>
            <a:ext cx="5887278" cy="5887278"/>
          </a:xfrm>
          <a:custGeom>
            <a:avLst/>
            <a:gdLst/>
            <a:ahLst/>
            <a:cxnLst/>
            <a:rect l="l" t="t" r="r" b="b"/>
            <a:pathLst>
              <a:path w="5887278" h="5887278">
                <a:moveTo>
                  <a:pt x="0" y="0"/>
                </a:moveTo>
                <a:lnTo>
                  <a:pt x="5887278" y="0"/>
                </a:lnTo>
                <a:lnTo>
                  <a:pt x="5887278" y="5887278"/>
                </a:lnTo>
                <a:lnTo>
                  <a:pt x="0" y="588727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1522376" y="2234619"/>
            <a:ext cx="16277954" cy="1916615"/>
          </a:xfrm>
          <a:prstGeom prst="rect">
            <a:avLst/>
          </a:prstGeom>
        </p:spPr>
        <p:txBody>
          <a:bodyPr lIns="0" tIns="0" rIns="0" bIns="0" rtlCol="0" anchor="t">
            <a:spAutoFit/>
          </a:bodyPr>
          <a:lstStyle/>
          <a:p>
            <a:pPr algn="l">
              <a:lnSpc>
                <a:spcPts val="15634"/>
              </a:lnSpc>
              <a:spcBef>
                <a:spcPct val="0"/>
              </a:spcBef>
            </a:pPr>
            <a:r>
              <a:rPr lang="en-US" sz="11167">
                <a:solidFill>
                  <a:srgbClr val="009853"/>
                </a:solidFill>
                <a:latin typeface="Fredoka"/>
                <a:ea typeface="Fredoka"/>
                <a:cs typeface="Fredoka"/>
                <a:sym typeface="Fredoka"/>
              </a:rPr>
              <a:t>One-Day</a:t>
            </a:r>
          </a:p>
        </p:txBody>
      </p:sp>
      <p:sp>
        <p:nvSpPr>
          <p:cNvPr id="9" name="TextBox 9"/>
          <p:cNvSpPr txBox="1"/>
          <p:nvPr/>
        </p:nvSpPr>
        <p:spPr>
          <a:xfrm>
            <a:off x="1702763" y="3677551"/>
            <a:ext cx="16336140" cy="1916615"/>
          </a:xfrm>
          <a:prstGeom prst="rect">
            <a:avLst/>
          </a:prstGeom>
        </p:spPr>
        <p:txBody>
          <a:bodyPr lIns="0" tIns="0" rIns="0" bIns="0" rtlCol="0" anchor="t">
            <a:spAutoFit/>
          </a:bodyPr>
          <a:lstStyle/>
          <a:p>
            <a:pPr algn="l">
              <a:lnSpc>
                <a:spcPts val="15634"/>
              </a:lnSpc>
              <a:spcBef>
                <a:spcPct val="0"/>
              </a:spcBef>
            </a:pPr>
            <a:r>
              <a:rPr lang="en-US" sz="11167">
                <a:solidFill>
                  <a:srgbClr val="C55039"/>
                </a:solidFill>
                <a:latin typeface="Fredoka"/>
                <a:ea typeface="Fredoka"/>
                <a:cs typeface="Fredoka"/>
                <a:sym typeface="Fredoka"/>
              </a:rPr>
              <a:t>Project</a:t>
            </a:r>
          </a:p>
        </p:txBody>
      </p:sp>
      <p:sp>
        <p:nvSpPr>
          <p:cNvPr id="10" name="TextBox 10"/>
          <p:cNvSpPr txBox="1"/>
          <p:nvPr/>
        </p:nvSpPr>
        <p:spPr>
          <a:xfrm>
            <a:off x="1702763" y="5517966"/>
            <a:ext cx="7458360" cy="752778"/>
          </a:xfrm>
          <a:prstGeom prst="rect">
            <a:avLst/>
          </a:prstGeom>
        </p:spPr>
        <p:txBody>
          <a:bodyPr lIns="0" tIns="0" rIns="0" bIns="0" rtlCol="0" anchor="t">
            <a:spAutoFit/>
          </a:bodyPr>
          <a:lstStyle/>
          <a:p>
            <a:pPr algn="l">
              <a:lnSpc>
                <a:spcPts val="6283"/>
              </a:lnSpc>
              <a:spcBef>
                <a:spcPct val="0"/>
              </a:spcBef>
            </a:pPr>
            <a:r>
              <a:rPr lang="en-US" sz="4488">
                <a:solidFill>
                  <a:srgbClr val="000000"/>
                </a:solidFill>
                <a:latin typeface="Etna Sans Serif"/>
                <a:ea typeface="Etna Sans Serif"/>
                <a:cs typeface="Etna Sans Serif"/>
                <a:sym typeface="Etna Sans Serif"/>
              </a:rPr>
              <a:t>Materi - Branching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9C7"/>
        </a:solidFill>
        <a:effectLst/>
      </p:bgPr>
    </p:bg>
    <p:spTree>
      <p:nvGrpSpPr>
        <p:cNvPr id="1" name=""/>
        <p:cNvGrpSpPr/>
        <p:nvPr/>
      </p:nvGrpSpPr>
      <p:grpSpPr>
        <a:xfrm>
          <a:off x="0" y="0"/>
          <a:ext cx="0" cy="0"/>
          <a:chOff x="0" y="0"/>
          <a:chExt cx="0" cy="0"/>
        </a:xfrm>
      </p:grpSpPr>
      <p:sp>
        <p:nvSpPr>
          <p:cNvPr id="2" name="Freeform 2"/>
          <p:cNvSpPr/>
          <p:nvPr/>
        </p:nvSpPr>
        <p:spPr>
          <a:xfrm>
            <a:off x="15514818" y="532697"/>
            <a:ext cx="1926226" cy="992006"/>
          </a:xfrm>
          <a:custGeom>
            <a:avLst/>
            <a:gdLst/>
            <a:ahLst/>
            <a:cxnLst/>
            <a:rect l="l" t="t" r="r" b="b"/>
            <a:pathLst>
              <a:path w="1926226" h="992006">
                <a:moveTo>
                  <a:pt x="0" y="0"/>
                </a:moveTo>
                <a:lnTo>
                  <a:pt x="1926226" y="0"/>
                </a:lnTo>
                <a:lnTo>
                  <a:pt x="1926226" y="992006"/>
                </a:lnTo>
                <a:lnTo>
                  <a:pt x="0" y="9920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a:off x="11747829" y="8758928"/>
            <a:ext cx="2626978" cy="1352893"/>
          </a:xfrm>
          <a:custGeom>
            <a:avLst/>
            <a:gdLst/>
            <a:ahLst/>
            <a:cxnLst/>
            <a:rect l="l" t="t" r="r" b="b"/>
            <a:pathLst>
              <a:path w="2626978" h="1352893">
                <a:moveTo>
                  <a:pt x="0" y="0"/>
                </a:moveTo>
                <a:lnTo>
                  <a:pt x="2626978" y="0"/>
                </a:lnTo>
                <a:lnTo>
                  <a:pt x="2626978" y="1352893"/>
                </a:lnTo>
                <a:lnTo>
                  <a:pt x="0" y="135289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 name="Freeform 4"/>
          <p:cNvSpPr/>
          <p:nvPr/>
        </p:nvSpPr>
        <p:spPr>
          <a:xfrm>
            <a:off x="16879741" y="5143500"/>
            <a:ext cx="2119368" cy="1091474"/>
          </a:xfrm>
          <a:custGeom>
            <a:avLst/>
            <a:gdLst/>
            <a:ahLst/>
            <a:cxnLst/>
            <a:rect l="l" t="t" r="r" b="b"/>
            <a:pathLst>
              <a:path w="2119368" h="1091474">
                <a:moveTo>
                  <a:pt x="0" y="0"/>
                </a:moveTo>
                <a:lnTo>
                  <a:pt x="2119368" y="0"/>
                </a:lnTo>
                <a:lnTo>
                  <a:pt x="2119368" y="1091474"/>
                </a:lnTo>
                <a:lnTo>
                  <a:pt x="0" y="109147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rot="949720">
            <a:off x="13386205" y="5954539"/>
            <a:ext cx="2766839" cy="2766839"/>
          </a:xfrm>
          <a:custGeom>
            <a:avLst/>
            <a:gdLst/>
            <a:ahLst/>
            <a:cxnLst/>
            <a:rect l="l" t="t" r="r" b="b"/>
            <a:pathLst>
              <a:path w="2766839" h="2766839">
                <a:moveTo>
                  <a:pt x="0" y="0"/>
                </a:moveTo>
                <a:lnTo>
                  <a:pt x="2766839" y="0"/>
                </a:lnTo>
                <a:lnTo>
                  <a:pt x="2766839" y="2766839"/>
                </a:lnTo>
                <a:lnTo>
                  <a:pt x="0" y="2766839"/>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6" name="TextBox 6"/>
          <p:cNvSpPr txBox="1"/>
          <p:nvPr/>
        </p:nvSpPr>
        <p:spPr>
          <a:xfrm>
            <a:off x="1130121" y="847725"/>
            <a:ext cx="16523930" cy="1629166"/>
          </a:xfrm>
          <a:prstGeom prst="rect">
            <a:avLst/>
          </a:prstGeom>
        </p:spPr>
        <p:txBody>
          <a:bodyPr lIns="0" tIns="0" rIns="0" bIns="0" rtlCol="0" anchor="t">
            <a:spAutoFit/>
          </a:bodyPr>
          <a:lstStyle/>
          <a:p>
            <a:pPr algn="l">
              <a:lnSpc>
                <a:spcPts val="13338"/>
              </a:lnSpc>
              <a:spcBef>
                <a:spcPct val="0"/>
              </a:spcBef>
            </a:pPr>
            <a:r>
              <a:rPr lang="en-US" sz="9527">
                <a:solidFill>
                  <a:srgbClr val="C55039"/>
                </a:solidFill>
                <a:latin typeface="Fredoka"/>
                <a:ea typeface="Fredoka"/>
                <a:cs typeface="Fredoka"/>
                <a:sym typeface="Fredoka"/>
              </a:rPr>
              <a:t>Case 1</a:t>
            </a:r>
          </a:p>
        </p:txBody>
      </p:sp>
      <p:sp>
        <p:nvSpPr>
          <p:cNvPr id="7" name="TextBox 7"/>
          <p:cNvSpPr txBox="1"/>
          <p:nvPr/>
        </p:nvSpPr>
        <p:spPr>
          <a:xfrm>
            <a:off x="1130121" y="2175946"/>
            <a:ext cx="16809304" cy="3310831"/>
          </a:xfrm>
          <a:prstGeom prst="rect">
            <a:avLst/>
          </a:prstGeom>
        </p:spPr>
        <p:txBody>
          <a:bodyPr lIns="0" tIns="0" rIns="0" bIns="0" rtlCol="0" anchor="t">
            <a:spAutoFit/>
          </a:bodyPr>
          <a:lstStyle/>
          <a:p>
            <a:pPr algn="l">
              <a:lnSpc>
                <a:spcPts val="13338"/>
              </a:lnSpc>
              <a:spcBef>
                <a:spcPct val="0"/>
              </a:spcBef>
            </a:pPr>
            <a:r>
              <a:rPr lang="en-US" sz="9527">
                <a:solidFill>
                  <a:srgbClr val="009853"/>
                </a:solidFill>
                <a:latin typeface="Fredoka"/>
                <a:ea typeface="Fredoka"/>
                <a:cs typeface="Fredoka"/>
                <a:sym typeface="Fredoka"/>
              </a:rPr>
              <a:t>Mengajarkan Tata Krama Menggunakan Gamifikasi</a:t>
            </a:r>
          </a:p>
        </p:txBody>
      </p:sp>
      <p:sp>
        <p:nvSpPr>
          <p:cNvPr id="8" name="TextBox 8"/>
          <p:cNvSpPr txBox="1"/>
          <p:nvPr/>
        </p:nvSpPr>
        <p:spPr>
          <a:xfrm>
            <a:off x="1130121" y="5721525"/>
            <a:ext cx="10836969" cy="3713849"/>
          </a:xfrm>
          <a:prstGeom prst="rect">
            <a:avLst/>
          </a:prstGeom>
        </p:spPr>
        <p:txBody>
          <a:bodyPr lIns="0" tIns="0" rIns="0" bIns="0" rtlCol="0" anchor="t">
            <a:spAutoFit/>
          </a:bodyPr>
          <a:lstStyle/>
          <a:p>
            <a:pPr algn="just">
              <a:lnSpc>
                <a:spcPts val="4249"/>
              </a:lnSpc>
              <a:spcBef>
                <a:spcPct val="0"/>
              </a:spcBef>
            </a:pPr>
            <a:r>
              <a:rPr lang="en-US" sz="3035">
                <a:solidFill>
                  <a:srgbClr val="000000"/>
                </a:solidFill>
                <a:latin typeface="Garet"/>
                <a:ea typeface="Garet"/>
                <a:cs typeface="Garet"/>
                <a:sym typeface="Garet"/>
              </a:rPr>
              <a:t>Anda diminta untuk mengenalkan mengenai Tata Krama </a:t>
            </a:r>
            <a:r>
              <a:rPr lang="en-US" sz="3035" b="1">
                <a:solidFill>
                  <a:srgbClr val="000000"/>
                </a:solidFill>
                <a:latin typeface="Garet Bold"/>
                <a:ea typeface="Garet Bold"/>
                <a:cs typeface="Garet Bold"/>
                <a:sym typeface="Garet Bold"/>
              </a:rPr>
              <a:t>Di Rumah, Di Lingkungan dan Di Sekolah  </a:t>
            </a:r>
            <a:r>
              <a:rPr lang="en-US" sz="3035">
                <a:solidFill>
                  <a:srgbClr val="000000"/>
                </a:solidFill>
                <a:latin typeface="Garet"/>
                <a:ea typeface="Garet"/>
                <a:cs typeface="Garet"/>
                <a:sym typeface="Garet"/>
              </a:rPr>
              <a:t>kepada anak SD kelas 5</a:t>
            </a:r>
            <a:r>
              <a:rPr lang="en-US" sz="3035" b="1">
                <a:solidFill>
                  <a:srgbClr val="000000"/>
                </a:solidFill>
                <a:latin typeface="Garet Bold"/>
                <a:ea typeface="Garet Bold"/>
                <a:cs typeface="Garet Bold"/>
                <a:sym typeface="Garet Bold"/>
              </a:rPr>
              <a:t>. </a:t>
            </a:r>
            <a:r>
              <a:rPr lang="en-US" sz="3035">
                <a:solidFill>
                  <a:srgbClr val="000000"/>
                </a:solidFill>
                <a:latin typeface="Garet"/>
                <a:ea typeface="Garet"/>
                <a:cs typeface="Garet"/>
                <a:sym typeface="Garet"/>
              </a:rPr>
              <a:t>Mengajarkan dengan metode formal akan sulit diterima karena mereka akan mudah bosan. </a:t>
            </a:r>
            <a:r>
              <a:rPr lang="en-US" sz="3035" b="1">
                <a:solidFill>
                  <a:srgbClr val="000000"/>
                </a:solidFill>
                <a:latin typeface="Garet Bold"/>
                <a:ea typeface="Garet Bold"/>
                <a:cs typeface="Garet Bold"/>
                <a:sym typeface="Garet Bold"/>
              </a:rPr>
              <a:t>Buatlah sebuah Text-Based Adventure Game </a:t>
            </a:r>
            <a:r>
              <a:rPr lang="en-US" sz="3035">
                <a:solidFill>
                  <a:srgbClr val="000000"/>
                </a:solidFill>
                <a:latin typeface="Garet"/>
                <a:ea typeface="Garet"/>
                <a:cs typeface="Garet"/>
                <a:sym typeface="Garet"/>
              </a:rPr>
              <a:t>untuk menyelesaikan masalah ini! Bagaimana perjalan didalam game tergantung kreativitas kalian!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9C7"/>
        </a:solidFill>
        <a:effectLst/>
      </p:bgPr>
    </p:bg>
    <p:spTree>
      <p:nvGrpSpPr>
        <p:cNvPr id="1" name=""/>
        <p:cNvGrpSpPr/>
        <p:nvPr/>
      </p:nvGrpSpPr>
      <p:grpSpPr>
        <a:xfrm>
          <a:off x="0" y="0"/>
          <a:ext cx="0" cy="0"/>
          <a:chOff x="0" y="0"/>
          <a:chExt cx="0" cy="0"/>
        </a:xfrm>
      </p:grpSpPr>
      <p:sp>
        <p:nvSpPr>
          <p:cNvPr id="2" name="Freeform 2"/>
          <p:cNvSpPr/>
          <p:nvPr/>
        </p:nvSpPr>
        <p:spPr>
          <a:xfrm>
            <a:off x="15514818" y="532697"/>
            <a:ext cx="1926226" cy="992006"/>
          </a:xfrm>
          <a:custGeom>
            <a:avLst/>
            <a:gdLst/>
            <a:ahLst/>
            <a:cxnLst/>
            <a:rect l="l" t="t" r="r" b="b"/>
            <a:pathLst>
              <a:path w="1926226" h="992006">
                <a:moveTo>
                  <a:pt x="0" y="0"/>
                </a:moveTo>
                <a:lnTo>
                  <a:pt x="1926226" y="0"/>
                </a:lnTo>
                <a:lnTo>
                  <a:pt x="1926226" y="992006"/>
                </a:lnTo>
                <a:lnTo>
                  <a:pt x="0" y="9920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a:off x="-40054" y="2096761"/>
            <a:ext cx="1926226" cy="992006"/>
          </a:xfrm>
          <a:custGeom>
            <a:avLst/>
            <a:gdLst/>
            <a:ahLst/>
            <a:cxnLst/>
            <a:rect l="l" t="t" r="r" b="b"/>
            <a:pathLst>
              <a:path w="1926226" h="992006">
                <a:moveTo>
                  <a:pt x="0" y="0"/>
                </a:moveTo>
                <a:lnTo>
                  <a:pt x="1926226" y="0"/>
                </a:lnTo>
                <a:lnTo>
                  <a:pt x="1926226" y="992007"/>
                </a:lnTo>
                <a:lnTo>
                  <a:pt x="0" y="9920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a:off x="15164442" y="8934107"/>
            <a:ext cx="2626978" cy="1352893"/>
          </a:xfrm>
          <a:custGeom>
            <a:avLst/>
            <a:gdLst/>
            <a:ahLst/>
            <a:cxnLst/>
            <a:rect l="l" t="t" r="r" b="b"/>
            <a:pathLst>
              <a:path w="2626978" h="1352893">
                <a:moveTo>
                  <a:pt x="0" y="0"/>
                </a:moveTo>
                <a:lnTo>
                  <a:pt x="2626978" y="0"/>
                </a:lnTo>
                <a:lnTo>
                  <a:pt x="2626978" y="1352893"/>
                </a:lnTo>
                <a:lnTo>
                  <a:pt x="0" y="135289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a:off x="290040" y="4270872"/>
            <a:ext cx="5350269" cy="5245361"/>
          </a:xfrm>
          <a:custGeom>
            <a:avLst/>
            <a:gdLst/>
            <a:ahLst/>
            <a:cxnLst/>
            <a:rect l="l" t="t" r="r" b="b"/>
            <a:pathLst>
              <a:path w="5350269" h="5245361">
                <a:moveTo>
                  <a:pt x="0" y="0"/>
                </a:moveTo>
                <a:lnTo>
                  <a:pt x="5350268" y="0"/>
                </a:lnTo>
                <a:lnTo>
                  <a:pt x="5350268" y="5245361"/>
                </a:lnTo>
                <a:lnTo>
                  <a:pt x="0" y="5245361"/>
                </a:lnTo>
                <a:lnTo>
                  <a:pt x="0" y="0"/>
                </a:lnTo>
                <a:close/>
              </a:path>
            </a:pathLst>
          </a:custGeom>
          <a:blipFill>
            <a:blip r:embed="rId6"/>
            <a:stretch>
              <a:fillRect/>
            </a:stretch>
          </a:blipFill>
        </p:spPr>
      </p:sp>
      <p:sp>
        <p:nvSpPr>
          <p:cNvPr id="6" name="TextBox 6"/>
          <p:cNvSpPr txBox="1"/>
          <p:nvPr/>
        </p:nvSpPr>
        <p:spPr>
          <a:xfrm>
            <a:off x="1515592" y="1807554"/>
            <a:ext cx="16523930" cy="1624906"/>
          </a:xfrm>
          <a:prstGeom prst="rect">
            <a:avLst/>
          </a:prstGeom>
        </p:spPr>
        <p:txBody>
          <a:bodyPr lIns="0" tIns="0" rIns="0" bIns="0" rtlCol="0" anchor="t">
            <a:spAutoFit/>
          </a:bodyPr>
          <a:lstStyle/>
          <a:p>
            <a:pPr algn="r">
              <a:lnSpc>
                <a:spcPts val="13338"/>
              </a:lnSpc>
              <a:spcBef>
                <a:spcPct val="0"/>
              </a:spcBef>
            </a:pPr>
            <a:r>
              <a:rPr lang="en-US" sz="9527">
                <a:solidFill>
                  <a:srgbClr val="C55039"/>
                </a:solidFill>
                <a:latin typeface="Fredoka"/>
                <a:ea typeface="Fredoka"/>
                <a:cs typeface="Fredoka"/>
                <a:sym typeface="Fredoka"/>
              </a:rPr>
              <a:t>Case 2</a:t>
            </a:r>
          </a:p>
        </p:txBody>
      </p:sp>
      <p:sp>
        <p:nvSpPr>
          <p:cNvPr id="7" name="TextBox 7"/>
          <p:cNvSpPr txBox="1"/>
          <p:nvPr/>
        </p:nvSpPr>
        <p:spPr>
          <a:xfrm>
            <a:off x="1230217" y="3367931"/>
            <a:ext cx="16809304" cy="1624906"/>
          </a:xfrm>
          <a:prstGeom prst="rect">
            <a:avLst/>
          </a:prstGeom>
        </p:spPr>
        <p:txBody>
          <a:bodyPr lIns="0" tIns="0" rIns="0" bIns="0" rtlCol="0" anchor="t">
            <a:spAutoFit/>
          </a:bodyPr>
          <a:lstStyle/>
          <a:p>
            <a:pPr algn="r">
              <a:lnSpc>
                <a:spcPts val="13338"/>
              </a:lnSpc>
              <a:spcBef>
                <a:spcPct val="0"/>
              </a:spcBef>
            </a:pPr>
            <a:r>
              <a:rPr lang="en-US" sz="9527">
                <a:solidFill>
                  <a:srgbClr val="009853"/>
                </a:solidFill>
                <a:latin typeface="Fredoka"/>
                <a:ea typeface="Fredoka"/>
                <a:cs typeface="Fredoka"/>
                <a:sym typeface="Fredoka"/>
              </a:rPr>
              <a:t>Klasifikasi Nilai</a:t>
            </a:r>
          </a:p>
        </p:txBody>
      </p:sp>
      <p:sp>
        <p:nvSpPr>
          <p:cNvPr id="8" name="TextBox 8"/>
          <p:cNvSpPr txBox="1"/>
          <p:nvPr/>
        </p:nvSpPr>
        <p:spPr>
          <a:xfrm>
            <a:off x="7202553" y="5049987"/>
            <a:ext cx="10836969" cy="4780649"/>
          </a:xfrm>
          <a:prstGeom prst="rect">
            <a:avLst/>
          </a:prstGeom>
        </p:spPr>
        <p:txBody>
          <a:bodyPr lIns="0" tIns="0" rIns="0" bIns="0" rtlCol="0" anchor="t">
            <a:spAutoFit/>
          </a:bodyPr>
          <a:lstStyle/>
          <a:p>
            <a:pPr algn="just">
              <a:lnSpc>
                <a:spcPts val="4249"/>
              </a:lnSpc>
            </a:pPr>
            <a:r>
              <a:rPr lang="en-US" sz="3035">
                <a:solidFill>
                  <a:srgbClr val="000000"/>
                </a:solidFill>
                <a:latin typeface="Garet"/>
                <a:ea typeface="Garet"/>
                <a:cs typeface="Garet"/>
                <a:sym typeface="Garet"/>
              </a:rPr>
              <a:t>Di UPN Veteran Jawa Timur, selain nilai angka IPK mahasiswa juga diberikan Indeks Huruf dari nilai yang didapatkan. Namun merubah dari angka ke huruf ini adalah pekerjaan tambahan. Buat sebuah program untuk </a:t>
            </a:r>
            <a:r>
              <a:rPr lang="en-US" sz="3035" b="1">
                <a:solidFill>
                  <a:srgbClr val="000000"/>
                </a:solidFill>
                <a:latin typeface="Garet Bold"/>
                <a:ea typeface="Garet Bold"/>
                <a:cs typeface="Garet Bold"/>
                <a:sym typeface="Garet Bold"/>
              </a:rPr>
              <a:t>membantu mengklasifikasikan nilai!</a:t>
            </a:r>
            <a:r>
              <a:rPr lang="en-US" sz="3035">
                <a:solidFill>
                  <a:srgbClr val="000000"/>
                </a:solidFill>
                <a:latin typeface="Garet"/>
                <a:ea typeface="Garet"/>
                <a:cs typeface="Garet"/>
                <a:sym typeface="Garet"/>
              </a:rPr>
              <a:t> Buat juga eror handling untuk input tidak diduga. Eror apa saja tergantung kreativitas kalian!</a:t>
            </a:r>
          </a:p>
          <a:p>
            <a:pPr algn="just">
              <a:lnSpc>
                <a:spcPts val="4249"/>
              </a:lnSpc>
            </a:pPr>
            <a:endParaRPr lang="en-US" sz="3035">
              <a:solidFill>
                <a:srgbClr val="000000"/>
              </a:solidFill>
              <a:latin typeface="Garet"/>
              <a:ea typeface="Garet"/>
              <a:cs typeface="Garet"/>
              <a:sym typeface="Garet"/>
            </a:endParaRPr>
          </a:p>
          <a:p>
            <a:pPr algn="just">
              <a:lnSpc>
                <a:spcPts val="4249"/>
              </a:lnSpc>
              <a:spcBef>
                <a:spcPct val="0"/>
              </a:spcBef>
            </a:pPr>
            <a:r>
              <a:rPr lang="en-US" sz="3035" u="sng">
                <a:solidFill>
                  <a:srgbClr val="000000"/>
                </a:solidFill>
                <a:latin typeface="Garet"/>
                <a:ea typeface="Garet"/>
                <a:cs typeface="Garet"/>
                <a:sym typeface="Garet"/>
                <a:hlinkClick r:id="rId7" tooltip="https://drive.google.com/file/d/1QzRAIwB7aF_djoyLbV3jR0G6nYeLXT0n/view?usp=sharing"/>
              </a:rPr>
              <a:t>Pedoman Nilai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9C7"/>
        </a:solidFill>
        <a:effectLst/>
      </p:bgPr>
    </p:bg>
    <p:spTree>
      <p:nvGrpSpPr>
        <p:cNvPr id="1" name=""/>
        <p:cNvGrpSpPr/>
        <p:nvPr/>
      </p:nvGrpSpPr>
      <p:grpSpPr>
        <a:xfrm>
          <a:off x="0" y="0"/>
          <a:ext cx="0" cy="0"/>
          <a:chOff x="0" y="0"/>
          <a:chExt cx="0" cy="0"/>
        </a:xfrm>
      </p:grpSpPr>
      <p:sp>
        <p:nvSpPr>
          <p:cNvPr id="2" name="Freeform 2"/>
          <p:cNvSpPr/>
          <p:nvPr/>
        </p:nvSpPr>
        <p:spPr>
          <a:xfrm>
            <a:off x="11465831" y="1744317"/>
            <a:ext cx="6135039" cy="7021504"/>
          </a:xfrm>
          <a:custGeom>
            <a:avLst/>
            <a:gdLst/>
            <a:ahLst/>
            <a:cxnLst/>
            <a:rect l="l" t="t" r="r" b="b"/>
            <a:pathLst>
              <a:path w="6135039" h="7021504">
                <a:moveTo>
                  <a:pt x="0" y="0"/>
                </a:moveTo>
                <a:lnTo>
                  <a:pt x="6135040" y="0"/>
                </a:lnTo>
                <a:lnTo>
                  <a:pt x="6135040" y="7021505"/>
                </a:lnTo>
                <a:lnTo>
                  <a:pt x="0" y="70215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TextBox 3"/>
          <p:cNvSpPr txBox="1"/>
          <p:nvPr/>
        </p:nvSpPr>
        <p:spPr>
          <a:xfrm>
            <a:off x="1289805" y="1099575"/>
            <a:ext cx="16741619" cy="1506574"/>
          </a:xfrm>
          <a:prstGeom prst="rect">
            <a:avLst/>
          </a:prstGeom>
        </p:spPr>
        <p:txBody>
          <a:bodyPr lIns="0" tIns="0" rIns="0" bIns="0" rtlCol="0" anchor="t">
            <a:spAutoFit/>
          </a:bodyPr>
          <a:lstStyle/>
          <a:p>
            <a:pPr algn="l">
              <a:lnSpc>
                <a:spcPts val="12333"/>
              </a:lnSpc>
              <a:spcBef>
                <a:spcPct val="0"/>
              </a:spcBef>
            </a:pPr>
            <a:r>
              <a:rPr lang="en-US" sz="8809">
                <a:solidFill>
                  <a:srgbClr val="009853"/>
                </a:solidFill>
                <a:latin typeface="Fredoka"/>
                <a:ea typeface="Fredoka"/>
                <a:cs typeface="Fredoka"/>
                <a:sym typeface="Fredoka"/>
              </a:rPr>
              <a:t>Case 3</a:t>
            </a:r>
          </a:p>
        </p:txBody>
      </p:sp>
      <p:sp>
        <p:nvSpPr>
          <p:cNvPr id="4" name="TextBox 4"/>
          <p:cNvSpPr txBox="1"/>
          <p:nvPr/>
        </p:nvSpPr>
        <p:spPr>
          <a:xfrm>
            <a:off x="1289805" y="2463274"/>
            <a:ext cx="16741619" cy="1215301"/>
          </a:xfrm>
          <a:prstGeom prst="rect">
            <a:avLst/>
          </a:prstGeom>
        </p:spPr>
        <p:txBody>
          <a:bodyPr lIns="0" tIns="0" rIns="0" bIns="0" rtlCol="0" anchor="t">
            <a:spAutoFit/>
          </a:bodyPr>
          <a:lstStyle/>
          <a:p>
            <a:pPr algn="l">
              <a:lnSpc>
                <a:spcPts val="9906"/>
              </a:lnSpc>
              <a:spcBef>
                <a:spcPct val="0"/>
              </a:spcBef>
            </a:pPr>
            <a:r>
              <a:rPr lang="en-US" sz="7076">
                <a:solidFill>
                  <a:srgbClr val="C55039"/>
                </a:solidFill>
                <a:latin typeface="Fredoka"/>
                <a:ea typeface="Fredoka"/>
                <a:cs typeface="Fredoka"/>
                <a:sym typeface="Fredoka"/>
              </a:rPr>
              <a:t>Prototype ATM</a:t>
            </a:r>
          </a:p>
        </p:txBody>
      </p:sp>
      <p:sp>
        <p:nvSpPr>
          <p:cNvPr id="5" name="TextBox 5"/>
          <p:cNvSpPr txBox="1"/>
          <p:nvPr/>
        </p:nvSpPr>
        <p:spPr>
          <a:xfrm>
            <a:off x="1289805" y="4017482"/>
            <a:ext cx="8818183" cy="4865497"/>
          </a:xfrm>
          <a:prstGeom prst="rect">
            <a:avLst/>
          </a:prstGeom>
        </p:spPr>
        <p:txBody>
          <a:bodyPr lIns="0" tIns="0" rIns="0" bIns="0" rtlCol="0" anchor="t">
            <a:spAutoFit/>
          </a:bodyPr>
          <a:lstStyle/>
          <a:p>
            <a:pPr algn="just">
              <a:lnSpc>
                <a:spcPts val="4297"/>
              </a:lnSpc>
              <a:spcBef>
                <a:spcPct val="0"/>
              </a:spcBef>
            </a:pPr>
            <a:r>
              <a:rPr lang="en-US" sz="3069">
                <a:solidFill>
                  <a:srgbClr val="000000"/>
                </a:solidFill>
                <a:latin typeface="Garet"/>
                <a:ea typeface="Garet"/>
                <a:cs typeface="Garet"/>
                <a:sym typeface="Garet"/>
              </a:rPr>
              <a:t>Anda diminta membuat sebuah prototip aplikasi ATM. Prototip ini berfungsi untuk menunjukkan alur dari bagaimana ATM bekerja.  Buatlah fitur-fitur yang biasa ada pada ATM, namun sampai pada level manipulasi variabel saja (Contoh: Tarik tunai = Pengurangan uang). Kelengkapan variabel dan apa saja fitur yang akan di cakup tergantung kreativitas kalian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9C7"/>
        </a:solidFill>
        <a:effectLst/>
      </p:bgPr>
    </p:bg>
    <p:spTree>
      <p:nvGrpSpPr>
        <p:cNvPr id="1" name=""/>
        <p:cNvGrpSpPr/>
        <p:nvPr/>
      </p:nvGrpSpPr>
      <p:grpSpPr>
        <a:xfrm>
          <a:off x="0" y="0"/>
          <a:ext cx="0" cy="0"/>
          <a:chOff x="0" y="0"/>
          <a:chExt cx="0" cy="0"/>
        </a:xfrm>
      </p:grpSpPr>
      <p:sp>
        <p:nvSpPr>
          <p:cNvPr id="2" name="TextBox 2"/>
          <p:cNvSpPr txBox="1"/>
          <p:nvPr/>
        </p:nvSpPr>
        <p:spPr>
          <a:xfrm>
            <a:off x="252973" y="3469441"/>
            <a:ext cx="17782053" cy="1930146"/>
          </a:xfrm>
          <a:prstGeom prst="rect">
            <a:avLst/>
          </a:prstGeom>
        </p:spPr>
        <p:txBody>
          <a:bodyPr lIns="0" tIns="0" rIns="0" bIns="0" rtlCol="0" anchor="t">
            <a:spAutoFit/>
          </a:bodyPr>
          <a:lstStyle/>
          <a:p>
            <a:pPr algn="ctr">
              <a:lnSpc>
                <a:spcPts val="15768"/>
              </a:lnSpc>
              <a:spcBef>
                <a:spcPct val="0"/>
              </a:spcBef>
            </a:pPr>
            <a:r>
              <a:rPr lang="en-US" sz="11262">
                <a:solidFill>
                  <a:srgbClr val="009853"/>
                </a:solidFill>
                <a:latin typeface="Fredoka"/>
                <a:ea typeface="Fredoka"/>
                <a:cs typeface="Fredoka"/>
                <a:sym typeface="Fredoka"/>
              </a:rPr>
              <a:t>Thanks</a:t>
            </a:r>
          </a:p>
        </p:txBody>
      </p:sp>
      <p:sp>
        <p:nvSpPr>
          <p:cNvPr id="3" name="TextBox 3"/>
          <p:cNvSpPr txBox="1"/>
          <p:nvPr/>
        </p:nvSpPr>
        <p:spPr>
          <a:xfrm>
            <a:off x="252973" y="5176399"/>
            <a:ext cx="17782053" cy="1930146"/>
          </a:xfrm>
          <a:prstGeom prst="rect">
            <a:avLst/>
          </a:prstGeom>
        </p:spPr>
        <p:txBody>
          <a:bodyPr lIns="0" tIns="0" rIns="0" bIns="0" rtlCol="0" anchor="t">
            <a:spAutoFit/>
          </a:bodyPr>
          <a:lstStyle/>
          <a:p>
            <a:pPr algn="ctr">
              <a:lnSpc>
                <a:spcPts val="15768"/>
              </a:lnSpc>
              <a:spcBef>
                <a:spcPct val="0"/>
              </a:spcBef>
            </a:pPr>
            <a:r>
              <a:rPr lang="en-US" sz="11262">
                <a:solidFill>
                  <a:srgbClr val="C55039"/>
                </a:solidFill>
                <a:latin typeface="Fredoka"/>
                <a:ea typeface="Fredoka"/>
                <a:cs typeface="Fredoka"/>
                <a:sym typeface="Fredoka"/>
              </a:rPr>
              <a:t>You</a:t>
            </a:r>
          </a:p>
        </p:txBody>
      </p:sp>
      <p:sp>
        <p:nvSpPr>
          <p:cNvPr id="4" name="Freeform 4"/>
          <p:cNvSpPr/>
          <p:nvPr/>
        </p:nvSpPr>
        <p:spPr>
          <a:xfrm>
            <a:off x="1281867" y="7612904"/>
            <a:ext cx="1988863" cy="1024264"/>
          </a:xfrm>
          <a:custGeom>
            <a:avLst/>
            <a:gdLst/>
            <a:ahLst/>
            <a:cxnLst/>
            <a:rect l="l" t="t" r="r" b="b"/>
            <a:pathLst>
              <a:path w="1988863" h="1024264">
                <a:moveTo>
                  <a:pt x="0" y="0"/>
                </a:moveTo>
                <a:lnTo>
                  <a:pt x="1988863" y="0"/>
                </a:lnTo>
                <a:lnTo>
                  <a:pt x="1988863" y="1024264"/>
                </a:lnTo>
                <a:lnTo>
                  <a:pt x="0" y="102426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Freeform 5"/>
          <p:cNvSpPr/>
          <p:nvPr/>
        </p:nvSpPr>
        <p:spPr>
          <a:xfrm>
            <a:off x="14844357" y="916800"/>
            <a:ext cx="2626978" cy="1352893"/>
          </a:xfrm>
          <a:custGeom>
            <a:avLst/>
            <a:gdLst/>
            <a:ahLst/>
            <a:cxnLst/>
            <a:rect l="l" t="t" r="r" b="b"/>
            <a:pathLst>
              <a:path w="2626978" h="1352893">
                <a:moveTo>
                  <a:pt x="0" y="0"/>
                </a:moveTo>
                <a:lnTo>
                  <a:pt x="2626978" y="0"/>
                </a:lnTo>
                <a:lnTo>
                  <a:pt x="2626978" y="1352894"/>
                </a:lnTo>
                <a:lnTo>
                  <a:pt x="0" y="135289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6" name="Freeform 6"/>
          <p:cNvSpPr/>
          <p:nvPr/>
        </p:nvSpPr>
        <p:spPr>
          <a:xfrm>
            <a:off x="-566036" y="2269694"/>
            <a:ext cx="2261732" cy="1164792"/>
          </a:xfrm>
          <a:custGeom>
            <a:avLst/>
            <a:gdLst/>
            <a:ahLst/>
            <a:cxnLst/>
            <a:rect l="l" t="t" r="r" b="b"/>
            <a:pathLst>
              <a:path w="2261732" h="1164792">
                <a:moveTo>
                  <a:pt x="0" y="0"/>
                </a:moveTo>
                <a:lnTo>
                  <a:pt x="2261732" y="0"/>
                </a:lnTo>
                <a:lnTo>
                  <a:pt x="2261732" y="1164791"/>
                </a:lnTo>
                <a:lnTo>
                  <a:pt x="0" y="1164791"/>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a:off x="15734517" y="8637168"/>
            <a:ext cx="1231220" cy="634079"/>
          </a:xfrm>
          <a:custGeom>
            <a:avLst/>
            <a:gdLst/>
            <a:ahLst/>
            <a:cxnLst/>
            <a:rect l="l" t="t" r="r" b="b"/>
            <a:pathLst>
              <a:path w="1231220" h="634079">
                <a:moveTo>
                  <a:pt x="0" y="0"/>
                </a:moveTo>
                <a:lnTo>
                  <a:pt x="1231220" y="0"/>
                </a:lnTo>
                <a:lnTo>
                  <a:pt x="1231220" y="634079"/>
                </a:lnTo>
                <a:lnTo>
                  <a:pt x="0" y="63407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Freeform 8"/>
          <p:cNvSpPr/>
          <p:nvPr/>
        </p:nvSpPr>
        <p:spPr>
          <a:xfrm rot="-692351">
            <a:off x="4525441" y="1719105"/>
            <a:ext cx="1399775" cy="1399775"/>
          </a:xfrm>
          <a:custGeom>
            <a:avLst/>
            <a:gdLst/>
            <a:ahLst/>
            <a:cxnLst/>
            <a:rect l="l" t="t" r="r" b="b"/>
            <a:pathLst>
              <a:path w="1399775" h="1399775">
                <a:moveTo>
                  <a:pt x="0" y="0"/>
                </a:moveTo>
                <a:lnTo>
                  <a:pt x="1399775" y="0"/>
                </a:lnTo>
                <a:lnTo>
                  <a:pt x="1399775" y="1399775"/>
                </a:lnTo>
                <a:lnTo>
                  <a:pt x="0" y="1399775"/>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9" name="Freeform 9"/>
          <p:cNvSpPr/>
          <p:nvPr/>
        </p:nvSpPr>
        <p:spPr>
          <a:xfrm rot="912310">
            <a:off x="12244578" y="6293117"/>
            <a:ext cx="1840217" cy="1840217"/>
          </a:xfrm>
          <a:custGeom>
            <a:avLst/>
            <a:gdLst/>
            <a:ahLst/>
            <a:cxnLst/>
            <a:rect l="l" t="t" r="r" b="b"/>
            <a:pathLst>
              <a:path w="1840217" h="1840217">
                <a:moveTo>
                  <a:pt x="0" y="0"/>
                </a:moveTo>
                <a:lnTo>
                  <a:pt x="1840217" y="0"/>
                </a:lnTo>
                <a:lnTo>
                  <a:pt x="1840217" y="1840217"/>
                </a:lnTo>
                <a:lnTo>
                  <a:pt x="0" y="1840217"/>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10" name="Freeform 10"/>
          <p:cNvSpPr/>
          <p:nvPr/>
        </p:nvSpPr>
        <p:spPr>
          <a:xfrm rot="-1245469">
            <a:off x="4860043" y="6164196"/>
            <a:ext cx="1560176" cy="1783058"/>
          </a:xfrm>
          <a:custGeom>
            <a:avLst/>
            <a:gdLst/>
            <a:ahLst/>
            <a:cxnLst/>
            <a:rect l="l" t="t" r="r" b="b"/>
            <a:pathLst>
              <a:path w="1560176" h="1783058">
                <a:moveTo>
                  <a:pt x="0" y="0"/>
                </a:moveTo>
                <a:lnTo>
                  <a:pt x="1560175" y="0"/>
                </a:lnTo>
                <a:lnTo>
                  <a:pt x="1560175" y="1783058"/>
                </a:lnTo>
                <a:lnTo>
                  <a:pt x="0" y="1783058"/>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sp>
      <p:sp>
        <p:nvSpPr>
          <p:cNvPr id="11" name="Freeform 11"/>
          <p:cNvSpPr/>
          <p:nvPr/>
        </p:nvSpPr>
        <p:spPr>
          <a:xfrm rot="1582446">
            <a:off x="12999481" y="3130123"/>
            <a:ext cx="1709539" cy="1953759"/>
          </a:xfrm>
          <a:custGeom>
            <a:avLst/>
            <a:gdLst/>
            <a:ahLst/>
            <a:cxnLst/>
            <a:rect l="l" t="t" r="r" b="b"/>
            <a:pathLst>
              <a:path w="1709539" h="1953759">
                <a:moveTo>
                  <a:pt x="0" y="0"/>
                </a:moveTo>
                <a:lnTo>
                  <a:pt x="1709539" y="0"/>
                </a:lnTo>
                <a:lnTo>
                  <a:pt x="1709539" y="1953759"/>
                </a:lnTo>
                <a:lnTo>
                  <a:pt x="0" y="1953759"/>
                </a:lnTo>
                <a:lnTo>
                  <a:pt x="0" y="0"/>
                </a:lnTo>
                <a:close/>
              </a:path>
            </a:pathLst>
          </a:custGeom>
          <a:blipFill>
            <a:blip r:embed="rId12">
              <a:extLst>
                <a:ext uri="{96DAC541-7B7A-43D3-8B79-37D633B846F1}">
                  <asvg:svgBlip xmlns:asvg="http://schemas.microsoft.com/office/drawing/2016/SVG/main" r:embed="rId13"/>
                </a:ext>
              </a:extLst>
            </a:blip>
            <a:stretch>
              <a:fillRect/>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253</Words>
  <Application>Microsoft Office PowerPoint</Application>
  <PresentationFormat>Custom</PresentationFormat>
  <Paragraphs>27</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Calibri</vt:lpstr>
      <vt:lpstr>Etna Sans Serif</vt:lpstr>
      <vt:lpstr>Arial</vt:lpstr>
      <vt:lpstr>Garet</vt:lpstr>
      <vt:lpstr>Fredoka</vt:lpstr>
      <vt:lpstr>Garet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Tugas</dc:title>
  <cp:lastModifiedBy>Satria Vinza</cp:lastModifiedBy>
  <cp:revision>2</cp:revision>
  <dcterms:created xsi:type="dcterms:W3CDTF">2006-08-16T00:00:00Z</dcterms:created>
  <dcterms:modified xsi:type="dcterms:W3CDTF">2026-05-10T14:00:08Z</dcterms:modified>
  <dc:identifier>DAHJOYTyaM8</dc:identifier>
</cp:coreProperties>
</file>