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1"/>
  </p:notesMasterIdLst>
  <p:handoutMasterIdLst>
    <p:handoutMasterId r:id="rId22"/>
  </p:handoutMasterIdLst>
  <p:sldIdLst>
    <p:sldId id="256" r:id="rId3"/>
    <p:sldId id="257" r:id="rId4"/>
    <p:sldId id="265" r:id="rId5"/>
    <p:sldId id="261" r:id="rId6"/>
    <p:sldId id="262" r:id="rId7"/>
    <p:sldId id="266" r:id="rId8"/>
    <p:sldId id="263" r:id="rId9"/>
    <p:sldId id="267" r:id="rId10"/>
    <p:sldId id="259" r:id="rId11"/>
    <p:sldId id="260" r:id="rId12"/>
    <p:sldId id="270" r:id="rId13"/>
    <p:sldId id="268" r:id="rId14"/>
    <p:sldId id="264" r:id="rId15"/>
    <p:sldId id="269" r:id="rId16"/>
    <p:sldId id="271" r:id="rId17"/>
    <p:sldId id="272" r:id="rId18"/>
    <p:sldId id="280" r:id="rId19"/>
    <p:sldId id="258" r:id="rId20"/>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8" autoAdjust="0"/>
    <p:restoredTop sz="94660"/>
  </p:normalViewPr>
  <p:slideViewPr>
    <p:cSldViewPr snapToGrid="0" showGuides="1">
      <p:cViewPr varScale="1">
        <p:scale>
          <a:sx n="75" d="100"/>
          <a:sy n="75" d="100"/>
        </p:scale>
        <p:origin x="90" y="96"/>
      </p:cViewPr>
      <p:guideLst>
        <p:guide orient="horz" pos="2160"/>
        <p:guide pos="3840"/>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handoutMaster" Target="handoutMasters/handoutMaster1.xml"/><Relationship Id="rId21" Type="http://schemas.openxmlformats.org/officeDocument/2006/relationships/notesMaster" Target="notesMasters/notesMaster1.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PhAnim="0"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descr="关系图"/>
          <p:cNvPicPr>
            <a:picLocks noChangeAspect="1"/>
          </p:cNvPicPr>
          <p:nvPr/>
        </p:nvPicPr>
        <p:blipFill>
          <a:blip r:embed="rId2"/>
          <a:srcRect r="2528" b="10909"/>
          <a:stretch>
            <a:fillRect/>
          </a:stretch>
        </p:blipFill>
        <p:spPr>
          <a:xfrm>
            <a:off x="239184" y="692150"/>
            <a:ext cx="11885083" cy="6110288"/>
          </a:xfrm>
          <a:prstGeom prst="rect">
            <a:avLst/>
          </a:prstGeom>
          <a:noFill/>
          <a:ln w="9525">
            <a:noFill/>
          </a:ln>
        </p:spPr>
      </p:pic>
      <p:sp>
        <p:nvSpPr>
          <p:cNvPr id="10" name="Rectangle 7"/>
          <p:cNvSpPr>
            <a:spLocks noChangeArrowheads="1"/>
          </p:cNvSpPr>
          <p:nvPr/>
        </p:nvSpPr>
        <p:spPr bwMode="auto">
          <a:xfrm>
            <a:off x="2117" y="549275"/>
            <a:ext cx="12192000" cy="1511300"/>
          </a:xfrm>
          <a:prstGeom prst="rect">
            <a:avLst/>
          </a:prstGeom>
          <a:gradFill rotWithShape="0">
            <a:gsLst>
              <a:gs pos="0">
                <a:schemeClr val="bg2">
                  <a:gamma/>
                  <a:tint val="0"/>
                  <a:invGamma/>
                </a:schemeClr>
              </a:gs>
              <a:gs pos="100000">
                <a:schemeClr val="bg2">
                  <a:alpha val="53999"/>
                </a:schemeClr>
              </a:gs>
            </a:gsLst>
            <a:lin ang="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2051" name="Rectangle 3"/>
          <p:cNvSpPr>
            <a:spLocks noChangeArrowheads="1"/>
          </p:cNvSpPr>
          <p:nvPr>
            <p:ph type="subTitle" idx="1"/>
          </p:nvPr>
        </p:nvSpPr>
        <p:spPr>
          <a:xfrm>
            <a:off x="2544233" y="2492375"/>
            <a:ext cx="7393517" cy="1222375"/>
          </a:xfrm>
        </p:spPr>
        <p:txBody>
          <a:bodyPr anchor="ctr"/>
          <a:lstStyle>
            <a:lvl1pPr marL="0" indent="0" algn="ctr">
              <a:buFontTx/>
              <a:buNone/>
              <a:defRPr/>
            </a:lvl1pPr>
          </a:lstStyle>
          <a:p>
            <a:pPr lvl="0"/>
            <a:r>
              <a:rPr lang="en-US" altLang="zh-CN" noProof="0" smtClean="0"/>
              <a:t>Click to edit Master subtitle style</a:t>
            </a:r>
            <a:endParaRPr lang="en-US" altLang="zh-CN" noProof="0" smtClean="0"/>
          </a:p>
        </p:txBody>
      </p:sp>
      <p:sp>
        <p:nvSpPr>
          <p:cNvPr id="2056" name="Rectangle 8"/>
          <p:cNvSpPr>
            <a:spLocks noChangeArrowheads="1"/>
          </p:cNvSpPr>
          <p:nvPr>
            <p:ph type="ctrTitle"/>
          </p:nvPr>
        </p:nvSpPr>
        <p:spPr>
          <a:xfrm>
            <a:off x="1007533" y="620713"/>
            <a:ext cx="10363200" cy="1470025"/>
          </a:xfrm>
        </p:spPr>
        <p:txBody>
          <a:bodyPr/>
          <a:lstStyle>
            <a:lvl1pPr>
              <a:defRPr sz="3600"/>
            </a:lvl1pPr>
          </a:lstStyle>
          <a:p>
            <a:pPr lvl="0"/>
            <a:r>
              <a:rPr lang="en-US" altLang="zh-CN" noProof="0" smtClean="0"/>
              <a:t>Click to edit Master title style</a:t>
            </a:r>
            <a:endParaRPr lang="en-US" altLang="zh-CN" noProof="0" smtClean="0"/>
          </a:p>
        </p:txBody>
      </p:sp>
      <p:sp>
        <p:nvSpPr>
          <p:cNvPr id="11" name="Rectangle 4"/>
          <p:cNvSpPr>
            <a:spLocks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760FBDFE-C587-4B4C-A407-44438C67B59E}" type="datetimeFigureOut">
              <a:rPr lang="zh-CN" altLang="en-US" smtClean="0"/>
            </a:fld>
            <a:endParaRPr lang="zh-CN" altLang="en-US"/>
          </a:p>
        </p:txBody>
      </p:sp>
      <p:sp>
        <p:nvSpPr>
          <p:cNvPr id="12" name="Rectangle 5"/>
          <p:cNvSpPr>
            <a:spLocks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zh-CN" altLang="en-US"/>
          </a:p>
        </p:txBody>
      </p:sp>
      <p:sp>
        <p:nvSpPr>
          <p:cNvPr id="13" name="Rectangle 6"/>
          <p:cNvSpPr>
            <a:spLocks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49AE70B2-8BF9-45C0-BB95-33D1B9D3A854}" type="slidenum">
              <a:rPr lang="zh-CN" altLang="en-US" smtClean="0"/>
            </a:fld>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ppt_x</p:attrName>
                                        </p:attrNameLst>
                                      </p:cBhvr>
                                      <p:tavLst>
                                        <p:tav tm="0">
                                          <p:val>
                                            <p:strVal val="#ppt_x-.2"/>
                                          </p:val>
                                        </p:tav>
                                        <p:tav tm="100000">
                                          <p:val>
                                            <p:strVal val="#ppt_x"/>
                                          </p:val>
                                        </p:tav>
                                      </p:tavLst>
                                    </p:anim>
                                    <p:anim calcmode="lin" valueType="num">
                                      <p:cBhvr>
                                        <p:cTn id="8"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Lst>
  </p:timing>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3831447-C893-4FB7-A405-85B25DF4EE90}"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80264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760FBDFE-C587-4B4C-A407-44438C67B59E}" type="datetimeFigureOut">
              <a:rPr lang="zh-CN" altLang="en-US" smtClean="0"/>
            </a:fld>
            <a:endParaRPr lang="zh-CN" altLang="en-US"/>
          </a:p>
        </p:txBody>
      </p:sp>
      <p:sp>
        <p:nvSpPr>
          <p:cNvPr id="5" name="Footer Placeholder 4"/>
          <p:cNvSpPr>
            <a:spLocks noGrp="1"/>
          </p:cNvSpPr>
          <p:nvPr>
            <p:ph type="ftr" sz="quarter" idx="11"/>
          </p:nvPr>
        </p:nvSpPr>
        <p:spPr/>
        <p:txBody>
          <a:bodyPr/>
          <a:p>
            <a:endParaRPr lang="zh-CN" altLang="en-US"/>
          </a:p>
        </p:txBody>
      </p:sp>
      <p:sp>
        <p:nvSpPr>
          <p:cNvPr id="6" name="Slide Number Placeholder 5"/>
          <p:cNvSpPr>
            <a:spLocks noGrp="1"/>
          </p:cNvSpPr>
          <p:nvPr>
            <p:ph type="sldNum" sz="quarter" idx="12"/>
          </p:nvPr>
        </p:nvSpPr>
        <p:spPr/>
        <p:txBody>
          <a:bodyPr/>
          <a:p>
            <a:fld id="{49AE70B2-8BF9-45C0-BB95-33D1B9D3A854}" type="slidenum">
              <a:rPr lang="zh-CN" altLang="en-US" smtClean="0"/>
            </a:fld>
            <a:endParaRPr lang="zh-CN" alt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760FBDFE-C587-4B4C-A407-44438C67B59E}" type="datetimeFigureOut">
              <a:rPr lang="zh-CN" altLang="en-US" smtClean="0"/>
            </a:fld>
            <a:endParaRPr lang="zh-CN" altLang="en-US"/>
          </a:p>
        </p:txBody>
      </p:sp>
      <p:sp>
        <p:nvSpPr>
          <p:cNvPr id="5" name="Footer Placeholder 4"/>
          <p:cNvSpPr>
            <a:spLocks noGrp="1"/>
          </p:cNvSpPr>
          <p:nvPr>
            <p:ph type="ftr" sz="quarter" idx="11"/>
          </p:nvPr>
        </p:nvSpPr>
        <p:spPr/>
        <p:txBody>
          <a:bodyPr/>
          <a:p>
            <a:endParaRPr lang="zh-CN" altLang="en-US"/>
          </a:p>
        </p:txBody>
      </p:sp>
      <p:sp>
        <p:nvSpPr>
          <p:cNvPr id="6" name="Slide Number Placeholder 5"/>
          <p:cNvSpPr>
            <a:spLocks noGrp="1"/>
          </p:cNvSpPr>
          <p:nvPr>
            <p:ph type="sldNum" sz="quarter" idx="12"/>
          </p:nvPr>
        </p:nvSpPr>
        <p:spPr/>
        <p:txBody>
          <a:bodyPr/>
          <a:p>
            <a:fld id="{49AE70B2-8BF9-45C0-BB95-33D1B9D3A854}" type="slidenum">
              <a:rPr lang="zh-CN" altLang="en-US" smtClean="0"/>
            </a:fld>
            <a:endParaRPr lang="zh-CN" alt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760FBDFE-C587-4B4C-A407-44438C67B59E}" type="datetimeFigureOut">
              <a:rPr lang="zh-CN" altLang="en-US" smtClean="0"/>
            </a:fld>
            <a:endParaRPr lang="zh-CN" altLang="en-US"/>
          </a:p>
        </p:txBody>
      </p:sp>
      <p:sp>
        <p:nvSpPr>
          <p:cNvPr id="5" name="Footer Placeholder 4"/>
          <p:cNvSpPr>
            <a:spLocks noGrp="1"/>
          </p:cNvSpPr>
          <p:nvPr>
            <p:ph type="ftr" sz="quarter" idx="11"/>
          </p:nvPr>
        </p:nvSpPr>
        <p:spPr/>
        <p:txBody>
          <a:bodyPr/>
          <a:p>
            <a:endParaRPr lang="zh-CN" altLang="en-US"/>
          </a:p>
        </p:txBody>
      </p:sp>
      <p:sp>
        <p:nvSpPr>
          <p:cNvPr id="6" name="Slide Number Placeholder 5"/>
          <p:cNvSpPr>
            <a:spLocks noGrp="1"/>
          </p:cNvSpPr>
          <p:nvPr>
            <p:ph type="sldNum" sz="quarter" idx="12"/>
          </p:nvPr>
        </p:nvSpPr>
        <p:spPr/>
        <p:txBody>
          <a:bodyPr/>
          <a:p>
            <a:fld id="{49AE70B2-8BF9-45C0-BB95-33D1B9D3A854}" type="slidenum">
              <a:rPr lang="zh-CN" altLang="en-US" smtClean="0"/>
            </a:fld>
            <a:endParaRPr lang="zh-CN" alt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53848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600200"/>
            <a:ext cx="53848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760FBDFE-C587-4B4C-A407-44438C67B59E}" type="datetimeFigureOut">
              <a:rPr lang="zh-CN" altLang="en-US" smtClean="0"/>
            </a:fld>
            <a:endParaRPr lang="zh-CN" altLang="en-US"/>
          </a:p>
        </p:txBody>
      </p:sp>
      <p:sp>
        <p:nvSpPr>
          <p:cNvPr id="6" name="Footer Placeholder 5"/>
          <p:cNvSpPr>
            <a:spLocks noGrp="1"/>
          </p:cNvSpPr>
          <p:nvPr>
            <p:ph type="ftr" sz="quarter" idx="11"/>
          </p:nvPr>
        </p:nvSpPr>
        <p:spPr/>
        <p:txBody>
          <a:bodyPr/>
          <a:p>
            <a:endParaRPr lang="zh-CN" altLang="en-US"/>
          </a:p>
        </p:txBody>
      </p:sp>
      <p:sp>
        <p:nvSpPr>
          <p:cNvPr id="7" name="Slide Number Placeholder 6"/>
          <p:cNvSpPr>
            <a:spLocks noGrp="1"/>
          </p:cNvSpPr>
          <p:nvPr>
            <p:ph type="sldNum" sz="quarter" idx="12"/>
          </p:nvPr>
        </p:nvSpPr>
        <p:spPr/>
        <p:txBody>
          <a:bodyPr/>
          <a:p>
            <a:fld id="{49AE70B2-8BF9-45C0-BB95-33D1B9D3A854}" type="slidenum">
              <a:rPr lang="zh-CN" altLang="en-US" smtClean="0"/>
            </a:fld>
            <a:endParaRPr lang="zh-CN" alt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760FBDFE-C587-4B4C-A407-44438C67B59E}" type="datetimeFigureOut">
              <a:rPr lang="zh-CN" altLang="en-US" smtClean="0"/>
            </a:fld>
            <a:endParaRPr lang="zh-CN" altLang="en-US"/>
          </a:p>
        </p:txBody>
      </p:sp>
      <p:sp>
        <p:nvSpPr>
          <p:cNvPr id="8" name="Footer Placeholder 7"/>
          <p:cNvSpPr>
            <a:spLocks noGrp="1"/>
          </p:cNvSpPr>
          <p:nvPr>
            <p:ph type="ftr" sz="quarter" idx="11"/>
          </p:nvPr>
        </p:nvSpPr>
        <p:spPr/>
        <p:txBody>
          <a:bodyPr/>
          <a:p>
            <a:endParaRPr lang="zh-CN" altLang="en-US"/>
          </a:p>
        </p:txBody>
      </p:sp>
      <p:sp>
        <p:nvSpPr>
          <p:cNvPr id="9" name="Slide Number Placeholder 8"/>
          <p:cNvSpPr>
            <a:spLocks noGrp="1"/>
          </p:cNvSpPr>
          <p:nvPr>
            <p:ph type="sldNum" sz="quarter" idx="12"/>
          </p:nvPr>
        </p:nvSpPr>
        <p:spPr/>
        <p:txBody>
          <a:bodyPr/>
          <a:p>
            <a:fld id="{49AE70B2-8BF9-45C0-BB95-33D1B9D3A854}" type="slidenum">
              <a:rPr lang="zh-CN" altLang="en-US" smtClean="0"/>
            </a:fld>
            <a:endParaRPr lang="zh-CN" alt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760FBDFE-C587-4B4C-A407-44438C67B59E}" type="datetimeFigureOut">
              <a:rPr lang="zh-CN" altLang="en-US" smtClean="0"/>
            </a:fld>
            <a:endParaRPr lang="zh-CN" altLang="en-US"/>
          </a:p>
        </p:txBody>
      </p:sp>
      <p:sp>
        <p:nvSpPr>
          <p:cNvPr id="4" name="Footer Placeholder 3"/>
          <p:cNvSpPr>
            <a:spLocks noGrp="1"/>
          </p:cNvSpPr>
          <p:nvPr>
            <p:ph type="ftr" sz="quarter" idx="11"/>
          </p:nvPr>
        </p:nvSpPr>
        <p:spPr/>
        <p:txBody>
          <a:bodyPr/>
          <a:p>
            <a:endParaRPr lang="zh-CN" altLang="en-US"/>
          </a:p>
        </p:txBody>
      </p:sp>
      <p:sp>
        <p:nvSpPr>
          <p:cNvPr id="5" name="Slide Number Placeholder 4"/>
          <p:cNvSpPr>
            <a:spLocks noGrp="1"/>
          </p:cNvSpPr>
          <p:nvPr>
            <p:ph type="sldNum" sz="quarter" idx="12"/>
          </p:nvPr>
        </p:nvSpPr>
        <p:spPr/>
        <p:txBody>
          <a:bodyPr/>
          <a:p>
            <a:fld id="{49AE70B2-8BF9-45C0-BB95-33D1B9D3A854}" type="slidenum">
              <a:rPr lang="zh-CN" altLang="en-US" smtClean="0"/>
            </a:fld>
            <a:endParaRPr lang="zh-CN" alt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760FBDFE-C587-4B4C-A407-44438C67B59E}" type="datetimeFigureOut">
              <a:rPr lang="zh-CN" altLang="en-US" smtClean="0"/>
            </a:fld>
            <a:endParaRPr lang="zh-CN" altLang="en-US"/>
          </a:p>
        </p:txBody>
      </p:sp>
      <p:sp>
        <p:nvSpPr>
          <p:cNvPr id="3" name="Footer Placeholder 2"/>
          <p:cNvSpPr>
            <a:spLocks noGrp="1"/>
          </p:cNvSpPr>
          <p:nvPr>
            <p:ph type="ftr" sz="quarter" idx="11"/>
          </p:nvPr>
        </p:nvSpPr>
        <p:spPr/>
        <p:txBody>
          <a:bodyPr/>
          <a:p>
            <a:endParaRPr lang="zh-CN" altLang="en-US"/>
          </a:p>
        </p:txBody>
      </p:sp>
      <p:sp>
        <p:nvSpPr>
          <p:cNvPr id="4" name="Slide Number Placeholder 3"/>
          <p:cNvSpPr>
            <a:spLocks noGrp="1"/>
          </p:cNvSpPr>
          <p:nvPr>
            <p:ph type="sldNum" sz="quarter" idx="12"/>
          </p:nvPr>
        </p:nvSpPr>
        <p:spPr/>
        <p:txBody>
          <a:bodyPr/>
          <a:p>
            <a:fld id="{49AE70B2-8BF9-45C0-BB95-33D1B9D3A854}" type="slidenum">
              <a:rPr lang="zh-CN" altLang="en-US" smtClean="0"/>
            </a:fld>
            <a:endParaRPr lang="zh-CN" alt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3831447-C893-4FB7-A405-85B25DF4EE90}"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9EFD9D74-47D9-4702-A33C-335B63B48DBF}" type="datetimeFigureOut">
              <a:rPr lang="zh-CN" altLang="en-US" smtClean="0"/>
            </a:fld>
            <a:endParaRPr lang="zh-CN" altLang="en-US" dirty="0"/>
          </a:p>
        </p:txBody>
      </p:sp>
      <p:sp>
        <p:nvSpPr>
          <p:cNvPr id="6" name="Footer Placeholder 5"/>
          <p:cNvSpPr>
            <a:spLocks noGrp="1"/>
          </p:cNvSpPr>
          <p:nvPr>
            <p:ph type="ftr" sz="quarter" idx="11"/>
          </p:nvPr>
        </p:nvSpPr>
        <p:spPr/>
        <p:txBody>
          <a:bodyPr/>
          <a:p>
            <a:endParaRPr lang="zh-CN" altLang="en-US" dirty="0"/>
          </a:p>
        </p:txBody>
      </p:sp>
      <p:sp>
        <p:nvSpPr>
          <p:cNvPr id="7" name="Slide Number Placeholder 6"/>
          <p:cNvSpPr>
            <a:spLocks noGrp="1"/>
          </p:cNvSpPr>
          <p:nvPr>
            <p:ph type="sldNum" sz="quarter" idx="12"/>
          </p:nvPr>
        </p:nvSpPr>
        <p:spPr/>
        <p:txBody>
          <a:bodyPr/>
          <a:p>
            <a:fld id="{FABC47A4-756D-490B-A52F-7D9E2C9FC05F}" type="slidenum">
              <a:rPr lang="zh-CN" altLang="en-US" smtClean="0"/>
            </a:fld>
            <a:endParaRPr lang="zh-CN" altLang="en-US"/>
          </a:p>
        </p:txBody>
      </p:sp>
      <p:cxnSp>
        <p:nvCxnSpPr>
          <p:cNvPr id="8" name="直接连接符 7" hidden="1"/>
          <p:cNvCxnSpPr/>
          <p:nvPr userDrawn="1"/>
        </p:nvCxnSpPr>
        <p:spPr>
          <a:xfrm>
            <a:off x="742950" y="434340"/>
            <a:ext cx="0" cy="1391285"/>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a:spLocks noChangeArrowheads="1"/>
          </p:cNvSpPr>
          <p:nvPr/>
        </p:nvSpPr>
        <p:spPr bwMode="auto">
          <a:xfrm>
            <a:off x="2117" y="333375"/>
            <a:ext cx="12192000" cy="1009650"/>
          </a:xfrm>
          <a:prstGeom prst="rect">
            <a:avLst/>
          </a:prstGeom>
          <a:gradFill rotWithShape="0">
            <a:gsLst>
              <a:gs pos="0">
                <a:schemeClr val="bg2">
                  <a:gamma/>
                  <a:tint val="0"/>
                  <a:invGamma/>
                </a:schemeClr>
              </a:gs>
              <a:gs pos="100000">
                <a:schemeClr val="bg2">
                  <a:alpha val="53999"/>
                </a:schemeClr>
              </a:gs>
            </a:gsLst>
            <a:lin ang="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pic>
        <p:nvPicPr>
          <p:cNvPr id="1027" name="Picture 3" descr="关系图"/>
          <p:cNvPicPr>
            <a:picLocks noChangeAspect="1"/>
          </p:cNvPicPr>
          <p:nvPr/>
        </p:nvPicPr>
        <p:blipFill>
          <a:blip r:embed="rId12"/>
          <a:srcRect t="1094" r="8122" b="13318"/>
          <a:stretch>
            <a:fillRect/>
          </a:stretch>
        </p:blipFill>
        <p:spPr>
          <a:xfrm>
            <a:off x="7730067" y="4438650"/>
            <a:ext cx="4453467" cy="2333625"/>
          </a:xfrm>
          <a:prstGeom prst="rect">
            <a:avLst/>
          </a:prstGeom>
          <a:noFill/>
          <a:ln w="9525">
            <a:noFill/>
          </a:ln>
        </p:spPr>
      </p:pic>
      <p:sp>
        <p:nvSpPr>
          <p:cNvPr id="1028" name="Rectangle 4"/>
          <p:cNvSpPr/>
          <p:nvPr>
            <p:ph type="title"/>
          </p:nvPr>
        </p:nvSpPr>
        <p:spPr>
          <a:xfrm>
            <a:off x="609600" y="274638"/>
            <a:ext cx="10972800" cy="1143000"/>
          </a:xfrm>
          <a:prstGeom prst="rect">
            <a:avLst/>
          </a:prstGeom>
          <a:noFill/>
          <a:ln w="9525">
            <a:noFill/>
          </a:ln>
        </p:spPr>
        <p:txBody>
          <a:bodyPr anchor="ctr" anchorCtr="0"/>
          <a:p>
            <a:pPr lvl="0"/>
            <a:r>
              <a:rPr lang="en-US" altLang="zh-CN" dirty="0"/>
              <a:t>Click to edit Master title style</a:t>
            </a:r>
            <a:endParaRPr lang="en-US" altLang="zh-CN" dirty="0"/>
          </a:p>
        </p:txBody>
      </p:sp>
      <p:sp>
        <p:nvSpPr>
          <p:cNvPr id="1029" name="Rectangle 5"/>
          <p:cNvSpPr/>
          <p:nvPr>
            <p:ph type="body" idx="1"/>
          </p:nvPr>
        </p:nvSpPr>
        <p:spPr>
          <a:xfrm>
            <a:off x="609600" y="1600200"/>
            <a:ext cx="10972800" cy="4525963"/>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30" name="Rectangle 6"/>
          <p:cNvSpPr>
            <a:spLocks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760FBDFE-C587-4B4C-A407-44438C67B59E}" type="datetimeFigureOut">
              <a:rPr lang="zh-CN" altLang="en-US" smtClean="0"/>
            </a:fld>
            <a:endParaRPr lang="zh-CN" altLang="en-US"/>
          </a:p>
        </p:txBody>
      </p:sp>
      <p:sp>
        <p:nvSpPr>
          <p:cNvPr id="1031" name="Rectangle 7"/>
          <p:cNvSpPr>
            <a:spLocks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zh-CN" altLang="en-US"/>
          </a:p>
        </p:txBody>
      </p:sp>
      <p:sp>
        <p:nvSpPr>
          <p:cNvPr id="1032" name="Rectangle 8"/>
          <p:cNvSpPr>
            <a:spLocks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49AE70B2-8BF9-45C0-BB95-33D1B9D3A85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1000" fill="hold"/>
                                        <p:tgtEl>
                                          <p:spTgt spid="1026"/>
                                        </p:tgtEl>
                                        <p:attrNameLst>
                                          <p:attrName>ppt_x</p:attrName>
                                        </p:attrNameLst>
                                      </p:cBhvr>
                                      <p:tavLst>
                                        <p:tav tm="0">
                                          <p:val>
                                            <p:strVal val="#ppt_x-.2"/>
                                          </p:val>
                                        </p:tav>
                                        <p:tav tm="100000">
                                          <p:val>
                                            <p:strVal val="#ppt_x"/>
                                          </p:val>
                                        </p:tav>
                                      </p:tavLst>
                                    </p:anim>
                                    <p:anim calcmode="lin" valueType="num">
                                      <p:cBhvr>
                                        <p:cTn id="8" dur="1000" fill="hold"/>
                                        <p:tgtEl>
                                          <p:spTgt spid="1026"/>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26"/>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1028"/>
                                        </p:tgtEl>
                                        <p:attrNameLst>
                                          <p:attrName>style.visibility</p:attrName>
                                        </p:attrNameLst>
                                      </p:cBhvr>
                                      <p:to>
                                        <p:strVal val="visible"/>
                                      </p:to>
                                    </p:set>
                                    <p:anim calcmode="lin" valueType="num">
                                      <p:cBhvr>
                                        <p:cTn id="12" dur="1000" fill="hold"/>
                                        <p:tgtEl>
                                          <p:spTgt spid="1028"/>
                                        </p:tgtEl>
                                        <p:attrNameLst>
                                          <p:attrName>ppt_x</p:attrName>
                                        </p:attrNameLst>
                                      </p:cBhvr>
                                      <p:tavLst>
                                        <p:tav tm="0">
                                          <p:val>
                                            <p:strVal val="#ppt_x-.2"/>
                                          </p:val>
                                        </p:tav>
                                        <p:tav tm="100000">
                                          <p:val>
                                            <p:strVal val="#ppt_x"/>
                                          </p:val>
                                        </p:tav>
                                      </p:tavLst>
                                    </p:anim>
                                    <p:anim calcmode="lin" valueType="num">
                                      <p:cBhvr>
                                        <p:cTn id="13" dur="1000" fill="hold"/>
                                        <p:tgtEl>
                                          <p:spTgt spid="1028"/>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bldLvl="0" animBg="1"/>
      <p:bldP spid="1028" grpId="0" bldLvl="0"/>
    </p:bldLst>
  </p:timing>
  <p:hf sldNum="0" hdr="0" ftr="0" dt="0"/>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2pPr>
      <a:lvl3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3pPr>
      <a:lvl4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4pPr>
      <a:lvl5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p:txBody>
          <a:bodyPr>
            <a:normAutofit fontScale="90000"/>
          </a:bodyPr>
          <a:p>
            <a:r>
              <a:rPr lang="en-US" cap="all">
                <a:solidFill>
                  <a:schemeClr val="tx1"/>
                </a:solidFill>
                <a:effectLst>
                  <a:outerShdw blurRad="38100" dist="38100" dir="2700000" algn="tl">
                    <a:srgbClr val="000000">
                      <a:alpha val="43137"/>
                    </a:srgbClr>
                  </a:outerShdw>
                </a:effectLst>
                <a:uFillTx/>
              </a:rPr>
              <a:t>E-government &amp; e-governance</a:t>
            </a:r>
            <a:endParaRPr lang="en-US" cap="all">
              <a:solidFill>
                <a:schemeClr val="tx1"/>
              </a:solidFill>
              <a:effectLst>
                <a:outerShdw blurRad="38100" dist="38100" dir="2700000" algn="tl">
                  <a:srgbClr val="000000">
                    <a:alpha val="43137"/>
                  </a:srgbClr>
                </a:outerShdw>
              </a:effectLst>
              <a:uFillTx/>
            </a:endParaRPr>
          </a:p>
        </p:txBody>
      </p:sp>
      <p:sp>
        <p:nvSpPr>
          <p:cNvPr id="3" name="Subtitle 2"/>
          <p:cNvSpPr>
            <a:spLocks noGrp="1"/>
          </p:cNvSpPr>
          <p:nvPr>
            <p:ph type="subTitle" idx="1"/>
          </p:nvPr>
        </p:nvSpPr>
        <p:spPr/>
        <p:txBody>
          <a:bodyPr/>
          <a:p>
            <a:r>
              <a:rPr lang="x-none" altLang="en-US"/>
              <a:t>Komputer dan Masyarakat</a:t>
            </a:r>
            <a:endParaRPr lang="x-none" altLang="en-US"/>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x-none" altLang="en-US">
                <a:sym typeface="+mn-ea"/>
              </a:rPr>
              <a:t>Contoh Implementasi e-Government di Indonesia (2):</a:t>
            </a:r>
            <a:endParaRPr lang="en-US"/>
          </a:p>
        </p:txBody>
      </p:sp>
      <p:sp>
        <p:nvSpPr>
          <p:cNvPr id="3" name="Content Placeholder 2"/>
          <p:cNvSpPr>
            <a:spLocks noGrp="1"/>
          </p:cNvSpPr>
          <p:nvPr>
            <p:ph idx="1"/>
          </p:nvPr>
        </p:nvSpPr>
        <p:spPr/>
        <p:txBody>
          <a:bodyPr/>
          <a:p>
            <a:pPr marL="514350" indent="-514350">
              <a:buFont typeface="+mj-lt"/>
              <a:buAutoNum type="arabicPeriod" startAt="2"/>
            </a:pPr>
            <a:r>
              <a:rPr lang="en-US"/>
              <a:t>Penerapan e-Government dalam Layanan Publik</a:t>
            </a:r>
            <a:endParaRPr lang="en-US"/>
          </a:p>
          <a:p>
            <a:pPr marL="457200" lvl="1" indent="0">
              <a:buNone/>
            </a:pPr>
            <a:r>
              <a:rPr lang="en-US"/>
              <a:t>Beberapa kota di Indonesia telah menerapkan sistem layanan online untuk perizinan usaha, pembayaran pajak, dan administrasi kependudukan. Namun, tantangan seperti kurangnya infrastruktur teknologi dan resistensi dari aparatur pemerintahan masih menjadi kendala dalam efektivitas sistem</a:t>
            </a:r>
            <a:endParaRPr lang="en-US"/>
          </a:p>
          <a:p>
            <a:pPr marL="457200" lvl="1" indent="0">
              <a:buNone/>
            </a:pPr>
            <a:endParaRPr lang="en-US" sz="3200"/>
          </a:p>
          <a:p>
            <a:pPr marL="457200" lvl="1" indent="0">
              <a:buNone/>
            </a:pPr>
            <a:r>
              <a:rPr lang="en-US"/>
              <a:t>Jurnal Sistem Informasi dan Teknologi, 2022</a:t>
            </a:r>
            <a:endParaRPr lang="en-US"/>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x-none" altLang="en-US">
                <a:sym typeface="+mn-ea"/>
              </a:rPr>
              <a:t>Contoh Implementasi e-Government di Indonesia (3):</a:t>
            </a:r>
            <a:endParaRPr lang="en-US"/>
          </a:p>
        </p:txBody>
      </p:sp>
      <p:sp>
        <p:nvSpPr>
          <p:cNvPr id="3" name="Content Placeholder 2"/>
          <p:cNvSpPr>
            <a:spLocks noGrp="1"/>
          </p:cNvSpPr>
          <p:nvPr>
            <p:ph idx="1"/>
          </p:nvPr>
        </p:nvSpPr>
        <p:spPr/>
        <p:txBody>
          <a:bodyPr/>
          <a:p>
            <a:pPr marL="514350" indent="-514350">
              <a:buFont typeface="+mj-lt"/>
              <a:buAutoNum type="arabicPeriod" startAt="3"/>
            </a:pPr>
            <a:r>
              <a:rPr lang="en-US"/>
              <a:t>Smart City dan Digitalisasi Administrasi Pemerintahan</a:t>
            </a:r>
            <a:endParaRPr lang="en-US"/>
          </a:p>
          <a:p>
            <a:pPr marL="457200" lvl="1" indent="0">
              <a:buNone/>
            </a:pPr>
            <a:r>
              <a:rPr lang="en-US"/>
              <a:t>Kota-kota besar seperti Jakarta, Surabaya, dan Bandung telah mengembangkan platform digital berbasis e-Government untuk meningkatkan layanan publik. Program seperti Jakarta Smart City bertujuan untuk menyediakan data yang transparan bagi warga dan mendukung pengambilan keputusan berbasis data</a:t>
            </a:r>
            <a:endParaRPr lang="en-US"/>
          </a:p>
          <a:p>
            <a:pPr marL="457200" lvl="1" indent="0">
              <a:buNone/>
            </a:pPr>
            <a:endParaRPr lang="en-US"/>
          </a:p>
          <a:p>
            <a:pPr marL="457200" lvl="1" indent="0">
              <a:buNone/>
            </a:pPr>
            <a:r>
              <a:rPr lang="en-US"/>
              <a:t>Haryanto, A. (2023). Evaluasi Implementasi Smart City di Jakarta dan Bandung</a:t>
            </a:r>
            <a:endParaRPr lang="en-US"/>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p:txBody>
          <a:bodyPr/>
          <a:p>
            <a:r>
              <a:rPr lang="x-none" altLang="en-US"/>
              <a:t>Kegagalan Implementasi E-Government &amp; E-Governance</a:t>
            </a:r>
            <a:endParaRPr lang="x-none" altLang="en-US"/>
          </a:p>
        </p:txBody>
      </p:sp>
      <p:sp>
        <p:nvSpPr>
          <p:cNvPr id="5" name="Text Placeholder 4"/>
          <p:cNvSpPr>
            <a:spLocks noGrp="1"/>
          </p:cNvSpPr>
          <p:nvPr>
            <p:ph type="body" idx="1"/>
          </p:nvPr>
        </p:nvSpPr>
        <p:spPr/>
        <p:txBody>
          <a:bodyPr/>
          <a:p>
            <a:endParaRPr lang="en-US"/>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x-none" altLang="en-US"/>
              <a:t>1. Kasus Korupsi e-KTP</a:t>
            </a:r>
            <a:endParaRPr lang="x-none" altLang="en-US"/>
          </a:p>
        </p:txBody>
      </p:sp>
      <p:sp>
        <p:nvSpPr>
          <p:cNvPr id="3" name="Content Placeholder 2"/>
          <p:cNvSpPr>
            <a:spLocks noGrp="1"/>
          </p:cNvSpPr>
          <p:nvPr>
            <p:ph idx="1"/>
          </p:nvPr>
        </p:nvSpPr>
        <p:spPr/>
        <p:txBody>
          <a:bodyPr/>
          <a:p>
            <a:pPr marL="0" indent="0">
              <a:buNone/>
            </a:pPr>
            <a:r>
              <a:rPr sz="2800"/>
              <a:t>Proyek e-KTP yang bertujuan untuk mendigitalisasi sistem identitas kependudukan di Indonesia justru menjadi skandal korupsi besar. Dana proyek yang mencapai Rp5,9 triliun sebagian besar diselewengkan oleh para pejabat dan anggota DPR, mengakibatkan keterlambatan dan ketidaksempurnaan implementasi sistem e-KTP. Kasus ini menunjukkan tantangan dalam penerapan e-government, khususnya terkait transparansi dan tata kelola anggaran digitalisasi pemerintahan</a:t>
            </a:r>
            <a:endParaRPr lang="en-US" sz="2800"/>
          </a:p>
          <a:p>
            <a:pPr marL="0" indent="0">
              <a:buNone/>
            </a:pPr>
            <a:endParaRPr lang="en-US" b="1"/>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x-none" altLang="en-US"/>
              <a:t>2. </a:t>
            </a:r>
            <a:r>
              <a:rPr lang="x-none" altLang="en-US" sz="4000"/>
              <a:t>Implementasi e-Government dalam Layanan Publik</a:t>
            </a:r>
            <a:endParaRPr lang="x-none" altLang="en-US" sz="4000"/>
          </a:p>
        </p:txBody>
      </p:sp>
      <p:sp>
        <p:nvSpPr>
          <p:cNvPr id="3" name="Content Placeholder 2"/>
          <p:cNvSpPr>
            <a:spLocks noGrp="1"/>
          </p:cNvSpPr>
          <p:nvPr>
            <p:ph idx="1"/>
          </p:nvPr>
        </p:nvSpPr>
        <p:spPr/>
        <p:txBody>
          <a:bodyPr/>
          <a:p>
            <a:pPr marL="0" indent="0">
              <a:buNone/>
            </a:pPr>
            <a:r>
              <a:t>Pemerintah Indonesia telah menerapkan berbagai inisiatif e-government, seperti sistem pelayanan publik online dan integrasi data kependudukan. Namun, sistem ini masih menghadapi kendala seperti kurangnya interoperabilitas antar lembaga dan resistensi birokrasi dalam mengadopsi teknologi baru</a:t>
            </a: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x-none" altLang="en-US"/>
              <a:t>3. Pemeringkatan Indonesia dalam UN E-Government Survey</a:t>
            </a:r>
            <a:endParaRPr lang="x-none" altLang="en-US"/>
          </a:p>
        </p:txBody>
      </p:sp>
      <p:sp>
        <p:nvSpPr>
          <p:cNvPr id="3" name="Content Placeholder 2"/>
          <p:cNvSpPr>
            <a:spLocks noGrp="1"/>
          </p:cNvSpPr>
          <p:nvPr>
            <p:ph idx="1"/>
          </p:nvPr>
        </p:nvSpPr>
        <p:spPr/>
        <p:txBody>
          <a:bodyPr/>
          <a:p>
            <a:pPr marL="0" indent="0">
              <a:buNone/>
            </a:pPr>
            <a:r>
              <a:t>Indonesia terus meningkatkan posisinya dalam pemeringkatan global terkait e-government, tetapi masih tertinggal dibandingkan negara-negara seperti Singapura dan Korea Selatan. Evaluasi ini dapat menjadi bahan diskusi mengenai tantangan yang dihadapi Indonesia dalam digitalisasi layanan pemerintahan</a:t>
            </a: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x-none" altLang="en-US"/>
              <a:t>Ketentuan Diskusi</a:t>
            </a:r>
            <a:endParaRPr lang="x-none" altLang="en-US"/>
          </a:p>
        </p:txBody>
      </p:sp>
      <p:sp>
        <p:nvSpPr>
          <p:cNvPr id="3" name="Content Placeholder 2"/>
          <p:cNvSpPr>
            <a:spLocks noGrp="1"/>
          </p:cNvSpPr>
          <p:nvPr>
            <p:ph idx="1"/>
          </p:nvPr>
        </p:nvSpPr>
        <p:spPr/>
        <p:txBody>
          <a:bodyPr/>
          <a:p>
            <a:r>
              <a:rPr lang="x-none" altLang="en-US"/>
              <a:t>Dari ketiga studi kasus tersebut, silahkan Anda diskusikan bagaimana peran </a:t>
            </a:r>
            <a:r>
              <a:rPr lang="x-none" altLang="en-US">
                <a:sym typeface="+mn-ea"/>
              </a:rPr>
              <a:t>E-Government &amp; E-Governance dalam berbagai aspek terkait studi kasus diatas.</a:t>
            </a:r>
            <a:endParaRPr lang="x-none" altLang="en-US">
              <a:sym typeface="+mn-ea"/>
            </a:endParaRPr>
          </a:p>
          <a:p>
            <a:r>
              <a:rPr lang="x-none" altLang="en-US"/>
              <a:t>Sebutkan terlebih dahulu studi kasus nomor berapa yang akan Anda bahas/tanggapi.</a:t>
            </a:r>
            <a:endParaRPr lang="x-none" altLang="en-US"/>
          </a:p>
          <a:p>
            <a:r>
              <a:rPr lang="x-none" altLang="en-US"/>
              <a:t>Untuk semua mahasiswa tidak perlu menuliskan tanggapan baru, bisa menguatkan atau tidak sependapat dengan tulisan/tanggapan mahasiswa yang sudah mengisi diskusi.</a:t>
            </a:r>
            <a:endParaRPr lang="x-none" altLang="en-US"/>
          </a:p>
          <a:p>
            <a:pPr marL="0" indent="0">
              <a:buNone/>
            </a:pPr>
            <a:endParaRPr lang="x-none" altLang="en-US"/>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x-none" altLang="en-US"/>
              <a:t>catatan:</a:t>
            </a:r>
            <a:endParaRPr lang="x-none" altLang="en-US"/>
          </a:p>
        </p:txBody>
      </p:sp>
      <p:sp>
        <p:nvSpPr>
          <p:cNvPr id="3" name="Content Placeholder 2"/>
          <p:cNvSpPr>
            <a:spLocks noGrp="1"/>
          </p:cNvSpPr>
          <p:nvPr>
            <p:ph idx="1"/>
          </p:nvPr>
        </p:nvSpPr>
        <p:spPr/>
        <p:txBody>
          <a:bodyPr/>
          <a:p>
            <a:r>
              <a:rPr lang="x-none" altLang="en-US"/>
              <a:t>Minggu ini penilaian presentasi kelompok akan saya download. </a:t>
            </a:r>
            <a:endParaRPr lang="x-none" altLang="en-US"/>
          </a:p>
          <a:p>
            <a:r>
              <a:rPr lang="x-none" altLang="en-US"/>
              <a:t>Bagi kelompok yang belum memberikan nilai pada kelompok lain, maka nilai presentasi akan saya buat 50% untuk pengisian nilai tugas.</a:t>
            </a:r>
            <a:endParaRPr lang="x-none" altLang="en-US"/>
          </a:p>
          <a:p>
            <a:r>
              <a:rPr lang="x-none" altLang="en-US"/>
              <a:t>Jadi, silahkan bisa diisi penilaian presentasi.</a:t>
            </a:r>
            <a:endParaRPr lang="x-none" altLang="en-US"/>
          </a:p>
          <a:p>
            <a:r>
              <a:rPr lang="x-none" altLang="en-US"/>
              <a:t>Yang tidak hadir presentasi, nama tidak perlu dituliskan, baik di file ppt atau dipenilaian.</a:t>
            </a:r>
            <a:endParaRPr lang="x-none"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x-none" altLang="en-US"/>
              <a:t>Referensi</a:t>
            </a:r>
            <a:endParaRPr lang="x-none" altLang="en-US"/>
          </a:p>
        </p:txBody>
      </p:sp>
      <p:sp>
        <p:nvSpPr>
          <p:cNvPr id="3" name="Content Placeholder 2"/>
          <p:cNvSpPr>
            <a:spLocks noGrp="1"/>
          </p:cNvSpPr>
          <p:nvPr>
            <p:ph idx="1"/>
          </p:nvPr>
        </p:nvSpPr>
        <p:spPr/>
        <p:txBody>
          <a:bodyPr/>
          <a:p>
            <a:r>
              <a:rPr lang="en-US" sz="2000"/>
              <a:t>Heeks, R. (2006). Implementing and Managing E-Government: An International Text. SAGE Publications.</a:t>
            </a:r>
            <a:endParaRPr lang="en-US" sz="2000"/>
          </a:p>
          <a:p>
            <a:r>
              <a:rPr lang="en-US" sz="2000"/>
              <a:t>Permata, D. D. M. (2024). Analisis Keberhasilan Implementasi Aplikasi E-government di Kabupaten Wonogiri menggunakan Model Kematangan E-government dan Kepuasan Warga [Skripsi, Universitas Gadjah Mada]. Repository UGM. https://etd.repository.ugm.ac.id/penelitian/detail/237338</a:t>
            </a:r>
            <a:endParaRPr lang="en-US" sz="2000"/>
          </a:p>
          <a:p>
            <a:r>
              <a:rPr lang="en-US" sz="2000"/>
              <a:t>Sari, N. P., &amp;amp; Pratama, A. (2023). Evaluasi Implementasi E-Government dalam Pelayanan Publik: Studi pada Website BPS Provinsi D.I. Yogyakarta. Jurnal Administrasi Publik, 10(2), 55-70.</a:t>
            </a:r>
            <a:endParaRPr lang="en-US" sz="2000"/>
          </a:p>
          <a:p>
            <a:r>
              <a:rPr lang="en-US" sz="2000"/>
              <a:t>Ranah Research: Journal of Multidisciplinary Research and Development, Volume 1, Issue 3, Mei 2019</a:t>
            </a:r>
            <a:endParaRPr lang="en-US" sz="2000"/>
          </a:p>
          <a:p>
            <a:r>
              <a:rPr lang="en-US" sz="2000"/>
              <a:t>Jurnal Sistem Informasi dan Teknologi, 2022</a:t>
            </a:r>
            <a:endParaRPr lang="en-US" sz="2000"/>
          </a:p>
          <a:p>
            <a:r>
              <a:rPr lang="en-US" sz="2000"/>
              <a:t>Haryanto, A. (2023). Evaluasi Implementasi Smart City di Jakarta dan Bandung</a:t>
            </a:r>
            <a:endParaRPr lang="en-US" sz="200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x-none" altLang="en-US"/>
              <a:t>DEFINISI </a:t>
            </a:r>
            <a:endParaRPr lang="x-none" altLang="en-US"/>
          </a:p>
        </p:txBody>
      </p:sp>
      <p:sp>
        <p:nvSpPr>
          <p:cNvPr id="3" name="Content Placeholder 2"/>
          <p:cNvSpPr>
            <a:spLocks noGrp="1"/>
          </p:cNvSpPr>
          <p:nvPr>
            <p:ph idx="1"/>
          </p:nvPr>
        </p:nvSpPr>
        <p:spPr/>
        <p:txBody>
          <a:bodyPr/>
          <a:p>
            <a:r>
              <a:rPr lang="x-none" altLang="en-US" sz="2400">
                <a:sym typeface="+mn-ea"/>
              </a:rPr>
              <a:t>E-Government (Electronic Government)</a:t>
            </a:r>
            <a:endParaRPr lang="en-US" sz="2400"/>
          </a:p>
          <a:p>
            <a:pPr marL="457200" lvl="1" indent="0">
              <a:buNone/>
            </a:pPr>
            <a:r>
              <a:rPr lang="en-US" sz="2000"/>
              <a:t>E-Government adalah penggunaan teknologi informasi dan komunikasi (TIK), terutama internet, oleh pemerintah untuk meningkatkan efisiensi, transparansi, dan aksesibilitas layanan publik.</a:t>
            </a:r>
            <a:endParaRPr lang="en-US" sz="2000"/>
          </a:p>
          <a:p>
            <a:pPr marL="457200" lvl="1" indent="0">
              <a:buNone/>
            </a:pPr>
            <a:r>
              <a:rPr lang="en-US" sz="2000" b="1">
                <a:sym typeface="+mn-ea"/>
              </a:rPr>
              <a:t>E-Government lebih berfokus pada implementasi layanan digital oleh pemerintah.</a:t>
            </a:r>
            <a:endParaRPr lang="en-US" sz="2000" b="1"/>
          </a:p>
          <a:p>
            <a:pPr marL="457200" lvl="1" indent="0">
              <a:buNone/>
            </a:pPr>
            <a:endParaRPr lang="en-US" sz="2000"/>
          </a:p>
          <a:p>
            <a:r>
              <a:rPr lang="en-US" sz="2400"/>
              <a:t>E-Governance (Electronic Governance)</a:t>
            </a:r>
            <a:endParaRPr lang="en-US" sz="2400"/>
          </a:p>
          <a:p>
            <a:pPr marL="457200" lvl="1" indent="0">
              <a:buNone/>
            </a:pPr>
            <a:r>
              <a:rPr lang="en-US" sz="2000"/>
              <a:t>E-Governance adalah konsep yang lebih luas dari E-Government, mencakup cara pemerintahan menggunakan teknologi untuk meningkatkan tata kelola negara, termasuk interaksi dengan masyarakat, sektor swasta, dan organisasi lainnya.</a:t>
            </a:r>
            <a:endParaRPr lang="en-US" sz="2000"/>
          </a:p>
          <a:p>
            <a:pPr marL="457200" lvl="1" indent="0">
              <a:buNone/>
            </a:pPr>
            <a:r>
              <a:rPr lang="en-US" sz="2000" b="1">
                <a:sym typeface="+mn-ea"/>
              </a:rPr>
              <a:t>E-Governance lebih luas, mencakup proses, kebijakan, dan regulasi dalam tata kelola berbasis digital.</a:t>
            </a:r>
            <a:endParaRPr lang="en-US" sz="2000" b="1"/>
          </a:p>
          <a:p>
            <a:pPr marL="457200" lvl="1" indent="0">
              <a:buNone/>
            </a:pPr>
            <a:endParaRPr lang="en-US" sz="2000" b="1"/>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p:txBody>
          <a:bodyPr/>
          <a:p>
            <a:r>
              <a:rPr lang="en-US"/>
              <a:t>E-Government</a:t>
            </a:r>
            <a:br>
              <a:rPr lang="en-US"/>
            </a:br>
            <a:r>
              <a:rPr lang="en-US"/>
              <a:t>(Electronic Government)</a:t>
            </a:r>
            <a:endParaRPr lang="en-US"/>
          </a:p>
        </p:txBody>
      </p:sp>
      <p:sp>
        <p:nvSpPr>
          <p:cNvPr id="5" name="Text Placeholder 4"/>
          <p:cNvSpPr>
            <a:spLocks noGrp="1"/>
          </p:cNvSpPr>
          <p:nvPr>
            <p:ph type="body" idx="1"/>
          </p:nvPr>
        </p:nvSpPr>
        <p:spPr/>
        <p:txBody>
          <a:bodyPr/>
          <a:p>
            <a:endParaRPr lang="en-US"/>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Tujuan E-Government</a:t>
            </a:r>
            <a:endParaRPr lang="en-US"/>
          </a:p>
        </p:txBody>
      </p:sp>
      <p:sp>
        <p:nvSpPr>
          <p:cNvPr id="3" name="Content Placeholder 2"/>
          <p:cNvSpPr>
            <a:spLocks noGrp="1"/>
          </p:cNvSpPr>
          <p:nvPr>
            <p:ph idx="1"/>
          </p:nvPr>
        </p:nvSpPr>
        <p:spPr/>
        <p:txBody>
          <a:bodyPr/>
          <a:p>
            <a:pPr>
              <a:buFont typeface="Wingdings" panose="05000000000000000000" charset="0"/>
              <a:buChar char="Ø"/>
            </a:pPr>
            <a:r>
              <a:rPr lang="en-US"/>
              <a:t>Mempermudah akses layanan publik bagi masyarakat.</a:t>
            </a:r>
            <a:endParaRPr lang="en-US"/>
          </a:p>
          <a:p>
            <a:pPr>
              <a:buFont typeface="Wingdings" panose="05000000000000000000" charset="0"/>
              <a:buChar char="Ø"/>
            </a:pPr>
            <a:r>
              <a:rPr lang="en-US"/>
              <a:t>Meningkatkan efisiensi administrasi pemerintahan.</a:t>
            </a:r>
            <a:endParaRPr lang="en-US"/>
          </a:p>
          <a:p>
            <a:pPr>
              <a:buFont typeface="Wingdings" panose="05000000000000000000" charset="0"/>
              <a:buChar char="Ø"/>
            </a:pPr>
            <a:r>
              <a:rPr lang="en-US"/>
              <a:t>Meningkatkan transparansi dan akuntabilitas pemerintah.</a:t>
            </a:r>
            <a:endParaRPr lang="en-US"/>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Contoh E-Government di Indonesia</a:t>
            </a:r>
            <a:endParaRPr lang="en-US"/>
          </a:p>
        </p:txBody>
      </p:sp>
      <p:sp>
        <p:nvSpPr>
          <p:cNvPr id="3" name="Content Placeholder 2"/>
          <p:cNvSpPr>
            <a:spLocks noGrp="1"/>
          </p:cNvSpPr>
          <p:nvPr>
            <p:ph idx="1"/>
          </p:nvPr>
        </p:nvSpPr>
        <p:spPr/>
        <p:txBody>
          <a:bodyPr/>
          <a:p>
            <a:r>
              <a:rPr lang="en-US"/>
              <a:t>Pajak Online (e-Filing DJP Online) untuk pembayaran pajak secara digital.</a:t>
            </a:r>
            <a:endParaRPr lang="en-US"/>
          </a:p>
          <a:p>
            <a:r>
              <a:rPr lang="en-US"/>
              <a:t>Sistem Administrasi Kependudukan (Dukcapil Online) untuk pengurusan KTP dan KK.</a:t>
            </a:r>
            <a:endParaRPr lang="en-US"/>
          </a:p>
          <a:p>
            <a:r>
              <a:rPr lang="en-US"/>
              <a:t>Layanan e-Katalog LKPP untuk transparansi pengadaan barang dan jasa pemerintah.</a:t>
            </a:r>
            <a:endParaRPr lang="en-US"/>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p:txBody>
          <a:bodyPr/>
          <a:p>
            <a:r>
              <a:rPr lang="en-US"/>
              <a:t>E-Governance </a:t>
            </a:r>
            <a:br>
              <a:rPr lang="en-US"/>
            </a:br>
            <a:r>
              <a:rPr lang="en-US"/>
              <a:t>(Electronic Governance)</a:t>
            </a:r>
            <a:endParaRPr lang="en-US"/>
          </a:p>
        </p:txBody>
      </p:sp>
      <p:sp>
        <p:nvSpPr>
          <p:cNvPr id="5" name="Text Placeholder 4"/>
          <p:cNvSpPr>
            <a:spLocks noGrp="1"/>
          </p:cNvSpPr>
          <p:nvPr>
            <p:ph type="body" idx="1"/>
          </p:nvPr>
        </p:nvSpPr>
        <p:spPr/>
        <p:txBody>
          <a:bodyPr/>
          <a:p>
            <a:endParaRPr lang="en-US"/>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Aspek E-Governance</a:t>
            </a:r>
            <a:endParaRPr lang="en-US"/>
          </a:p>
        </p:txBody>
      </p:sp>
      <p:sp>
        <p:nvSpPr>
          <p:cNvPr id="3" name="Content Placeholder 2"/>
          <p:cNvSpPr>
            <a:spLocks noGrp="1"/>
          </p:cNvSpPr>
          <p:nvPr>
            <p:ph idx="1"/>
          </p:nvPr>
        </p:nvSpPr>
        <p:spPr/>
        <p:txBody>
          <a:bodyPr/>
          <a:p>
            <a:r>
              <a:rPr lang="en-US"/>
              <a:t>Government-to-Citizen (</a:t>
            </a:r>
            <a:r>
              <a:rPr lang="en-US" b="1"/>
              <a:t>G2C</a:t>
            </a:r>
            <a:r>
              <a:rPr lang="en-US"/>
              <a:t>): Layanan publik berbasis digital untuk masyarakat.</a:t>
            </a:r>
            <a:endParaRPr lang="en-US"/>
          </a:p>
          <a:p>
            <a:r>
              <a:rPr lang="en-US"/>
              <a:t>Government-to-Business (</a:t>
            </a:r>
            <a:r>
              <a:rPr lang="en-US" b="1"/>
              <a:t>G2B</a:t>
            </a:r>
            <a:r>
              <a:rPr lang="en-US"/>
              <a:t>): Interaksi pemerintah dengan pelaku usaha, seperti perizinan usaha online.</a:t>
            </a:r>
            <a:endParaRPr lang="en-US"/>
          </a:p>
          <a:p>
            <a:r>
              <a:rPr lang="en-US"/>
              <a:t>Government-to-Government (</a:t>
            </a:r>
            <a:r>
              <a:rPr lang="en-US" b="1"/>
              <a:t>G2G</a:t>
            </a:r>
            <a:r>
              <a:rPr lang="en-US"/>
              <a:t>): Konektivitas antarinstansi pemerintah untuk koordinasi yang lebih baik.</a:t>
            </a:r>
            <a:endParaRPr lang="en-US"/>
          </a:p>
          <a:p>
            <a:r>
              <a:rPr lang="en-US"/>
              <a:t>Government-to-Employee (</a:t>
            </a:r>
            <a:r>
              <a:rPr lang="en-US" b="1"/>
              <a:t>G2E</a:t>
            </a:r>
            <a:r>
              <a:rPr lang="en-US"/>
              <a:t>): Sistem berbasis digital untuk pengelolaan pegawai negeri.</a:t>
            </a:r>
            <a:endParaRPr lang="en-US"/>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Contoh E-Governance di Indonesia</a:t>
            </a:r>
            <a:endParaRPr lang="en-US"/>
          </a:p>
        </p:txBody>
      </p:sp>
      <p:sp>
        <p:nvSpPr>
          <p:cNvPr id="3" name="Content Placeholder 2"/>
          <p:cNvSpPr>
            <a:spLocks noGrp="1"/>
          </p:cNvSpPr>
          <p:nvPr>
            <p:ph idx="1"/>
          </p:nvPr>
        </p:nvSpPr>
        <p:spPr/>
        <p:txBody>
          <a:bodyPr/>
          <a:p>
            <a:r>
              <a:rPr lang="en-US"/>
              <a:t>SPBE (Sistem Pemerintahan Berbasis Elektronik) untuk digitalisasi layanan pemerintah.</a:t>
            </a:r>
            <a:endParaRPr lang="en-US"/>
          </a:p>
          <a:p>
            <a:r>
              <a:rPr lang="en-US"/>
              <a:t>Open Data Indonesia yang memungkinkan masyarakat mengakses data pemerintahan secara terbuka.</a:t>
            </a:r>
            <a:endParaRPr lang="en-US"/>
          </a:p>
          <a:p>
            <a:r>
              <a:rPr lang="en-US"/>
              <a:t>Laporpresiden.go.id, platform pengaduan masyarakat langsung ke pemerintah.</a:t>
            </a:r>
            <a:endParaRPr lang="en-US"/>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x-none" altLang="en-US"/>
              <a:t>Contoh Implementasi e-Government di Indonesia:</a:t>
            </a:r>
            <a:endParaRPr lang="x-none" altLang="en-US"/>
          </a:p>
        </p:txBody>
      </p:sp>
      <p:sp>
        <p:nvSpPr>
          <p:cNvPr id="3" name="Content Placeholder 2"/>
          <p:cNvSpPr>
            <a:spLocks noGrp="1"/>
          </p:cNvSpPr>
          <p:nvPr>
            <p:ph idx="1"/>
          </p:nvPr>
        </p:nvSpPr>
        <p:spPr/>
        <p:txBody>
          <a:bodyPr/>
          <a:p>
            <a:pPr marL="514350" indent="-514350">
              <a:buAutoNum type="arabicPeriod"/>
            </a:pPr>
            <a:r>
              <a:rPr lang="en-US"/>
              <a:t>Implementasi e-Government dalam Pelayanan Kependudukan di Kota Padang</a:t>
            </a:r>
            <a:r>
              <a:rPr lang="x-none" altLang="en-US"/>
              <a:t>.</a:t>
            </a:r>
            <a:endParaRPr lang="x-none" altLang="en-US"/>
          </a:p>
          <a:p>
            <a:pPr marL="457200" lvl="1" indent="0">
              <a:buNone/>
            </a:pPr>
            <a:r>
              <a:rPr lang="x-none" altLang="en-US"/>
              <a:t>Studi ini membahas bagaimana penggunaan teknologi informasi dalam administrasi kependudukan, seperti pembuatan KTP elektronik (e-KTP) dan Kartu Keluarga (KK). Meskipun sistem ini bertujuan untuk meningkatkan efisiensi dan transparansi, masih ditemukan permasalahan seperti data yang tidak sinkron dan kesulitan akses oleh masyarakat</a:t>
            </a:r>
            <a:endParaRPr lang="x-none" altLang="en-US"/>
          </a:p>
          <a:p>
            <a:pPr marL="457200" lvl="1" algn="l">
              <a:buClrTx/>
              <a:buSzTx/>
              <a:buFontTx/>
              <a:buNone/>
            </a:pPr>
            <a:r>
              <a:rPr lang="x-none" altLang="en-US"/>
              <a:t>Ranah Research: Journal of Multidisciplinary Research and Development, Volume 1, Issue 3, Mei 2019</a:t>
            </a:r>
            <a:endParaRPr lang="x-none" altLang="en-US"/>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p:transition spd="slow">
        <p:fade/>
      </p:transition>
    </mc:Fallback>
  </mc:AlternateContent>
</p:sld>
</file>

<file path=ppt/theme/theme1.xml><?xml version="1.0" encoding="utf-8"?>
<a:theme xmlns:a="http://schemas.openxmlformats.org/drawingml/2006/main" name="Business Cooperate">
  <a:themeElements>
    <a:clrScheme name="Business Cooper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siness Cooperate">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usiness Cooper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usiness Cooper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usiness Cooper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usiness Cooper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usiness Cooper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usiness Cooper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usiness Cooper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usiness Cooper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usiness Cooper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usiness Cooper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usiness Cooper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usiness Cooper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宋体"/>
        <a:ea typeface=""/>
        <a:cs typeface=""/>
        <a:font script="Jpan" typeface="游ゴシック Light"/>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宋体"/>
        <a:ea typeface=""/>
        <a:cs typeface=""/>
        <a:font script="Jpan" typeface="游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6098</Words>
  <Application>WPS Presentation</Application>
  <PresentationFormat>宽屏</PresentationFormat>
  <Paragraphs>102</Paragraphs>
  <Slides>18</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18</vt:i4>
      </vt:variant>
    </vt:vector>
  </HeadingPairs>
  <TitlesOfParts>
    <vt:vector size="26" baseType="lpstr">
      <vt:lpstr>Arial</vt:lpstr>
      <vt:lpstr>SimSun</vt:lpstr>
      <vt:lpstr>Wingdings</vt:lpstr>
      <vt:lpstr>Wingdings</vt:lpstr>
      <vt:lpstr>微软雅黑</vt:lpstr>
      <vt:lpstr>Arial Unicode MS</vt:lpstr>
      <vt:lpstr>宋体</vt:lpstr>
      <vt:lpstr>Business Cooperate</vt:lpstr>
      <vt:lpstr>E-government &amp; e-governance</vt:lpstr>
      <vt:lpstr>DEFINISI </vt:lpstr>
      <vt:lpstr>E-Government (Electronic Government)</vt:lpstr>
      <vt:lpstr>Tujuan E-Government</vt:lpstr>
      <vt:lpstr>Contoh E-Government di Indonesia</vt:lpstr>
      <vt:lpstr>E-Governance  (Electronic Governance)</vt:lpstr>
      <vt:lpstr>Aspek E-Governance</vt:lpstr>
      <vt:lpstr>Contoh E-Governance di Indonesia</vt:lpstr>
      <vt:lpstr>Contoh Implementasi e-Government di Indonesia:</vt:lpstr>
      <vt:lpstr>Contoh Implementasi e-Government di Indonesia (2):</vt:lpstr>
      <vt:lpstr>Contoh Implementasi e-Government di Indonesia (3):</vt:lpstr>
      <vt:lpstr>Kegagalan Implementasi E-Government &amp; E-Governance</vt:lpstr>
      <vt:lpstr>1. Kasus Korupsi e-KTP</vt:lpstr>
      <vt:lpstr>2. Implementasi e-Government dalam Layanan Publik</vt:lpstr>
      <vt:lpstr>3. Pemeringkatan Indonesia dalam UN E-Government Survey</vt:lpstr>
      <vt:lpstr>Ketentuan Diskusi</vt:lpstr>
      <vt:lpstr>PowerPoint 演示文稿</vt:lpstr>
      <vt:lpstr>Referensi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hsl</dc:creator>
  <cp:lastModifiedBy>WPS_1725244164</cp:lastModifiedBy>
  <cp:revision>10</cp:revision>
  <dcterms:created xsi:type="dcterms:W3CDTF">2025-03-27T02:23:48Z</dcterms:created>
  <dcterms:modified xsi:type="dcterms:W3CDTF">2025-03-27T02:23:48Z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1033-12.8.2.14802</vt:lpwstr>
  </property>
  <property fmtid="{D5CDD505-2E9C-101B-9397-08002B2CF9AE}" pid="3" name="ICV">
    <vt:lpwstr>8A8B66202919BDA967AAE4670FC9D487_41</vt:lpwstr>
  </property>
</Properties>
</file>