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70" r:id="rId8"/>
    <p:sldId id="261" r:id="rId9"/>
    <p:sldId id="262" r:id="rId10"/>
    <p:sldId id="263" r:id="rId11"/>
    <p:sldId id="271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58E14-23EC-4C25-974C-48FA839886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403" y="978408"/>
            <a:ext cx="3765887" cy="5074226"/>
          </a:xfrm>
        </p:spPr>
        <p:txBody>
          <a:bodyPr anchor="b">
            <a:normAutofit/>
          </a:bodyPr>
          <a:lstStyle>
            <a:lvl1pPr algn="l"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9FEDD4-20A1-49F6-9E3E-0B26B426BB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96626" y="3602038"/>
            <a:ext cx="3765887" cy="224458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650" i="1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0A32F-E6F3-4C2E-B9E3-E47868E42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AA473-D82F-4EFF-9DF7-AE6D83C51288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06724-A87A-4231-BFD9-277482AF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0D1AF-36B8-4BB8-BD6A-71194F7BC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3FF94B3-6D3E-44FE-BB02-A9027C0003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96627" y="6209926"/>
            <a:ext cx="3765887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5160738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63D8A-C68D-4CF9-9D15-3E09BCC09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4D94C-E537-4FF3-AAF8-A85F05C31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4B1D4-6731-4993-8609-16C1D3327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8474-CC00-4A95-9D50-A41C12D1EEC4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FB7BBD-CEEB-4256-84B2-6D907E118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2A8B7-F430-4F4A-BB63-481F51E5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2347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BAC1C-A332-4BA5-8C9C-FE0396C81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403" y="978408"/>
            <a:ext cx="3765042" cy="4870974"/>
          </a:xfrm>
        </p:spPr>
        <p:txBody>
          <a:bodyPr anchor="t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8D137-710E-4125-B5E9-F63E7F1C9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6626" y="3566640"/>
            <a:ext cx="3765887" cy="2279979"/>
          </a:xfrm>
        </p:spPr>
        <p:txBody>
          <a:bodyPr anchor="b">
            <a:normAutofit/>
          </a:bodyPr>
          <a:lstStyle>
            <a:lvl1pPr marL="0" indent="0">
              <a:buNone/>
              <a:defRPr sz="1650" i="1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480C5-E9A6-425E-B050-03E444BE9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8C8B4-7FBB-408F-BDB9-F0496874AFB2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B4831-6C0B-4E0B-A341-91E4C5D36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11EE6-252D-46DD-94DF-C42657EF2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7105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04B06-C54A-4B7B-B6D1-436428EAF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402" y="978409"/>
            <a:ext cx="3765887" cy="52076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23919-9A2F-4D97-8F31-6E35BD5975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7287" y="969264"/>
            <a:ext cx="3968063" cy="2555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8DA345-F684-4BAA-A22C-E725B3A60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47287" y="3621849"/>
            <a:ext cx="3968063" cy="2555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399C52-9753-45D8-9646-CF31BB015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8EE20-A5E2-47D3-8F6D-A2BA7AB2E093}" type="datetime1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95E57-622C-4199-940E-F5462E1AC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1B7592-00E8-41EF-B749-2A5EA8E46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4970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F4AA536-072F-4374-926E-17E038EC7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9141714" cy="6857995"/>
          </a:xfrm>
          <a:prstGeom prst="rect">
            <a:avLst/>
          </a:prstGeom>
          <a:solidFill>
            <a:schemeClr val="bg2">
              <a:lumMod val="9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2291277-967B-4176-B40B-9EC360626994}"/>
              </a:ext>
            </a:extLst>
          </p:cNvPr>
          <p:cNvSpPr/>
          <p:nvPr/>
        </p:nvSpPr>
        <p:spPr>
          <a:xfrm>
            <a:off x="388402" y="508091"/>
            <a:ext cx="8366760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B11C00-F7CB-4484-807A-D12745CD3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402" y="978119"/>
            <a:ext cx="8374111" cy="10730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FAAA6E-E243-48B3-9585-3C1420B3E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8403" y="2178908"/>
            <a:ext cx="3765042" cy="654908"/>
          </a:xfrm>
        </p:spPr>
        <p:txBody>
          <a:bodyPr anchor="b">
            <a:normAutofit/>
          </a:bodyPr>
          <a:lstStyle>
            <a:lvl1pPr marL="0" indent="0">
              <a:buNone/>
              <a:defRPr sz="1650" b="0" i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D01B8-0F2E-41A4-B21C-334393F6A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8403" y="2876086"/>
            <a:ext cx="3765042" cy="33228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89B23F-3E60-415A-9CE7-0928B5CFB2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996626" y="2178908"/>
            <a:ext cx="3765887" cy="654908"/>
          </a:xfrm>
        </p:spPr>
        <p:txBody>
          <a:bodyPr anchor="b">
            <a:normAutofit/>
          </a:bodyPr>
          <a:lstStyle>
            <a:lvl1pPr marL="0" indent="0">
              <a:buNone/>
              <a:defRPr sz="1650" b="0" i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223446-0CDC-402B-8D71-D9D29F6DF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96626" y="2876086"/>
            <a:ext cx="3765887" cy="33228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2B77D3-C6EC-4FFD-9E10-24E1AC5420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8403" y="6420415"/>
            <a:ext cx="2057400" cy="365125"/>
          </a:xfrm>
        </p:spPr>
        <p:txBody>
          <a:bodyPr/>
          <a:lstStyle/>
          <a:p>
            <a:fld id="{3382CF99-132F-413F-B7EF-71A5C33F2ED6}" type="datetime1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9DF31B-BD07-4DC2-95C2-B77E51AA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54CE5A-3A0A-4AAB-81D2-F1C20636E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9876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216B8-52AB-412B-BBE7-B6BE698FA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F779C3-9D19-467E-A5D2-0920834DA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AE06-98E0-4D9F-A059-92C3548821BB}" type="datetime1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72BB4-C8D8-4F74-9677-5AC979932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6B49B8-779F-4492-ABD9-96F0D042A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3371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B976BF-9339-48D6-881A-280D15492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00CA-3DDC-4705-B840-978EF5EA0707}" type="datetime1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77605-C9C8-432E-9662-D7D410B15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2432B6-4A12-46EF-98A7-B5D50BD51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3388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F191C-AF68-4230-A7B2-F8F07B486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403" y="978409"/>
            <a:ext cx="3765711" cy="2270641"/>
          </a:xfrm>
        </p:spPr>
        <p:txBody>
          <a:bodyPr anchor="t">
            <a:noAutofit/>
          </a:bodyPr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F9F11-5FCF-4D7E-BA51-38CB84277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9887" y="987424"/>
            <a:ext cx="3765711" cy="487362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3B519B-06C0-41BC-95FB-FB1FE4363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88403" y="3361039"/>
            <a:ext cx="3765711" cy="2507949"/>
          </a:xfrm>
        </p:spPr>
        <p:txBody>
          <a:bodyPr>
            <a:normAutofit/>
          </a:bodyPr>
          <a:lstStyle>
            <a:lvl1pPr marL="0" indent="0">
              <a:buNone/>
              <a:defRPr sz="1800" b="0" i="1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B8B70C-015C-4832-AFF6-D033E0227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6D49-0BBA-4C5A-AD96-6448CA63451A}" type="datetime1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F1A6FB-8C14-46D1-90A5-0FF11DE78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2C585-6FA1-4E94-9C1C-A1DEDE551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810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98B43-D1CE-43F4-A367-EF1FE9688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403" y="978409"/>
            <a:ext cx="3765711" cy="2270641"/>
          </a:xfrm>
        </p:spPr>
        <p:txBody>
          <a:bodyPr anchor="t">
            <a:noAutofit/>
          </a:bodyPr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B73978-8CDF-4C0E-ABA1-7291A03473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96626" y="987426"/>
            <a:ext cx="3770254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BECC62-ED45-451E-BEC5-A03C6A554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88403" y="3340443"/>
            <a:ext cx="3765711" cy="2528545"/>
          </a:xfrm>
        </p:spPr>
        <p:txBody>
          <a:bodyPr>
            <a:normAutofit/>
          </a:bodyPr>
          <a:lstStyle>
            <a:lvl1pPr marL="0" indent="0">
              <a:buNone/>
              <a:defRPr sz="1650" b="0" i="1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1A7A86-B983-4315-9312-936B4FCF7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B293-A316-472D-A8B4-6947CF1A12B7}" type="datetime1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E88C0-25A5-46F9-AB35-EAD50E6B9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0F9EA8-45AD-478E-8606-9328245BC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51E4AC6-B446-4768-97EF-CA4B8261433B}"/>
              </a:ext>
            </a:extLst>
          </p:cNvPr>
          <p:cNvCxnSpPr>
            <a:cxnSpLocks/>
          </p:cNvCxnSpPr>
          <p:nvPr/>
        </p:nvCxnSpPr>
        <p:spPr>
          <a:xfrm>
            <a:off x="8766881" y="2172429"/>
            <a:ext cx="0" cy="33547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5127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F6B8E-1D8E-4105-9BBB-D53AD24B7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825530-6629-4FEA-9670-EB21A2F5B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664C7A-A73F-46F5-BC33-696671DAE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2F1F0-FE2D-4C1C-B320-8CB9BE735F0F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B3CC0-B649-4509-A4B6-DF9D20EFA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ECCCA-3F2A-46F3-BF45-7C862FF1D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8460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7BD47B-C187-494C-812F-46BE0040B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9141714" cy="6857995"/>
          </a:xfrm>
          <a:prstGeom prst="rect">
            <a:avLst/>
          </a:prstGeom>
          <a:solidFill>
            <a:schemeClr val="bg2">
              <a:lumMod val="9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50133B-2446-4168-AA17-6538910668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96626" y="996791"/>
            <a:ext cx="3758972" cy="49569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06A9AD-2756-4C51-A958-6756301EB9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8403" y="996791"/>
            <a:ext cx="3765887" cy="49569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42995D-CCEA-43AF-973B-8B6B56A56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B96C-10FD-4EBC-9029-9652B7535D02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029CF-BA62-4CCD-956E-FFA0B37B8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E0B3D-96AB-41B3-ABDD-5B0DE863D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618136A-0796-46EB-89BB-4C73C0258F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96627" y="6209926"/>
            <a:ext cx="3765887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70168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61AD20-E240-4E6F-AF91-689F7AEEE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402" y="978409"/>
            <a:ext cx="3765887" cy="48704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E78801-35D1-4C19-BC2B-EAC7EE917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6626" y="969265"/>
            <a:ext cx="3765887" cy="48704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82A45-C5B9-4575-8E28-A35767B4D7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8403" y="642041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/>
                </a:solidFill>
              </a:defRPr>
            </a:lvl1pPr>
          </a:lstStyle>
          <a:p>
            <a:fld id="{734BCCD4-CEB1-405B-A443-DD9CBCBEA552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D0933-AA03-4018-8E37-004CFB9F61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8403" y="9771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F282A-DF4A-4A2D-9672-8F0F770A3F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90738" y="6420415"/>
            <a:ext cx="478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/>
                </a:solidFill>
              </a:defRPr>
            </a:lvl1pPr>
          </a:lstStyle>
          <a:p>
            <a:fld id="{DFDF98CC-160E-494C-8C3C-8CDC5FA257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E57300-C7FF-4578-99A0-42B0295B123C}"/>
              </a:ext>
            </a:extLst>
          </p:cNvPr>
          <p:cNvSpPr/>
          <p:nvPr/>
        </p:nvSpPr>
        <p:spPr>
          <a:xfrm>
            <a:off x="388403" y="508091"/>
            <a:ext cx="3765887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642307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405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10000"/>
        </a:lnSpc>
        <a:spcBef>
          <a:spcPts val="750"/>
        </a:spcBef>
        <a:buFont typeface="Arial" panose="020B0604020202020204" pitchFamily="34" charset="0"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" indent="-20574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" indent="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411480" indent="-20574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" indent="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3321" y="640080"/>
            <a:ext cx="4688333" cy="3566160"/>
          </a:xfrm>
        </p:spPr>
        <p:txBody>
          <a:bodyPr anchor="b">
            <a:normAutofit/>
          </a:bodyPr>
          <a:lstStyle/>
          <a:p>
            <a:pPr algn="l"/>
            <a:r>
              <a:rPr lang="en-ID" sz="4700"/>
              <a:t>Business &amp; IT Alignment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3973320" y="4636008"/>
            <a:ext cx="4688333" cy="1572768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endParaRPr lang="en-US" sz="1300" dirty="0"/>
          </a:p>
        </p:txBody>
      </p:sp>
      <p:pic>
        <p:nvPicPr>
          <p:cNvPr id="5" name="Picture 4" descr="Angled shot of pen on a graph">
            <a:extLst>
              <a:ext uri="{FF2B5EF4-FFF2-40B4-BE49-F238E27FC236}">
                <a16:creationId xmlns:a16="http://schemas.microsoft.com/office/drawing/2014/main" id="{78EF1024-9BCE-E825-E09C-DEC312AE9D4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268" r="51734" b="-1"/>
          <a:stretch>
            <a:fillRect/>
          </a:stretch>
        </p:blipFill>
        <p:spPr>
          <a:xfrm>
            <a:off x="20" y="10"/>
            <a:ext cx="3492988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646" y="4409267"/>
            <a:ext cx="3182692" cy="18288"/>
          </a:xfrm>
          <a:custGeom>
            <a:avLst/>
            <a:gdLst>
              <a:gd name="csX0" fmla="*/ 0 w 3182692"/>
              <a:gd name="csY0" fmla="*/ 0 h 18288"/>
              <a:gd name="csX1" fmla="*/ 604711 w 3182692"/>
              <a:gd name="csY1" fmla="*/ 0 h 18288"/>
              <a:gd name="csX2" fmla="*/ 1241250 w 3182692"/>
              <a:gd name="csY2" fmla="*/ 0 h 18288"/>
              <a:gd name="csX3" fmla="*/ 1909615 w 3182692"/>
              <a:gd name="csY3" fmla="*/ 0 h 18288"/>
              <a:gd name="csX4" fmla="*/ 2577981 w 3182692"/>
              <a:gd name="csY4" fmla="*/ 0 h 18288"/>
              <a:gd name="csX5" fmla="*/ 3182692 w 3182692"/>
              <a:gd name="csY5" fmla="*/ 0 h 18288"/>
              <a:gd name="csX6" fmla="*/ 3182692 w 3182692"/>
              <a:gd name="csY6" fmla="*/ 18288 h 18288"/>
              <a:gd name="csX7" fmla="*/ 2482500 w 3182692"/>
              <a:gd name="csY7" fmla="*/ 18288 h 18288"/>
              <a:gd name="csX8" fmla="*/ 1782308 w 3182692"/>
              <a:gd name="csY8" fmla="*/ 18288 h 18288"/>
              <a:gd name="csX9" fmla="*/ 1145769 w 3182692"/>
              <a:gd name="csY9" fmla="*/ 18288 h 18288"/>
              <a:gd name="csX10" fmla="*/ 0 w 3182692"/>
              <a:gd name="csY10" fmla="*/ 18288 h 18288"/>
              <a:gd name="csX11" fmla="*/ 0 w 3182692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126686" y="-21366"/>
                  <a:pt x="467788" y="9025"/>
                  <a:pt x="604711" y="0"/>
                </a:cubicBezTo>
                <a:cubicBezTo>
                  <a:pt x="741634" y="-9025"/>
                  <a:pt x="1061620" y="6814"/>
                  <a:pt x="1241250" y="0"/>
                </a:cubicBezTo>
                <a:cubicBezTo>
                  <a:pt x="1420880" y="-6814"/>
                  <a:pt x="1713773" y="13383"/>
                  <a:pt x="1909615" y="0"/>
                </a:cubicBezTo>
                <a:cubicBezTo>
                  <a:pt x="2105457" y="-13383"/>
                  <a:pt x="2257256" y="13567"/>
                  <a:pt x="2577981" y="0"/>
                </a:cubicBezTo>
                <a:cubicBezTo>
                  <a:pt x="2898706" y="-13567"/>
                  <a:pt x="3026063" y="6328"/>
                  <a:pt x="3182692" y="0"/>
                </a:cubicBezTo>
                <a:cubicBezTo>
                  <a:pt x="3181983" y="8157"/>
                  <a:pt x="3182279" y="12125"/>
                  <a:pt x="3182692" y="18288"/>
                </a:cubicBezTo>
                <a:cubicBezTo>
                  <a:pt x="2998421" y="21742"/>
                  <a:pt x="2675038" y="19014"/>
                  <a:pt x="2482500" y="18288"/>
                </a:cubicBezTo>
                <a:cubicBezTo>
                  <a:pt x="2289962" y="17562"/>
                  <a:pt x="1930644" y="6834"/>
                  <a:pt x="1782308" y="18288"/>
                </a:cubicBezTo>
                <a:cubicBezTo>
                  <a:pt x="1633972" y="29742"/>
                  <a:pt x="1287388" y="-1992"/>
                  <a:pt x="1145769" y="18288"/>
                </a:cubicBezTo>
                <a:cubicBezTo>
                  <a:pt x="1004150" y="38568"/>
                  <a:pt x="256377" y="-37438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83446" y="18201"/>
                  <a:pt x="432812" y="7290"/>
                  <a:pt x="604711" y="0"/>
                </a:cubicBezTo>
                <a:cubicBezTo>
                  <a:pt x="776610" y="-7290"/>
                  <a:pt x="982253" y="15478"/>
                  <a:pt x="1145769" y="0"/>
                </a:cubicBezTo>
                <a:cubicBezTo>
                  <a:pt x="1309285" y="-15478"/>
                  <a:pt x="1514247" y="-25520"/>
                  <a:pt x="1845961" y="0"/>
                </a:cubicBezTo>
                <a:cubicBezTo>
                  <a:pt x="2177675" y="25520"/>
                  <a:pt x="2297588" y="16646"/>
                  <a:pt x="2450673" y="0"/>
                </a:cubicBezTo>
                <a:cubicBezTo>
                  <a:pt x="2603758" y="-16646"/>
                  <a:pt x="3023048" y="-21196"/>
                  <a:pt x="3182692" y="0"/>
                </a:cubicBezTo>
                <a:cubicBezTo>
                  <a:pt x="3182428" y="4493"/>
                  <a:pt x="3183076" y="9472"/>
                  <a:pt x="3182692" y="18288"/>
                </a:cubicBezTo>
                <a:cubicBezTo>
                  <a:pt x="3039109" y="-12701"/>
                  <a:pt x="2823860" y="13848"/>
                  <a:pt x="2546154" y="18288"/>
                </a:cubicBezTo>
                <a:cubicBezTo>
                  <a:pt x="2268448" y="22728"/>
                  <a:pt x="2098674" y="5291"/>
                  <a:pt x="1845961" y="18288"/>
                </a:cubicBezTo>
                <a:cubicBezTo>
                  <a:pt x="1593248" y="31285"/>
                  <a:pt x="1456743" y="27560"/>
                  <a:pt x="1304904" y="18288"/>
                </a:cubicBezTo>
                <a:cubicBezTo>
                  <a:pt x="1153065" y="9016"/>
                  <a:pt x="947204" y="11126"/>
                  <a:pt x="668365" y="18288"/>
                </a:cubicBezTo>
                <a:cubicBezTo>
                  <a:pt x="389526" y="25450"/>
                  <a:pt x="288244" y="-4628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9F6D7-82BE-A13A-8BDE-4793D340E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403" y="985938"/>
            <a:ext cx="6247437" cy="975865"/>
          </a:xfrm>
        </p:spPr>
        <p:txBody>
          <a:bodyPr/>
          <a:lstStyle/>
          <a:p>
            <a:r>
              <a:rPr lang="en-ID" dirty="0"/>
              <a:t>Business Strategy Types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E5E65-17D8-1842-B45C-8850627F5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403" y="2231124"/>
            <a:ext cx="8459762" cy="2865312"/>
          </a:xfrm>
        </p:spPr>
        <p:txBody>
          <a:bodyPr>
            <a:noAutofit/>
          </a:bodyPr>
          <a:lstStyle/>
          <a:p>
            <a:pPr marL="214313" indent="-214313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800" b="1" dirty="0">
                <a:solidFill>
                  <a:srgbClr val="000000"/>
                </a:solidFill>
              </a:rPr>
              <a:t>Growth/Acquisition: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fi-FI" sz="1800" dirty="0">
                <a:solidFill>
                  <a:srgbClr val="000000"/>
                </a:solidFill>
              </a:rPr>
              <a:t>Perusahaan memiliki fokus pada pertumbuhan/perkembangan perusahaan (pendapatan)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fi-FI" sz="1800" dirty="0">
              <a:solidFill>
                <a:srgbClr val="000000"/>
              </a:solidFill>
            </a:endParaRPr>
          </a:p>
          <a:p>
            <a:pPr marL="214313" indent="-214313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800" b="1" dirty="0">
                <a:solidFill>
                  <a:srgbClr val="000000"/>
                </a:solidFill>
              </a:rPr>
              <a:t>Innovation/Differentiation: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</a:rPr>
              <a:t>Perusahaan </a:t>
            </a:r>
            <a:r>
              <a:rPr lang="en-GB" sz="1800" dirty="0" err="1">
                <a:solidFill>
                  <a:srgbClr val="000000"/>
                </a:solidFill>
              </a:rPr>
              <a:t>memiliki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fokus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untuk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menawarkan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produk</a:t>
            </a:r>
            <a:r>
              <a:rPr lang="en-GB" sz="1800" dirty="0">
                <a:solidFill>
                  <a:srgbClr val="000000"/>
                </a:solidFill>
              </a:rPr>
              <a:t> dan </a:t>
            </a:r>
            <a:r>
              <a:rPr lang="en-GB" sz="1800" dirty="0" err="1">
                <a:solidFill>
                  <a:srgbClr val="000000"/>
                </a:solidFill>
              </a:rPr>
              <a:t>layanan</a:t>
            </a:r>
            <a:r>
              <a:rPr lang="en-GB" sz="1800" dirty="0">
                <a:solidFill>
                  <a:srgbClr val="000000"/>
                </a:solidFill>
              </a:rPr>
              <a:t> yang </a:t>
            </a:r>
            <a:r>
              <a:rPr lang="en-GB" sz="1800" dirty="0" err="1">
                <a:solidFill>
                  <a:srgbClr val="000000"/>
                </a:solidFill>
              </a:rPr>
              <a:t>berbeda</a:t>
            </a:r>
            <a:r>
              <a:rPr lang="en-GB" sz="1800" dirty="0">
                <a:solidFill>
                  <a:srgbClr val="000000"/>
                </a:solidFill>
              </a:rPr>
              <a:t> dan/</a:t>
            </a:r>
            <a:r>
              <a:rPr lang="en-GB" sz="1800" dirty="0" err="1">
                <a:solidFill>
                  <a:srgbClr val="000000"/>
                </a:solidFill>
              </a:rPr>
              <a:t>atau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inovatif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kepada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klien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mereka</a:t>
            </a:r>
            <a:endParaRPr lang="en-GB" sz="1800" dirty="0">
              <a:solidFill>
                <a:srgbClr val="00000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</a:rPr>
              <a:t> </a:t>
            </a:r>
          </a:p>
          <a:p>
            <a:pPr marL="214313" indent="-214313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800" b="1" dirty="0">
                <a:solidFill>
                  <a:srgbClr val="000000"/>
                </a:solidFill>
              </a:rPr>
              <a:t>Cost Leadership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</a:rPr>
              <a:t>Perusahaan </a:t>
            </a:r>
            <a:r>
              <a:rPr lang="en-GB" sz="1800" dirty="0" err="1">
                <a:solidFill>
                  <a:srgbClr val="000000"/>
                </a:solidFill>
              </a:rPr>
              <a:t>memiliki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fokus</a:t>
            </a:r>
            <a:r>
              <a:rPr lang="en-GB" sz="1800" dirty="0">
                <a:solidFill>
                  <a:srgbClr val="000000"/>
                </a:solidFill>
              </a:rPr>
              <a:t> pada </a:t>
            </a:r>
            <a:r>
              <a:rPr lang="en-GB" sz="1800" dirty="0" err="1">
                <a:solidFill>
                  <a:srgbClr val="000000"/>
                </a:solidFill>
              </a:rPr>
              <a:t>minimalisasi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biaya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jangka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pendek</a:t>
            </a:r>
            <a:endParaRPr lang="en-GB" sz="1800" dirty="0">
              <a:solidFill>
                <a:srgbClr val="00000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GB" sz="1800" dirty="0">
              <a:solidFill>
                <a:srgbClr val="000000"/>
              </a:solidFill>
            </a:endParaRPr>
          </a:p>
          <a:p>
            <a:pPr marL="214313" indent="-214313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800" b="1" dirty="0">
                <a:solidFill>
                  <a:srgbClr val="000000"/>
                </a:solidFill>
              </a:rPr>
              <a:t>Client Service/Stability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800" dirty="0"/>
              <a:t>Perusahaan </a:t>
            </a:r>
            <a:r>
              <a:rPr lang="en-GB" sz="1800" dirty="0" err="1"/>
              <a:t>ini</a:t>
            </a:r>
            <a:r>
              <a:rPr lang="en-GB" sz="1800" dirty="0"/>
              <a:t> </a:t>
            </a:r>
            <a:r>
              <a:rPr lang="en-GB" sz="1800" dirty="0" err="1"/>
              <a:t>memiliki</a:t>
            </a:r>
            <a:r>
              <a:rPr lang="en-GB" sz="1800" dirty="0"/>
              <a:t> </a:t>
            </a:r>
            <a:r>
              <a:rPr lang="en-GB" sz="1800" dirty="0" err="1"/>
              <a:t>fokus</a:t>
            </a:r>
            <a:r>
              <a:rPr lang="en-GB" sz="1800" dirty="0"/>
              <a:t> </a:t>
            </a:r>
            <a:r>
              <a:rPr lang="en-GB" sz="1800" dirty="0" err="1"/>
              <a:t>untuk</a:t>
            </a:r>
            <a:r>
              <a:rPr lang="en-GB" sz="1800" dirty="0"/>
              <a:t> </a:t>
            </a:r>
            <a:r>
              <a:rPr lang="en-GB" sz="1800" dirty="0" err="1"/>
              <a:t>menyediakan</a:t>
            </a:r>
            <a:r>
              <a:rPr lang="en-GB" sz="1800" dirty="0"/>
              <a:t> </a:t>
            </a:r>
            <a:r>
              <a:rPr lang="en-GB" sz="1800" dirty="0" err="1"/>
              <a:t>layanan</a:t>
            </a:r>
            <a:r>
              <a:rPr lang="en-GB" sz="1800" dirty="0"/>
              <a:t> yang </a:t>
            </a:r>
            <a:r>
              <a:rPr lang="en-GB" sz="1800" dirty="0" err="1"/>
              <a:t>stabil</a:t>
            </a:r>
            <a:r>
              <a:rPr lang="en-GB" sz="1800" dirty="0"/>
              <a:t> dan </a:t>
            </a:r>
            <a:r>
              <a:rPr lang="en-GB" sz="1800" dirty="0" err="1"/>
              <a:t>berorientasi</a:t>
            </a:r>
            <a:r>
              <a:rPr lang="en-GB" sz="1800" dirty="0"/>
              <a:t> pada </a:t>
            </a:r>
            <a:r>
              <a:rPr lang="en-GB" sz="1800" dirty="0" err="1"/>
              <a:t>klien</a:t>
            </a:r>
            <a:r>
              <a:rPr lang="en-GB" sz="1800" dirty="0"/>
              <a:t>.</a:t>
            </a:r>
            <a:endParaRPr lang="id-ID" sz="1800" dirty="0"/>
          </a:p>
        </p:txBody>
      </p:sp>
    </p:spTree>
    <p:extLst>
      <p:ext uri="{BB962C8B-B14F-4D97-AF65-F5344CB8AC3E}">
        <p14:creationId xmlns:p14="http://schemas.microsoft.com/office/powerpoint/2010/main" val="2542262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Linking Business Strategy to IT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D" dirty="0"/>
              <a:t>Cost Leadership </a:t>
            </a:r>
          </a:p>
          <a:p>
            <a:pPr marL="0" indent="0">
              <a:buNone/>
            </a:pPr>
            <a:r>
              <a:rPr lang="en-ID" dirty="0"/>
              <a:t>IT Focus → Automation, process efficiency, cost control</a:t>
            </a:r>
          </a:p>
          <a:p>
            <a:pPr marL="0" indent="0">
              <a:buNone/>
            </a:pPr>
            <a:endParaRPr lang="en-ID" dirty="0"/>
          </a:p>
          <a:p>
            <a:r>
              <a:rPr lang="en-ID" dirty="0"/>
              <a:t>Differentiation</a:t>
            </a:r>
          </a:p>
          <a:p>
            <a:pPr marL="0" indent="0">
              <a:buNone/>
            </a:pPr>
            <a:r>
              <a:rPr lang="en-ID" dirty="0"/>
              <a:t>IT Focus → Innovation, digital experience, data-driven personalization</a:t>
            </a:r>
          </a:p>
          <a:p>
            <a:pPr marL="0" indent="0">
              <a:buNone/>
            </a:pPr>
            <a:endParaRPr lang="en-ID" dirty="0"/>
          </a:p>
          <a:p>
            <a:r>
              <a:rPr lang="en-ID" dirty="0"/>
              <a:t>Growth Strategy</a:t>
            </a:r>
          </a:p>
          <a:p>
            <a:pPr marL="0" indent="0">
              <a:buNone/>
            </a:pPr>
            <a:r>
              <a:rPr lang="en-ID" dirty="0"/>
              <a:t>IT Focus → Scalability, analytics, flexible infrastructure</a:t>
            </a:r>
          </a:p>
          <a:p>
            <a:pPr marL="0" indent="0">
              <a:buNone/>
            </a:pPr>
            <a:endParaRPr lang="en-ID" dirty="0"/>
          </a:p>
          <a:p>
            <a:r>
              <a:rPr lang="en-ID" dirty="0"/>
              <a:t>Client Service Excellence</a:t>
            </a:r>
          </a:p>
          <a:p>
            <a:pPr marL="0" indent="0">
              <a:buNone/>
            </a:pPr>
            <a:r>
              <a:rPr lang="en-ID" dirty="0"/>
              <a:t>IT Focus → System reliability, CRM integration, service responsiveness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Symptoms of Misalignment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IT KPI ≠ Business KPI</a:t>
            </a:r>
          </a:p>
          <a:p>
            <a:pPr lvl="1"/>
            <a:r>
              <a:t>Lack of communication</a:t>
            </a:r>
          </a:p>
          <a:p>
            <a:pPr lvl="1"/>
            <a:r>
              <a:t>IT seen only as cost center</a:t>
            </a:r>
          </a:p>
          <a:p>
            <a:pPr lvl="1"/>
            <a:r>
              <a:t>High spending, low impact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Scenario:</a:t>
            </a:r>
          </a:p>
          <a:p>
            <a:r>
              <a:rPr lang="en-US" dirty="0"/>
              <a:t>A university implements a new academic information system.</a:t>
            </a:r>
          </a:p>
          <a:p>
            <a:r>
              <a:rPr lang="en-US" dirty="0"/>
              <a:t>System uptime = 99.9%</a:t>
            </a:r>
          </a:p>
          <a:p>
            <a:r>
              <a:rPr lang="en-US" dirty="0"/>
              <a:t>Students complain registration is confusing</a:t>
            </a:r>
          </a:p>
          <a:p>
            <a:r>
              <a:rPr lang="en-US" dirty="0"/>
              <a:t>Admin staff still use Excel manually</a:t>
            </a:r>
          </a:p>
          <a:p>
            <a:r>
              <a:rPr lang="en-US" dirty="0"/>
              <a:t>Rector says IT budget is too high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IT must support business goals</a:t>
            </a:r>
          </a:p>
          <a:p>
            <a:pPr lvl="1"/>
            <a:r>
              <a:t>Alignment determines what and how we measure</a:t>
            </a:r>
          </a:p>
          <a:p>
            <a:pPr lvl="1"/>
            <a:r>
              <a:t>IT performance = business contribution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Do IT Projects Fail?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Budget overrun</a:t>
            </a:r>
          </a:p>
          <a:p>
            <a:pPr lvl="1"/>
            <a:r>
              <a:t>Late delivery</a:t>
            </a:r>
          </a:p>
          <a:p>
            <a:pPr lvl="1"/>
            <a:r>
              <a:t>Not used by users</a:t>
            </a:r>
          </a:p>
          <a:p>
            <a:pPr lvl="1"/>
            <a:r>
              <a:t>Features mismatch</a:t>
            </a:r>
          </a:p>
          <a:p>
            <a:pPr lvl="1"/>
            <a:r>
              <a:t>No business impact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Business–IT Alignment?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degree to which IT strategy, processes, and investments support and are supported by business strategy.</a:t>
            </a:r>
          </a:p>
          <a:p>
            <a:pPr lvl="1"/>
            <a:r>
              <a:t>IT follows business direction</a:t>
            </a:r>
          </a:p>
          <a:p>
            <a:pPr lvl="1"/>
            <a:r>
              <a:t>Business understands IT capability</a:t>
            </a:r>
          </a:p>
          <a:p>
            <a:pPr lvl="1"/>
            <a:r>
              <a:t>Shared goals and shared metrics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Alignment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Without alignment:</a:t>
            </a:r>
          </a:p>
          <a:p>
            <a:pPr lvl="1"/>
            <a:r>
              <a:rPr dirty="0"/>
              <a:t>Wrong system development</a:t>
            </a:r>
          </a:p>
          <a:p>
            <a:pPr lvl="1"/>
            <a:r>
              <a:rPr dirty="0"/>
              <a:t>Budget waste</a:t>
            </a:r>
          </a:p>
          <a:p>
            <a:pPr lvl="1"/>
            <a:r>
              <a:rPr dirty="0"/>
              <a:t>Unclear KPI measurement</a:t>
            </a:r>
          </a:p>
          <a:p>
            <a:r>
              <a:rPr dirty="0"/>
              <a:t>With alignment:</a:t>
            </a:r>
          </a:p>
          <a:p>
            <a:pPr lvl="1"/>
            <a:r>
              <a:rPr dirty="0"/>
              <a:t>Clear priorities</a:t>
            </a:r>
          </a:p>
          <a:p>
            <a:pPr lvl="1"/>
            <a:r>
              <a:rPr dirty="0"/>
              <a:t>Measurable value creation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3 Levels of Alignment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Operational Alignment – IT supports daily operations</a:t>
            </a:r>
          </a:p>
          <a:p>
            <a:r>
              <a:rPr dirty="0"/>
              <a:t>Tactical Alignment – IT improves efficiency and processes</a:t>
            </a:r>
          </a:p>
          <a:p>
            <a:r>
              <a:rPr dirty="0"/>
              <a:t>Strategic Alignment – IT drives competitive advantage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43C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9F8CA01-D160-C26C-E97D-7C916BB34F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6828" y="643467"/>
            <a:ext cx="7930342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676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Operational Alignment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Characteristics: IT as support tool</a:t>
            </a:r>
          </a:p>
          <a:p>
            <a:pPr lvl="1"/>
            <a:r>
              <a:t>Examples: Payroll system, Inventory system</a:t>
            </a:r>
          </a:p>
          <a:p>
            <a:pPr lvl="1"/>
            <a:r>
              <a:t>Measurement: SLA, uptime, incident resolution time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Tactical Alignment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Characteristics: Process automation, decision support</a:t>
            </a:r>
          </a:p>
          <a:p>
            <a:pPr lvl="1"/>
            <a:r>
              <a:t>Examples: BI dashboard, CRM implementation</a:t>
            </a:r>
          </a:p>
          <a:p>
            <a:pPr lvl="1"/>
            <a:r>
              <a:t>Measurement: Cycle time reduction, process accuracy, user adoption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Strategic Alignment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Characteristics: IT as competitive advantage</a:t>
            </a:r>
          </a:p>
          <a:p>
            <a:pPr lvl="1"/>
            <a:r>
              <a:t>Examples: Platform business model, personalization engine</a:t>
            </a:r>
          </a:p>
          <a:p>
            <a:pPr lvl="1"/>
            <a:r>
              <a:t>Measurement: Revenue impact, market growth, retention rate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staltVTI">
  <a:themeElements>
    <a:clrScheme name="AnalogousFromLightSeedRightStep">
      <a:dk1>
        <a:srgbClr val="000000"/>
      </a:dk1>
      <a:lt1>
        <a:srgbClr val="FFFFFF"/>
      </a:lt1>
      <a:dk2>
        <a:srgbClr val="413424"/>
      </a:dk2>
      <a:lt2>
        <a:srgbClr val="E2E5E8"/>
      </a:lt2>
      <a:accent1>
        <a:srgbClr val="D19651"/>
      </a:accent1>
      <a:accent2>
        <a:srgbClr val="A9A64F"/>
      </a:accent2>
      <a:accent3>
        <a:srgbClr val="90AB63"/>
      </a:accent3>
      <a:accent4>
        <a:srgbClr val="66B253"/>
      </a:accent4>
      <a:accent5>
        <a:srgbClr val="58B46B"/>
      </a:accent5>
      <a:accent6>
        <a:srgbClr val="53B28E"/>
      </a:accent6>
      <a:hlink>
        <a:srgbClr val="6283AA"/>
      </a:hlink>
      <a:folHlink>
        <a:srgbClr val="7F7F7F"/>
      </a:folHlink>
    </a:clrScheme>
    <a:fontScheme name="Bierstad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386</Words>
  <Application>Microsoft Office PowerPoint</Application>
  <PresentationFormat>On-screen Show (4:3)</PresentationFormat>
  <Paragraphs>76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Bierstadt</vt:lpstr>
      <vt:lpstr>Calibri</vt:lpstr>
      <vt:lpstr>Office Theme</vt:lpstr>
      <vt:lpstr>GestaltVTI</vt:lpstr>
      <vt:lpstr>Business &amp; IT Alignment</vt:lpstr>
      <vt:lpstr>Why Do IT Projects Fail?</vt:lpstr>
      <vt:lpstr>What is Business–IT Alignment?</vt:lpstr>
      <vt:lpstr>Why Alignment Matters</vt:lpstr>
      <vt:lpstr>The 3 Levels of Alignment</vt:lpstr>
      <vt:lpstr>PowerPoint Presentation</vt:lpstr>
      <vt:lpstr>Operational Alignment</vt:lpstr>
      <vt:lpstr>Tactical Alignment</vt:lpstr>
      <vt:lpstr>Strategic Alignment</vt:lpstr>
      <vt:lpstr>Business Strategy Types</vt:lpstr>
      <vt:lpstr>Linking Business Strategy to IT Strategy</vt:lpstr>
      <vt:lpstr>Symptoms of Misalignment</vt:lpstr>
      <vt:lpstr>Case Discussion</vt:lpstr>
      <vt:lpstr>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Myoffice27955</cp:lastModifiedBy>
  <cp:revision>3</cp:revision>
  <dcterms:created xsi:type="dcterms:W3CDTF">2013-01-27T09:14:16Z</dcterms:created>
  <dcterms:modified xsi:type="dcterms:W3CDTF">2026-02-20T07:21:19Z</dcterms:modified>
  <cp:category/>
</cp:coreProperties>
</file>