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3" autoAdjust="0"/>
    <p:restoredTop sz="94660"/>
  </p:normalViewPr>
  <p:slideViewPr>
    <p:cSldViewPr snapToGrid="0">
      <p:cViewPr varScale="1">
        <p:scale>
          <a:sx n="77" d="100"/>
          <a:sy n="77" d="100"/>
        </p:scale>
        <p:origin x="74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2436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27453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5666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77520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58131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0634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1551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23226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80647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ambar Panorama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591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dul d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2181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tipa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8507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u N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7009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5318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 Gam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4450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70061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13294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7998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214314"/>
            <a:ext cx="10390716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601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8993F-DF66-4169-AA0B-CB06C5F0958A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1424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585" y="214314"/>
            <a:ext cx="10390716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6917" y="2017713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60117" y="2017713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60117" y="4151313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B9F50-BB41-4F3B-8127-36FDC231B27D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57386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2F19BB7-3DAE-46F8-B5F3-C6853212AC77}" type="datetimeFigureOut">
              <a:rPr lang="id-ID" smtClean="0"/>
              <a:t>21/09/2026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CEE6F6A-3C22-4236-9AF6-A6DDBB12809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65956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7" Type="http://schemas.openxmlformats.org/officeDocument/2006/relationships/image" Target="../media/image19.w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image" Target="../media/image25.wmf"/><Relationship Id="rId7" Type="http://schemas.openxmlformats.org/officeDocument/2006/relationships/image" Target="../media/image27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20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8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084494" cy="2372062"/>
          </a:xfrm>
        </p:spPr>
        <p:txBody>
          <a:bodyPr>
            <a:normAutofit/>
          </a:bodyPr>
          <a:lstStyle/>
          <a:p>
            <a:pPr algn="ctr"/>
            <a:r>
              <a:rPr lang="en-US" altLang="id-ID" sz="4400" b="1" dirty="0">
                <a:cs typeface="Times New Roman" panose="02020603050405020304" pitchFamily="18" charset="0"/>
              </a:rPr>
              <a:t>   Metode Newton Raphson</a:t>
            </a:r>
            <a:endParaRPr lang="id-ID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id-ID" dirty="0"/>
              <a:t>D</a:t>
            </a:r>
            <a:r>
              <a:rPr lang="en-US" altLang="id-ID" cap="none" dirty="0"/>
              <a:t>r</a:t>
            </a:r>
            <a:r>
              <a:rPr lang="en-US" altLang="id-ID" dirty="0"/>
              <a:t>. </a:t>
            </a:r>
            <a:r>
              <a:rPr lang="en-US" altLang="id-ID" dirty="0" err="1"/>
              <a:t>I</a:t>
            </a:r>
            <a:r>
              <a:rPr lang="en-US" altLang="id-ID" cap="none" dirty="0" err="1"/>
              <a:t>r</a:t>
            </a:r>
            <a:r>
              <a:rPr lang="en-US" altLang="id-ID" dirty="0" err="1"/>
              <a:t>.Kartini</a:t>
            </a:r>
            <a:r>
              <a:rPr lang="en-US" altLang="id-ID" dirty="0"/>
              <a:t>, </a:t>
            </a:r>
            <a:r>
              <a:rPr lang="en-US" altLang="id-ID" dirty="0" err="1"/>
              <a:t>S.Kom</a:t>
            </a:r>
            <a:r>
              <a:rPr lang="en-US" altLang="id-ID" dirty="0"/>
              <a:t> </a:t>
            </a:r>
            <a:r>
              <a:rPr lang="id-ID" altLang="id-ID" dirty="0"/>
              <a:t>, </a:t>
            </a:r>
            <a:r>
              <a:rPr lang="en-US" altLang="id-ID" dirty="0"/>
              <a:t>M</a:t>
            </a:r>
            <a:r>
              <a:rPr lang="id-ID" altLang="id-ID" dirty="0"/>
              <a:t>.</a:t>
            </a:r>
            <a:r>
              <a:rPr lang="en-US" altLang="id-ID" dirty="0"/>
              <a:t>T</a:t>
            </a:r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3034748" y="1576318"/>
            <a:ext cx="6626087" cy="1437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4400" b="1" dirty="0"/>
              <a:t>MATERI </a:t>
            </a:r>
            <a:r>
              <a:rPr lang="en-US" sz="4400" b="1" dirty="0"/>
              <a:t>5</a:t>
            </a:r>
            <a:br>
              <a:rPr lang="id-ID" sz="4400" b="1" dirty="0"/>
            </a:br>
            <a:r>
              <a:rPr lang="id-ID" sz="4400" b="1" dirty="0"/>
              <a:t>PERSAMAAN NON LINIER</a:t>
            </a:r>
          </a:p>
        </p:txBody>
      </p:sp>
    </p:spTree>
    <p:extLst>
      <p:ext uri="{BB962C8B-B14F-4D97-AF65-F5344CB8AC3E}">
        <p14:creationId xmlns:p14="http://schemas.microsoft.com/office/powerpoint/2010/main" val="3000957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9A0F0AC6-A89F-416B-9FA4-48E664065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1AA009-40AD-4098-8AE7-680CA35C6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63B6C0C-65BB-4F38-9C8A-0892266F8B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D77137-01B7-45E4-AA14-CD9E779B4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1365957"/>
            <a:ext cx="10364452" cy="404142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id-ID" sz="8000" b="1"/>
              <a:t>Metode Newton Raphson</a:t>
            </a:r>
            <a:endParaRPr lang="en-US" sz="8000"/>
          </a:p>
        </p:txBody>
      </p:sp>
    </p:spTree>
    <p:extLst>
      <p:ext uri="{BB962C8B-B14F-4D97-AF65-F5344CB8AC3E}">
        <p14:creationId xmlns:p14="http://schemas.microsoft.com/office/powerpoint/2010/main" val="2491881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 dirty="0" err="1">
                <a:cs typeface="Times New Roman" panose="02020603050405020304" pitchFamily="18" charset="0"/>
              </a:rPr>
              <a:t>Metode</a:t>
            </a:r>
            <a:r>
              <a:rPr lang="en-US" altLang="id-ID" b="1" dirty="0">
                <a:cs typeface="Times New Roman" panose="02020603050405020304" pitchFamily="18" charset="0"/>
              </a:rPr>
              <a:t> Newton Raphson</a:t>
            </a:r>
            <a:r>
              <a:rPr lang="en-US" altLang="id-ID" dirty="0"/>
              <a:t> 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>
                <a:cs typeface="Times New Roman" panose="02020603050405020304" pitchFamily="18" charset="0"/>
              </a:rPr>
              <a:t>metode pendekatan yang menggunakan satu titik awal dan mendekatinya dengan memperhatikan slope atau gradien pada titik tersebut.Titik pendekatan ke n+1 dituliskan dengan : </a:t>
            </a:r>
          </a:p>
        </p:txBody>
      </p:sp>
      <p:sp>
        <p:nvSpPr>
          <p:cNvPr id="44036" name="Rectangle 5"/>
          <p:cNvSpPr>
            <a:spLocks noChangeArrowheads="1"/>
          </p:cNvSpPr>
          <p:nvPr/>
        </p:nvSpPr>
        <p:spPr bwMode="auto">
          <a:xfrm>
            <a:off x="3429000" y="4953001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 sz="2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X</a:t>
            </a:r>
            <a:r>
              <a:rPr lang="en-US" altLang="id-ID" sz="2800" baseline="-30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n+1</a:t>
            </a:r>
            <a:r>
              <a:rPr lang="en-US" altLang="id-ID" sz="2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= x</a:t>
            </a:r>
            <a:r>
              <a:rPr lang="en-US" altLang="id-ID" sz="2800" baseline="-300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n</a:t>
            </a:r>
            <a:r>
              <a:rPr lang="en-US" altLang="id-ID" sz="280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- </a:t>
            </a:r>
            <a:endParaRPr lang="en-US" altLang="id-ID" sz="4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4037" name="Object 4"/>
          <p:cNvGraphicFramePr>
            <a:graphicFrameLocks noChangeAspect="1"/>
          </p:cNvGraphicFramePr>
          <p:nvPr/>
        </p:nvGraphicFramePr>
        <p:xfrm>
          <a:off x="5257800" y="4572001"/>
          <a:ext cx="1600200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95085" imgH="457002" progId="Equation.3">
                  <p:embed/>
                </p:oleObj>
              </mc:Choice>
              <mc:Fallback>
                <p:oleObj r:id="rId2" imgW="495085" imgH="45700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4572001"/>
                        <a:ext cx="1600200" cy="147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7796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>
                <a:cs typeface="Times New Roman" panose="02020603050405020304" pitchFamily="18" charset="0"/>
              </a:rPr>
              <a:t>Metode Newton Raphson</a:t>
            </a:r>
          </a:p>
        </p:txBody>
      </p:sp>
      <p:graphicFrame>
        <p:nvGraphicFramePr>
          <p:cNvPr id="45059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3869992"/>
              </p:ext>
            </p:extLst>
          </p:nvPr>
        </p:nvGraphicFramePr>
        <p:xfrm>
          <a:off x="3772935" y="2047462"/>
          <a:ext cx="4646130" cy="373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753374" imgH="2952381" progId="Paint.Picture">
                  <p:embed/>
                </p:oleObj>
              </mc:Choice>
              <mc:Fallback>
                <p:oleObj name="Bitmap Image" r:id="rId2" imgW="3753374" imgH="2952381" progId="Paint.Picture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2935" y="2047462"/>
                        <a:ext cx="4646130" cy="3737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7213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b="1">
                <a:latin typeface="Times New Roman" panose="02020603050405020304" pitchFamily="18" charset="0"/>
                <a:cs typeface="Times New Roman" panose="02020603050405020304" pitchFamily="18" charset="0"/>
              </a:rPr>
              <a:t>Algoritma Metode Newton Raphson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981200"/>
            <a:ext cx="7924800" cy="4495800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id-ID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altLang="id-ID" sz="2000" dirty="0" err="1"/>
              <a:t>Definisikan</a:t>
            </a:r>
            <a:r>
              <a:rPr lang="en-US" altLang="id-ID" sz="2000" dirty="0"/>
              <a:t> </a:t>
            </a:r>
            <a:r>
              <a:rPr lang="en-US" altLang="id-ID" sz="2000" dirty="0" err="1"/>
              <a:t>fungsi</a:t>
            </a:r>
            <a:r>
              <a:rPr lang="en-US" altLang="id-ID" sz="2000" dirty="0"/>
              <a:t> f(x) </a:t>
            </a:r>
            <a:r>
              <a:rPr lang="en-US" altLang="id-ID" sz="2000" dirty="0" err="1"/>
              <a:t>dan</a:t>
            </a:r>
            <a:r>
              <a:rPr lang="en-US" altLang="id-ID" sz="2000" dirty="0"/>
              <a:t> f</a:t>
            </a:r>
            <a:r>
              <a:rPr lang="en-US" altLang="id-ID" sz="2000" baseline="30000" dirty="0"/>
              <a:t>1</a:t>
            </a:r>
            <a:r>
              <a:rPr lang="en-US" altLang="id-ID" sz="2000" dirty="0"/>
              <a:t>(x)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altLang="id-ID" sz="2000" dirty="0" err="1"/>
              <a:t>Tentukan</a:t>
            </a:r>
            <a:r>
              <a:rPr lang="en-US" altLang="id-ID" sz="2000" dirty="0"/>
              <a:t> </a:t>
            </a:r>
            <a:r>
              <a:rPr lang="en-US" altLang="id-ID" sz="2000" dirty="0" err="1"/>
              <a:t>toleransi</a:t>
            </a:r>
            <a:r>
              <a:rPr lang="en-US" altLang="id-ID" sz="2000" dirty="0"/>
              <a:t> error (e) </a:t>
            </a:r>
            <a:r>
              <a:rPr lang="en-US" altLang="id-ID" sz="2000" dirty="0" err="1"/>
              <a:t>dan</a:t>
            </a:r>
            <a:r>
              <a:rPr lang="en-US" altLang="id-ID" sz="2000" dirty="0"/>
              <a:t> </a:t>
            </a:r>
            <a:r>
              <a:rPr lang="en-US" altLang="id-ID" sz="2000" dirty="0" err="1"/>
              <a:t>iterasi</a:t>
            </a:r>
            <a:r>
              <a:rPr lang="en-US" altLang="id-ID" sz="2000" dirty="0"/>
              <a:t> </a:t>
            </a:r>
            <a:r>
              <a:rPr lang="en-US" altLang="id-ID" sz="2000" dirty="0" err="1"/>
              <a:t>maksimum</a:t>
            </a:r>
            <a:r>
              <a:rPr lang="en-US" altLang="id-ID" sz="2000" dirty="0"/>
              <a:t> (n)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altLang="id-ID" sz="2000" dirty="0" err="1"/>
              <a:t>Tentukan</a:t>
            </a:r>
            <a:r>
              <a:rPr lang="en-US" altLang="id-ID" sz="2000" dirty="0"/>
              <a:t> </a:t>
            </a:r>
            <a:r>
              <a:rPr lang="en-US" altLang="id-ID" sz="2000" dirty="0" err="1"/>
              <a:t>nilai</a:t>
            </a:r>
            <a:r>
              <a:rPr lang="en-US" altLang="id-ID" sz="2000" dirty="0"/>
              <a:t> </a:t>
            </a:r>
            <a:r>
              <a:rPr lang="en-US" altLang="id-ID" sz="2000" dirty="0" err="1"/>
              <a:t>pendekatan</a:t>
            </a:r>
            <a:r>
              <a:rPr lang="en-US" altLang="id-ID" sz="2000" dirty="0"/>
              <a:t> </a:t>
            </a:r>
            <a:r>
              <a:rPr lang="en-US" altLang="id-ID" sz="2000" dirty="0" err="1"/>
              <a:t>awal</a:t>
            </a:r>
            <a:r>
              <a:rPr lang="en-US" altLang="id-ID" sz="2000" dirty="0"/>
              <a:t> x</a:t>
            </a:r>
            <a:r>
              <a:rPr lang="en-US" altLang="id-ID" sz="2000" baseline="-30000" dirty="0"/>
              <a:t>0</a:t>
            </a:r>
            <a:endParaRPr lang="en-US" altLang="id-ID" sz="2000" dirty="0"/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altLang="id-ID" sz="2000" dirty="0" err="1"/>
              <a:t>Hitung</a:t>
            </a:r>
            <a:r>
              <a:rPr lang="en-US" altLang="id-ID" sz="2000" dirty="0"/>
              <a:t> f(x</a:t>
            </a:r>
            <a:r>
              <a:rPr lang="en-US" altLang="id-ID" sz="2000" baseline="-30000" dirty="0"/>
              <a:t>0</a:t>
            </a:r>
            <a:r>
              <a:rPr lang="en-US" altLang="id-ID" sz="2000" dirty="0"/>
              <a:t>) </a:t>
            </a:r>
            <a:r>
              <a:rPr lang="en-US" altLang="id-ID" sz="2000" dirty="0" err="1"/>
              <a:t>dan</a:t>
            </a:r>
            <a:r>
              <a:rPr lang="en-US" altLang="id-ID" sz="2000" dirty="0"/>
              <a:t> f</a:t>
            </a:r>
            <a:r>
              <a:rPr lang="en-US" altLang="id-ID" sz="2000" baseline="30000" dirty="0"/>
              <a:t>’</a:t>
            </a:r>
            <a:r>
              <a:rPr lang="en-US" altLang="id-ID" sz="2000" dirty="0"/>
              <a:t>(x</a:t>
            </a:r>
            <a:r>
              <a:rPr lang="en-US" altLang="id-ID" sz="2000" baseline="-30000" dirty="0"/>
              <a:t>0</a:t>
            </a:r>
            <a:r>
              <a:rPr lang="en-US" altLang="id-ID" sz="2000" dirty="0"/>
              <a:t>)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altLang="id-ID" sz="2000" dirty="0" err="1"/>
              <a:t>Untuk</a:t>
            </a:r>
            <a:r>
              <a:rPr lang="en-US" altLang="id-ID" sz="2000" dirty="0"/>
              <a:t> </a:t>
            </a:r>
            <a:r>
              <a:rPr lang="en-US" altLang="id-ID" sz="2000" dirty="0" err="1"/>
              <a:t>iterasi</a:t>
            </a:r>
            <a:r>
              <a:rPr lang="en-US" altLang="id-ID" sz="2000" dirty="0"/>
              <a:t> I = 1 s/d n </a:t>
            </a:r>
            <a:r>
              <a:rPr lang="en-US" altLang="id-ID" sz="2000" dirty="0" err="1"/>
              <a:t>atau</a:t>
            </a:r>
            <a:r>
              <a:rPr lang="en-US" altLang="id-ID" sz="2000" dirty="0"/>
              <a:t> |f(x</a:t>
            </a:r>
            <a:r>
              <a:rPr lang="en-US" altLang="id-ID" sz="2000" baseline="-30000" dirty="0"/>
              <a:t>i</a:t>
            </a:r>
            <a:r>
              <a:rPr lang="en-US" altLang="id-ID" sz="2000" dirty="0"/>
              <a:t>)|&gt; e</a:t>
            </a:r>
          </a:p>
          <a:p>
            <a:pPr lvl="1" algn="just">
              <a:lnSpc>
                <a:spcPct val="80000"/>
              </a:lnSpc>
            </a:pPr>
            <a:r>
              <a:rPr lang="en-US" altLang="id-ID" dirty="0" err="1">
                <a:cs typeface="Times New Roman" panose="02020603050405020304" pitchFamily="18" charset="0"/>
              </a:rPr>
              <a:t>Hitung</a:t>
            </a:r>
            <a:r>
              <a:rPr lang="en-US" altLang="id-ID" dirty="0">
                <a:cs typeface="Times New Roman" panose="02020603050405020304" pitchFamily="18" charset="0"/>
              </a:rPr>
              <a:t> f(x</a:t>
            </a:r>
            <a:r>
              <a:rPr lang="en-US" altLang="id-ID" baseline="-30000" dirty="0">
                <a:cs typeface="Times New Roman" panose="02020603050405020304" pitchFamily="18" charset="0"/>
              </a:rPr>
              <a:t>i</a:t>
            </a:r>
            <a:r>
              <a:rPr lang="en-US" altLang="id-ID" dirty="0">
                <a:cs typeface="Times New Roman" panose="02020603050405020304" pitchFamily="18" charset="0"/>
              </a:rPr>
              <a:t>) </a:t>
            </a:r>
            <a:r>
              <a:rPr lang="en-US" altLang="id-ID" dirty="0" err="1">
                <a:cs typeface="Times New Roman" panose="02020603050405020304" pitchFamily="18" charset="0"/>
              </a:rPr>
              <a:t>dan</a:t>
            </a:r>
            <a:r>
              <a:rPr lang="en-US" altLang="id-ID" dirty="0">
                <a:cs typeface="Times New Roman" panose="02020603050405020304" pitchFamily="18" charset="0"/>
              </a:rPr>
              <a:t> f</a:t>
            </a:r>
            <a:r>
              <a:rPr lang="en-US" altLang="id-ID" baseline="30000" dirty="0">
                <a:cs typeface="Times New Roman" panose="02020603050405020304" pitchFamily="18" charset="0"/>
              </a:rPr>
              <a:t>1</a:t>
            </a:r>
            <a:r>
              <a:rPr lang="en-US" altLang="id-ID" dirty="0">
                <a:cs typeface="Times New Roman" panose="02020603050405020304" pitchFamily="18" charset="0"/>
              </a:rPr>
              <a:t>(x</a:t>
            </a:r>
            <a:r>
              <a:rPr lang="en-US" altLang="id-ID" baseline="-30000" dirty="0">
                <a:cs typeface="Times New Roman" panose="02020603050405020304" pitchFamily="18" charset="0"/>
              </a:rPr>
              <a:t>i</a:t>
            </a:r>
            <a:r>
              <a:rPr lang="en-US" altLang="id-ID" dirty="0">
                <a:cs typeface="Times New Roman" panose="02020603050405020304" pitchFamily="18" charset="0"/>
              </a:rPr>
              <a:t>)</a:t>
            </a:r>
          </a:p>
          <a:p>
            <a:pPr lvl="1" algn="just">
              <a:lnSpc>
                <a:spcPct val="80000"/>
              </a:lnSpc>
            </a:pPr>
            <a:endParaRPr lang="en-US" altLang="id-ID" dirty="0">
              <a:cs typeface="Times New Roman" panose="02020603050405020304" pitchFamily="18" charset="0"/>
            </a:endParaRPr>
          </a:p>
          <a:p>
            <a:pPr lvl="1" algn="just">
              <a:lnSpc>
                <a:spcPct val="80000"/>
              </a:lnSpc>
            </a:pPr>
            <a:endParaRPr lang="en-US" altLang="id-ID" dirty="0"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</a:pPr>
            <a:endParaRPr lang="en-US" altLang="id-ID" sz="2000" dirty="0">
              <a:cs typeface="Times New Roman" panose="02020603050405020304" pitchFamily="18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AutoNum type="arabicPeriod" startAt="6"/>
            </a:pPr>
            <a:endParaRPr lang="en-US" altLang="id-ID" sz="2000" dirty="0"/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AutoNum type="arabicPeriod" startAt="6"/>
            </a:pPr>
            <a:r>
              <a:rPr lang="en-US" altLang="id-ID" sz="2000" dirty="0" err="1"/>
              <a:t>Akar</a:t>
            </a:r>
            <a:r>
              <a:rPr lang="en-US" altLang="id-ID" sz="2000" dirty="0"/>
              <a:t> </a:t>
            </a:r>
            <a:r>
              <a:rPr lang="en-US" altLang="id-ID" sz="2000" dirty="0" err="1"/>
              <a:t>persamaan</a:t>
            </a:r>
            <a:r>
              <a:rPr lang="en-US" altLang="id-ID" sz="2000" dirty="0"/>
              <a:t> </a:t>
            </a:r>
            <a:r>
              <a:rPr lang="en-US" altLang="id-ID" sz="2000" dirty="0" err="1"/>
              <a:t>adalah</a:t>
            </a:r>
            <a:r>
              <a:rPr lang="en-US" altLang="id-ID" sz="2000" dirty="0"/>
              <a:t> </a:t>
            </a:r>
            <a:r>
              <a:rPr lang="en-US" altLang="id-ID" sz="2000" dirty="0" err="1"/>
              <a:t>nilai</a:t>
            </a:r>
            <a:r>
              <a:rPr lang="en-US" altLang="id-ID" sz="2000" dirty="0"/>
              <a:t> x</a:t>
            </a:r>
            <a:r>
              <a:rPr lang="en-US" altLang="id-ID" sz="2000" baseline="-30000" dirty="0"/>
              <a:t>i</a:t>
            </a:r>
            <a:r>
              <a:rPr lang="en-US" altLang="id-ID" sz="2000" dirty="0"/>
              <a:t> yang </a:t>
            </a:r>
            <a:r>
              <a:rPr lang="en-US" altLang="id-ID" sz="2000" dirty="0" err="1"/>
              <a:t>terakhir</a:t>
            </a:r>
            <a:r>
              <a:rPr lang="en-US" altLang="id-ID" sz="2000" dirty="0"/>
              <a:t> </a:t>
            </a:r>
            <a:r>
              <a:rPr lang="en-US" altLang="id-ID" sz="2000" dirty="0" err="1"/>
              <a:t>diperoleh</a:t>
            </a:r>
            <a:r>
              <a:rPr lang="en-US" altLang="id-ID" sz="2000" dirty="0"/>
              <a:t>.</a:t>
            </a:r>
          </a:p>
          <a:p>
            <a:pPr>
              <a:lnSpc>
                <a:spcPct val="80000"/>
              </a:lnSpc>
            </a:pPr>
            <a:endParaRPr lang="en-US" altLang="id-ID" sz="2000" dirty="0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5729288" y="320040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id-ID" altLang="id-ID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4608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070546"/>
              </p:ext>
            </p:extLst>
          </p:nvPr>
        </p:nvGraphicFramePr>
        <p:xfrm>
          <a:off x="3189767" y="4545418"/>
          <a:ext cx="205740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54100" imgH="431800" progId="Equation.3">
                  <p:embed/>
                </p:oleObj>
              </mc:Choice>
              <mc:Fallback>
                <p:oleObj name="Equation" r:id="rId2" imgW="10541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9767" y="4545418"/>
                        <a:ext cx="2057400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1695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/>
              <a:t>Contoh Soal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2093914" y="1905000"/>
            <a:ext cx="8574087" cy="4611688"/>
          </a:xfrm>
        </p:spPr>
        <p:txBody>
          <a:bodyPr/>
          <a:lstStyle/>
          <a:p>
            <a:pPr algn="just">
              <a:tabLst>
                <a:tab pos="4048125" algn="l"/>
              </a:tabLst>
            </a:pPr>
            <a:r>
              <a:rPr lang="en-US" altLang="id-ID" sz="2400" b="1">
                <a:cs typeface="Times New Roman" panose="02020603050405020304" pitchFamily="18" charset="0"/>
              </a:rPr>
              <a:t>Selesaikan persamaan x - e</a:t>
            </a:r>
            <a:r>
              <a:rPr lang="en-US" altLang="id-ID" sz="2400" b="1" baseline="30000">
                <a:cs typeface="Times New Roman" panose="02020603050405020304" pitchFamily="18" charset="0"/>
              </a:rPr>
              <a:t>-x</a:t>
            </a:r>
            <a:r>
              <a:rPr lang="en-US" altLang="id-ID" sz="2400" b="1">
                <a:cs typeface="Times New Roman" panose="02020603050405020304" pitchFamily="18" charset="0"/>
              </a:rPr>
              <a:t> = 0 dengan titik pendekatan awal x</a:t>
            </a:r>
            <a:r>
              <a:rPr lang="en-US" altLang="id-ID" sz="2400" b="1" baseline="-30000">
                <a:cs typeface="Times New Roman" panose="02020603050405020304" pitchFamily="18" charset="0"/>
              </a:rPr>
              <a:t>0</a:t>
            </a:r>
            <a:r>
              <a:rPr lang="en-US" altLang="id-ID" sz="2400" b="1">
                <a:cs typeface="Times New Roman" panose="02020603050405020304" pitchFamily="18" charset="0"/>
              </a:rPr>
              <a:t> =0</a:t>
            </a:r>
          </a:p>
          <a:p>
            <a:pPr algn="just">
              <a:tabLst>
                <a:tab pos="4048125" algn="l"/>
              </a:tabLst>
            </a:pPr>
            <a:r>
              <a:rPr lang="en-US" altLang="id-ID" sz="2400">
                <a:solidFill>
                  <a:schemeClr val="hlink"/>
                </a:solidFill>
                <a:cs typeface="Times New Roman" panose="02020603050405020304" pitchFamily="18" charset="0"/>
              </a:rPr>
              <a:t>f(x) = x - e</a:t>
            </a:r>
            <a:r>
              <a:rPr lang="en-US" altLang="id-ID" sz="2400" baseline="30000">
                <a:solidFill>
                  <a:schemeClr val="hlink"/>
                </a:solidFill>
                <a:cs typeface="Times New Roman" panose="02020603050405020304" pitchFamily="18" charset="0"/>
              </a:rPr>
              <a:t>-x</a:t>
            </a:r>
            <a:r>
              <a:rPr lang="en-US" altLang="id-ID" sz="2400">
                <a:solidFill>
                  <a:schemeClr val="hlink"/>
                </a:solidFill>
                <a:cs typeface="Times New Roman" panose="02020603050405020304" pitchFamily="18" charset="0"/>
              </a:rPr>
              <a:t>   </a:t>
            </a:r>
            <a:r>
              <a:rPr lang="en-US" altLang="id-ID" sz="240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altLang="id-ID" sz="2400">
                <a:solidFill>
                  <a:schemeClr val="hlink"/>
                </a:solidFill>
                <a:cs typeface="Times New Roman" panose="02020603050405020304" pitchFamily="18" charset="0"/>
              </a:rPr>
              <a:t> f’(x)=1+e</a:t>
            </a:r>
            <a:r>
              <a:rPr lang="en-US" altLang="id-ID" sz="2400" baseline="30000">
                <a:solidFill>
                  <a:schemeClr val="hlink"/>
                </a:solidFill>
                <a:cs typeface="Times New Roman" panose="02020603050405020304" pitchFamily="18" charset="0"/>
              </a:rPr>
              <a:t>-x</a:t>
            </a:r>
            <a:endParaRPr lang="en-US" altLang="id-ID" sz="2400">
              <a:solidFill>
                <a:schemeClr val="hlink"/>
              </a:solidFill>
              <a:cs typeface="Times New Roman" panose="02020603050405020304" pitchFamily="18" charset="0"/>
            </a:endParaRPr>
          </a:p>
          <a:p>
            <a:pPr algn="just">
              <a:tabLst>
                <a:tab pos="4048125" algn="l"/>
              </a:tabLst>
            </a:pPr>
            <a:r>
              <a:rPr lang="en-US" altLang="id-ID" sz="2400">
                <a:cs typeface="Times New Roman" panose="02020603050405020304" pitchFamily="18" charset="0"/>
              </a:rPr>
              <a:t>f(x</a:t>
            </a:r>
            <a:r>
              <a:rPr lang="en-US" altLang="id-ID" sz="2400" baseline="-30000">
                <a:cs typeface="Times New Roman" panose="02020603050405020304" pitchFamily="18" charset="0"/>
              </a:rPr>
              <a:t>0</a:t>
            </a:r>
            <a:r>
              <a:rPr lang="en-US" altLang="id-ID" sz="2400">
                <a:cs typeface="Times New Roman" panose="02020603050405020304" pitchFamily="18" charset="0"/>
              </a:rPr>
              <a:t>) = 0 - e</a:t>
            </a:r>
            <a:r>
              <a:rPr lang="en-US" altLang="id-ID" sz="2400" baseline="30000">
                <a:cs typeface="Times New Roman" panose="02020603050405020304" pitchFamily="18" charset="0"/>
              </a:rPr>
              <a:t>-0</a:t>
            </a:r>
            <a:r>
              <a:rPr lang="en-US" altLang="id-ID" sz="2400">
                <a:cs typeface="Times New Roman" panose="02020603050405020304" pitchFamily="18" charset="0"/>
              </a:rPr>
              <a:t> = -1</a:t>
            </a:r>
          </a:p>
          <a:p>
            <a:pPr algn="just">
              <a:tabLst>
                <a:tab pos="4048125" algn="l"/>
              </a:tabLst>
            </a:pPr>
            <a:r>
              <a:rPr lang="en-US" altLang="id-ID" sz="2400">
                <a:cs typeface="Times New Roman" panose="02020603050405020304" pitchFamily="18" charset="0"/>
              </a:rPr>
              <a:t>f’(x</a:t>
            </a:r>
            <a:r>
              <a:rPr lang="en-US" altLang="id-ID" sz="2400" baseline="-30000">
                <a:cs typeface="Times New Roman" panose="02020603050405020304" pitchFamily="18" charset="0"/>
              </a:rPr>
              <a:t>0</a:t>
            </a:r>
            <a:r>
              <a:rPr lang="en-US" altLang="id-ID" sz="2400">
                <a:cs typeface="Times New Roman" panose="02020603050405020304" pitchFamily="18" charset="0"/>
              </a:rPr>
              <a:t>) = 1 + e</a:t>
            </a:r>
            <a:r>
              <a:rPr lang="en-US" altLang="id-ID" sz="2400" baseline="30000">
                <a:cs typeface="Times New Roman" panose="02020603050405020304" pitchFamily="18" charset="0"/>
              </a:rPr>
              <a:t>-0</a:t>
            </a:r>
            <a:r>
              <a:rPr lang="en-US" altLang="id-ID" sz="2400">
                <a:cs typeface="Times New Roman" panose="02020603050405020304" pitchFamily="18" charset="0"/>
              </a:rPr>
              <a:t> = 2</a:t>
            </a:r>
          </a:p>
          <a:p>
            <a:pPr algn="just">
              <a:tabLst>
                <a:tab pos="4048125" algn="l"/>
              </a:tabLst>
            </a:pPr>
            <a:endParaRPr lang="en-US" altLang="id-ID" sz="2400">
              <a:cs typeface="Times New Roman" panose="02020603050405020304" pitchFamily="18" charset="0"/>
            </a:endParaRPr>
          </a:p>
          <a:p>
            <a:pPr algn="just">
              <a:tabLst>
                <a:tab pos="4048125" algn="l"/>
              </a:tabLst>
            </a:pPr>
            <a:endParaRPr lang="en-US" altLang="id-ID" sz="2400">
              <a:cs typeface="Times New Roman" panose="02020603050405020304" pitchFamily="18" charset="0"/>
            </a:endParaRPr>
          </a:p>
          <a:p>
            <a:pPr algn="just">
              <a:tabLst>
                <a:tab pos="4048125" algn="l"/>
              </a:tabLst>
            </a:pPr>
            <a:endParaRPr lang="en-US" altLang="id-ID" sz="2400">
              <a:cs typeface="Times New Roman" panose="02020603050405020304" pitchFamily="18" charset="0"/>
            </a:endParaRPr>
          </a:p>
        </p:txBody>
      </p:sp>
      <p:sp>
        <p:nvSpPr>
          <p:cNvPr id="47108" name="Rectangle 5"/>
          <p:cNvSpPr>
            <a:spLocks noChangeArrowheads="1"/>
          </p:cNvSpPr>
          <p:nvPr/>
        </p:nvSpPr>
        <p:spPr bwMode="auto">
          <a:xfrm>
            <a:off x="5395913" y="320040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id-ID" altLang="id-ID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4710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756552"/>
              </p:ext>
            </p:extLst>
          </p:nvPr>
        </p:nvGraphicFramePr>
        <p:xfrm>
          <a:off x="2438400" y="4643307"/>
          <a:ext cx="3657600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79600" imgH="431800" progId="Equation.3">
                  <p:embed/>
                </p:oleObj>
              </mc:Choice>
              <mc:Fallback>
                <p:oleObj name="Equation" r:id="rId2" imgW="1879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643307"/>
                        <a:ext cx="3657600" cy="839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" name="Rectangle 7"/>
          <p:cNvSpPr>
            <a:spLocks noChangeArrowheads="1"/>
          </p:cNvSpPr>
          <p:nvPr/>
        </p:nvSpPr>
        <p:spPr bwMode="auto">
          <a:xfrm>
            <a:off x="4781550" y="320040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id-ID" altLang="id-ID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47111" name="Rectangle 9"/>
          <p:cNvSpPr>
            <a:spLocks noChangeArrowheads="1"/>
          </p:cNvSpPr>
          <p:nvPr/>
        </p:nvSpPr>
        <p:spPr bwMode="auto">
          <a:xfrm>
            <a:off x="4491038" y="320040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id-ID" altLang="id-ID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019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/>
              <a:t>Contoh Soal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62500" lnSpcReduction="20000"/>
          </a:bodyPr>
          <a:lstStyle/>
          <a:p>
            <a:pPr algn="just">
              <a:buFont typeface="Wingdings 3" charset="2"/>
              <a:buChar char=""/>
              <a:defRPr/>
            </a:pP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f(x</a:t>
            </a:r>
            <a:r>
              <a:rPr lang="en-US" altLang="id-ID" sz="2400" baseline="-300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1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) = -0,106631 </a:t>
            </a:r>
            <a:r>
              <a:rPr lang="en-US" altLang="id-ID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dan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 f</a:t>
            </a:r>
            <a:r>
              <a:rPr lang="en-US" altLang="id-ID" sz="2400" baseline="300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1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(x</a:t>
            </a:r>
            <a:r>
              <a:rPr lang="en-US" altLang="id-ID" sz="2400" baseline="-300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1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) = 1,60653 </a:t>
            </a:r>
          </a:p>
          <a:p>
            <a:pPr algn="just">
              <a:buFont typeface="Wingdings 3" charset="2"/>
              <a:buChar char=""/>
              <a:defRPr/>
            </a:pPr>
            <a:endParaRPr lang="en-US" altLang="id-ID" sz="24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algn="just">
              <a:buFont typeface="Wingdings 3" charset="2"/>
              <a:buChar char=""/>
              <a:defRPr/>
            </a:pP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x</a:t>
            </a:r>
            <a:r>
              <a:rPr lang="en-US" altLang="id-ID" sz="2400" baseline="-300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2 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 =  </a:t>
            </a:r>
          </a:p>
          <a:p>
            <a:pPr algn="just">
              <a:buFont typeface="Wingdings 3" charset="2"/>
              <a:buChar char=""/>
              <a:defRPr/>
            </a:pPr>
            <a:endParaRPr lang="en-US" altLang="id-ID" sz="24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algn="just">
              <a:buFont typeface="Wingdings 3" charset="2"/>
              <a:buChar char=""/>
              <a:defRPr/>
            </a:pP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f(x</a:t>
            </a:r>
            <a:r>
              <a:rPr lang="en-US" altLang="id-ID" sz="2400" baseline="-300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2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) = -0,00130451 </a:t>
            </a:r>
            <a:r>
              <a:rPr lang="en-US" altLang="id-ID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dan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 f</a:t>
            </a:r>
            <a:r>
              <a:rPr lang="en-US" altLang="id-ID" sz="2400" baseline="300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1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(x</a:t>
            </a:r>
            <a:r>
              <a:rPr lang="en-US" altLang="id-ID" sz="2400" baseline="-300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2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) = 1,56762</a:t>
            </a:r>
          </a:p>
          <a:p>
            <a:pPr algn="just">
              <a:buFont typeface="Wingdings 3" charset="2"/>
              <a:buChar char=""/>
              <a:defRPr/>
            </a:pP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x</a:t>
            </a:r>
            <a:r>
              <a:rPr lang="en-US" altLang="id-ID" sz="2400" baseline="-300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3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 = </a:t>
            </a:r>
          </a:p>
          <a:p>
            <a:pPr algn="just">
              <a:buFont typeface="Wingdings 3" charset="2"/>
              <a:buChar char=""/>
              <a:defRPr/>
            </a:pPr>
            <a:endParaRPr lang="en-US" altLang="id-ID" sz="24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algn="just">
              <a:buFont typeface="Wingdings 3" charset="2"/>
              <a:buChar char=""/>
              <a:defRPr/>
            </a:pP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f(x</a:t>
            </a:r>
            <a:r>
              <a:rPr lang="en-US" altLang="id-ID" sz="2400" baseline="-300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3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) = -1,96.10</a:t>
            </a:r>
            <a:r>
              <a:rPr lang="en-US" altLang="id-ID" sz="2400" baseline="300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-7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. </a:t>
            </a:r>
            <a:r>
              <a:rPr lang="en-US" altLang="id-ID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Suatu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altLang="id-ID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bilangan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 yang </a:t>
            </a:r>
            <a:r>
              <a:rPr lang="en-US" altLang="id-ID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sangat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altLang="id-ID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kecil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 3" charset="2"/>
              <a:buChar char=""/>
              <a:defRPr/>
            </a:pPr>
            <a:r>
              <a:rPr lang="en-US" altLang="id-ID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Sehingga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altLang="id-ID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akar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US" altLang="id-ID" sz="2400" dirty="0" err="1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persamaan</a:t>
            </a:r>
            <a:r>
              <a:rPr lang="en-US" altLang="id-ID" sz="24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 x = 0,567143.</a:t>
            </a:r>
          </a:p>
          <a:p>
            <a:pPr>
              <a:buFont typeface="Wingdings 3" charset="2"/>
              <a:buChar char=""/>
              <a:defRPr/>
            </a:pPr>
            <a:endParaRPr lang="en-US" altLang="id-ID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Font typeface="Wingdings 3" charset="2"/>
              <a:buChar char=""/>
              <a:defRPr/>
            </a:pPr>
            <a:endParaRPr lang="en-US" altLang="id-ID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3962400" y="2743201"/>
          <a:ext cx="472440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628900" imgH="457200" progId="Equation.3">
                  <p:embed/>
                </p:oleObj>
              </mc:Choice>
              <mc:Fallback>
                <p:oleObj r:id="rId2" imgW="2628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743201"/>
                        <a:ext cx="4724400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0770716"/>
              </p:ext>
            </p:extLst>
          </p:nvPr>
        </p:nvGraphicFramePr>
        <p:xfrm>
          <a:off x="4167963" y="4079146"/>
          <a:ext cx="533400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213100" imgH="457200" progId="Equation.3">
                  <p:embed/>
                </p:oleObj>
              </mc:Choice>
              <mc:Fallback>
                <p:oleObj r:id="rId4" imgW="3213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7963" y="4079146"/>
                        <a:ext cx="5334000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2828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/>
              <a:t>Contoh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06688" y="2017713"/>
            <a:ext cx="7961312" cy="4114800"/>
          </a:xfrm>
        </p:spPr>
        <p:txBody>
          <a:bodyPr/>
          <a:lstStyle/>
          <a:p>
            <a:r>
              <a:rPr lang="de-DE" altLang="id-ID"/>
              <a:t>x - e</a:t>
            </a:r>
            <a:r>
              <a:rPr lang="de-DE" altLang="id-ID" baseline="30000"/>
              <a:t>-x </a:t>
            </a:r>
            <a:r>
              <a:rPr lang="de-DE" altLang="id-ID"/>
              <a:t>= 0 </a:t>
            </a:r>
            <a:r>
              <a:rPr lang="de-DE" altLang="id-ID">
                <a:sym typeface="Wingdings" panose="05000000000000000000" pitchFamily="2" charset="2"/>
              </a:rPr>
              <a:t> </a:t>
            </a:r>
            <a:r>
              <a:rPr lang="de-DE" altLang="id-ID"/>
              <a:t>x</a:t>
            </a:r>
            <a:r>
              <a:rPr lang="de-DE" altLang="id-ID" baseline="-25000"/>
              <a:t>0</a:t>
            </a:r>
            <a:r>
              <a:rPr lang="de-DE" altLang="id-ID"/>
              <a:t> =0, e = 0.00001 </a:t>
            </a:r>
          </a:p>
          <a:p>
            <a:endParaRPr lang="de-DE" altLang="id-ID"/>
          </a:p>
          <a:p>
            <a:endParaRPr lang="de-DE" altLang="id-ID"/>
          </a:p>
          <a:p>
            <a:endParaRPr lang="de-DE" altLang="id-ID"/>
          </a:p>
          <a:p>
            <a:endParaRPr lang="de-DE" altLang="id-ID"/>
          </a:p>
          <a:p>
            <a:endParaRPr lang="de-DE" altLang="id-ID"/>
          </a:p>
          <a:p>
            <a:endParaRPr lang="en-US" altLang="id-ID"/>
          </a:p>
        </p:txBody>
      </p:sp>
      <p:graphicFrame>
        <p:nvGraphicFramePr>
          <p:cNvPr id="4915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2439988" y="2743200"/>
          <a:ext cx="7693025" cy="190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4277322" imgH="1057423" progId="Paint.Picture">
                  <p:embed/>
                </p:oleObj>
              </mc:Choice>
              <mc:Fallback>
                <p:oleObj name="Bitmap Image" r:id="rId2" imgW="4277322" imgH="1057423" progId="Paint.Picture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9988" y="2743200"/>
                        <a:ext cx="7693025" cy="190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5252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/>
              <a:t>Contoh :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06688" y="2017713"/>
            <a:ext cx="7580312" cy="4114800"/>
          </a:xfrm>
        </p:spPr>
        <p:txBody>
          <a:bodyPr/>
          <a:lstStyle/>
          <a:p>
            <a:r>
              <a:rPr lang="it-IT" altLang="id-ID" sz="2400"/>
              <a:t>x + e</a:t>
            </a:r>
            <a:r>
              <a:rPr lang="it-IT" altLang="id-ID" sz="2400" baseline="30000"/>
              <a:t>-x</a:t>
            </a:r>
            <a:r>
              <a:rPr lang="it-IT" altLang="id-ID" sz="2400"/>
              <a:t> cos x -2 = 0 </a:t>
            </a:r>
            <a:r>
              <a:rPr lang="it-IT" altLang="id-ID" sz="2400">
                <a:sym typeface="Wingdings" panose="05000000000000000000" pitchFamily="2" charset="2"/>
              </a:rPr>
              <a:t> </a:t>
            </a:r>
            <a:r>
              <a:rPr lang="it-IT" altLang="id-ID" sz="2400"/>
              <a:t>x</a:t>
            </a:r>
            <a:r>
              <a:rPr lang="it-IT" altLang="id-ID" sz="2400" baseline="-25000"/>
              <a:t>0</a:t>
            </a:r>
            <a:r>
              <a:rPr lang="it-IT" altLang="id-ID" sz="2400"/>
              <a:t>=1 </a:t>
            </a:r>
          </a:p>
          <a:p>
            <a:r>
              <a:rPr lang="it-IT" altLang="id-ID" sz="2400"/>
              <a:t>f(x) = x + e</a:t>
            </a:r>
            <a:r>
              <a:rPr lang="it-IT" altLang="id-ID" sz="2400" baseline="30000"/>
              <a:t>-x</a:t>
            </a:r>
            <a:r>
              <a:rPr lang="it-IT" altLang="id-ID" sz="2400"/>
              <a:t> cos x - 2</a:t>
            </a:r>
          </a:p>
          <a:p>
            <a:r>
              <a:rPr lang="it-IT" altLang="id-ID" sz="2400"/>
              <a:t>f’(x) = 1 – e</a:t>
            </a:r>
            <a:r>
              <a:rPr lang="it-IT" altLang="id-ID" sz="2400" baseline="30000"/>
              <a:t>-x</a:t>
            </a:r>
            <a:r>
              <a:rPr lang="it-IT" altLang="id-ID" sz="2400"/>
              <a:t> cos x – e</a:t>
            </a:r>
            <a:r>
              <a:rPr lang="it-IT" altLang="id-ID" sz="2400" baseline="30000"/>
              <a:t>-x </a:t>
            </a:r>
            <a:r>
              <a:rPr lang="it-IT" altLang="id-ID" sz="2400"/>
              <a:t>sin x</a:t>
            </a:r>
            <a:endParaRPr lang="en-US" altLang="id-ID" sz="2400"/>
          </a:p>
        </p:txBody>
      </p:sp>
      <p:graphicFrame>
        <p:nvGraphicFramePr>
          <p:cNvPr id="5018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906588" y="3581400"/>
          <a:ext cx="8455025" cy="242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4409524" imgH="1267002" progId="Paint.Picture">
                  <p:embed/>
                </p:oleObj>
              </mc:Choice>
              <mc:Fallback>
                <p:oleObj name="Bitmap Image" r:id="rId2" imgW="4409524" imgH="1267002" progId="Paint.Picture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6588" y="3581400"/>
                        <a:ext cx="8455025" cy="242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0975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id-ID" altLang="id-ID"/>
          </a:p>
        </p:txBody>
      </p:sp>
      <p:pic>
        <p:nvPicPr>
          <p:cNvPr id="5120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381000"/>
            <a:ext cx="8610600" cy="5943600"/>
          </a:xfrm>
          <a:noFill/>
        </p:spPr>
      </p:pic>
    </p:spTree>
    <p:extLst>
      <p:ext uri="{BB962C8B-B14F-4D97-AF65-F5344CB8AC3E}">
        <p14:creationId xmlns:p14="http://schemas.microsoft.com/office/powerpoint/2010/main" val="1302474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913775" y="618517"/>
            <a:ext cx="10364451" cy="1125223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altLang="id-ID" dirty="0" err="1">
                <a:cs typeface="Times New Roman" panose="02020603050405020304" pitchFamily="18" charset="0"/>
              </a:rPr>
              <a:t>Permasalahan</a:t>
            </a:r>
            <a:r>
              <a:rPr lang="en-US" altLang="id-ID" dirty="0">
                <a:cs typeface="Times New Roman" panose="02020603050405020304" pitchFamily="18" charset="0"/>
              </a:rPr>
              <a:t> pada </a:t>
            </a:r>
            <a:r>
              <a:rPr lang="en-US" altLang="id-ID" dirty="0" err="1">
                <a:cs typeface="Times New Roman" panose="02020603050405020304" pitchFamily="18" charset="0"/>
              </a:rPr>
              <a:t>pemakaian</a:t>
            </a:r>
            <a:r>
              <a:rPr lang="en-US" altLang="id-ID" dirty="0">
                <a:cs typeface="Times New Roman" panose="02020603050405020304" pitchFamily="18" charset="0"/>
              </a:rPr>
              <a:t> </a:t>
            </a:r>
            <a:r>
              <a:rPr lang="en-US" altLang="id-ID" dirty="0" err="1">
                <a:cs typeface="Times New Roman" panose="02020603050405020304" pitchFamily="18" charset="0"/>
              </a:rPr>
              <a:t>metode</a:t>
            </a:r>
            <a:r>
              <a:rPr lang="en-US" altLang="id-ID" dirty="0">
                <a:cs typeface="Times New Roman" panose="02020603050405020304" pitchFamily="18" charset="0"/>
              </a:rPr>
              <a:t> newton </a:t>
            </a:r>
            <a:r>
              <a:rPr lang="en-US" altLang="id-ID" dirty="0" err="1">
                <a:cs typeface="Times New Roman" panose="02020603050405020304" pitchFamily="18" charset="0"/>
              </a:rPr>
              <a:t>raphson</a:t>
            </a:r>
            <a:endParaRPr lang="en-US" altLang="id-ID" dirty="0">
              <a:cs typeface="Times New Roman" panose="02020603050405020304" pitchFamily="18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913775" y="1888219"/>
            <a:ext cx="10364452" cy="3902982"/>
          </a:xfrm>
        </p:spPr>
        <p:txBody>
          <a:bodyPr/>
          <a:lstStyle/>
          <a:p>
            <a:r>
              <a:rPr lang="en-US" altLang="id-ID" sz="2000" dirty="0">
                <a:cs typeface="Times New Roman" panose="02020603050405020304" pitchFamily="18" charset="0"/>
              </a:rPr>
              <a:t>Metode </a:t>
            </a:r>
            <a:r>
              <a:rPr lang="en-US" altLang="id-ID" sz="2000" dirty="0" err="1">
                <a:cs typeface="Times New Roman" panose="02020603050405020304" pitchFamily="18" charset="0"/>
              </a:rPr>
              <a:t>ini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tidak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dapat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digunakan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ketika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titik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pendekatannya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berada</a:t>
            </a:r>
            <a:r>
              <a:rPr lang="en-US" altLang="id-ID" sz="2000" dirty="0">
                <a:cs typeface="Times New Roman" panose="02020603050405020304" pitchFamily="18" charset="0"/>
              </a:rPr>
              <a:t> pada </a:t>
            </a:r>
            <a:r>
              <a:rPr lang="en-US" altLang="id-ID" sz="2000" dirty="0" err="1">
                <a:cs typeface="Times New Roman" panose="02020603050405020304" pitchFamily="18" charset="0"/>
              </a:rPr>
              <a:t>titik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ekstrim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atau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titik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puncak</a:t>
            </a:r>
            <a:r>
              <a:rPr lang="en-US" altLang="id-ID" sz="2000" dirty="0">
                <a:cs typeface="Times New Roman" panose="02020603050405020304" pitchFamily="18" charset="0"/>
              </a:rPr>
              <a:t>, </a:t>
            </a:r>
            <a:r>
              <a:rPr lang="en-US" altLang="id-ID" sz="2000" dirty="0" err="1">
                <a:cs typeface="Times New Roman" panose="02020603050405020304" pitchFamily="18" charset="0"/>
              </a:rPr>
              <a:t>karena</a:t>
            </a:r>
            <a:r>
              <a:rPr lang="en-US" altLang="id-ID" sz="2000" dirty="0">
                <a:cs typeface="Times New Roman" panose="02020603050405020304" pitchFamily="18" charset="0"/>
              </a:rPr>
              <a:t> pada </a:t>
            </a:r>
            <a:r>
              <a:rPr lang="en-US" altLang="id-ID" sz="2000" dirty="0" err="1">
                <a:cs typeface="Times New Roman" panose="02020603050405020304" pitchFamily="18" charset="0"/>
              </a:rPr>
              <a:t>titik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ini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nilai</a:t>
            </a:r>
            <a:r>
              <a:rPr lang="en-US" altLang="id-ID" sz="2000" dirty="0">
                <a:cs typeface="Times New Roman" panose="02020603050405020304" pitchFamily="18" charset="0"/>
              </a:rPr>
              <a:t> F</a:t>
            </a:r>
            <a:r>
              <a:rPr lang="en-US" altLang="id-ID" sz="2000" baseline="30000" dirty="0">
                <a:cs typeface="Times New Roman" panose="02020603050405020304" pitchFamily="18" charset="0"/>
              </a:rPr>
              <a:t>1</a:t>
            </a:r>
            <a:r>
              <a:rPr lang="en-US" altLang="id-ID" sz="2000" dirty="0">
                <a:cs typeface="Times New Roman" panose="02020603050405020304" pitchFamily="18" charset="0"/>
              </a:rPr>
              <a:t>(x) = 0 </a:t>
            </a:r>
            <a:r>
              <a:rPr lang="en-US" altLang="id-ID" sz="2000" dirty="0" err="1">
                <a:cs typeface="Times New Roman" panose="02020603050405020304" pitchFamily="18" charset="0"/>
              </a:rPr>
              <a:t>sehingga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nilai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penyebut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dari</a:t>
            </a:r>
            <a:r>
              <a:rPr lang="en-US" altLang="id-ID" sz="2000" dirty="0">
                <a:cs typeface="Times New Roman" panose="02020603050405020304" pitchFamily="18" charset="0"/>
              </a:rPr>
              <a:t>       </a:t>
            </a:r>
            <a:r>
              <a:rPr lang="en-US" altLang="id-ID" sz="2000" dirty="0" err="1">
                <a:cs typeface="Times New Roman" panose="02020603050405020304" pitchFamily="18" charset="0"/>
              </a:rPr>
              <a:t>sama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dengan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nol</a:t>
            </a:r>
            <a:r>
              <a:rPr lang="en-US" altLang="id-ID" sz="2000" dirty="0">
                <a:cs typeface="Times New Roman" panose="02020603050405020304" pitchFamily="18" charset="0"/>
              </a:rPr>
              <a:t>, </a:t>
            </a:r>
            <a:r>
              <a:rPr lang="en-US" altLang="id-ID" sz="2000" dirty="0" err="1">
                <a:cs typeface="Times New Roman" panose="02020603050405020304" pitchFamily="18" charset="0"/>
              </a:rPr>
              <a:t>secara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grafis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dapat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dilihat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sebagai</a:t>
            </a:r>
            <a:r>
              <a:rPr lang="en-US" altLang="id-ID" sz="2000" dirty="0">
                <a:cs typeface="Times New Roman" panose="02020603050405020304" pitchFamily="18" charset="0"/>
              </a:rPr>
              <a:t> </a:t>
            </a:r>
            <a:r>
              <a:rPr lang="en-US" altLang="id-ID" sz="2000" dirty="0" err="1">
                <a:cs typeface="Times New Roman" panose="02020603050405020304" pitchFamily="18" charset="0"/>
              </a:rPr>
              <a:t>berikut</a:t>
            </a:r>
            <a:r>
              <a:rPr lang="en-US" altLang="id-ID" sz="2000" dirty="0">
                <a:cs typeface="Times New Roman" panose="02020603050405020304" pitchFamily="18" charset="0"/>
              </a:rPr>
              <a:t>:</a:t>
            </a:r>
            <a:r>
              <a:rPr lang="en-US" altLang="id-ID" sz="2000" dirty="0"/>
              <a:t> </a:t>
            </a:r>
          </a:p>
        </p:txBody>
      </p:sp>
      <p:graphicFrame>
        <p:nvGraphicFramePr>
          <p:cNvPr id="522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397702"/>
              </p:ext>
            </p:extLst>
          </p:nvPr>
        </p:nvGraphicFramePr>
        <p:xfrm>
          <a:off x="1981200" y="3275013"/>
          <a:ext cx="4648200" cy="358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657143" imgH="2819794" progId="Paint.Picture">
                  <p:embed/>
                </p:oleObj>
              </mc:Choice>
              <mc:Fallback>
                <p:oleObj name="Bitmap Image" r:id="rId2" imgW="3657143" imgH="281979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275013"/>
                        <a:ext cx="4648200" cy="3582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6934200" y="3733801"/>
            <a:ext cx="31242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id-ID" sz="2000">
                <a:solidFill>
                  <a:schemeClr val="tx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Bila titik pendekatan berada pada titik puncak, maka titik selanjutnya akan berada di tak berhingga.</a:t>
            </a:r>
            <a:r>
              <a:rPr lang="en-US" altLang="id-ID" sz="200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52230" name="Rectangle 7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id-ID" altLang="id-ID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522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0526980"/>
              </p:ext>
            </p:extLst>
          </p:nvPr>
        </p:nvGraphicFramePr>
        <p:xfrm>
          <a:off x="2870667" y="2732115"/>
          <a:ext cx="4191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18918" imgH="431613" progId="Equation.3">
                  <p:embed/>
                </p:oleObj>
              </mc:Choice>
              <mc:Fallback>
                <p:oleObj name="Equation" r:id="rId4" imgW="418918" imgH="4316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0667" y="2732115"/>
                        <a:ext cx="4191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972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altLang="id-ID">
                <a:cs typeface="Times New Roman" panose="02020603050405020304" pitchFamily="18" charset="0"/>
              </a:rPr>
              <a:t>Permasalahan pada pemakaian metode newton raphson</a:t>
            </a:r>
            <a:endParaRPr lang="en-US" altLang="id-ID"/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2017713"/>
            <a:ext cx="4038600" cy="4114800"/>
          </a:xfrm>
        </p:spPr>
        <p:txBody>
          <a:bodyPr rtlCol="0">
            <a:normAutofit fontScale="92500" lnSpcReduction="20000"/>
          </a:bodyPr>
          <a:lstStyle/>
          <a:p>
            <a:pPr>
              <a:buFont typeface="Wingdings 3" charset="2"/>
              <a:buChar char=""/>
              <a:defRPr/>
            </a:pPr>
            <a:r>
              <a:rPr lang="en-US" altLang="id-ID" sz="20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Metode ini menjadi sulit atau lama mendapatkan penyelesaian ketika titik pendekatannya berada di antara dua titik stasioner.</a:t>
            </a:r>
            <a:r>
              <a:rPr lang="en-US" altLang="id-ID" sz="20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algn="just">
              <a:buFont typeface="Wingdings 3" charset="2"/>
              <a:buChar char=""/>
              <a:defRPr/>
            </a:pPr>
            <a:r>
              <a:rPr lang="en-US" altLang="id-ID" sz="20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Bila titik pendekatan berada pada dua tiitik puncak akan dapat mengakibatkan hilangnya penyelesaian (</a:t>
            </a:r>
            <a:r>
              <a:rPr lang="en-US" altLang="id-ID" sz="2000" i="1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divergensi</a:t>
            </a:r>
            <a:r>
              <a:rPr lang="en-US" altLang="id-ID" sz="200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). Hal ini disebabkan titik selanjutnya berada pada salah satu titik puncak atau arah pendekatannya berbeda.</a:t>
            </a:r>
          </a:p>
          <a:p>
            <a:pPr>
              <a:buFont typeface="Wingdings 3" charset="2"/>
              <a:buChar char=""/>
              <a:defRPr/>
            </a:pPr>
            <a:endParaRPr lang="en-US" altLang="id-ID" sz="20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3252" name="Object 4"/>
          <p:cNvGraphicFramePr>
            <a:graphicFrameLocks noChangeAspect="1"/>
          </p:cNvGraphicFramePr>
          <p:nvPr/>
        </p:nvGraphicFramePr>
        <p:xfrm>
          <a:off x="6553200" y="2057400"/>
          <a:ext cx="4114800" cy="322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638095" imgH="2847619" progId="Paint.Picture">
                  <p:embed/>
                </p:oleObj>
              </mc:Choice>
              <mc:Fallback>
                <p:oleObj name="Bitmap Image" r:id="rId2" imgW="3638095" imgH="284761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057400"/>
                        <a:ext cx="4114800" cy="322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4695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/>
              <a:t>Hasil Tidak Konvergen</a:t>
            </a:r>
          </a:p>
        </p:txBody>
      </p:sp>
      <p:graphicFrame>
        <p:nvGraphicFramePr>
          <p:cNvPr id="54275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3695700" y="2884488"/>
          <a:ext cx="4800600" cy="239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4800000" imgH="2390476" progId="Paint.Picture">
                  <p:embed/>
                </p:oleObj>
              </mc:Choice>
              <mc:Fallback>
                <p:oleObj name="Bitmap Image" r:id="rId2" imgW="4800000" imgH="2390476" progId="Paint.Picture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5700" y="2884488"/>
                        <a:ext cx="4800600" cy="239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2309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altLang="id-ID">
                <a:cs typeface="Times New Roman" panose="02020603050405020304" pitchFamily="18" charset="0"/>
              </a:rPr>
              <a:t>Penyelesaian Permasalahan pada pemakaian metode newton raphson</a:t>
            </a:r>
            <a:endParaRPr lang="en-US" altLang="id-ID"/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609600" indent="-609600" algn="just">
              <a:buFont typeface="Wingdings" panose="05000000000000000000" pitchFamily="2" charset="2"/>
              <a:buAutoNum type="arabicPeriod"/>
              <a:defRPr/>
            </a:pPr>
            <a:r>
              <a:rPr lang="en-US" altLang="id-ID" sz="2400">
                <a:solidFill>
                  <a:schemeClr val="tx1">
                    <a:lumMod val="75000"/>
                    <a:lumOff val="25000"/>
                  </a:schemeClr>
                </a:solidFill>
              </a:rPr>
              <a:t>Bila titik pendekatan berada pada titik puncak maka titik pendekatan tersebut harus di geser sedikit, x</a:t>
            </a:r>
            <a:r>
              <a:rPr lang="en-US" altLang="id-ID" sz="2400" baseline="-30000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altLang="id-ID" sz="2400">
                <a:solidFill>
                  <a:schemeClr val="tx1">
                    <a:lumMod val="75000"/>
                    <a:lumOff val="25000"/>
                  </a:schemeClr>
                </a:solidFill>
              </a:rPr>
              <a:t> = x</a:t>
            </a:r>
            <a:r>
              <a:rPr lang="en-US" altLang="id-ID" sz="2400" baseline="-30000">
                <a:solidFill>
                  <a:schemeClr val="tx1">
                    <a:lumMod val="75000"/>
                    <a:lumOff val="25000"/>
                  </a:schemeClr>
                </a:solidFill>
              </a:rPr>
              <a:t>i       </a:t>
            </a:r>
            <a:r>
              <a:rPr lang="en-US" altLang="id-ID" sz="2400">
                <a:solidFill>
                  <a:schemeClr val="tx1">
                    <a:lumMod val="75000"/>
                    <a:lumOff val="25000"/>
                  </a:schemeClr>
                </a:solidFill>
              </a:rPr>
              <a:t>dimana   adalah     konstanta yang ditentukan dengan demikian           dan metode newton raphson tetap dapat berjalan.</a:t>
            </a:r>
          </a:p>
          <a:p>
            <a:pPr marL="609600" indent="-609600" algn="just">
              <a:buFont typeface="Wingdings" panose="05000000000000000000" pitchFamily="2" charset="2"/>
              <a:buAutoNum type="arabicPeriod"/>
              <a:defRPr/>
            </a:pPr>
            <a:r>
              <a:rPr lang="en-US" altLang="id-ID" sz="2400">
                <a:solidFill>
                  <a:schemeClr val="tx1">
                    <a:lumMod val="75000"/>
                    <a:lumOff val="25000"/>
                  </a:schemeClr>
                </a:solidFill>
              </a:rPr>
              <a:t>Untuk menghindari titik-titik pendekatan yang berada jauh, sebaiknya pemakaian metode newton raphson ini didahului oleh metode tabel, sehingga dapat di jamin konvergensi dari metode newton raphson.</a:t>
            </a:r>
          </a:p>
          <a:p>
            <a:pPr marL="609600" indent="-609600">
              <a:buFont typeface="Wingdings 3" charset="2"/>
              <a:buChar char=""/>
              <a:defRPr/>
            </a:pPr>
            <a:endParaRPr lang="en-US" altLang="id-ID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6003635" y="315384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id-ID" altLang="id-ID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55301" name="Object 4"/>
          <p:cNvGraphicFramePr>
            <a:graphicFrameLocks noChangeAspect="1"/>
          </p:cNvGraphicFramePr>
          <p:nvPr/>
        </p:nvGraphicFramePr>
        <p:xfrm>
          <a:off x="5486400" y="2743201"/>
          <a:ext cx="45720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3670" imgH="177569" progId="Equation.3">
                  <p:embed/>
                </p:oleObj>
              </mc:Choice>
              <mc:Fallback>
                <p:oleObj name="Equation" r:id="rId2" imgW="253670" imgH="1775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743201"/>
                        <a:ext cx="457200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6003635" y="315384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id-ID" altLang="id-ID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55303" name="Object 6"/>
          <p:cNvGraphicFramePr>
            <a:graphicFrameLocks noChangeAspect="1"/>
          </p:cNvGraphicFramePr>
          <p:nvPr/>
        </p:nvGraphicFramePr>
        <p:xfrm>
          <a:off x="8610600" y="2743200"/>
          <a:ext cx="30003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579" imgH="177646" progId="Equation.3">
                  <p:embed/>
                </p:oleObj>
              </mc:Choice>
              <mc:Fallback>
                <p:oleObj name="Equation" r:id="rId4" imgW="139579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0600" y="2743200"/>
                        <a:ext cx="300038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4" name="Rectangle 9"/>
          <p:cNvSpPr>
            <a:spLocks noChangeArrowheads="1"/>
          </p:cNvSpPr>
          <p:nvPr/>
        </p:nvSpPr>
        <p:spPr bwMode="auto">
          <a:xfrm>
            <a:off x="6003635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id-ID" altLang="id-ID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55305" name="Object 8"/>
          <p:cNvGraphicFramePr>
            <a:graphicFrameLocks noChangeAspect="1"/>
          </p:cNvGraphicFramePr>
          <p:nvPr/>
        </p:nvGraphicFramePr>
        <p:xfrm>
          <a:off x="8382000" y="3048000"/>
          <a:ext cx="1219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85800" imgH="254000" progId="Equation.3">
                  <p:embed/>
                </p:oleObj>
              </mc:Choice>
              <mc:Fallback>
                <p:oleObj name="Equation" r:id="rId6" imgW="6858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0" y="3048000"/>
                        <a:ext cx="1219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0441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/>
              <a:t>Contoh Soal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06688" y="2017713"/>
            <a:ext cx="7656512" cy="4114800"/>
          </a:xfrm>
        </p:spPr>
        <p:txBody>
          <a:bodyPr/>
          <a:lstStyle/>
          <a:p>
            <a:r>
              <a:rPr lang="sv-SE" altLang="id-ID" sz="2000"/>
              <a:t>x . e</a:t>
            </a:r>
            <a:r>
              <a:rPr lang="sv-SE" altLang="id-ID" sz="2000" baseline="30000"/>
              <a:t>-x </a:t>
            </a:r>
            <a:r>
              <a:rPr lang="sv-SE" altLang="id-ID" sz="2000"/>
              <a:t>+ cos(2x) = 0 </a:t>
            </a:r>
            <a:r>
              <a:rPr lang="sv-SE" altLang="id-ID" sz="2000">
                <a:sym typeface="Wingdings" panose="05000000000000000000" pitchFamily="2" charset="2"/>
              </a:rPr>
              <a:t> </a:t>
            </a:r>
            <a:r>
              <a:rPr lang="sv-SE" altLang="id-ID" sz="2000"/>
              <a:t>x</a:t>
            </a:r>
            <a:r>
              <a:rPr lang="sv-SE" altLang="id-ID" sz="2000" baseline="-25000"/>
              <a:t>0</a:t>
            </a:r>
            <a:r>
              <a:rPr lang="sv-SE" altLang="id-ID" sz="2000"/>
              <a:t> = 0,176281</a:t>
            </a:r>
          </a:p>
          <a:p>
            <a:r>
              <a:rPr lang="es-ES" altLang="id-ID"/>
              <a:t>f(x) = x . e</a:t>
            </a:r>
            <a:r>
              <a:rPr lang="es-ES" altLang="id-ID" baseline="30000"/>
              <a:t>-x</a:t>
            </a:r>
            <a:r>
              <a:rPr lang="es-ES" altLang="id-ID"/>
              <a:t> + cos(2x)</a:t>
            </a:r>
          </a:p>
          <a:p>
            <a:r>
              <a:rPr lang="es-ES" altLang="id-ID"/>
              <a:t>f1(x) = (1-x) e</a:t>
            </a:r>
            <a:r>
              <a:rPr lang="es-ES" altLang="id-ID" baseline="30000"/>
              <a:t>-x</a:t>
            </a:r>
            <a:r>
              <a:rPr lang="es-ES" altLang="id-ID"/>
              <a:t> – 2 sin (2x)</a:t>
            </a:r>
          </a:p>
          <a:p>
            <a:r>
              <a:rPr lang="es-ES" altLang="id-ID"/>
              <a:t>F(x</a:t>
            </a:r>
            <a:r>
              <a:rPr lang="es-ES" altLang="id-ID" baseline="-25000"/>
              <a:t>0</a:t>
            </a:r>
            <a:r>
              <a:rPr lang="es-ES" altLang="id-ID"/>
              <a:t>) = 1,086282 </a:t>
            </a:r>
          </a:p>
          <a:p>
            <a:r>
              <a:rPr lang="es-ES" altLang="id-ID"/>
              <a:t>F</a:t>
            </a:r>
            <a:r>
              <a:rPr lang="es-ES" altLang="id-ID" baseline="30000"/>
              <a:t>1</a:t>
            </a:r>
            <a:r>
              <a:rPr lang="es-ES" altLang="id-ID"/>
              <a:t>(x</a:t>
            </a:r>
            <a:r>
              <a:rPr lang="es-ES" altLang="id-ID" baseline="-25000"/>
              <a:t>0</a:t>
            </a:r>
            <a:r>
              <a:rPr lang="es-ES" altLang="id-ID"/>
              <a:t>) = -0,000015</a:t>
            </a:r>
            <a:endParaRPr lang="en-US" altLang="id-ID"/>
          </a:p>
        </p:txBody>
      </p:sp>
      <p:graphicFrame>
        <p:nvGraphicFramePr>
          <p:cNvPr id="56324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5257800" y="3200400"/>
          <a:ext cx="54102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762636" imgH="1467055" progId="Paint.Picture">
                  <p:embed/>
                </p:oleObj>
              </mc:Choice>
              <mc:Fallback>
                <p:oleObj name="Bitmap Image" r:id="rId2" imgW="2762636" imgH="1467055" progId="Paint.Picture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3200400"/>
                        <a:ext cx="5410200" cy="287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5" name="Text Box 10"/>
          <p:cNvSpPr txBox="1">
            <a:spLocks noChangeArrowheads="1"/>
          </p:cNvSpPr>
          <p:nvPr/>
        </p:nvSpPr>
        <p:spPr bwMode="auto">
          <a:xfrm>
            <a:off x="1905000" y="4419601"/>
            <a:ext cx="3429000" cy="13382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id-ID">
                <a:solidFill>
                  <a:schemeClr val="tx1"/>
                </a:solidFill>
                <a:latin typeface="Tahoma" panose="020B0604030504040204" pitchFamily="34" charset="0"/>
              </a:rPr>
              <a:t>X = 71365,2 </a:t>
            </a:r>
          </a:p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id-ID">
                <a:solidFill>
                  <a:schemeClr val="tx1"/>
                </a:solidFill>
                <a:latin typeface="Tahoma" panose="020B0604030504040204" pitchFamily="34" charset="0"/>
              </a:rPr>
              <a:t>padahal dalam range 0 sampai dengan 1 terdapat akar di sekitar 0.5 s/d 1. </a:t>
            </a:r>
          </a:p>
        </p:txBody>
      </p:sp>
    </p:spTree>
    <p:extLst>
      <p:ext uri="{BB962C8B-B14F-4D97-AF65-F5344CB8AC3E}">
        <p14:creationId xmlns:p14="http://schemas.microsoft.com/office/powerpoint/2010/main" val="3702847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id-ID" altLang="id-ID"/>
          </a:p>
        </p:txBody>
      </p:sp>
      <p:pic>
        <p:nvPicPr>
          <p:cNvPr id="573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381001"/>
            <a:ext cx="8534400" cy="5891213"/>
          </a:xfrm>
          <a:noFill/>
        </p:spPr>
      </p:pic>
    </p:spTree>
    <p:extLst>
      <p:ext uri="{BB962C8B-B14F-4D97-AF65-F5344CB8AC3E}">
        <p14:creationId xmlns:p14="http://schemas.microsoft.com/office/powerpoint/2010/main" val="4192553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/>
              <a:t>Contoh Soal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06688" y="2017713"/>
            <a:ext cx="7580312" cy="4114800"/>
          </a:xfrm>
        </p:spPr>
        <p:txBody>
          <a:bodyPr/>
          <a:lstStyle/>
          <a:p>
            <a:r>
              <a:rPr lang="en-US" altLang="id-ID" sz="2000"/>
              <a:t>Untuk menghindari hal ini sebaiknya digunakan grafik atau tabel sehingga dapat diperoleh pendekatan awal yang baik. D</a:t>
            </a:r>
            <a:r>
              <a:rPr lang="sv-SE" altLang="id-ID" sz="2000"/>
              <a:t>igunakan pendekatan awal x</a:t>
            </a:r>
            <a:r>
              <a:rPr lang="sv-SE" altLang="id-ID" sz="2000" baseline="-25000"/>
              <a:t>0</a:t>
            </a:r>
            <a:r>
              <a:rPr lang="sv-SE" altLang="id-ID" sz="2000"/>
              <a:t>=0.5 </a:t>
            </a:r>
            <a:endParaRPr lang="en-US" altLang="id-ID" sz="2000"/>
          </a:p>
        </p:txBody>
      </p:sp>
      <p:graphicFrame>
        <p:nvGraphicFramePr>
          <p:cNvPr id="5837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3581400" y="3124200"/>
          <a:ext cx="6019800" cy="3208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752381" imgH="1467055" progId="Paint.Picture">
                  <p:embed/>
                </p:oleObj>
              </mc:Choice>
              <mc:Fallback>
                <p:oleObj name="Bitmap Image" r:id="rId2" imgW="2752381" imgH="1467055" progId="Paint.Picture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3124200"/>
                        <a:ext cx="6019800" cy="3208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3" name="Text Box 7"/>
          <p:cNvSpPr txBox="1">
            <a:spLocks noChangeArrowheads="1"/>
          </p:cNvSpPr>
          <p:nvPr/>
        </p:nvSpPr>
        <p:spPr bwMode="auto">
          <a:xfrm>
            <a:off x="2286000" y="5105401"/>
            <a:ext cx="457200" cy="650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id-ID" sz="3600">
                <a:solidFill>
                  <a:schemeClr val="tx1"/>
                </a:solidFill>
                <a:latin typeface="Tahoma" panose="020B0604030504040204" pitchFamily="34" charset="0"/>
              </a:rPr>
              <a:t>x</a:t>
            </a:r>
          </a:p>
        </p:txBody>
      </p:sp>
      <p:sp>
        <p:nvSpPr>
          <p:cNvPr id="58374" name="Line 8"/>
          <p:cNvSpPr>
            <a:spLocks noChangeShapeType="1"/>
          </p:cNvSpPr>
          <p:nvPr/>
        </p:nvSpPr>
        <p:spPr bwMode="auto">
          <a:xfrm>
            <a:off x="2667000" y="5486400"/>
            <a:ext cx="2438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22682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/>
              <a:t>Contoh Soal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362201" y="1752600"/>
            <a:ext cx="7961313" cy="4114800"/>
          </a:xfrm>
        </p:spPr>
        <p:txBody>
          <a:bodyPr/>
          <a:lstStyle/>
          <a:p>
            <a:r>
              <a:rPr lang="sv-SE" altLang="id-ID" sz="2000"/>
              <a:t>Hasil dari penyelesaian persamaan </a:t>
            </a:r>
          </a:p>
          <a:p>
            <a:r>
              <a:rPr lang="sv-SE" altLang="id-ID" sz="2000"/>
              <a:t>x * exp(-x) + cos(2x) = 0 pada range [0,5] </a:t>
            </a:r>
            <a:endParaRPr lang="en-US" altLang="id-ID" sz="2000"/>
          </a:p>
        </p:txBody>
      </p:sp>
      <p:graphicFrame>
        <p:nvGraphicFramePr>
          <p:cNvPr id="5939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3581400" y="2592388"/>
          <a:ext cx="4495800" cy="426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514286" imgH="3333333" progId="Paint.Picture">
                  <p:embed/>
                </p:oleObj>
              </mc:Choice>
              <mc:Fallback>
                <p:oleObj name="Bitmap Image" r:id="rId2" imgW="3514286" imgH="3333333" progId="Paint.Picture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592388"/>
                        <a:ext cx="4495800" cy="426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7564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id-ID" altLang="id-ID"/>
          </a:p>
        </p:txBody>
      </p:sp>
      <p:graphicFrame>
        <p:nvGraphicFramePr>
          <p:cNvPr id="60419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828800" y="361950"/>
          <a:ext cx="8839200" cy="574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514286" imgH="3580952" progId="Paint.Picture">
                  <p:embed/>
                </p:oleObj>
              </mc:Choice>
              <mc:Fallback>
                <p:oleObj name="Bitmap Image" r:id="rId2" imgW="5514286" imgH="3580952" progId="Paint.Picture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61950"/>
                        <a:ext cx="8839200" cy="574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714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/>
              <a:t>Contoh</a:t>
            </a:r>
          </a:p>
        </p:txBody>
      </p:sp>
      <p:sp>
        <p:nvSpPr>
          <p:cNvPr id="378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362200" y="2017714"/>
            <a:ext cx="7467600" cy="2401887"/>
          </a:xfrm>
        </p:spPr>
        <p:txBody>
          <a:bodyPr rtlCol="0">
            <a:normAutofit fontScale="70000" lnSpcReduction="20000"/>
          </a:bodyPr>
          <a:lstStyle/>
          <a:p>
            <a:pPr>
              <a:buFont typeface="Wingdings 3" charset="2"/>
              <a:buChar char=""/>
              <a:defRPr/>
            </a:pPr>
            <a:r>
              <a:rPr lang="en-US" altLang="id-ID" sz="20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Hitunglah akar	                 dengan metode Newthon Raphson. Gunakan e=0.00001. Tebakan awal akar x</a:t>
            </a:r>
            <a:r>
              <a:rPr lang="en-US" altLang="id-ID" sz="2000" baseline="-250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0 </a:t>
            </a:r>
            <a:r>
              <a:rPr lang="en-US" altLang="id-ID" sz="20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= 1 </a:t>
            </a:r>
          </a:p>
          <a:p>
            <a:pPr>
              <a:buFont typeface="Wingdings 3" charset="2"/>
              <a:buChar char=""/>
              <a:defRPr/>
            </a:pPr>
            <a:endParaRPr lang="en-US" altLang="id-ID" sz="2000" b="1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</a:endParaRPr>
          </a:p>
          <a:p>
            <a:pPr>
              <a:buFont typeface="Wingdings 3" charset="2"/>
              <a:buChar char=""/>
              <a:defRPr/>
            </a:pPr>
            <a:r>
              <a:rPr lang="en-US" altLang="id-ID" sz="2000" b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Penyelesaian</a:t>
            </a:r>
          </a:p>
          <a:p>
            <a:pPr>
              <a:buFont typeface="Wingdings 3" charset="2"/>
              <a:buChar char=""/>
              <a:defRPr/>
            </a:pPr>
            <a:endParaRPr lang="en-US" altLang="id-ID" sz="200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</a:endParaRPr>
          </a:p>
          <a:p>
            <a:pPr>
              <a:buFont typeface="Wingdings 3" charset="2"/>
              <a:buChar char=""/>
              <a:defRPr/>
            </a:pPr>
            <a:endParaRPr lang="en-US" altLang="id-ID" sz="200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</a:endParaRPr>
          </a:p>
          <a:p>
            <a:pPr>
              <a:buFont typeface="Wingdings 3" charset="2"/>
              <a:buChar char=""/>
              <a:defRPr/>
            </a:pPr>
            <a:r>
              <a:rPr lang="en-US" altLang="id-ID" sz="200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Prosedur iterasi Newthon Raphson</a:t>
            </a:r>
          </a:p>
        </p:txBody>
      </p:sp>
      <p:graphicFrame>
        <p:nvGraphicFramePr>
          <p:cNvPr id="61444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495800" y="2057400"/>
          <a:ext cx="1371600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65200" imgH="228600" progId="Equation.3">
                  <p:embed/>
                </p:oleObj>
              </mc:Choice>
              <mc:Fallback>
                <p:oleObj name="Equation" r:id="rId2" imgW="965200" imgH="2286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057400"/>
                        <a:ext cx="1371600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5" name="Object 6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744788" y="3429000"/>
          <a:ext cx="17494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65200" imgH="228600" progId="Equation.3">
                  <p:embed/>
                </p:oleObj>
              </mc:Choice>
              <mc:Fallback>
                <p:oleObj name="Equation" r:id="rId4" imgW="965200" imgH="2286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4788" y="3429000"/>
                        <a:ext cx="17494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6" name="Object 8"/>
          <p:cNvGraphicFramePr>
            <a:graphicFrameLocks noChangeAspect="1"/>
          </p:cNvGraphicFramePr>
          <p:nvPr/>
        </p:nvGraphicFramePr>
        <p:xfrm>
          <a:off x="4800600" y="3429001"/>
          <a:ext cx="1600200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6000" imgH="228600" progId="Equation.3">
                  <p:embed/>
                </p:oleObj>
              </mc:Choice>
              <mc:Fallback>
                <p:oleObj name="Equation" r:id="rId6" imgW="1016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429001"/>
                        <a:ext cx="1600200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7" name="Object 9"/>
          <p:cNvGraphicFramePr>
            <a:graphicFrameLocks noChangeAspect="1"/>
          </p:cNvGraphicFramePr>
          <p:nvPr/>
        </p:nvGraphicFramePr>
        <p:xfrm>
          <a:off x="6934200" y="3810000"/>
          <a:ext cx="17907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93800" imgH="419100" progId="Equation.3">
                  <p:embed/>
                </p:oleObj>
              </mc:Choice>
              <mc:Fallback>
                <p:oleObj name="Equation" r:id="rId8" imgW="11938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3810000"/>
                        <a:ext cx="179070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8" name="Text Box 11"/>
          <p:cNvSpPr txBox="1">
            <a:spLocks noChangeArrowheads="1"/>
          </p:cNvSpPr>
          <p:nvPr/>
        </p:nvSpPr>
        <p:spPr bwMode="auto">
          <a:xfrm>
            <a:off x="3429000" y="4343400"/>
            <a:ext cx="457200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>
                <a:solidFill>
                  <a:schemeClr val="tx1"/>
                </a:solidFill>
                <a:latin typeface="Tahoma" panose="020B0604030504040204" pitchFamily="34" charset="0"/>
              </a:rPr>
              <a:t>0       1                   -2.28172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>
                <a:solidFill>
                  <a:schemeClr val="tx1"/>
                </a:solidFill>
                <a:latin typeface="Tahoma" panose="020B0604030504040204" pitchFamily="34" charset="0"/>
              </a:rPr>
              <a:t>1       0.686651        -0.370399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>
                <a:solidFill>
                  <a:schemeClr val="tx1"/>
                </a:solidFill>
                <a:latin typeface="Tahoma" panose="020B0604030504040204" pitchFamily="34" charset="0"/>
              </a:rPr>
              <a:t>2       0.610741        -0.0232286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>
                <a:solidFill>
                  <a:schemeClr val="tx1"/>
                </a:solidFill>
                <a:latin typeface="Tahoma" panose="020B0604030504040204" pitchFamily="34" charset="0"/>
              </a:rPr>
              <a:t>3       0.605296        -0.000121011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>
                <a:solidFill>
                  <a:schemeClr val="tx1"/>
                </a:solidFill>
                <a:latin typeface="Tahoma" panose="020B0604030504040204" pitchFamily="34" charset="0"/>
              </a:rPr>
              <a:t>4       0.605267        -3.35649e-009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id-ID">
                <a:solidFill>
                  <a:schemeClr val="tx1"/>
                </a:solidFill>
                <a:latin typeface="Tahoma" panose="020B0604030504040204" pitchFamily="34" charset="0"/>
              </a:rPr>
              <a:t>Akar terletak di x = 0.605267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id-ID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460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id-ID" altLang="id-ID"/>
          </a:p>
        </p:txBody>
      </p:sp>
      <p:graphicFrame>
        <p:nvGraphicFramePr>
          <p:cNvPr id="62467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667000" y="1066800"/>
          <a:ext cx="7696200" cy="530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314286" imgH="5038095" progId="Paint.Picture">
                  <p:embed/>
                </p:oleObj>
              </mc:Choice>
              <mc:Fallback>
                <p:oleObj name="Bitmap Image" r:id="rId2" imgW="7314286" imgH="5038095" progId="Paint.Picture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066800"/>
                        <a:ext cx="7696200" cy="530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324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/>
              <a:t>TUGAS</a:t>
            </a:r>
            <a:br>
              <a:rPr lang="id-ID"/>
            </a:br>
            <a:r>
              <a:rPr lang="id-ID" sz="2800"/>
              <a:t>METODE NEWTON RHAPSON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KERJAKAN CONTOH SOAL &amp; SOAL PADA SLIDE MATERI </a:t>
            </a:r>
            <a:r>
              <a:rPr lang="en-US" dirty="0"/>
              <a:t>6</a:t>
            </a:r>
            <a:r>
              <a:rPr lang="id-ID" dirty="0"/>
              <a:t>.</a:t>
            </a:r>
          </a:p>
          <a:p>
            <a:r>
              <a:rPr lang="id-ID" dirty="0"/>
              <a:t>MENGGUNAKAN EXCEL, RUMUSKAN </a:t>
            </a:r>
          </a:p>
          <a:p>
            <a:r>
              <a:rPr lang="id-ID" dirty="0"/>
              <a:t>SLIDE 6-8,9,15,17, 18, 20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5007740"/>
      </p:ext>
    </p:extLst>
  </p:cSld>
  <p:clrMapOvr>
    <a:masterClrMapping/>
  </p:clrMapOvr>
</p:sld>
</file>

<file path=ppt/theme/theme1.xml><?xml version="1.0" encoding="utf-8"?>
<a:theme xmlns:a="http://schemas.openxmlformats.org/drawingml/2006/main" name="Tetes air">
  <a:themeElements>
    <a:clrScheme name="Tetes air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Tetes air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tes air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Tetes air</Template>
  <TotalTime>178</TotalTime>
  <Words>700</Words>
  <Application>Microsoft Office PowerPoint</Application>
  <PresentationFormat>Layar Lebar</PresentationFormat>
  <Paragraphs>88</Paragraphs>
  <Slides>22</Slides>
  <Notes>0</Notes>
  <HiddenSlides>0</HiddenSlides>
  <MMClips>0</MMClips>
  <ScaleCrop>false</ScaleCrop>
  <HeadingPairs>
    <vt:vector size="8" baseType="variant">
      <vt:variant>
        <vt:lpstr>Font Dipakai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Tertanam</vt:lpstr>
      </vt:variant>
      <vt:variant>
        <vt:i4>3</vt:i4>
      </vt:variant>
      <vt:variant>
        <vt:lpstr>Judul Slide</vt:lpstr>
      </vt:variant>
      <vt:variant>
        <vt:i4>22</vt:i4>
      </vt:variant>
    </vt:vector>
  </HeadingPairs>
  <TitlesOfParts>
    <vt:vector size="32" baseType="lpstr">
      <vt:lpstr>Arial</vt:lpstr>
      <vt:lpstr>Tahoma</vt:lpstr>
      <vt:lpstr>Times New Roman</vt:lpstr>
      <vt:lpstr>Tw Cen MT</vt:lpstr>
      <vt:lpstr>Wingdings</vt:lpstr>
      <vt:lpstr>Wingdings 3</vt:lpstr>
      <vt:lpstr>Tetes air</vt:lpstr>
      <vt:lpstr>Equation.3</vt:lpstr>
      <vt:lpstr>Bitmap Image</vt:lpstr>
      <vt:lpstr>Equation</vt:lpstr>
      <vt:lpstr>   Metode Newton Raphson</vt:lpstr>
      <vt:lpstr>Metode Newton Raphson</vt:lpstr>
      <vt:lpstr>Metode Newton Raphson </vt:lpstr>
      <vt:lpstr>Metode Newton Raphson</vt:lpstr>
      <vt:lpstr>Algoritma Metode Newton Raphson</vt:lpstr>
      <vt:lpstr>Contoh Soal</vt:lpstr>
      <vt:lpstr>Contoh Soal</vt:lpstr>
      <vt:lpstr>Contoh</vt:lpstr>
      <vt:lpstr>Contoh :</vt:lpstr>
      <vt:lpstr>Presentasi PowerPoint</vt:lpstr>
      <vt:lpstr>Permasalahan pada pemakaian metode newton raphson</vt:lpstr>
      <vt:lpstr>Permasalahan pada pemakaian metode newton raphson</vt:lpstr>
      <vt:lpstr>Hasil Tidak Konvergen</vt:lpstr>
      <vt:lpstr>Penyelesaian Permasalahan pada pemakaian metode newton raphson</vt:lpstr>
      <vt:lpstr>Contoh Soal</vt:lpstr>
      <vt:lpstr>Presentasi PowerPoint</vt:lpstr>
      <vt:lpstr>Contoh Soal</vt:lpstr>
      <vt:lpstr>Contoh Soal</vt:lpstr>
      <vt:lpstr>Presentasi PowerPoint</vt:lpstr>
      <vt:lpstr>Contoh</vt:lpstr>
      <vt:lpstr>Presentasi PowerPoint</vt:lpstr>
      <vt:lpstr>TUGAS METODE NEWTON RHAPSON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Kartini Wachman</dc:creator>
  <cp:lastModifiedBy>Kartini</cp:lastModifiedBy>
  <cp:revision>9</cp:revision>
  <dcterms:created xsi:type="dcterms:W3CDTF">2020-10-13T02:24:49Z</dcterms:created>
  <dcterms:modified xsi:type="dcterms:W3CDTF">2026-09-21T02:59:03Z</dcterms:modified>
</cp:coreProperties>
</file>