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57" r:id="rId3"/>
    <p:sldId id="272" r:id="rId4"/>
    <p:sldId id="258" r:id="rId5"/>
    <p:sldId id="259" r:id="rId6"/>
    <p:sldId id="260" r:id="rId7"/>
    <p:sldId id="261" r:id="rId8"/>
    <p:sldId id="264" r:id="rId9"/>
    <p:sldId id="265" r:id="rId10"/>
    <p:sldId id="280" r:id="rId11"/>
    <p:sldId id="275" r:id="rId12"/>
    <p:sldId id="276" r:id="rId13"/>
    <p:sldId id="277" r:id="rId14"/>
    <p:sldId id="278" r:id="rId15"/>
    <p:sldId id="27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7CAC-8289-426E-8015-77880FF5EA1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2878A-27A1-473C-950C-4241784FD4C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1633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7CAC-8289-426E-8015-77880FF5EA1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2878A-27A1-473C-950C-4241784FD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992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7CAC-8289-426E-8015-77880FF5EA1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2878A-27A1-473C-950C-4241784FD4C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419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7CAC-8289-426E-8015-77880FF5EA1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2878A-27A1-473C-950C-4241784FD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739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7CAC-8289-426E-8015-77880FF5EA1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2878A-27A1-473C-950C-4241784FD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348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7CAC-8289-426E-8015-77880FF5EA1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2878A-27A1-473C-950C-4241784FD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56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7CAC-8289-426E-8015-77880FF5EA1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2878A-27A1-473C-950C-4241784FD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958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9457CAC-8289-426E-8015-77880FF5EA1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9B2878A-27A1-473C-950C-4241784FD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97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7CAC-8289-426E-8015-77880FF5EA1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2878A-27A1-473C-950C-4241784FD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44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7CAC-8289-426E-8015-77880FF5EA1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2878A-27A1-473C-950C-4241784FD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720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57CAC-8289-426E-8015-77880FF5EA1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2878A-27A1-473C-950C-4241784FD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780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9457CAC-8289-426E-8015-77880FF5EA11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9B2878A-27A1-473C-950C-4241784FD4C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5651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BF846-2CAC-4409-8D82-716D54FE1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134804" cy="5403850"/>
          </a:xfrm>
        </p:spPr>
        <p:txBody>
          <a:bodyPr anchor="ctr"/>
          <a:lstStyle/>
          <a:p>
            <a:pPr algn="ctr"/>
            <a:r>
              <a:rPr lang="id-ID" b="1" dirty="0"/>
              <a:t>Outline </a:t>
            </a:r>
            <a:br>
              <a:rPr lang="id-ID" b="1" dirty="0"/>
            </a:br>
            <a:r>
              <a:rPr lang="id-ID" b="1" dirty="0"/>
              <a:t>Implementasi </a:t>
            </a:r>
            <a:r>
              <a:rPr lang="id-ID" b="1"/>
              <a:t>Basis </a:t>
            </a:r>
            <a:r>
              <a:rPr lang="id-ID" b="1" smtClean="0"/>
              <a:t>Data</a:t>
            </a:r>
            <a:r>
              <a:rPr lang="en-US" b="1" smtClean="0"/>
              <a:t> Lanjut </a:t>
            </a:r>
            <a:endParaRPr lang="id-ID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EB738-3A63-46B1-B2B7-38E611A05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0"/>
            <a:ext cx="6172200" cy="6189406"/>
          </a:xfrm>
        </p:spPr>
        <p:txBody>
          <a:bodyPr>
            <a:normAutofit fontScale="5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sz="3400" dirty="0"/>
              <a:t>Pengantar Implementasi Basis Data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Bahasa SQL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DDL (Data Definition Language)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DML (Data Manipulation Language)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DML (Data Manipulation Language)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Aggregate Function 1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400" b="1" smtClean="0"/>
              <a:t>Query Bersyarat </a:t>
            </a:r>
            <a:endParaRPr lang="id-ID" sz="3400" b="1" dirty="0"/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Ujian Tengah Semester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Join Table dan Union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Join Table dan Union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Sub-query pada SQL 1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Sub-query pada SQL 2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Function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Stored Procedure 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Trigger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3400" dirty="0"/>
              <a:t>Ujian Akhir Semester</a:t>
            </a:r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  <a:p>
            <a:pPr marL="514350" indent="-514350">
              <a:buFont typeface="+mj-lt"/>
              <a:buAutoNum type="arabicPeriod"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87584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QUERY BERSYARAT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6200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Query Bersyarat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endParaRPr lang="en-US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smtClean="0"/>
              <a:t>Query </a:t>
            </a:r>
            <a:r>
              <a:rPr lang="en-US"/>
              <a:t>bersyarat dalam SQL adalah jenis query yang digunakan untuk mengambil data dari database </a:t>
            </a:r>
            <a:r>
              <a:rPr lang="en-US" b="1"/>
              <a:t>berdasarkan kondisi atau kriteria tertentu. </a:t>
            </a:r>
            <a:endParaRPr lang="en-US" b="1" smtClean="0"/>
          </a:p>
          <a:p>
            <a:pPr marL="0" indent="0">
              <a:buNone/>
            </a:pPr>
            <a:endParaRPr lang="en-US" b="1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smtClean="0"/>
              <a:t>Kondisi </a:t>
            </a:r>
            <a:r>
              <a:rPr lang="en-US"/>
              <a:t>ini didefinisikan dengan menggunakan </a:t>
            </a:r>
            <a:r>
              <a:rPr lang="en-US" b="1"/>
              <a:t>klausa WHERE </a:t>
            </a:r>
            <a:r>
              <a:rPr lang="en-US"/>
              <a:t>dalam pernyataan SQL. </a:t>
            </a:r>
            <a:endParaRPr lang="en-US" smtClean="0"/>
          </a:p>
          <a:p>
            <a:pPr marL="0" indent="0">
              <a:buNone/>
            </a:pPr>
            <a:endParaRPr lang="en-US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smtClean="0"/>
              <a:t>Dengan </a:t>
            </a:r>
            <a:r>
              <a:rPr lang="en-US"/>
              <a:t>query bersyarat, </a:t>
            </a:r>
            <a:r>
              <a:rPr lang="en-US" smtClean="0"/>
              <a:t>kita dapat </a:t>
            </a:r>
            <a:r>
              <a:rPr lang="en-US"/>
              <a:t>memfilter data dari tabel sehingga hanya baris yang memenuhi kondisi tertentu yang akan dikembalikan sebagai hasil query.</a:t>
            </a:r>
          </a:p>
        </p:txBody>
      </p:sp>
    </p:spTree>
    <p:extLst>
      <p:ext uri="{BB962C8B-B14F-4D97-AF65-F5344CB8AC3E}">
        <p14:creationId xmlns:p14="http://schemas.microsoft.com/office/powerpoint/2010/main" val="270865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-457200"/>
            <a:ext cx="7239000" cy="1143000"/>
          </a:xfrm>
        </p:spPr>
        <p:txBody>
          <a:bodyPr/>
          <a:lstStyle/>
          <a:p>
            <a:pPr>
              <a:tabLst>
                <a:tab pos="3822700" algn="l"/>
              </a:tabLst>
            </a:pPr>
            <a:r>
              <a:rPr lang="en-US" dirty="0" smtClean="0"/>
              <a:t>select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33601" y="1611868"/>
            <a:ext cx="862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Sintaks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52800" y="1702476"/>
            <a:ext cx="6018750" cy="2031325"/>
          </a:xfrm>
          <a:prstGeom prst="rect">
            <a:avLst/>
          </a:prstGeom>
          <a:noFill/>
          <a:ln w="38100">
            <a:solidFill>
              <a:schemeClr val="tx2"/>
            </a:solidFill>
            <a:prstDash val="dash"/>
          </a:ln>
        </p:spPr>
        <p:txBody>
          <a:bodyPr wrap="square" rtlCol="0">
            <a:spAutoFit/>
          </a:bodyPr>
          <a:lstStyle/>
          <a:p>
            <a:pPr marL="0" lvl="1"/>
            <a:r>
              <a:rPr lang="en-US" b="1" dirty="0">
                <a:solidFill>
                  <a:srgbClr val="294FF1"/>
                </a:solidFill>
              </a:rPr>
              <a:t>	SELECT </a:t>
            </a:r>
            <a:r>
              <a:rPr lang="en-US" b="1" dirty="0"/>
              <a:t>[DISTINCT] </a:t>
            </a:r>
            <a:r>
              <a:rPr lang="en-US" b="1" dirty="0" err="1"/>
              <a:t>select_list</a:t>
            </a:r>
            <a:endParaRPr lang="en-US" b="1" dirty="0"/>
          </a:p>
          <a:p>
            <a:pPr lvl="1"/>
            <a:r>
              <a:rPr lang="id-ID" b="1" dirty="0"/>
              <a:t>	</a:t>
            </a:r>
            <a:r>
              <a:rPr lang="en-US" b="1" dirty="0">
                <a:solidFill>
                  <a:srgbClr val="294FF1"/>
                </a:solidFill>
              </a:rPr>
              <a:t>FROM</a:t>
            </a:r>
            <a:r>
              <a:rPr lang="en-US" b="1" dirty="0"/>
              <a:t> </a:t>
            </a:r>
            <a:r>
              <a:rPr lang="en-US" b="1" dirty="0" err="1"/>
              <a:t>table_source</a:t>
            </a:r>
            <a:endParaRPr lang="en-US" b="1" dirty="0"/>
          </a:p>
          <a:p>
            <a:pPr lvl="1"/>
            <a:r>
              <a:rPr lang="id-ID" b="1" dirty="0"/>
              <a:t>	</a:t>
            </a:r>
            <a:r>
              <a:rPr lang="en-US" b="1" dirty="0"/>
              <a:t>[</a:t>
            </a:r>
            <a:r>
              <a:rPr lang="en-US" b="1" dirty="0">
                <a:solidFill>
                  <a:srgbClr val="294FF1"/>
                </a:solidFill>
              </a:rPr>
              <a:t>WHERE</a:t>
            </a:r>
            <a:r>
              <a:rPr lang="en-US" b="1" dirty="0"/>
              <a:t> </a:t>
            </a:r>
            <a:r>
              <a:rPr lang="en-US" b="1" dirty="0" err="1"/>
              <a:t>search_condition</a:t>
            </a:r>
            <a:r>
              <a:rPr lang="en-US" b="1" dirty="0"/>
              <a:t>]</a:t>
            </a:r>
          </a:p>
          <a:p>
            <a:pPr lvl="1"/>
            <a:r>
              <a:rPr lang="id-ID" b="1" dirty="0"/>
              <a:t>	</a:t>
            </a:r>
            <a:r>
              <a:rPr lang="en-US" b="1" dirty="0"/>
              <a:t>[</a:t>
            </a:r>
            <a:r>
              <a:rPr lang="en-US" b="1" dirty="0">
                <a:solidFill>
                  <a:srgbClr val="294FF1"/>
                </a:solidFill>
              </a:rPr>
              <a:t>GROUP BY</a:t>
            </a:r>
            <a:r>
              <a:rPr lang="en-US" b="1" dirty="0"/>
              <a:t> </a:t>
            </a:r>
            <a:r>
              <a:rPr lang="en-US" b="1" dirty="0" err="1"/>
              <a:t>group_by_expression</a:t>
            </a:r>
            <a:r>
              <a:rPr lang="en-US" b="1" dirty="0"/>
              <a:t>]</a:t>
            </a:r>
          </a:p>
          <a:p>
            <a:pPr lvl="1"/>
            <a:r>
              <a:rPr lang="id-ID" b="1" dirty="0"/>
              <a:t>	</a:t>
            </a:r>
            <a:r>
              <a:rPr lang="en-US" b="1" dirty="0"/>
              <a:t>[</a:t>
            </a:r>
            <a:r>
              <a:rPr lang="en-US" b="1" dirty="0">
                <a:solidFill>
                  <a:srgbClr val="294FF1"/>
                </a:solidFill>
              </a:rPr>
              <a:t>HAVING</a:t>
            </a:r>
            <a:r>
              <a:rPr lang="en-US" b="1" dirty="0"/>
              <a:t> </a:t>
            </a:r>
            <a:r>
              <a:rPr lang="en-US" b="1" dirty="0" err="1"/>
              <a:t>search_condition</a:t>
            </a:r>
            <a:r>
              <a:rPr lang="en-US" b="1" dirty="0"/>
              <a:t>]</a:t>
            </a:r>
          </a:p>
          <a:p>
            <a:pPr lvl="1"/>
            <a:r>
              <a:rPr lang="id-ID" b="1" dirty="0"/>
              <a:t>	</a:t>
            </a:r>
            <a:r>
              <a:rPr lang="en-US" b="1" dirty="0"/>
              <a:t>[</a:t>
            </a:r>
            <a:r>
              <a:rPr lang="en-US" b="1" dirty="0">
                <a:solidFill>
                  <a:srgbClr val="294FF1"/>
                </a:solidFill>
              </a:rPr>
              <a:t>ORDER BY</a:t>
            </a:r>
            <a:r>
              <a:rPr lang="en-US" b="1" dirty="0"/>
              <a:t> </a:t>
            </a:r>
            <a:r>
              <a:rPr lang="en-US" b="1" dirty="0" err="1"/>
              <a:t>order_expression</a:t>
            </a:r>
            <a:r>
              <a:rPr lang="en-US" b="1" dirty="0"/>
              <a:t> [ASC | DESC] ]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33600" y="3733800"/>
            <a:ext cx="1334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Keterangan: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09801" y="4191001"/>
            <a:ext cx="7467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i="1" dirty="0" err="1"/>
              <a:t>select_list</a:t>
            </a:r>
            <a:r>
              <a:rPr lang="en-US" dirty="0"/>
              <a:t> berisi nama kolom dari tabel yang akan ditampilkan</a:t>
            </a:r>
          </a:p>
          <a:p>
            <a:pPr marL="60325" indent="-60325"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dirty="0" err="1"/>
              <a:t>table_source</a:t>
            </a:r>
            <a:r>
              <a:rPr lang="en-US" dirty="0"/>
              <a:t> berisi nama tabel-tabel yang dijadikan sebagai sumber dari data.</a:t>
            </a:r>
          </a:p>
          <a:p>
            <a:pPr marL="60325" indent="-60325">
              <a:buFont typeface="Arial" pitchFamily="34" charset="0"/>
              <a:buChar char="•"/>
            </a:pPr>
            <a:r>
              <a:rPr lang="en-US" dirty="0"/>
              <a:t> Klausa WHERE </a:t>
            </a:r>
            <a:r>
              <a:rPr lang="id-ID" dirty="0"/>
              <a:t>digunakan jika informasi yang ditampilkan (pernyataan SELECT) memiliki </a:t>
            </a:r>
            <a:r>
              <a:rPr lang="id-ID" dirty="0">
                <a:solidFill>
                  <a:srgbClr val="0070C0"/>
                </a:solidFill>
              </a:rPr>
              <a:t>kriteria</a:t>
            </a:r>
            <a:r>
              <a:rPr lang="id-ID" dirty="0"/>
              <a:t> tertentu.</a:t>
            </a:r>
            <a:endParaRPr lang="en-US" dirty="0"/>
          </a:p>
          <a:p>
            <a:pPr marL="60325" indent="-60325">
              <a:buFont typeface="Arial" pitchFamily="34" charset="0"/>
              <a:buChar char="•"/>
            </a:pPr>
            <a:r>
              <a:rPr lang="en-US" dirty="0"/>
              <a:t> Klausa GROUP BY, HAVING, dan ORDER BY akan dijelaskan kemudian </a:t>
            </a:r>
          </a:p>
          <a:p>
            <a:pPr marL="60325" indent="-60325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33600" y="914401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Perintah select digunakan untuk menampilkan informasi tertentu dari suatu tabel</a:t>
            </a:r>
          </a:p>
        </p:txBody>
      </p:sp>
    </p:spTree>
    <p:extLst>
      <p:ext uri="{BB962C8B-B14F-4D97-AF65-F5344CB8AC3E}">
        <p14:creationId xmlns:p14="http://schemas.microsoft.com/office/powerpoint/2010/main" val="365495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FUNGSI AGGREGATE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Sum, AVG , Max , Min, Count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52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idx="1"/>
          </p:nvPr>
        </p:nvSpPr>
        <p:spPr>
          <a:xfrm>
            <a:off x="1828800" y="1295400"/>
            <a:ext cx="8610600" cy="4191000"/>
          </a:xfrm>
        </p:spPr>
        <p:txBody>
          <a:bodyPr/>
          <a:lstStyle/>
          <a:p>
            <a:pPr marL="609600" indent="-609600">
              <a:buNone/>
            </a:pPr>
            <a:r>
              <a:rPr lang="en-US" sz="2600" b="1" dirty="0"/>
              <a:t>MENGGUNAKAN FUNGSI AGGREGATE :</a:t>
            </a:r>
          </a:p>
          <a:p>
            <a:pPr marL="609600" indent="-609600">
              <a:buFontTx/>
              <a:buAutoNum type="arabicPeriod"/>
            </a:pPr>
            <a:r>
              <a:rPr lang="en-US" sz="2000" dirty="0"/>
              <a:t>COUNT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menghitung</a:t>
            </a:r>
            <a:r>
              <a:rPr lang="en-US" sz="2000" dirty="0"/>
              <a:t> </a:t>
            </a:r>
            <a:r>
              <a:rPr lang="en-US" sz="2000" dirty="0" err="1"/>
              <a:t>jumlah</a:t>
            </a:r>
            <a:r>
              <a:rPr lang="en-US" sz="2000" dirty="0"/>
              <a:t>.</a:t>
            </a:r>
          </a:p>
          <a:p>
            <a:pPr marL="609600" indent="-609600" algn="just">
              <a:buNone/>
            </a:pPr>
            <a:r>
              <a:rPr lang="en-US" sz="2000" dirty="0"/>
              <a:t>	</a:t>
            </a:r>
            <a:r>
              <a:rPr lang="en-US" sz="2000" dirty="0" err="1"/>
              <a:t>Menghitung</a:t>
            </a:r>
            <a:r>
              <a:rPr lang="en-US" sz="2000" dirty="0"/>
              <a:t> </a:t>
            </a:r>
            <a:r>
              <a:rPr lang="en-US" sz="2000" dirty="0" err="1"/>
              <a:t>jumlah</a:t>
            </a:r>
            <a:r>
              <a:rPr lang="en-US" sz="2000" dirty="0"/>
              <a:t> </a:t>
            </a:r>
            <a:r>
              <a:rPr lang="en-US" sz="2000"/>
              <a:t>record </a:t>
            </a:r>
            <a:r>
              <a:rPr lang="en-US" smtClean="0"/>
              <a:t>/ baris </a:t>
            </a:r>
            <a:r>
              <a:rPr lang="en-US" sz="2000" smtClean="0"/>
              <a:t>dari </a:t>
            </a:r>
            <a:r>
              <a:rPr lang="en-US" sz="2000" err="1"/>
              <a:t>tabel</a:t>
            </a:r>
            <a:r>
              <a:rPr lang="en-US" sz="2000"/>
              <a:t> </a:t>
            </a:r>
            <a:r>
              <a:rPr lang="en-US"/>
              <a:t> </a:t>
            </a:r>
            <a:r>
              <a:rPr lang="en-US" smtClean="0"/>
              <a:t>anggota </a:t>
            </a:r>
            <a:endParaRPr lang="en-US" sz="2000" dirty="0"/>
          </a:p>
          <a:p>
            <a:pPr marL="609600" indent="-609600">
              <a:buNone/>
            </a:pPr>
            <a:r>
              <a:rPr lang="en-US" sz="2000"/>
              <a:t>	</a:t>
            </a:r>
            <a:r>
              <a:rPr lang="en-US" sz="2000" smtClean="0"/>
              <a:t>Select Count(*) </a:t>
            </a:r>
            <a:r>
              <a:rPr lang="en-US" sz="2000"/>
              <a:t>FROM </a:t>
            </a:r>
            <a:r>
              <a:rPr lang="en-US" smtClean="0"/>
              <a:t>anggota </a:t>
            </a:r>
            <a:endParaRPr lang="en-US" sz="2000" dirty="0"/>
          </a:p>
          <a:p>
            <a:pPr marL="609600" indent="-609600">
              <a:buNone/>
            </a:pPr>
            <a:endParaRPr lang="en-US" sz="2000" dirty="0"/>
          </a:p>
          <a:p>
            <a:pPr marL="609600" indent="-609600" algn="just">
              <a:buFontTx/>
              <a:buAutoNum type="arabicPeriod" startAt="2"/>
            </a:pPr>
            <a:r>
              <a:rPr lang="en-US" sz="2000" dirty="0"/>
              <a:t>SUM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menghitung</a:t>
            </a:r>
            <a:r>
              <a:rPr lang="en-US" sz="2000" dirty="0"/>
              <a:t> total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kolom</a:t>
            </a:r>
            <a:r>
              <a:rPr lang="en-US" sz="2000" dirty="0"/>
              <a:t> yang </a:t>
            </a:r>
            <a:r>
              <a:rPr lang="en-US" sz="2000" dirty="0" err="1"/>
              <a:t>mempunyai</a:t>
            </a:r>
            <a:r>
              <a:rPr lang="en-US" sz="2000" dirty="0"/>
              <a:t> </a:t>
            </a:r>
            <a:r>
              <a:rPr lang="en-US" sz="2000" dirty="0" err="1"/>
              <a:t>tipe</a:t>
            </a:r>
            <a:r>
              <a:rPr lang="en-US" sz="2000" dirty="0"/>
              <a:t> data </a:t>
            </a:r>
            <a:r>
              <a:rPr lang="en-US" sz="2000" dirty="0" err="1"/>
              <a:t>numerik</a:t>
            </a:r>
            <a:r>
              <a:rPr lang="en-US" sz="2000" dirty="0"/>
              <a:t>.</a:t>
            </a:r>
          </a:p>
          <a:p>
            <a:pPr marL="609600" indent="-609600">
              <a:buNone/>
            </a:pPr>
            <a:r>
              <a:rPr lang="en-US" sz="2000" dirty="0"/>
              <a:t>	SELECT  SUM(SKS)  AS ‘TOTAL SKS’ FROM  MATAKULIAH</a:t>
            </a:r>
          </a:p>
          <a:p>
            <a:pPr marL="609600" indent="-609600">
              <a:buFontTx/>
              <a:buAutoNum type="arabicPeriod" startAt="2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2132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0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0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0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08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0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0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0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08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08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08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08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08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08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08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08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08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808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808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08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08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08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808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808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808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1219201"/>
            <a:ext cx="8686800" cy="452431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algn="just">
              <a:defRPr/>
            </a:pPr>
            <a:r>
              <a:rPr lang="en-US" sz="2400" dirty="0"/>
              <a:t>3. 	AVG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menghitung</a:t>
            </a:r>
            <a:r>
              <a:rPr lang="en-US" sz="2400" dirty="0"/>
              <a:t> rata-rata </a:t>
            </a:r>
            <a:r>
              <a:rPr lang="en-US" sz="2400" dirty="0" err="1"/>
              <a:t>dari</a:t>
            </a:r>
            <a:r>
              <a:rPr lang="en-US" sz="2400" dirty="0"/>
              <a:t> data-data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dirty="0" err="1"/>
              <a:t>kolom</a:t>
            </a:r>
            <a:r>
              <a:rPr lang="en-US" sz="2400" dirty="0"/>
              <a:t>.</a:t>
            </a:r>
          </a:p>
          <a:p>
            <a:pPr marL="609600" indent="-609600">
              <a:defRPr/>
            </a:pPr>
            <a:r>
              <a:rPr lang="en-US" sz="2400"/>
              <a:t>	</a:t>
            </a:r>
            <a:endParaRPr lang="en-US" sz="2400" smtClean="0"/>
          </a:p>
          <a:p>
            <a:pPr marL="609600" indent="-609600">
              <a:defRPr/>
            </a:pPr>
            <a:r>
              <a:rPr lang="en-US" sz="2400" smtClean="0"/>
              <a:t>         SELECT  AVG(FINAL)  AS  ‘FINAL’  FROM  Nilai </a:t>
            </a:r>
            <a:endParaRPr lang="en-US" sz="2400" dirty="0"/>
          </a:p>
          <a:p>
            <a:pPr>
              <a:defRPr/>
            </a:pPr>
            <a:r>
              <a:rPr lang="en-US" sz="2400" dirty="0"/>
              <a:t>        </a:t>
            </a:r>
          </a:p>
          <a:p>
            <a:pPr marL="463550" indent="-463550" algn="just">
              <a:defRPr/>
            </a:pPr>
            <a:r>
              <a:rPr lang="en-US" sz="2400" dirty="0"/>
              <a:t>4. MIN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menghitung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minimal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dirty="0" err="1"/>
              <a:t>kolom</a:t>
            </a:r>
            <a:r>
              <a:rPr lang="en-US" sz="2400" dirty="0"/>
              <a:t>.</a:t>
            </a:r>
          </a:p>
          <a:p>
            <a:pPr>
              <a:defRPr/>
            </a:pPr>
            <a:r>
              <a:rPr lang="en-US" sz="2400" dirty="0"/>
              <a:t>	SELECT MIN(FINAL) FROM </a:t>
            </a:r>
            <a:r>
              <a:rPr lang="en-US" sz="2400" dirty="0" err="1"/>
              <a:t>Nilai</a:t>
            </a:r>
            <a:endParaRPr lang="en-US" sz="2400" dirty="0"/>
          </a:p>
          <a:p>
            <a:pPr>
              <a:defRPr/>
            </a:pPr>
            <a:endParaRPr lang="en-US" sz="2400" dirty="0"/>
          </a:p>
          <a:p>
            <a:pPr marL="341313" indent="-341313" algn="just">
              <a:defRPr/>
            </a:pPr>
            <a:r>
              <a:rPr lang="en-US" sz="2400" dirty="0"/>
              <a:t>5. MAX </a:t>
            </a:r>
            <a:r>
              <a:rPr lang="en-US" sz="2400" dirty="0" err="1"/>
              <a:t>diguankan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menghitung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r>
              <a:rPr lang="en-US" sz="2400" dirty="0"/>
              <a:t> </a:t>
            </a:r>
            <a:r>
              <a:rPr lang="en-US" sz="2400" dirty="0" err="1"/>
              <a:t>maksismum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dirty="0" err="1"/>
              <a:t>kolom</a:t>
            </a:r>
            <a:endParaRPr lang="en-US" sz="2400" dirty="0"/>
          </a:p>
          <a:p>
            <a:pPr>
              <a:defRPr/>
            </a:pPr>
            <a:r>
              <a:rPr lang="en-US" sz="2400" dirty="0"/>
              <a:t>	SELECT MAX(MID) FROM </a:t>
            </a:r>
            <a:r>
              <a:rPr lang="en-US" sz="2400" dirty="0" err="1"/>
              <a:t>Nilai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63512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</a:t>
            </a:r>
            <a:r>
              <a:rPr lang="en-US" dirty="0" err="1" smtClean="0"/>
              <a:t>Bersyarat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4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idx="1"/>
          </p:nvPr>
        </p:nvSpPr>
        <p:spPr>
          <a:xfrm>
            <a:off x="1752600" y="409433"/>
            <a:ext cx="8540750" cy="5718412"/>
          </a:xfrm>
        </p:spPr>
        <p:txBody>
          <a:bodyPr>
            <a:normAutofit/>
          </a:bodyPr>
          <a:lstStyle/>
          <a:p>
            <a:pPr marL="609600" indent="-609600">
              <a:buNone/>
            </a:pPr>
            <a:r>
              <a:rPr lang="en-US" sz="2600" b="1" dirty="0" smtClean="0"/>
              <a:t>QUERY BERSYARAT </a:t>
            </a:r>
            <a:endParaRPr lang="en-US" sz="2600" b="1" dirty="0"/>
          </a:p>
          <a:p>
            <a:pPr marL="609600" indent="-609600" algn="just">
              <a:buNone/>
            </a:pPr>
            <a:r>
              <a:rPr lang="en-US" b="1" dirty="0" smtClean="0"/>
              <a:t>Query </a:t>
            </a:r>
            <a:r>
              <a:rPr lang="en-US" b="1" dirty="0" err="1"/>
              <a:t>bersyarat</a:t>
            </a:r>
            <a:r>
              <a:rPr lang="en-US" b="1" dirty="0"/>
              <a:t> </a:t>
            </a:r>
            <a:r>
              <a:rPr lang="en-US" b="1" dirty="0" err="1"/>
              <a:t>merupakan</a:t>
            </a:r>
            <a:r>
              <a:rPr lang="en-US" b="1" dirty="0"/>
              <a:t> </a:t>
            </a:r>
            <a:r>
              <a:rPr lang="en-US" b="1" dirty="0" err="1"/>
              <a:t>merupakan</a:t>
            </a:r>
            <a:r>
              <a:rPr lang="en-US" b="1" dirty="0"/>
              <a:t> </a:t>
            </a:r>
            <a:r>
              <a:rPr lang="en-US" b="1" dirty="0" err="1"/>
              <a:t>perintah</a:t>
            </a:r>
            <a:r>
              <a:rPr lang="en-US" b="1" dirty="0"/>
              <a:t> query yang </a:t>
            </a:r>
            <a:r>
              <a:rPr lang="en-US" b="1" dirty="0" err="1"/>
              <a:t>memiliki</a:t>
            </a:r>
            <a:r>
              <a:rPr lang="en-US" b="1" dirty="0"/>
              <a:t> </a:t>
            </a:r>
            <a:r>
              <a:rPr lang="en-US" b="1" dirty="0" err="1"/>
              <a:t>kriteria</a:t>
            </a:r>
            <a:r>
              <a:rPr lang="en-US" b="1" dirty="0"/>
              <a:t>. 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b="1" dirty="0"/>
              <a:t>having</a:t>
            </a:r>
            <a:r>
              <a:rPr lang="en-US" dirty="0"/>
              <a:t>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kriteria</a:t>
            </a:r>
            <a:r>
              <a:rPr lang="en-US" dirty="0"/>
              <a:t> yang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aggregate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diikuti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group by</a:t>
            </a:r>
            <a:r>
              <a:rPr lang="en-US" dirty="0" smtClean="0"/>
              <a:t>,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en-US" dirty="0" smtClean="0"/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dirty="0" err="1" smtClean="0"/>
              <a:t>Sedangkan</a:t>
            </a:r>
            <a:r>
              <a:rPr lang="en-US" dirty="0" smtClean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b="1" dirty="0"/>
              <a:t>where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Comparison(=, &lt;&gt;, &lt;, &gt;, &gt;= </a:t>
            </a:r>
            <a:r>
              <a:rPr lang="en-US" dirty="0" err="1"/>
              <a:t>atau</a:t>
            </a:r>
            <a:r>
              <a:rPr lang="en-US" dirty="0"/>
              <a:t> &lt;=), between, in, like / not like </a:t>
            </a:r>
            <a:r>
              <a:rPr lang="en-US" dirty="0" err="1"/>
              <a:t>atau</a:t>
            </a:r>
            <a:r>
              <a:rPr lang="en-US" dirty="0"/>
              <a:t> is null / is not null, </a:t>
            </a:r>
            <a:r>
              <a:rPr lang="en-US" dirty="0" err="1"/>
              <a:t>misalnya</a:t>
            </a:r>
            <a:r>
              <a:rPr lang="en-US" dirty="0"/>
              <a:t> : select </a:t>
            </a:r>
            <a:r>
              <a:rPr lang="en-US" dirty="0" err="1"/>
              <a:t>first_name</a:t>
            </a:r>
            <a:r>
              <a:rPr lang="en-US" dirty="0"/>
              <a:t>, </a:t>
            </a:r>
            <a:r>
              <a:rPr lang="en-US" dirty="0" err="1"/>
              <a:t>employee_id</a:t>
            </a:r>
            <a:r>
              <a:rPr lang="en-US" dirty="0"/>
              <a:t> from employees where </a:t>
            </a:r>
            <a:r>
              <a:rPr lang="en-US" dirty="0" err="1"/>
              <a:t>employee_id</a:t>
            </a:r>
            <a:r>
              <a:rPr lang="en-US" dirty="0"/>
              <a:t>&gt;=200.</a:t>
            </a:r>
            <a:endParaRPr lang="en-US" sz="2000" dirty="0"/>
          </a:p>
          <a:p>
            <a:pPr marL="609600" indent="-60960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120333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19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19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9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9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19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19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19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19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19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19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4800" smtClean="0"/>
          </a:p>
          <a:p>
            <a:r>
              <a:rPr lang="en-US" sz="7200" smtClean="0"/>
              <a:t>      LATIHAN       SOAL </a:t>
            </a:r>
            <a:endParaRPr lang="en-US" sz="7200"/>
          </a:p>
        </p:txBody>
      </p:sp>
    </p:spTree>
    <p:extLst>
      <p:ext uri="{BB962C8B-B14F-4D97-AF65-F5344CB8AC3E}">
        <p14:creationId xmlns:p14="http://schemas.microsoft.com/office/powerpoint/2010/main" val="1990914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Soal 1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Tampilkan </a:t>
            </a:r>
            <a:r>
              <a:rPr lang="en-US"/>
              <a:t>semua data buku yang jumlah bukunya antara 50 sampai dengan 100, urutkan tampilannya dari jumlah terkecil hingga </a:t>
            </a:r>
            <a:r>
              <a:rPr lang="en-US" smtClean="0"/>
              <a:t>terbesar</a:t>
            </a:r>
          </a:p>
          <a:p>
            <a:pPr lvl="0"/>
            <a:endParaRPr lang="en-US" smtClean="0"/>
          </a:p>
          <a:p>
            <a:pPr lvl="0"/>
            <a:r>
              <a:rPr lang="en-US" smtClean="0"/>
              <a:t>Jawaban :</a:t>
            </a:r>
            <a:endParaRPr lang="en-US"/>
          </a:p>
          <a:p>
            <a:pPr lvl="0"/>
            <a:r>
              <a:rPr lang="en-US"/>
              <a:t>SELECT * FROM buku</a:t>
            </a:r>
          </a:p>
          <a:p>
            <a:pPr lvl="0"/>
            <a:r>
              <a:rPr lang="en-US"/>
              <a:t>WHERE jumlahBuku BETWEEN 50 AND 100</a:t>
            </a:r>
          </a:p>
          <a:p>
            <a:pPr lvl="0"/>
            <a:r>
              <a:rPr lang="en-US"/>
              <a:t>ORDER BY (jumlahBuku) ASC;</a:t>
            </a:r>
          </a:p>
          <a:p>
            <a:pPr lvl="0"/>
            <a:endParaRPr lang="en-US"/>
          </a:p>
          <a:p>
            <a:pPr lvl="0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1209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Soal 2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  <a:p>
            <a:r>
              <a:rPr lang="en-US" sz="2400" smtClean="0"/>
              <a:t>Tampilkan </a:t>
            </a:r>
            <a:r>
              <a:rPr lang="en-US" sz="2400"/>
              <a:t>data dari tabel peminjam , data yang ditampilkan adalah data degan jumlah pinjam </a:t>
            </a:r>
            <a:r>
              <a:rPr lang="en-US" sz="2400" smtClean="0"/>
              <a:t>&gt; 2</a:t>
            </a:r>
          </a:p>
          <a:p>
            <a:pPr marL="0" indent="0">
              <a:buNone/>
            </a:pPr>
            <a:endParaRPr lang="en-US" sz="2400" smtClean="0"/>
          </a:p>
          <a:p>
            <a:pPr marL="0" indent="0">
              <a:buNone/>
            </a:pPr>
            <a:r>
              <a:rPr lang="en-US" sz="2400" smtClean="0"/>
              <a:t>Jawaban :</a:t>
            </a:r>
            <a:endParaRPr lang="en-US" sz="2400"/>
          </a:p>
          <a:p>
            <a:r>
              <a:rPr lang="en-US"/>
              <a:t>SELECT * FROM peminjam </a:t>
            </a:r>
          </a:p>
          <a:p>
            <a:r>
              <a:rPr lang="en-US"/>
              <a:t>WHERE jumlahPinjam &gt; 2; </a:t>
            </a:r>
          </a:p>
        </p:txBody>
      </p:sp>
    </p:spTree>
    <p:extLst>
      <p:ext uri="{BB962C8B-B14F-4D97-AF65-F5344CB8AC3E}">
        <p14:creationId xmlns:p14="http://schemas.microsoft.com/office/powerpoint/2010/main" val="2386976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Soal 3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Tampilkan idBuku,JudulBuku,jumlah buku paling banyak dari tabel </a:t>
            </a:r>
            <a:r>
              <a:rPr lang="en-US" smtClean="0"/>
              <a:t>buku</a:t>
            </a:r>
          </a:p>
          <a:p>
            <a:endParaRPr lang="en-US" smtClean="0"/>
          </a:p>
          <a:p>
            <a:r>
              <a:rPr lang="en-US" smtClean="0"/>
              <a:t>Jawaban :</a:t>
            </a:r>
            <a:endParaRPr lang="en-US"/>
          </a:p>
          <a:p>
            <a:r>
              <a:rPr lang="en-US" smtClean="0"/>
              <a:t>SELECT </a:t>
            </a:r>
            <a:r>
              <a:rPr lang="en-US"/>
              <a:t>idBuku, judulBuku, MAX(jumlahBuku) AS BukuPalingBanyak </a:t>
            </a:r>
            <a:endParaRPr lang="en-US" smtClean="0"/>
          </a:p>
          <a:p>
            <a:r>
              <a:rPr lang="en-US" smtClean="0"/>
              <a:t>FROM </a:t>
            </a:r>
            <a:r>
              <a:rPr lang="en-US"/>
              <a:t>buku;</a:t>
            </a:r>
          </a:p>
        </p:txBody>
      </p:sp>
    </p:spTree>
    <p:extLst>
      <p:ext uri="{BB962C8B-B14F-4D97-AF65-F5344CB8AC3E}">
        <p14:creationId xmlns:p14="http://schemas.microsoft.com/office/powerpoint/2010/main" val="151439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Soal 4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Tampilkan jumlah buku berdasarkan tahun terbitnya dan urutkan tampilannya dari tahun </a:t>
            </a:r>
            <a:r>
              <a:rPr lang="en-US" smtClean="0"/>
              <a:t>terbesar </a:t>
            </a:r>
          </a:p>
          <a:p>
            <a:endParaRPr lang="en-US" smtClean="0"/>
          </a:p>
          <a:p>
            <a:r>
              <a:rPr lang="en-US" smtClean="0"/>
              <a:t>Jawaban :</a:t>
            </a:r>
            <a:endParaRPr lang="en-US"/>
          </a:p>
          <a:p>
            <a:r>
              <a:rPr lang="en-US"/>
              <a:t>SELECT tahunTerbit, SUM(jumlahBuku) AS JumlahBuku FROM buku </a:t>
            </a:r>
          </a:p>
          <a:p>
            <a:r>
              <a:rPr lang="en-US"/>
              <a:t>GROUP BY(TahunTerbit)</a:t>
            </a:r>
          </a:p>
          <a:p>
            <a:r>
              <a:rPr lang="en-US"/>
              <a:t>ORDER BY tahunTerbit DESC; 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4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Soal 5 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Tampilkan data peminjaman yang belum </a:t>
            </a:r>
            <a:r>
              <a:rPr lang="en-US" smtClean="0"/>
              <a:t>dikembalikan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 smtClean="0"/>
              <a:t>Jawaban : </a:t>
            </a:r>
          </a:p>
          <a:p>
            <a:r>
              <a:rPr lang="en-US"/>
              <a:t>SELECT *</a:t>
            </a:r>
          </a:p>
          <a:p>
            <a:r>
              <a:rPr lang="en-US"/>
              <a:t>FROM meminjam</a:t>
            </a:r>
          </a:p>
          <a:p>
            <a:r>
              <a:rPr lang="en-US"/>
              <a:t>WHERE tglKembali IS NULL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096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11169</TotalTime>
  <Words>435</Words>
  <Application>Microsoft Office PowerPoint</Application>
  <PresentationFormat>Widescreen</PresentationFormat>
  <Paragraphs>103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Retrospect</vt:lpstr>
      <vt:lpstr>Outline  Implementasi Basis Data Lanjut </vt:lpstr>
      <vt:lpstr>QUERY BERSYARAT</vt:lpstr>
      <vt:lpstr>Query Bersyarat </vt:lpstr>
      <vt:lpstr>select</vt:lpstr>
      <vt:lpstr>FUNGSI AGGREGATE</vt:lpstr>
      <vt:lpstr>PowerPoint Presentation</vt:lpstr>
      <vt:lpstr>PowerPoint Presentation</vt:lpstr>
      <vt:lpstr>Query Bersyarat </vt:lpstr>
      <vt:lpstr>PowerPoint Presentation</vt:lpstr>
      <vt:lpstr>PowerPoint Presentation</vt:lpstr>
      <vt:lpstr>Soal 1</vt:lpstr>
      <vt:lpstr>Soal 2 </vt:lpstr>
      <vt:lpstr>Soal 3</vt:lpstr>
      <vt:lpstr>Soal 4 </vt:lpstr>
      <vt:lpstr>Soal 5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QUERY LANJUT</dc:title>
  <dc:creator>asus</dc:creator>
  <cp:lastModifiedBy>Reviewer Santika 2023</cp:lastModifiedBy>
  <cp:revision>19</cp:revision>
  <dcterms:created xsi:type="dcterms:W3CDTF">2022-11-07T05:46:59Z</dcterms:created>
  <dcterms:modified xsi:type="dcterms:W3CDTF">2026-10-08T22:12:51Z</dcterms:modified>
</cp:coreProperties>
</file>