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257" r:id="rId3"/>
    <p:sldId id="258" r:id="rId4"/>
    <p:sldId id="259" r:id="rId5"/>
    <p:sldId id="260" r:id="rId6"/>
    <p:sldId id="270" r:id="rId7"/>
    <p:sldId id="261" r:id="rId8"/>
    <p:sldId id="271" r:id="rId9"/>
    <p:sldId id="262" r:id="rId10"/>
    <p:sldId id="272" r:id="rId11"/>
    <p:sldId id="263" r:id="rId12"/>
    <p:sldId id="274" r:id="rId13"/>
    <p:sldId id="264" r:id="rId14"/>
    <p:sldId id="273" r:id="rId15"/>
    <p:sldId id="265" r:id="rId16"/>
    <p:sldId id="282" r:id="rId17"/>
    <p:sldId id="266" r:id="rId18"/>
    <p:sldId id="280" r:id="rId19"/>
    <p:sldId id="267" r:id="rId20"/>
    <p:sldId id="276" r:id="rId21"/>
    <p:sldId id="281" r:id="rId22"/>
    <p:sldId id="268" r:id="rId23"/>
    <p:sldId id="277" r:id="rId24"/>
    <p:sldId id="275" r:id="rId25"/>
    <p:sldId id="279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04" autoAdjust="0"/>
    <p:restoredTop sz="94660"/>
  </p:normalViewPr>
  <p:slideViewPr>
    <p:cSldViewPr snapToGrid="0">
      <p:cViewPr>
        <p:scale>
          <a:sx n="66" d="100"/>
          <a:sy n="66" d="100"/>
        </p:scale>
        <p:origin x="-27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2735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04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54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05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0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71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47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8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42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9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DCBDABB-C772-4623-8138-A4243B2067F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D718634-745A-443D-8F6A-6D2FDD5714B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159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/>
              <a:t>Aggregate Function </a:t>
            </a:r>
            <a:r>
              <a:rPr lang="en-US" sz="5400" smtClean="0"/>
              <a:t>1</a:t>
            </a:r>
            <a:endParaRPr lang="en-US" sz="54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134804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br>
              <a:rPr lang="id-ID" b="1" dirty="0"/>
            </a:br>
            <a:r>
              <a:rPr lang="id-ID" b="1" dirty="0"/>
              <a:t>Implementasi </a:t>
            </a:r>
            <a:r>
              <a:rPr lang="id-ID" b="1"/>
              <a:t>Basis </a:t>
            </a:r>
            <a:r>
              <a:rPr lang="id-ID" b="1" smtClean="0"/>
              <a:t>Data</a:t>
            </a:r>
            <a:r>
              <a:rPr lang="en-US" b="1" smtClean="0"/>
              <a:t> Lanjut </a:t>
            </a:r>
            <a:endParaRPr lang="id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b="1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875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813A-DF05-4B5E-8089-0EEBD7DB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Aggregate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44DAD-0E98-47DF-8D27-01DA8E491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d-ID" dirty="0"/>
              <a:t>Aggregate Function (Fungsi Agregat) adalah fungsi yang menerima koleksi nilai dan mengembalikan nilai tunggal sebagai hasilnya. </a:t>
            </a:r>
          </a:p>
          <a:p>
            <a:r>
              <a:rPr lang="id-ID" dirty="0"/>
              <a:t>Standar ISO mendefinisikan lima jenis fungsi agregat, yaitu :</a:t>
            </a:r>
          </a:p>
          <a:p>
            <a:pPr lvl="1"/>
            <a:r>
              <a:rPr lang="id-ID" b="1" dirty="0"/>
              <a:t>AVG()</a:t>
            </a:r>
          </a:p>
          <a:p>
            <a:pPr lvl="1"/>
            <a:r>
              <a:rPr lang="id-ID" b="1" dirty="0"/>
              <a:t>COUNT()</a:t>
            </a:r>
          </a:p>
          <a:p>
            <a:pPr lvl="1"/>
            <a:r>
              <a:rPr lang="id-ID" b="1" dirty="0"/>
              <a:t>MAX() </a:t>
            </a:r>
          </a:p>
          <a:p>
            <a:pPr lvl="1"/>
            <a:r>
              <a:rPr lang="id-ID" b="1" dirty="0"/>
              <a:t>MIN() </a:t>
            </a:r>
          </a:p>
          <a:p>
            <a:pPr lvl="1"/>
            <a:r>
              <a:rPr lang="id-ID" b="1" dirty="0"/>
              <a:t>SUM()</a:t>
            </a:r>
          </a:p>
          <a:p>
            <a:pPr lvl="1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7293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D813A-DF05-4B5E-8089-0EEBD7DB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Aggregate Function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BEFAEBB-6546-4DC4-AB34-F77BC92FC3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1210482"/>
              </p:ext>
            </p:extLst>
          </p:nvPr>
        </p:nvGraphicFramePr>
        <p:xfrm>
          <a:off x="838200" y="2248412"/>
          <a:ext cx="105156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19632">
                  <a:extLst>
                    <a:ext uri="{9D8B030D-6E8A-4147-A177-3AD203B41FA5}">
                      <a16:colId xmlns:a16="http://schemas.microsoft.com/office/drawing/2014/main" val="1278062731"/>
                    </a:ext>
                  </a:extLst>
                </a:gridCol>
                <a:gridCol w="8295968">
                  <a:extLst>
                    <a:ext uri="{9D8B030D-6E8A-4147-A177-3AD203B41FA5}">
                      <a16:colId xmlns:a16="http://schemas.microsoft.com/office/drawing/2014/main" val="2649326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/>
                        <a:t>Fungsi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dirty="0"/>
                        <a:t>Deskripsi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68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6213" indent="0" algn="just"/>
                      <a:r>
                        <a:rPr lang="id-ID" sz="2000" b="1" dirty="0"/>
                        <a:t>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0" smtClean="0"/>
                        <a:t>Menghitung</a:t>
                      </a:r>
                      <a:r>
                        <a:rPr lang="en-US" sz="2000" b="0" baseline="0" smtClean="0"/>
                        <a:t> jumlah baris pada suatu kolom </a:t>
                      </a:r>
                      <a:endParaRPr lang="id-ID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773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6213" indent="0" algn="just"/>
                      <a:r>
                        <a:rPr lang="id-ID" sz="2000" b="1" dirty="0"/>
                        <a:t>SUM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smtClean="0"/>
                        <a:t>Menghitung</a:t>
                      </a:r>
                      <a:r>
                        <a:rPr lang="en-US" sz="2000" baseline="0" smtClean="0"/>
                        <a:t> </a:t>
                      </a:r>
                      <a:r>
                        <a:rPr lang="id-ID" sz="2000" smtClean="0"/>
                        <a:t>jumlah</a:t>
                      </a:r>
                      <a:r>
                        <a:rPr lang="en-US" sz="2000" baseline="0" smtClean="0"/>
                        <a:t> total </a:t>
                      </a:r>
                      <a:r>
                        <a:rPr lang="id-ID" sz="2000" smtClean="0"/>
                        <a:t>nilai</a:t>
                      </a:r>
                      <a:r>
                        <a:rPr lang="en-US" sz="2000" smtClean="0"/>
                        <a:t> </a:t>
                      </a:r>
                      <a:r>
                        <a:rPr lang="id-ID" sz="2000" smtClean="0"/>
                        <a:t> </a:t>
                      </a:r>
                      <a:r>
                        <a:rPr lang="en-US" sz="2000" smtClean="0"/>
                        <a:t>dari setiap baris</a:t>
                      </a:r>
                      <a:r>
                        <a:rPr lang="en-US" sz="2000" baseline="0" smtClean="0"/>
                        <a:t> pada suatu</a:t>
                      </a:r>
                      <a:r>
                        <a:rPr lang="id-ID" sz="2000" smtClean="0"/>
                        <a:t> </a:t>
                      </a:r>
                      <a:r>
                        <a:rPr lang="id-ID" sz="2000" dirty="0"/>
                        <a:t>kolom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437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6213" indent="0" algn="just"/>
                      <a:r>
                        <a:rPr lang="id-ID" sz="2000" b="1" dirty="0"/>
                        <a:t>AVG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000" smtClean="0"/>
                        <a:t>Me</a:t>
                      </a:r>
                      <a:r>
                        <a:rPr lang="en-US" sz="2000" smtClean="0"/>
                        <a:t>nghitung</a:t>
                      </a:r>
                      <a:r>
                        <a:rPr lang="en-US" sz="2000" baseline="0" smtClean="0"/>
                        <a:t> </a:t>
                      </a:r>
                      <a:r>
                        <a:rPr lang="id-ID" sz="2000" smtClean="0"/>
                        <a:t>rata-rata </a:t>
                      </a:r>
                      <a:r>
                        <a:rPr lang="id-ID" sz="2000" dirty="0"/>
                        <a:t>(average</a:t>
                      </a:r>
                      <a:r>
                        <a:rPr lang="id-ID" sz="2000"/>
                        <a:t>) </a:t>
                      </a:r>
                      <a:r>
                        <a:rPr lang="id-ID" sz="2000" smtClean="0"/>
                        <a:t>nilai</a:t>
                      </a:r>
                      <a:r>
                        <a:rPr lang="en-US" sz="2000" smtClean="0"/>
                        <a:t> pada suatu</a:t>
                      </a:r>
                      <a:r>
                        <a:rPr lang="id-ID" sz="2000" smtClean="0"/>
                        <a:t> </a:t>
                      </a:r>
                      <a:r>
                        <a:rPr lang="en-US" sz="2000" baseline="0" smtClean="0"/>
                        <a:t> </a:t>
                      </a:r>
                      <a:r>
                        <a:rPr lang="id-ID" sz="2000" smtClean="0"/>
                        <a:t>kolom</a:t>
                      </a:r>
                      <a:endParaRPr lang="id-ID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688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6213" indent="0" algn="just"/>
                      <a:r>
                        <a:rPr lang="id-ID" sz="2000" b="1" dirty="0"/>
                        <a:t>MIN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d-ID" sz="2000" smtClean="0"/>
                        <a:t>Me</a:t>
                      </a:r>
                      <a:r>
                        <a:rPr lang="en-US" sz="2000" smtClean="0"/>
                        <a:t>ghitung</a:t>
                      </a:r>
                      <a:r>
                        <a:rPr lang="id-ID" sz="2000" smtClean="0"/>
                        <a:t> </a:t>
                      </a:r>
                      <a:r>
                        <a:rPr lang="id-ID" sz="2000" dirty="0"/>
                        <a:t>nilai terkecil </a:t>
                      </a:r>
                      <a:r>
                        <a:rPr lang="id-ID" sz="2000"/>
                        <a:t>(</a:t>
                      </a:r>
                      <a:r>
                        <a:rPr lang="id-ID" sz="2000" smtClean="0"/>
                        <a:t>minimal</a:t>
                      </a:r>
                      <a:r>
                        <a:rPr lang="en-US" sz="2000" smtClean="0"/>
                        <a:t>)</a:t>
                      </a:r>
                      <a:r>
                        <a:rPr lang="en-US" sz="2000" baseline="0" smtClean="0"/>
                        <a:t> pada  suatu </a:t>
                      </a:r>
                      <a:r>
                        <a:rPr lang="id-ID" sz="2000" smtClean="0"/>
                        <a:t>  </a:t>
                      </a:r>
                      <a:r>
                        <a:rPr lang="id-ID" sz="2000" dirty="0"/>
                        <a:t>kolom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443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6213" indent="0" algn="just"/>
                      <a:r>
                        <a:rPr lang="id-ID" sz="2000" b="1" dirty="0"/>
                        <a:t>MAX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smtClean="0"/>
                        <a:t>Menghitung</a:t>
                      </a:r>
                      <a:r>
                        <a:rPr lang="id-ID" sz="2000" smtClean="0"/>
                        <a:t> </a:t>
                      </a:r>
                      <a:r>
                        <a:rPr lang="id-ID" sz="2000" dirty="0"/>
                        <a:t>nilai terbesar (maximal</a:t>
                      </a:r>
                      <a:r>
                        <a:rPr lang="id-ID" sz="2000"/>
                        <a:t>) </a:t>
                      </a:r>
                      <a:r>
                        <a:rPr lang="en-US" sz="2000" smtClean="0"/>
                        <a:t>pada</a:t>
                      </a:r>
                      <a:r>
                        <a:rPr lang="en-US" sz="2000" baseline="0" smtClean="0"/>
                        <a:t> suatu </a:t>
                      </a:r>
                      <a:r>
                        <a:rPr lang="id-ID" sz="2000" smtClean="0"/>
                        <a:t>kolom</a:t>
                      </a:r>
                      <a:endParaRPr lang="id-ID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11127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COUNT()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z="2400" dirty="0"/>
              <a:t>Fungsi ini </a:t>
            </a:r>
            <a:r>
              <a:rPr lang="id-ID" sz="2400"/>
              <a:t>digunakan </a:t>
            </a:r>
            <a:r>
              <a:rPr lang="en-US" sz="2400" smtClean="0"/>
              <a:t>menghitung </a:t>
            </a:r>
            <a:r>
              <a:rPr lang="en-US" sz="2400"/>
              <a:t>jumlah baris pada suatu kolom </a:t>
            </a:r>
            <a:endParaRPr lang="id-ID" sz="2400"/>
          </a:p>
          <a:p>
            <a:pPr algn="just"/>
            <a:r>
              <a:rPr lang="id-ID" sz="2400" smtClean="0"/>
              <a:t>.</a:t>
            </a:r>
            <a:endParaRPr lang="id-ID" sz="2400" dirty="0"/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id-ID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nama_field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39082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COUNT()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(employee_id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jumlah_pegawai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1800">
                <a:latin typeface="Courier New" panose="02070309020205020404" pitchFamily="49" charset="0"/>
                <a:cs typeface="Courier New" panose="02070309020205020404" pitchFamily="49" charset="0"/>
              </a:rPr>
              <a:t>menampilkan jumlah anggota perpustakaan sesuai dengan ID </a:t>
            </a:r>
            <a:r>
              <a:rPr lang="id-ID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Jurusan</a:t>
            </a:r>
            <a:endParaRPr lang="en-US" sz="1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idJurusan, COUNT(idAnggota) 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 jumlahAnggota 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anggota GROUP BY idJurusan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;                   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DEA1B6-CE19-4E91-AF4F-365ED06BD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692441"/>
            <a:ext cx="4714875" cy="1085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326" y="3054667"/>
            <a:ext cx="3009138" cy="377011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414016" y="4939724"/>
            <a:ext cx="377952" cy="2906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1</a:t>
            </a: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63584" y="4389120"/>
            <a:ext cx="390144" cy="389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SUM()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z="2400" dirty="0"/>
              <a:t>Fungsi ini digunakan </a:t>
            </a:r>
            <a:r>
              <a:rPr lang="id-ID" sz="2400"/>
              <a:t>untuk </a:t>
            </a:r>
            <a:r>
              <a:rPr lang="id-ID" sz="2400" smtClean="0"/>
              <a:t>men</a:t>
            </a:r>
            <a:r>
              <a:rPr lang="en-US" sz="2400" smtClean="0"/>
              <a:t>ghitung</a:t>
            </a:r>
            <a:r>
              <a:rPr lang="id-ID" sz="2400" smtClean="0"/>
              <a:t> </a:t>
            </a:r>
            <a:r>
              <a:rPr lang="id-ID" sz="2400" dirty="0"/>
              <a:t>jumlah (total atau sum) nilai di suatu kolom.</a:t>
            </a:r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d-ID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nama_field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9343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SUM()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SUM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(salary)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jumlah_salary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Menghitung jumlah total gaji setiap departemen</a:t>
            </a: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SUM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(salary)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jumlah_salary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F99A7-BBFD-4412-A589-1494CD526547}"/>
              </a:ext>
            </a:extLst>
          </p:cNvPr>
          <p:cNvSpPr txBox="1"/>
          <p:nvPr/>
        </p:nvSpPr>
        <p:spPr>
          <a:xfrm>
            <a:off x="2969343" y="30596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6C2C-24DA-4089-85D5-88F1D9CDE528}"/>
              </a:ext>
            </a:extLst>
          </p:cNvPr>
          <p:cNvSpPr txBox="1"/>
          <p:nvPr/>
        </p:nvSpPr>
        <p:spPr>
          <a:xfrm>
            <a:off x="10742464" y="295591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2BF19CA-50DE-4942-94D0-64904EF8D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24" y="3563937"/>
            <a:ext cx="4695825" cy="1485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91B7503-D213-4BF2-8BD8-619378CF6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227" y="3140578"/>
            <a:ext cx="47529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8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AVG()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Fungsi ini digunakan untuk mengembalikan rata-rata (average) nilai di suatu kolom</a:t>
            </a:r>
            <a:r>
              <a:rPr lang="id-ID" sz="2800" dirty="0"/>
              <a:t>.</a:t>
            </a:r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d-ID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AVG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nama_field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987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AVG()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AVG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(salary)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average_salary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AVG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(salary)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average_salary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F99A7-BBFD-4412-A589-1494CD526547}"/>
              </a:ext>
            </a:extLst>
          </p:cNvPr>
          <p:cNvSpPr txBox="1"/>
          <p:nvPr/>
        </p:nvSpPr>
        <p:spPr>
          <a:xfrm>
            <a:off x="2822240" y="3244334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6C2C-24DA-4089-85D5-88F1D9CDE528}"/>
              </a:ext>
            </a:extLst>
          </p:cNvPr>
          <p:cNvSpPr txBox="1"/>
          <p:nvPr/>
        </p:nvSpPr>
        <p:spPr>
          <a:xfrm>
            <a:off x="8024503" y="250881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6E272-5089-4ACD-A359-24F16F225C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65" r="15209"/>
          <a:stretch/>
        </p:blipFill>
        <p:spPr>
          <a:xfrm>
            <a:off x="838200" y="3640700"/>
            <a:ext cx="3920614" cy="1543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3ACAAD-D727-4CF7-8E0A-B1EF92930A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19" b="5631"/>
          <a:stretch/>
        </p:blipFill>
        <p:spPr>
          <a:xfrm>
            <a:off x="5112774" y="2878142"/>
            <a:ext cx="6129953" cy="32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MIN()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dirty="0"/>
              <a:t>Fungsi ini digunakan untuk mengembalikan nilai terkecil (minimal) di suatu kolom</a:t>
            </a:r>
            <a:r>
              <a:rPr lang="id-ID" sz="2800" dirty="0"/>
              <a:t>.</a:t>
            </a:r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id-ID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nama_field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11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MIN()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id-ID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commission_pct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_commission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id-ID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commission_pct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id-ID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min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_commission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F99A7-BBFD-4412-A589-1494CD526547}"/>
              </a:ext>
            </a:extLst>
          </p:cNvPr>
          <p:cNvSpPr txBox="1"/>
          <p:nvPr/>
        </p:nvSpPr>
        <p:spPr>
          <a:xfrm>
            <a:off x="2969342" y="3126036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6C2C-24DA-4089-85D5-88F1D9CDE528}"/>
              </a:ext>
            </a:extLst>
          </p:cNvPr>
          <p:cNvSpPr txBox="1"/>
          <p:nvPr/>
        </p:nvSpPr>
        <p:spPr>
          <a:xfrm>
            <a:off x="7739791" y="26146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E1D4E5-5576-4602-8BC1-6C46D5B98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902" y="3630305"/>
            <a:ext cx="2619375" cy="1495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2D268B-E39F-4ACC-9476-4F8CF09A7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2801" y="2989800"/>
            <a:ext cx="380047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8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MAX()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z="2400" dirty="0"/>
              <a:t>Fungsi ini digunakan untuk mengembalikan nilai terbesar (maximal) di suatu kolom.</a:t>
            </a:r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d-ID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MAX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nama_field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7651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400" b="1" dirty="0"/>
              <a:t>MAX()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MAX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commission_pct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max_commission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MAX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commission_pct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max_commission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F99A7-BBFD-4412-A589-1494CD526547}"/>
              </a:ext>
            </a:extLst>
          </p:cNvPr>
          <p:cNvSpPr txBox="1"/>
          <p:nvPr/>
        </p:nvSpPr>
        <p:spPr>
          <a:xfrm>
            <a:off x="2969343" y="305966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6C2C-24DA-4089-85D5-88F1D9CDE528}"/>
              </a:ext>
            </a:extLst>
          </p:cNvPr>
          <p:cNvSpPr txBox="1"/>
          <p:nvPr/>
        </p:nvSpPr>
        <p:spPr>
          <a:xfrm>
            <a:off x="8345889" y="2580243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5210F1-D1B7-419D-B74F-F086D4B4C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2550" y="3546108"/>
            <a:ext cx="3533775" cy="1695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5756296-E2EA-40CD-BF4D-28C7BD9D41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15"/>
          <a:stretch/>
        </p:blipFill>
        <p:spPr>
          <a:xfrm>
            <a:off x="6317911" y="2949575"/>
            <a:ext cx="4362450" cy="322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A8E9-96F2-4ADB-A5A7-C056D82AF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DISTINCT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2B1CD-24B0-4A7C-A839-5EB1D34CA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z="2400" dirty="0"/>
              <a:t>Keyword </a:t>
            </a:r>
            <a:r>
              <a:rPr lang="id-ID" sz="2400" b="1"/>
              <a:t>DISTINCT</a:t>
            </a:r>
            <a:r>
              <a:rPr lang="id-ID" sz="2400"/>
              <a:t> </a:t>
            </a:r>
            <a:r>
              <a:rPr lang="en-US" sz="2400" smtClean="0"/>
              <a:t>digunakan</a:t>
            </a:r>
            <a:r>
              <a:rPr lang="en-US" sz="2400"/>
              <a:t> </a:t>
            </a:r>
            <a:r>
              <a:rPr lang="id-ID" sz="2400" smtClean="0"/>
              <a:t>untuk </a:t>
            </a:r>
            <a:r>
              <a:rPr lang="id-ID" sz="2400" b="1" dirty="0"/>
              <a:t>mengeliminasi duplikasi </a:t>
            </a:r>
            <a:r>
              <a:rPr lang="id-ID" sz="2400" dirty="0"/>
              <a:t>kemunculan data yang </a:t>
            </a:r>
            <a:r>
              <a:rPr lang="id-ID" sz="2400"/>
              <a:t>sama</a:t>
            </a:r>
            <a:r>
              <a:rPr lang="id-ID" sz="2400" smtClean="0"/>
              <a:t>.</a:t>
            </a:r>
            <a:r>
              <a:rPr lang="en-US" sz="2400"/>
              <a:t> </a:t>
            </a:r>
            <a:r>
              <a:rPr lang="en-US" sz="2400" smtClean="0"/>
              <a:t>Select </a:t>
            </a:r>
            <a:r>
              <a:rPr lang="en-US" sz="2400" b="1" smtClean="0"/>
              <a:t>DISTINCT </a:t>
            </a:r>
            <a:r>
              <a:rPr lang="en-US" sz="2400" smtClean="0"/>
              <a:t>digunakan untuk menampilkan </a:t>
            </a:r>
            <a:r>
              <a:rPr lang="en-US" sz="2400" b="1" smtClean="0"/>
              <a:t>data yang berbeda saja</a:t>
            </a:r>
            <a:r>
              <a:rPr lang="en-US" sz="2400" smtClean="0"/>
              <a:t>.</a:t>
            </a:r>
            <a:endParaRPr lang="id-ID" sz="2400" dirty="0"/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DISTINCT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(nama_field)</a:t>
            </a:r>
            <a:endParaRPr lang="id-ID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algn="just"/>
            <a:r>
              <a:rPr lang="en-US" sz="2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smtClean="0"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  <a:endParaRPr lang="id-ID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algn="just"/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1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Contoh </a:t>
            </a:r>
            <a:br>
              <a:rPr lang="en-US" smtClean="0"/>
            </a:br>
            <a:r>
              <a:rPr lang="en-US" sz="3200" smtClean="0"/>
              <a:t>Tampilkan tahun terbit buku </a:t>
            </a:r>
            <a:endParaRPr lang="en-US" sz="320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9632" y="1941956"/>
            <a:ext cx="4511358" cy="380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A8E9-96F2-4ADB-A5A7-C056D82AF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GROUP BY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2B1CD-24B0-4A7C-A839-5EB1D34CA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d-ID" smtClean="0"/>
              <a:t> </a:t>
            </a:r>
            <a:r>
              <a:rPr lang="id-ID" b="1" dirty="0"/>
              <a:t>GROUP </a:t>
            </a:r>
            <a:r>
              <a:rPr lang="id-ID" b="1"/>
              <a:t>BY </a:t>
            </a:r>
            <a:r>
              <a:rPr lang="en-US" smtClean="0"/>
              <a:t>digunakan untuk</a:t>
            </a:r>
            <a:r>
              <a:rPr lang="en-US"/>
              <a:t> </a:t>
            </a:r>
            <a:r>
              <a:rPr lang="en-US" b="1"/>
              <a:t>menggabungkan data dengan nilai yang sama dalam daftar bidang tertentu menjadi satu data</a:t>
            </a:r>
            <a:r>
              <a:rPr lang="en-US"/>
              <a:t>.</a:t>
            </a:r>
            <a:endParaRPr lang="id-ID" dirty="0"/>
          </a:p>
          <a:p>
            <a:pPr algn="just"/>
            <a:r>
              <a:rPr lang="id-ID" dirty="0"/>
              <a:t>Sintaks :</a:t>
            </a:r>
          </a:p>
          <a:p>
            <a:pPr lvl="1" algn="just"/>
            <a:r>
              <a:rPr lang="en-US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(namaField)</a:t>
            </a:r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algn="just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table  </a:t>
            </a:r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algn="just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GROUP </a:t>
            </a:r>
            <a:r>
              <a:rPr lang="en-US" b="1" smtClean="0">
                <a:latin typeface="Courier New" panose="02070309020205020404" pitchFamily="49" charset="0"/>
                <a:cs typeface="Courier New" panose="02070309020205020404" pitchFamily="49" charset="0"/>
              </a:rPr>
              <a:t>BY </a:t>
            </a:r>
            <a:r>
              <a:rPr lang="en-US" smtClean="0">
                <a:latin typeface="Courier New" panose="02070309020205020404" pitchFamily="49" charset="0"/>
                <a:cs typeface="Courier New" panose="02070309020205020404" pitchFamily="49" charset="0"/>
              </a:rPr>
              <a:t>kategori </a:t>
            </a:r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01168" lvl="1" indent="0" algn="just">
              <a:buNone/>
            </a:pPr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589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smtClean="0"/>
              <a:t>Group By()</a:t>
            </a:r>
            <a:br>
              <a:rPr lang="en-US" b="1" smtClean="0"/>
            </a:br>
            <a:r>
              <a:rPr lang="en-US" sz="3100" smtClean="0"/>
              <a:t>Tampilkan jumlah buku berdasarkan tahun terbit</a:t>
            </a:r>
            <a:endParaRPr lang="en-US" sz="31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850476"/>
            <a:ext cx="10570464" cy="4023360"/>
          </a:xfrm>
        </p:spPr>
        <p:txBody>
          <a:bodyPr/>
          <a:lstStyle/>
          <a:p>
            <a:endParaRPr lang="en-US" smtClean="0"/>
          </a:p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77824" y="2462784"/>
            <a:ext cx="4535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 tahunTerbit,</a:t>
            </a:r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(jumlahBuku)</a:t>
            </a:r>
          </a:p>
          <a:p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jumlahbuku</a:t>
            </a:r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buku </a:t>
            </a:r>
          </a:p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GROUP </a:t>
            </a:r>
            <a:r>
              <a:rPr lang="en-US" sz="20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BY</a:t>
            </a:r>
            <a:r>
              <a:rPr lang="en-US" sz="2000" smtClean="0">
                <a:latin typeface="Courier New" panose="02070309020205020404" pitchFamily="49" charset="0"/>
                <a:cs typeface="Courier New" panose="02070309020205020404" pitchFamily="49" charset="0"/>
              </a:rPr>
              <a:t>(tahunTerbit);</a:t>
            </a:r>
            <a:endParaRPr lang="en-US" sz="200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5984" y="2023872"/>
            <a:ext cx="6439995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9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CA8E9-96F2-4ADB-A5A7-C056D82AF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HAVING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2B1CD-24B0-4A7C-A839-5EB1D34CA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dirty="0"/>
              <a:t>Pada saat bekerja dengan fungsi agregat, terkadang diperlukan klausa </a:t>
            </a:r>
            <a:r>
              <a:rPr lang="id-ID" b="1" dirty="0"/>
              <a:t>WHERE</a:t>
            </a:r>
            <a:r>
              <a:rPr lang="id-ID" dirty="0"/>
              <a:t> untuk menspesifikasikan hasil. </a:t>
            </a:r>
          </a:p>
          <a:p>
            <a:pPr algn="just"/>
            <a:r>
              <a:rPr lang="id-ID" dirty="0"/>
              <a:t>Sayangnya, klausa </a:t>
            </a:r>
            <a:r>
              <a:rPr lang="id-ID" b="1" dirty="0"/>
              <a:t>WHERE</a:t>
            </a:r>
            <a:r>
              <a:rPr lang="id-ID" dirty="0"/>
              <a:t> </a:t>
            </a:r>
            <a:r>
              <a:rPr lang="id-ID" b="1" dirty="0"/>
              <a:t>tidak boleh</a:t>
            </a:r>
            <a:r>
              <a:rPr lang="id-ID" dirty="0"/>
              <a:t> mengandung fungsi agregat. Sebagai solusi, kita bisa memanfaatkan klausa </a:t>
            </a:r>
            <a:r>
              <a:rPr lang="id-ID" b="1" dirty="0"/>
              <a:t>HAVING</a:t>
            </a:r>
            <a:r>
              <a:rPr lang="id-ID" dirty="0"/>
              <a:t>. </a:t>
            </a:r>
          </a:p>
          <a:p>
            <a:pPr algn="just"/>
            <a:r>
              <a:rPr lang="id-ID" dirty="0"/>
              <a:t>Penggunaan klausa ini mirip </a:t>
            </a:r>
            <a:r>
              <a:rPr lang="id-ID" b="1" dirty="0"/>
              <a:t>WHERE</a:t>
            </a:r>
            <a:r>
              <a:rPr lang="id-ID" dirty="0"/>
              <a:t>.</a:t>
            </a:r>
          </a:p>
          <a:p>
            <a:pPr algn="just"/>
            <a:r>
              <a:rPr lang="id-ID" dirty="0"/>
              <a:t>Sintaks :</a:t>
            </a:r>
          </a:p>
          <a:p>
            <a:pPr lvl="1" algn="just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field1,field..n,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Aggregate_function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algn="just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TABLE</a:t>
            </a:r>
          </a:p>
          <a:p>
            <a:pPr lvl="1" algn="just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field1,field..n</a:t>
            </a:r>
          </a:p>
          <a:p>
            <a:pPr lvl="1" algn="just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HAVING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kriteria_aggerage_function</a:t>
            </a:r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88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/>
              <a:t>Keyword </a:t>
            </a:r>
            <a:r>
              <a:rPr lang="id-ID" b="1" smtClean="0"/>
              <a:t>HAVING</a:t>
            </a:r>
            <a:r>
              <a:rPr lang="en-US" b="1" smtClean="0"/>
              <a:t> 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95968" cy="2205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employee_id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jumlah_employee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department_id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HAVING SUM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employee_id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&gt; 100;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9353DF-6B7C-47FE-AD25-B1CE05693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11963"/>
            <a:ext cx="37338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408" y="286603"/>
            <a:ext cx="10558272" cy="603413"/>
          </a:xfrm>
        </p:spPr>
        <p:txBody>
          <a:bodyPr>
            <a:normAutofit fontScale="90000"/>
          </a:bodyPr>
          <a:lstStyle/>
          <a:p>
            <a:r>
              <a:rPr lang="en-US" smtClean="0"/>
              <a:t>Contoh 2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8240" y="1117813"/>
            <a:ext cx="10155936" cy="4023360"/>
          </a:xfrm>
        </p:spPr>
        <p:txBody>
          <a:bodyPr/>
          <a:lstStyle/>
          <a:p>
            <a:pPr marL="0" indent="0">
              <a:buNone/>
            </a:pPr>
            <a:r>
              <a:rPr lang="en-US" smtClean="0"/>
              <a:t>Tampilkan jumlah buku  berdasarkan tahun terbit dengan ketentuan tahun terbit buku adalah tahun 2011 keatas. </a:t>
            </a:r>
          </a:p>
          <a:p>
            <a:pPr marL="0" indent="0">
              <a:buNone/>
            </a:pPr>
            <a:endParaRPr lang="en-US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tahunTerbit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,SUM(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jumlahBuku</a:t>
            </a: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TotalJumlahBuku</a:t>
            </a: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Buku</a:t>
            </a:r>
          </a:p>
          <a:p>
            <a:pPr marL="0" indent="0">
              <a:buNone/>
            </a:pPr>
            <a:r>
              <a:rPr lang="en-US" sz="1800" b="1">
                <a:latin typeface="Courier New" panose="02070309020205020404" pitchFamily="49" charset="0"/>
                <a:cs typeface="Courier New" panose="02070309020205020404" pitchFamily="49" charset="0"/>
              </a:rPr>
              <a:t>GROUP BY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tahunTerbit</a:t>
            </a: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HAVING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tahunTerbit</a:t>
            </a: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&gt;= 2011;  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19" r="13042" b="10332"/>
          <a:stretch/>
        </p:blipFill>
        <p:spPr>
          <a:xfrm>
            <a:off x="5791200" y="1816609"/>
            <a:ext cx="560832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04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DA582-17E0-4559-9D8B-20EBCCBB9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CONCAT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D9071-9835-40C7-BCDB-A634845B8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Fungsi ini digunakan untuk menyambung string atau menggabungkan string hasil query.</a:t>
            </a:r>
          </a:p>
          <a:p>
            <a:pPr algn="just"/>
            <a:r>
              <a:rPr lang="id-ID" sz="2800" dirty="0"/>
              <a:t>Sintaks :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id-ID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CONCAT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field1,field..n</a:t>
            </a:r>
          </a:p>
          <a:p>
            <a:pPr lvl="1" algn="just"/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TABLE</a:t>
            </a:r>
          </a:p>
          <a:p>
            <a:pPr lvl="1" algn="just"/>
            <a:endParaRPr lang="id-ID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4872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CONCAT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95968" cy="2205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CONCAT 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first_name,last_name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AS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full_name</a:t>
            </a: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7934F-2578-4B2C-8966-78834FA55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662" y="2612769"/>
            <a:ext cx="2352675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78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A2D67-AC08-4890-9912-1CF84EEE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Keyword DISTINCT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AE15A-C0A8-4C87-B7BD-877FDAD0F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ORDER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SELECT DISTINCT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job_id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FROM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HR.employees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ORDER BY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job_id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9F99A7-BBFD-4412-A589-1494CD526547}"/>
              </a:ext>
            </a:extLst>
          </p:cNvPr>
          <p:cNvSpPr txBox="1"/>
          <p:nvPr/>
        </p:nvSpPr>
        <p:spPr>
          <a:xfrm>
            <a:off x="1207216" y="29812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AC6C2C-24DA-4089-85D5-88F1D9CDE528}"/>
              </a:ext>
            </a:extLst>
          </p:cNvPr>
          <p:cNvSpPr txBox="1"/>
          <p:nvPr/>
        </p:nvSpPr>
        <p:spPr>
          <a:xfrm>
            <a:off x="5429210" y="298121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/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4E2CD9-5F2E-4099-8BC7-B00570BA1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726" y="2875500"/>
            <a:ext cx="1762125" cy="3295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609127-5CFA-45A3-852E-CF424BF92F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34"/>
          <a:stretch/>
        </p:blipFill>
        <p:spPr>
          <a:xfrm>
            <a:off x="6096000" y="2875501"/>
            <a:ext cx="18478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47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Tugas 2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Buatlah Query yang menerapkan fungsi :</a:t>
            </a:r>
            <a:br>
              <a:rPr lang="en-US" smtClean="0"/>
            </a:br>
            <a:r>
              <a:rPr lang="en-US" b="1" smtClean="0"/>
              <a:t>Sum , AVG , Min, Max, Count, Group by , Order By , Having, dan Concat</a:t>
            </a:r>
            <a:br>
              <a:rPr lang="en-US" b="1" smtClean="0"/>
            </a:br>
            <a:r>
              <a:rPr lang="en-US" b="1" smtClean="0"/>
              <a:t>(Masing – masing fungsi </a:t>
            </a:r>
            <a:r>
              <a:rPr lang="en-US" b="1" smtClean="0"/>
              <a:t>2 </a:t>
            </a:r>
            <a:r>
              <a:rPr lang="en-US" b="1" smtClean="0"/>
              <a:t>contoh</a:t>
            </a:r>
            <a:r>
              <a:rPr lang="en-US" b="1" smtClean="0"/>
              <a:t>)</a:t>
            </a:r>
          </a:p>
          <a:p>
            <a:pPr marL="0" indent="0">
              <a:buNone/>
            </a:pPr>
            <a:r>
              <a:rPr lang="en-US" b="1" smtClean="0"/>
              <a:t>Note : contoh soal selain yang ada di slide </a:t>
            </a:r>
            <a:endParaRPr lang="en-US" b="1"/>
          </a:p>
          <a:p>
            <a:pPr>
              <a:lnSpc>
                <a:spcPct val="100000"/>
              </a:lnSpc>
            </a:pPr>
            <a:r>
              <a:rPr lang="en-US" smtClean="0"/>
              <a:t>Format Penulisan  untuk setiap contoh :</a:t>
            </a:r>
            <a:br>
              <a:rPr lang="en-US" smtClean="0"/>
            </a:br>
            <a:r>
              <a:rPr lang="en-US" smtClean="0"/>
              <a:t>a.Soal</a:t>
            </a:r>
          </a:p>
          <a:p>
            <a:pPr>
              <a:lnSpc>
                <a:spcPct val="100000"/>
              </a:lnSpc>
            </a:pPr>
            <a:r>
              <a:rPr lang="en-US" smtClean="0"/>
              <a:t>b.Syntax Query </a:t>
            </a:r>
            <a:r>
              <a:rPr lang="en-US" smtClean="0"/>
              <a:t> beserta penjelasan singkat query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c. Screenshoot Tabel  sebelum dan sesudah query dirunning  </a:t>
            </a:r>
          </a:p>
          <a:p>
            <a:endParaRPr lang="en-US"/>
          </a:p>
          <a:p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Dikumpulkan di Ilmu2 dalam file .doc , Deadline </a:t>
            </a:r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2  </a:t>
            </a:r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Oktober </a:t>
            </a:r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2026 </a:t>
            </a:r>
            <a:r>
              <a:rPr lang="en-US" b="1" smtClean="0">
                <a:solidFill>
                  <a:schemeClr val="accent2">
                    <a:lumMod val="75000"/>
                  </a:schemeClr>
                </a:solidFill>
              </a:rPr>
              <a:t>23.00 WIB </a:t>
            </a:r>
          </a:p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615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9552</TotalTime>
  <Words>652</Words>
  <Application>Microsoft Office PowerPoint</Application>
  <PresentationFormat>Widescreen</PresentationFormat>
  <Paragraphs>153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Calibri Light</vt:lpstr>
      <vt:lpstr>Courier New</vt:lpstr>
      <vt:lpstr>Retrospect</vt:lpstr>
      <vt:lpstr>Aggregate Function 1</vt:lpstr>
      <vt:lpstr>Outline  Implementasi Basis Data Lanjut </vt:lpstr>
      <vt:lpstr>Aggregate Function</vt:lpstr>
      <vt:lpstr>Aggregate Function</vt:lpstr>
      <vt:lpstr>COUNT()</vt:lpstr>
      <vt:lpstr>COUNT()</vt:lpstr>
      <vt:lpstr>SUM()</vt:lpstr>
      <vt:lpstr>SUM()</vt:lpstr>
      <vt:lpstr>AVG()</vt:lpstr>
      <vt:lpstr>AVG()</vt:lpstr>
      <vt:lpstr>MIN()</vt:lpstr>
      <vt:lpstr>MIN()</vt:lpstr>
      <vt:lpstr>MAX()</vt:lpstr>
      <vt:lpstr>MAX()</vt:lpstr>
      <vt:lpstr>Keyword DISTINCT</vt:lpstr>
      <vt:lpstr>Contoh  Tampilkan tahun terbit buku </vt:lpstr>
      <vt:lpstr>Keyword GROUP BY </vt:lpstr>
      <vt:lpstr>Group By() Tampilkan jumlah buku berdasarkan tahun terbit</vt:lpstr>
      <vt:lpstr>Keyword HAVING</vt:lpstr>
      <vt:lpstr>Keyword HAVING  </vt:lpstr>
      <vt:lpstr>Contoh 2 </vt:lpstr>
      <vt:lpstr>Keyword CONCAT</vt:lpstr>
      <vt:lpstr>Keyword CONCAT</vt:lpstr>
      <vt:lpstr>Keyword DISTINCT</vt:lpstr>
      <vt:lpstr>Tugas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Reviewer Santika 2023</cp:lastModifiedBy>
  <cp:revision>42</cp:revision>
  <dcterms:created xsi:type="dcterms:W3CDTF">2022-10-05T21:20:38Z</dcterms:created>
  <dcterms:modified xsi:type="dcterms:W3CDTF">2026-09-25T03:14:55Z</dcterms:modified>
</cp:coreProperties>
</file>