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51"/>
  </p:normalViewPr>
  <p:slideViewPr>
    <p:cSldViewPr snapToGrid="0" snapToObjects="1">
      <p:cViewPr varScale="1">
        <p:scale>
          <a:sx n="85" d="100"/>
          <a:sy n="85" d="100"/>
        </p:scale>
        <p:origin x="192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28700" y="1598265"/>
            <a:ext cx="9001125" cy="157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sz="5400" b="1" i="0" u="none">
                <a:solidFill>
                  <a:srgbClr val="FFFFFF"/>
                </a:solidFill>
                <a:latin typeface="Outfit"/>
              </a:rPr>
              <a:t>Merancang Kasus Pengujian Software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594645"/>
            <a:ext cx="7048500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818CF8"/>
                </a:solidFill>
                <a:latin typeface="Outfit Medium"/>
              </a:rPr>
              <a:t>Membuat Rangkaian Pengujian yang Komprehensif (ST-QA)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3467100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1266825"/>
            <a:ext cx="3467100" cy="5114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1266825"/>
            <a:ext cx="3467100" cy="5114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" y="2552700"/>
            <a:ext cx="178022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Lingkungan 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975" y="2981325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Merancang arsitektur perangkat keras dan perangkat lunak yang dibutuhkan untuk mengeksekusi pengujian secara akurat.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825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5825" y="2552700"/>
            <a:ext cx="1455181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Cakupan 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981325"/>
            <a:ext cx="28765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Memahami parameter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Test Coverage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dan metrik evaluasi untuk memastikan tidak ada fitur atau jalur kode yang terlewat.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675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48675" y="2552700"/>
            <a:ext cx="1870233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Desain Kasus Uji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8675" y="2981325"/>
            <a:ext cx="28765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Mempelajari teknik merancang dan mendokumentasikan skenario pengujian (Test Cases) yang baik, terstruktur, dan efektif.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900" y="18192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3937" y="1819275"/>
            <a:ext cx="390525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86787" y="1819275"/>
            <a:ext cx="390525" cy="342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Fokus Sesi Pembelajaran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336" y="3238500"/>
            <a:ext cx="5248275" cy="3143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5510688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4F46E5"/>
                </a:solidFill>
                <a:latin typeface="Outfit SemiBold"/>
              </a:rPr>
              <a:t>Studi Kasus: WestSide Bank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167640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Manajer pengujian telah memutuskan bahwa aplikasi perbankan online akan dikembangkan menggunakan </a:t>
            </a:r>
            <a:r>
              <a:rPr sz="1500" b="1" i="0" u="none">
                <a:solidFill>
                  <a:srgbClr val="334155"/>
                </a:solidFill>
                <a:latin typeface="DM Sans"/>
              </a:rPr>
              <a:t>ASP.NET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274320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Tantangan: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Tim penguji perlu merancang spesifikasi lingkungan pengujian (Test Environment) yang mensimulasikan lingkungan produksi (live).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2936" y="3429000"/>
            <a:ext cx="5070633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F172A"/>
                </a:solidFill>
                <a:latin typeface="Outfit"/>
              </a:rPr>
              <a:t>Solusi </a:t>
            </a:r>
            <a:r>
              <a:rPr sz="1200" b="1" i="0" u="none" dirty="0" err="1">
                <a:solidFill>
                  <a:srgbClr val="0F172A"/>
                </a:solidFill>
                <a:latin typeface="Outfit"/>
              </a:rPr>
              <a:t>Infrastruktur</a:t>
            </a:r>
            <a:r>
              <a:rPr sz="1200" b="1" i="0" u="none" dirty="0">
                <a:solidFill>
                  <a:srgbClr val="0F172A"/>
                </a:solidFill>
                <a:latin typeface="Outfit"/>
              </a:rPr>
              <a:t> yang </a:t>
            </a:r>
            <a:r>
              <a:rPr sz="1200" b="1" i="0" u="none" dirty="0" err="1">
                <a:solidFill>
                  <a:srgbClr val="0F172A"/>
                </a:solidFill>
                <a:latin typeface="Outfit"/>
              </a:rPr>
              <a:t>Disarankan</a:t>
            </a:r>
            <a:r>
              <a:rPr sz="1200" b="1" i="0" u="none" dirty="0">
                <a:solidFill>
                  <a:srgbClr val="0F172A"/>
                </a:solidFill>
                <a:latin typeface="Outfit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8686" y="3714750"/>
            <a:ext cx="45434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 dirty="0">
                <a:solidFill>
                  <a:srgbClr val="334155"/>
                </a:solidFill>
                <a:latin typeface="DM Sans"/>
              </a:rPr>
              <a:t>Hardware: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Server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dengan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Prosesor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yang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mumpuni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, RAM yang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cukup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untuk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simulasi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beban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,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penyimpanan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memadai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, dan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koneksi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jaringan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stabil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8686" y="4743450"/>
            <a:ext cx="45434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OS &amp; Platform: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Sistem Operasi Server (misal: Windows Server), Web Server (IIS).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8686" y="5467350"/>
            <a:ext cx="45434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 dirty="0">
                <a:solidFill>
                  <a:srgbClr val="334155"/>
                </a:solidFill>
                <a:latin typeface="DM Sans"/>
              </a:rPr>
              <a:t>Database: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RDBMS yang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kompatibel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(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misal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: SQL Server).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02936" y="3714750"/>
            <a:ext cx="190500" cy="28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02936" y="4743450"/>
            <a:ext cx="190500" cy="28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02936" y="5467350"/>
            <a:ext cx="190500" cy="2835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Aktivitas: Merancang Lingkungan Tes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318146"/>
            <a:ext cx="5248275" cy="40636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318146"/>
            <a:ext cx="5248275" cy="40636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CBD5E1"/>
                </a:solidFill>
                <a:latin typeface="DM Sans"/>
              </a:rPr>
              <a:t>Merancang pengujian perangkat lunak mencakup pengembangan berbagai jenis kasus pengujian (Test Cases) untuk aplikasi.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756296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Tujuan Desain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261121"/>
            <a:ext cx="4467225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Pengumpulan kasus pengujian memberi tim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metodologi yang obyektif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untuk menentukan seberapa baik aplikasi sesuai dengan standar/kebutuhan yang diberikan (Acceptance Criteria).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0" y="2756296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Rangkaian Tes (Test Suite)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3261121"/>
            <a:ext cx="446722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Kumpulan dokumen kasus uji, data uji, dan alat eksekusi ini secara kolektif disebut sebagai </a:t>
            </a:r>
            <a:r>
              <a:rPr sz="1500" b="1" i="0" u="none">
                <a:solidFill>
                  <a:srgbClr val="CBD5E1"/>
                </a:solidFill>
                <a:latin typeface="DM Sans"/>
              </a:rPr>
              <a:t>Rangkaian Pengujian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 atau </a:t>
            </a:r>
            <a:r>
              <a:rPr sz="1500" b="0" i="1" u="none">
                <a:solidFill>
                  <a:srgbClr val="CBD5E1"/>
                </a:solidFill>
                <a:latin typeface="DM Sans"/>
              </a:rPr>
              <a:t>Aset Pengujian (Test Assets)</a:t>
            </a:r>
            <a:r>
              <a:rPr sz="1500" b="0" i="0" u="none">
                <a:solidFill>
                  <a:srgbClr val="CBD5E1"/>
                </a:solidFill>
                <a:latin typeface="DM San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Outfit"/>
              </a:rPr>
              <a:t>Mempersiapkan Desain Kasus Uji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728787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tes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adalah ukuran seberapa banyak bagian dari program/aplikasi yang dijalankan (dites) oleh rangkaian pengujian, biasanya dinyatakan dalam persentase.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2833687"/>
            <a:ext cx="49625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 dirty="0" err="1">
                <a:solidFill>
                  <a:srgbClr val="334155"/>
                </a:solidFill>
                <a:latin typeface="DM Sans"/>
              </a:rPr>
              <a:t>Cakupan</a:t>
            </a:r>
            <a:r>
              <a:rPr sz="1500" b="1" i="0" u="none" dirty="0">
                <a:solidFill>
                  <a:srgbClr val="334155"/>
                </a:solidFill>
                <a:latin typeface="DM Sans"/>
              </a:rPr>
              <a:t> Kode (Code Coverage):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Menentukan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baris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kode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atau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fungsi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mana yang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telah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dijalankan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oleh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kasus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uji dan mana yang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belum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 </a:t>
            </a:r>
            <a:r>
              <a:rPr sz="1500" b="0" i="0" u="none" dirty="0" err="1">
                <a:solidFill>
                  <a:srgbClr val="334155"/>
                </a:solidFill>
                <a:latin typeface="DM Sans"/>
              </a:rPr>
              <a:t>tersentuh</a:t>
            </a:r>
            <a:r>
              <a:rPr sz="1500" b="0" i="0" u="none" dirty="0">
                <a:solidFill>
                  <a:srgbClr val="334155"/>
                </a:solidFill>
                <a:latin typeface="DM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3862387"/>
            <a:ext cx="49625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Jalur (Path Coverage):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Memastikan setiap rute eksekusi logika (if/else) telah dilalui. Ini adalah metode pengukuran yang sangat efektif.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4891087"/>
            <a:ext cx="49625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Tujuan: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Mengidentifikasi area program yang terlewat untuk dibuatkan kasus uji tambahan, dan menghilangkan kasus uji yang berlebihan (redundan).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8336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8623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489108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Memahami Cakupan Tes (Test Coverage)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19325"/>
            <a:ext cx="5248275" cy="416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219325"/>
            <a:ext cx="5248275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Untuk mengukur kualitas secara kuantitatif, beberapa ukuran dasar cakupan kode (Code Coverage Metrics) yang digunakan antara lain: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Cakupan Dasar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Cakupan Kompleks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3162300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Pernyataan (Statement Coverage):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Apakah setiap baris kode telah dieksekusi minimal satu kali?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75" y="4191000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Keputusan/Cabang (Decision/Branch):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Apakah setiap cabang dari kontrol logika (If True / If False) telah dilalui?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0" y="3162300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Kondisi (Condition Coverage):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Evaluasi setiap kondisi sub-ekspresi boolean secara independen.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0" y="4191000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Cakupan Jalur (Path Coverage):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Menguji semua kemungkinan kombinasi jalur dari awal hingga akhir fungsi.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31623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" y="41910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750" y="31623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0" y="41910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Ukuran Dasar Cakupan Kode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38663" y="2359372"/>
            <a:ext cx="6990873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Outfit"/>
              </a:rPr>
              <a:t>Studi Kasus Cakupan 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3100" y="3416647"/>
            <a:ext cx="762000" cy="5715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686050" y="3950047"/>
            <a:ext cx="689610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94A3B8"/>
                </a:solidFill>
                <a:latin typeface="DM Sans Medium"/>
              </a:rPr>
              <a:t>Analisis Skenario: Bug "Formulir Pembelian" di Oatmeal.com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457325"/>
            <a:ext cx="5510688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Skenario: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179070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Saat klik "Beli", muncul dialog konfirmasi. Jika klik "Ya", buka Formulir Pembelian. Jika ditutup (Batal), kembali ke halaman default.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895600"/>
            <a:ext cx="5510688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Bug yang Ditemukan Klien: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3228975"/>
            <a:ext cx="52482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EF4444"/>
                </a:solidFill>
                <a:latin typeface="DM Sans SemiBold"/>
              </a:rPr>
              <a:t>Formulir Pembelian tetap terbuka meskipun kotak dialog ditutup (tanpa klik "Ya")!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4029075"/>
            <a:ext cx="5510688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Outfit"/>
              </a:rPr>
              <a:t>Penyebab (Masalah Cakupan):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436245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Tim penguji hanya menguji </a:t>
            </a:r>
            <a:r>
              <a:rPr sz="1500" b="1" i="0" u="none">
                <a:solidFill>
                  <a:srgbClr val="334155"/>
                </a:solidFill>
                <a:latin typeface="DM Sans"/>
              </a:rPr>
              <a:t>Skenario Positif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(Klik "Ya" -&gt; Berhasil). Mereka gagal melakukan pada blok else (Apa yang terjadi jika kondisi </a:t>
            </a:r>
            <a:r>
              <a:rPr sz="1500" b="0" i="1" u="none">
                <a:solidFill>
                  <a:srgbClr val="334155"/>
                </a:solidFill>
                <a:latin typeface="DM Sans"/>
              </a:rPr>
              <a:t>tidak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terpenuhi).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5429250"/>
            <a:ext cx="52482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Kesimpulan: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Cakupan Kondisi (Condition Coverage) untuk kode tersebut tidak memadai.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075" y="4714875"/>
            <a:ext cx="1371600" cy="2476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Menganalisis Kegagalan Pengujian (Oatmeal.com)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19325"/>
            <a:ext cx="5248275" cy="416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219325"/>
            <a:ext cx="5248275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Kasus pengujian adalah prosedur terperinci yang menguji fitur aplikasi beserta variasi permutasi/kombinasinya. Terdapat dua jenis penyajian: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1. Deskriptif (Tingkat Tinggi)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8225" y="316230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Berisi informasi umum tentang apa yang harus diuji dan data apa yang diperlukan, tanpa merinci langkah-langkah klik-demi-klik.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0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2. Terperinci (Langkah demi Langkah)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2750" y="3162300"/>
            <a:ext cx="44672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Menjelaskan secara presisi urutan tindakan/navigasi yang harus dilakukan oleh tester beserta prasyaratnya.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Struktur Kasus Pengujian (Test Case)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3467100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1266825"/>
            <a:ext cx="3467100" cy="5114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1266825"/>
            <a:ext cx="3467100" cy="5114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" y="2552700"/>
            <a:ext cx="216027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Tujuan &amp; Prasyarat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975" y="2981325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Apa yang ingin dicapai dari tes ini? Pengaturan/konfigurasi khusus apa yang harus disiapkan sebelum tes dimulai?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825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5825" y="2552700"/>
            <a:ext cx="202025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Langkah Eksekusi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981325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Deskripsi runtut (step-by-step) dan data input (Test Data) spesifik tentang cara melakukan pengujian.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675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48675" y="2552700"/>
            <a:ext cx="2595324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Outfit SemiBold"/>
              </a:rPr>
              <a:t>Hasil yang Diharapkan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8675" y="2981325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DM Sans"/>
              </a:rPr>
              <a:t>Kriteria keberhasilan (Expected Result). Apa respons sistem yang benar jika langkah-langkah dilakukan?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900" y="18192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7750" y="1819275"/>
            <a:ext cx="342900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9650" y="1819275"/>
            <a:ext cx="304800" cy="342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Outfit"/>
              </a:rPr>
              <a:t>Komponen Wajib Sebuah Kasus Uji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" y="571500"/>
            <a:ext cx="5760720" cy="10096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Mendokumentasikan Desain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7700" y="1581150"/>
            <a:ext cx="284262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905000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Mendokumentasikan desain melibatkan pembuatan panduan prosedural tertulis yang sistematis untuk mengembangkan dokumentasi pengujian berkualitas tinggi.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971800"/>
            <a:ext cx="54864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Dokumentasi harus berisi instruksi dan templat terperinci pada dokumen, seperti: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37338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Rencana pengujian (Test Plan)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1529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Spesifikasi kasus pengujian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45720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Prosedur pengetesan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49911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Log pengujian (Test Logs)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54102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Laporan insiden (Bug Reports)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50" y="5829300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Laporan ringkasan pengujian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37338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41529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" y="45720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9911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" y="54102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" y="58293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19325"/>
            <a:ext cx="5248275" cy="416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219325"/>
            <a:ext cx="5248275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Untuk menulis kasus uji yang efisien (menemukan banyak bug dengan jumlah tes yang sedikit), kita menggunakan teknik desain. Diklasifikasikan menjadi dua: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Teknik Fungsional (Black Box)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657475"/>
            <a:ext cx="4690586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Outfit SemiBold"/>
              </a:rPr>
              <a:t>Teknik Struktural (White Box)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3162300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Partisi Kesetaraan: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Membagi data input ke dalam kelas-kelas yang valid dan tidak valid.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75" y="3886200"/>
            <a:ext cx="41814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Analisis Nilai Batas:</a:t>
            </a:r>
            <a:r>
              <a:rPr sz="1500" b="0" i="0" u="none">
                <a:solidFill>
                  <a:srgbClr val="334155"/>
                </a:solidFill>
                <a:latin typeface="DM Sans"/>
              </a:rPr>
              <a:t> Menguji nilai di ujung/batas rentang yang diizinkan (misal: panjang password min 8 karakter, uji dengan 7, 8, dan 9 karakter).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3975" y="5219700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Pengujian Transisi Status.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0" y="3162300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Pengujian Pernyataan (Statement).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3581400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DM Sans"/>
              </a:rPr>
              <a:t>Pengujian Cabang / Keputusan.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0" y="4000500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DM Sans"/>
              </a:rPr>
              <a:t>Teknik ini membutuhkan pengetahuan tentang arsitektur kode internal program.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31623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8225" y="38862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8225" y="52197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2750" y="31623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2750" y="35814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2750" y="4000500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4F46E5"/>
                </a:solidFill>
                <a:latin typeface="DM Sans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Teknik Desain Kasus Uji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78593" y="2359372"/>
            <a:ext cx="8111013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Outfit"/>
              </a:rPr>
              <a:t>Praktek: Penulisan Test Case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3100" y="3416647"/>
            <a:ext cx="762000" cy="5715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971800" y="3950047"/>
            <a:ext cx="632460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94A3B8"/>
                </a:solidFill>
                <a:latin typeface="DM Sans Medium"/>
              </a:rPr>
              <a:t>Fitur "Ringkasan Rekening" - Web Perbankan WestSide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692919"/>
            <a:ext cx="10972800" cy="42627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7225" y="1702444"/>
          <a:ext cx="10953750" cy="4243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7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Skenario (Kasus Uji)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Data Uji (Input)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Hasil yang Diharapkan (Expected Result)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7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Login Berhasil: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Hanya pengguna terdaftar dengan ID dan sandi yang valid yang dapat masuk.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ID Login dan Kata Sandi yang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Valid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Sistem mengarahkan pengguna ke halaman web dasbor/pribadi mereka.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7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Registrasi (Login Gagal):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Pengguna yang tidak terdaftar tidak dapat mengakses layanan.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ID Login = ID yang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Tidak Valid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/ Kosong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Pesan error ditampilkan: "Username tidak valid. Anda harus mendaftar untuk mengakses fasilitas ini."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7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Validasi Format Sandi: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Kata sandi harus berisi setidaknya delapan karakter.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Sandi dengan panjang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delapan karakter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atau lebih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Sistem mengizinkan pengguna untuk login (jika ID benar).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73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Validasi Format Sandi (Negatif):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Pengujian batas bawah kata sandi.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Sandi dengan panjang </a:t>
                      </a:r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kurang dari delapan karakter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Pesan error ditampilkan: "Kata sandi tidak valid. Masukkan setidaknya delapan karakter."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57225" y="224626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943350" y="224626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229475" y="2246262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7225" y="3291929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943350" y="3291929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229475" y="3291929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7225" y="4337595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943350" y="4337595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229475" y="4337595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7225" y="513948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943350" y="513948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229475" y="5139481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Contoh Kasus Uji: Autentikasi &amp; Keamanan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571029"/>
            <a:ext cx="10972800" cy="45065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7225" y="1580554"/>
          <a:ext cx="10953750" cy="4487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6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74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Skenario (Kasus Uji)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Tindakan / Data Uji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0F172A"/>
                          </a:solidFill>
                          <a:latin typeface="Outfit"/>
                        </a:rPr>
                        <a:t>Hasil yang Diharapkan (Expected Result)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74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Tampilan Ringkasan: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Tab Ringkasan Akun harus memicu thread ringkasan akun pelanggan.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Klik tab "Ringkasan Akun" di Dasbor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Halaman Web Ringkasan Akun terbuka, menampilkan detail transaksi terbaru (Update Real-time).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4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Cetak Ringkasan: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Tab Cetak Ringkasan harus menampilkan opsi pencetakan dokumen.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Klik tombol/tab "Cetak Ringkasan"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Sistem membuka dialog print browser untuk mencetak halaman yang diminta.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74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Validasi Navigasi (Keamanan):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Tab Back dan Refresh tidak boleh dapat diklik saat melakukan transaksi.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Mencoba klik tombol "Back" / "Refresh" di browser saat proses pemindahan dana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Tab/Tombol tersebut dinonaktifkan (unavailable) atau transaksi dibatalkan dengan aman.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4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DM Sans"/>
                        </a:rPr>
                        <a:t>Fitur Logout: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 Fitur Logout harus mengeluarkan sesi pengguna.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Klik tautan "Logout"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DM Sans"/>
                        </a:rPr>
                        <a:t>Sesi dihancurkan, pengguna diarahkan kembali ke halaman Beranda publik website.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57225" y="212437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943350" y="2124372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229475" y="2124372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7225" y="3170039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943350" y="3170039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229475" y="3170039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7225" y="4215705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943350" y="4215705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229475" y="4215705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7225" y="526137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943350" y="5261371"/>
            <a:ext cx="32861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229475" y="5261371"/>
            <a:ext cx="4381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Outfit"/>
              </a:rPr>
              <a:t>Contoh Kasus Uji: Fitur Navigasi Dasbor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51719" y="2276772"/>
            <a:ext cx="8564760" cy="2533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sz="2850" b="0" i="0" u="none">
                <a:solidFill>
                  <a:srgbClr val="F8FAFC"/>
                </a:solidFill>
                <a:latin typeface="Outfit Medium"/>
              </a:rPr>
              <a:t>Test Case yang baik adalah yang ditulis dengan sangat </a:t>
            </a:r>
            <a:r>
              <a:rPr sz="2850" b="1" i="0" u="none">
                <a:solidFill>
                  <a:srgbClr val="F8FAFC"/>
                </a:solidFill>
                <a:latin typeface="Outfit"/>
              </a:rPr>
              <a:t>jelas dan ringkas</a:t>
            </a:r>
            <a:r>
              <a:rPr sz="2850" b="0" i="0" u="none">
                <a:solidFill>
                  <a:srgbClr val="F8FAFC"/>
                </a:solidFill>
                <a:latin typeface="Outfit Medium"/>
              </a:rPr>
              <a:t>, sehingga penguji lain yang tidak familiar dengan aplikasi tersebut dapat mengeksekusinya tanpa membutuhkan penjelasan tambahan.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3825" y="5095577"/>
            <a:ext cx="44005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94A3B8"/>
                </a:solidFill>
                <a:latin typeface="DM Sans"/>
              </a:rPr>
              <a:t>— Best Practice Jaminan Kualitas Software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5469" y="2562522"/>
            <a:ext cx="409575" cy="1200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7500" b="0" i="0" u="none">
                <a:solidFill>
                  <a:srgbClr val="4338CA"/>
                </a:solidFill>
                <a:latin typeface="Outfit Medium"/>
              </a:rPr>
              <a:t>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83160" y="4714582"/>
            <a:ext cx="409575" cy="1200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7500" b="0" i="0" u="none">
                <a:solidFill>
                  <a:srgbClr val="4338CA"/>
                </a:solidFill>
                <a:latin typeface="Outfit Medium"/>
              </a:rPr>
              <a:t>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Outfit"/>
              </a:rPr>
              <a:t>Tips Menulis Test Case yang Baik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818C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2079277"/>
            <a:ext cx="7115175" cy="26992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70634" y="2660302"/>
            <a:ext cx="5850731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FFFFFF"/>
                </a:solidFill>
                <a:latin typeface="Outfit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09937" y="3679477"/>
            <a:ext cx="557212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94A3B8"/>
                </a:solidFill>
                <a:latin typeface="DM Sans"/>
              </a:rPr>
              <a:t>Sesi Diskusi &amp; Pertanyaan Mengenai Desain Kasus Uji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1304</Words>
  <Application>Microsoft Macintosh PowerPoint</Application>
  <PresentationFormat>Layar Lebar</PresentationFormat>
  <Paragraphs>141</Paragraphs>
  <Slides>17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8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17</vt:i4>
      </vt:variant>
    </vt:vector>
  </HeadingPairs>
  <TitlesOfParts>
    <vt:vector size="26" baseType="lpstr">
      <vt:lpstr>Arial</vt:lpstr>
      <vt:lpstr>Calibri</vt:lpstr>
      <vt:lpstr>DM Sans</vt:lpstr>
      <vt:lpstr>DM Sans Medium</vt:lpstr>
      <vt:lpstr>DM Sans SemiBold</vt:lpstr>
      <vt:lpstr>Outfit</vt:lpstr>
      <vt:lpstr>Outfit Medium</vt:lpstr>
      <vt:lpstr>Outfit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2</cp:revision>
  <dcterms:created xsi:type="dcterms:W3CDTF">2013-01-27T09:14:16Z</dcterms:created>
  <dcterms:modified xsi:type="dcterms:W3CDTF">2026-08-19T08:21:29Z</dcterms:modified>
  <cp:category/>
</cp:coreProperties>
</file>