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5" r:id="rId2"/>
    <p:sldId id="257" r:id="rId3"/>
    <p:sldId id="272" r:id="rId4"/>
    <p:sldId id="289" r:id="rId5"/>
    <p:sldId id="290" r:id="rId6"/>
    <p:sldId id="291" r:id="rId7"/>
    <p:sldId id="292" r:id="rId8"/>
    <p:sldId id="258" r:id="rId9"/>
    <p:sldId id="287" r:id="rId10"/>
    <p:sldId id="259" r:id="rId11"/>
    <p:sldId id="281" r:id="rId12"/>
    <p:sldId id="280" r:id="rId13"/>
    <p:sldId id="282" r:id="rId14"/>
    <p:sldId id="283" r:id="rId15"/>
    <p:sldId id="285" r:id="rId16"/>
    <p:sldId id="286" r:id="rId17"/>
    <p:sldId id="265" r:id="rId18"/>
    <p:sldId id="294" r:id="rId19"/>
    <p:sldId id="295" r:id="rId20"/>
    <p:sldId id="296" r:id="rId21"/>
    <p:sldId id="297" r:id="rId22"/>
    <p:sldId id="298" r:id="rId23"/>
  </p:sldIdLst>
  <p:sldSz cx="18288000" cy="10287000"/>
  <p:notesSz cx="6858000" cy="9144000"/>
  <p:embeddedFontLst>
    <p:embeddedFont>
      <p:font typeface="Didact Gothic" panose="00000500000000000000" pitchFamily="2" charset="0"/>
      <p:regular r:id="rId24"/>
    </p:embeddedFont>
    <p:embeddedFont>
      <p:font typeface="DM Sans" pitchFamily="2" charset="0"/>
      <p:regular r:id="rId25"/>
      <p:bold r:id="rId26"/>
      <p:italic r:id="rId27"/>
      <p:boldItalic r:id="rId28"/>
    </p:embeddedFont>
    <p:embeddedFont>
      <p:font typeface="Klein Bold" panose="020B0604020202020204" charset="0"/>
      <p:regular r:id="rId29"/>
    </p:embeddedFont>
    <p:embeddedFont>
      <p:font typeface="Lato" panose="020F0502020204030203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B6C98A7-9C23-4323-A290-F943CEC31E34}">
          <p14:sldIdLst>
            <p14:sldId id="275"/>
            <p14:sldId id="257"/>
            <p14:sldId id="272"/>
            <p14:sldId id="289"/>
            <p14:sldId id="290"/>
            <p14:sldId id="291"/>
            <p14:sldId id="292"/>
            <p14:sldId id="258"/>
            <p14:sldId id="287"/>
            <p14:sldId id="259"/>
            <p14:sldId id="281"/>
            <p14:sldId id="280"/>
            <p14:sldId id="282"/>
            <p14:sldId id="283"/>
            <p14:sldId id="285"/>
            <p14:sldId id="286"/>
            <p14:sldId id="265"/>
            <p14:sldId id="294"/>
            <p14:sldId id="295"/>
            <p14:sldId id="296"/>
            <p14:sldId id="297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1.png"/><Relationship Id="rId4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96992" y="-4280359"/>
            <a:ext cx="10812392" cy="10812392"/>
          </a:xfrm>
          <a:custGeom>
            <a:avLst/>
            <a:gdLst/>
            <a:ahLst/>
            <a:cxnLst/>
            <a:rect l="l" t="t" r="r" b="b"/>
            <a:pathLst>
              <a:path w="10812392" h="10812392">
                <a:moveTo>
                  <a:pt x="0" y="0"/>
                </a:moveTo>
                <a:lnTo>
                  <a:pt x="10812393" y="0"/>
                </a:lnTo>
                <a:lnTo>
                  <a:pt x="10812393" y="10812392"/>
                </a:lnTo>
                <a:lnTo>
                  <a:pt x="0" y="108123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-2837265" y="4432068"/>
            <a:ext cx="5764383" cy="5764383"/>
          </a:xfrm>
          <a:custGeom>
            <a:avLst/>
            <a:gdLst/>
            <a:ahLst/>
            <a:cxnLst/>
            <a:rect l="l" t="t" r="r" b="b"/>
            <a:pathLst>
              <a:path w="5764383" h="5764383">
                <a:moveTo>
                  <a:pt x="0" y="0"/>
                </a:moveTo>
                <a:lnTo>
                  <a:pt x="5764383" y="0"/>
                </a:lnTo>
                <a:lnTo>
                  <a:pt x="5764383" y="5764383"/>
                </a:lnTo>
                <a:lnTo>
                  <a:pt x="0" y="5764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27013" y="7902203"/>
            <a:ext cx="5764383" cy="5764383"/>
          </a:xfrm>
          <a:custGeom>
            <a:avLst/>
            <a:gdLst/>
            <a:ahLst/>
            <a:cxnLst/>
            <a:rect l="l" t="t" r="r" b="b"/>
            <a:pathLst>
              <a:path w="5764383" h="5764383">
                <a:moveTo>
                  <a:pt x="0" y="0"/>
                </a:moveTo>
                <a:lnTo>
                  <a:pt x="5764383" y="0"/>
                </a:lnTo>
                <a:lnTo>
                  <a:pt x="5764383" y="5764382"/>
                </a:lnTo>
                <a:lnTo>
                  <a:pt x="0" y="576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8112484" y="3653569"/>
            <a:ext cx="86106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12000" b="1" dirty="0">
                <a:latin typeface="Klein Bold" panose="020B0604020202020204" charset="0"/>
                <a:ea typeface="Klein Bold"/>
                <a:cs typeface="Klein Bold"/>
                <a:sym typeface="Klein Bold"/>
              </a:rPr>
              <a:t>ETIKA</a:t>
            </a:r>
          </a:p>
        </p:txBody>
      </p:sp>
      <p:grpSp>
        <p:nvGrpSpPr>
          <p:cNvPr id="25" name="Google Shape;746;p91">
            <a:extLst>
              <a:ext uri="{FF2B5EF4-FFF2-40B4-BE49-F238E27FC236}">
                <a16:creationId xmlns:a16="http://schemas.microsoft.com/office/drawing/2014/main" id="{518DF6D9-AA1F-8DE1-4B79-ADE2A2AF6DB4}"/>
              </a:ext>
            </a:extLst>
          </p:cNvPr>
          <p:cNvGrpSpPr/>
          <p:nvPr/>
        </p:nvGrpSpPr>
        <p:grpSpPr>
          <a:xfrm>
            <a:off x="13944600" y="413841"/>
            <a:ext cx="4648200" cy="660085"/>
            <a:chOff x="109373" y="130330"/>
            <a:chExt cx="2096625" cy="297739"/>
          </a:xfrm>
        </p:grpSpPr>
        <p:pic>
          <p:nvPicPr>
            <p:cNvPr id="26" name="Google Shape;747;p91" descr="A yellow hexagon with a white flower and red flames&#10;&#10;Description automatically generated">
              <a:extLst>
                <a:ext uri="{FF2B5EF4-FFF2-40B4-BE49-F238E27FC236}">
                  <a16:creationId xmlns:a16="http://schemas.microsoft.com/office/drawing/2014/main" id="{3D3368DF-8993-DE7F-C558-AAB62B43CE6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9373" y="135681"/>
              <a:ext cx="298563" cy="2923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748;p91">
              <a:extLst>
                <a:ext uri="{FF2B5EF4-FFF2-40B4-BE49-F238E27FC236}">
                  <a16:creationId xmlns:a16="http://schemas.microsoft.com/office/drawing/2014/main" id="{C300ECF4-EF44-F75D-5902-651AB44AD31D}"/>
                </a:ext>
              </a:extLst>
            </p:cNvPr>
            <p:cNvSpPr txBox="1"/>
            <p:nvPr/>
          </p:nvSpPr>
          <p:spPr>
            <a:xfrm>
              <a:off x="571444" y="130330"/>
              <a:ext cx="1583100" cy="2151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0" i="0" u="none" strike="noStrike" cap="none" dirty="0">
                  <a:solidFill>
                    <a:srgbClr val="000000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SISTEM INFORMASI</a:t>
              </a:r>
              <a:endParaRPr sz="2500" b="0" i="0" u="none" strike="noStrike" cap="none" dirty="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28" name="Google Shape;749;p91">
              <a:extLst>
                <a:ext uri="{FF2B5EF4-FFF2-40B4-BE49-F238E27FC236}">
                  <a16:creationId xmlns:a16="http://schemas.microsoft.com/office/drawing/2014/main" id="{A19576D5-4A72-50DE-272C-2996B1580D74}"/>
                </a:ext>
              </a:extLst>
            </p:cNvPr>
            <p:cNvSpPr txBox="1"/>
            <p:nvPr/>
          </p:nvSpPr>
          <p:spPr>
            <a:xfrm>
              <a:off x="585698" y="304839"/>
              <a:ext cx="1620300" cy="1145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0" i="0" u="none" strike="noStrike" cap="none" dirty="0">
                  <a:solidFill>
                    <a:srgbClr val="000000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FAKULTAS ILMU KOMPUTER UPN VETERAN JATIM</a:t>
              </a:r>
              <a:endParaRPr sz="1000" b="0" i="0" u="none" strike="noStrike" cap="none" dirty="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pic>
          <p:nvPicPr>
            <p:cNvPr id="29" name="Google Shape;750;p91">
              <a:extLst>
                <a:ext uri="{FF2B5EF4-FFF2-40B4-BE49-F238E27FC236}">
                  <a16:creationId xmlns:a16="http://schemas.microsoft.com/office/drawing/2014/main" id="{1D013C29-037F-838C-D35A-7C6B51C60184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19243" y="157825"/>
              <a:ext cx="162710" cy="2702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" name="TextBox 10">
            <a:extLst>
              <a:ext uri="{FF2B5EF4-FFF2-40B4-BE49-F238E27FC236}">
                <a16:creationId xmlns:a16="http://schemas.microsoft.com/office/drawing/2014/main" id="{0E3DD00B-E7C6-B395-86CE-BF7815CC51E5}"/>
              </a:ext>
            </a:extLst>
          </p:cNvPr>
          <p:cNvSpPr txBox="1"/>
          <p:nvPr/>
        </p:nvSpPr>
        <p:spPr>
          <a:xfrm>
            <a:off x="8153400" y="3093090"/>
            <a:ext cx="7874231" cy="564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200" b="1" dirty="0">
                <a:solidFill>
                  <a:srgbClr val="718BAB"/>
                </a:solidFill>
                <a:latin typeface="DM Sans" pitchFamily="2" charset="0"/>
                <a:ea typeface="Lato" panose="020F0502020204030203" pitchFamily="34" charset="0"/>
                <a:cs typeface="Lato" panose="020F0502020204030203" pitchFamily="34" charset="0"/>
              </a:rPr>
              <a:t>SI231125</a:t>
            </a:r>
            <a:endParaRPr lang="en-US" sz="4000" b="1" dirty="0">
              <a:solidFill>
                <a:srgbClr val="718BAB"/>
              </a:solidFill>
              <a:latin typeface="DM Sans" pitchFamily="2" charset="0"/>
              <a:ea typeface="Helios"/>
              <a:cs typeface="Helios"/>
              <a:sym typeface="Helios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2F9724F-AF65-7F2E-F649-9E009386884D}"/>
              </a:ext>
            </a:extLst>
          </p:cNvPr>
          <p:cNvGrpSpPr/>
          <p:nvPr/>
        </p:nvGrpSpPr>
        <p:grpSpPr>
          <a:xfrm>
            <a:off x="8153400" y="8267700"/>
            <a:ext cx="5791200" cy="644783"/>
            <a:chOff x="8001000" y="8267700"/>
            <a:chExt cx="5791200" cy="644783"/>
          </a:xfrm>
        </p:grpSpPr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1829C9B1-72F3-61A3-051D-84CFBB4BBBF6}"/>
                </a:ext>
              </a:extLst>
            </p:cNvPr>
            <p:cNvSpPr/>
            <p:nvPr/>
          </p:nvSpPr>
          <p:spPr>
            <a:xfrm>
              <a:off x="8688367" y="8306158"/>
              <a:ext cx="5103833" cy="550087"/>
            </a:xfrm>
            <a:custGeom>
              <a:avLst/>
              <a:gdLst/>
              <a:ahLst/>
              <a:cxnLst/>
              <a:rect l="l" t="t" r="r" b="b"/>
              <a:pathLst>
                <a:path w="806891" h="117512">
                  <a:moveTo>
                    <a:pt x="58756" y="0"/>
                  </a:moveTo>
                  <a:lnTo>
                    <a:pt x="748135" y="0"/>
                  </a:lnTo>
                  <a:cubicBezTo>
                    <a:pt x="780585" y="0"/>
                    <a:pt x="806891" y="26306"/>
                    <a:pt x="806891" y="58756"/>
                  </a:cubicBezTo>
                  <a:lnTo>
                    <a:pt x="806891" y="58756"/>
                  </a:lnTo>
                  <a:cubicBezTo>
                    <a:pt x="806891" y="91206"/>
                    <a:pt x="780585" y="117512"/>
                    <a:pt x="748135" y="117512"/>
                  </a:cubicBezTo>
                  <a:lnTo>
                    <a:pt x="58756" y="117512"/>
                  </a:lnTo>
                  <a:cubicBezTo>
                    <a:pt x="26306" y="117512"/>
                    <a:pt x="0" y="91206"/>
                    <a:pt x="0" y="58756"/>
                  </a:cubicBezTo>
                  <a:lnTo>
                    <a:pt x="0" y="58756"/>
                  </a:lnTo>
                  <a:cubicBezTo>
                    <a:pt x="0" y="26306"/>
                    <a:pt x="26306" y="0"/>
                    <a:pt x="58756" y="0"/>
                  </a:cubicBezTo>
                  <a:close/>
                </a:path>
              </a:pathLst>
            </a:custGeom>
            <a:solidFill>
              <a:srgbClr val="F4F4F4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14">
              <a:extLst>
                <a:ext uri="{FF2B5EF4-FFF2-40B4-BE49-F238E27FC236}">
                  <a16:creationId xmlns:a16="http://schemas.microsoft.com/office/drawing/2014/main" id="{BE37812F-E457-CB0D-F6CD-4EDA54072E2D}"/>
                </a:ext>
              </a:extLst>
            </p:cNvPr>
            <p:cNvSpPr txBox="1"/>
            <p:nvPr/>
          </p:nvSpPr>
          <p:spPr>
            <a:xfrm>
              <a:off x="8763000" y="8285480"/>
              <a:ext cx="4875233" cy="627003"/>
            </a:xfrm>
            <a:prstGeom prst="rect">
              <a:avLst/>
            </a:prstGeom>
          </p:spPr>
          <p:txBody>
            <a:bodyPr lIns="127000" tIns="127000" rIns="127000" bIns="127000" rtlCol="0" anchor="ctr"/>
            <a:lstStyle/>
            <a:p>
              <a:pPr>
                <a:lnSpc>
                  <a:spcPts val="2100"/>
                </a:lnSpc>
              </a:pPr>
              <a:r>
                <a:rPr lang="en-US" sz="2000" b="1" dirty="0">
                  <a:solidFill>
                    <a:srgbClr val="2A2E3A"/>
                  </a:solidFill>
                  <a:latin typeface="DM Sans" pitchFamily="2" charset="0"/>
                  <a:ea typeface="Telegraf"/>
                  <a:cs typeface="Telegraf"/>
                  <a:sym typeface="Telegraf"/>
                </a:rPr>
                <a:t>Week 9 – </a:t>
              </a:r>
              <a:r>
                <a:rPr lang="en-US" sz="2000" b="1" dirty="0" err="1">
                  <a:solidFill>
                    <a:srgbClr val="2A2E3A"/>
                  </a:solidFill>
                  <a:latin typeface="DM Sans" pitchFamily="2" charset="0"/>
                  <a:ea typeface="Telegraf"/>
                  <a:cs typeface="Telegraf"/>
                  <a:sym typeface="Telegraf"/>
                </a:rPr>
                <a:t>Perlindungan</a:t>
              </a:r>
              <a:r>
                <a:rPr lang="en-US" sz="2000" b="1" dirty="0">
                  <a:solidFill>
                    <a:srgbClr val="2A2E3A"/>
                  </a:solidFill>
                  <a:latin typeface="DM Sans" pitchFamily="2" charset="0"/>
                  <a:ea typeface="Telegraf"/>
                  <a:cs typeface="Telegraf"/>
                  <a:sym typeface="Telegraf"/>
                </a:rPr>
                <a:t> </a:t>
              </a:r>
              <a:r>
                <a:rPr lang="en-US" sz="2000" b="1" dirty="0" err="1">
                  <a:solidFill>
                    <a:srgbClr val="2A2E3A"/>
                  </a:solidFill>
                  <a:latin typeface="DM Sans" pitchFamily="2" charset="0"/>
                  <a:ea typeface="Telegraf"/>
                  <a:cs typeface="Telegraf"/>
                  <a:sym typeface="Telegraf"/>
                </a:rPr>
                <a:t>Privasi</a:t>
              </a:r>
              <a:endParaRPr lang="en-US" sz="2000" b="1" dirty="0">
                <a:solidFill>
                  <a:srgbClr val="2A2E3A"/>
                </a:solidFill>
                <a:latin typeface="DM Sans" pitchFamily="2" charset="0"/>
                <a:ea typeface="Telegraf"/>
                <a:cs typeface="Telegraf"/>
                <a:sym typeface="Telegraf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E33CDFF-E599-449E-F3AD-BDE874BDAB13}"/>
                </a:ext>
              </a:extLst>
            </p:cNvPr>
            <p:cNvGrpSpPr/>
            <p:nvPr/>
          </p:nvGrpSpPr>
          <p:grpSpPr>
            <a:xfrm>
              <a:off x="8001000" y="8267700"/>
              <a:ext cx="629202" cy="602615"/>
              <a:chOff x="9144000" y="8693658"/>
              <a:chExt cx="488442" cy="488442"/>
            </a:xfrm>
          </p:grpSpPr>
          <p:grpSp>
            <p:nvGrpSpPr>
              <p:cNvPr id="34" name="Group 15">
                <a:extLst>
                  <a:ext uri="{FF2B5EF4-FFF2-40B4-BE49-F238E27FC236}">
                    <a16:creationId xmlns:a16="http://schemas.microsoft.com/office/drawing/2014/main" id="{EA7DFD21-1E31-22F5-405C-6A8FAA0A9B9B}"/>
                  </a:ext>
                </a:extLst>
              </p:cNvPr>
              <p:cNvGrpSpPr/>
              <p:nvPr/>
            </p:nvGrpSpPr>
            <p:grpSpPr>
              <a:xfrm>
                <a:off x="9144000" y="8693658"/>
                <a:ext cx="488442" cy="488442"/>
                <a:chOff x="0" y="0"/>
                <a:chExt cx="812800" cy="812800"/>
              </a:xfrm>
            </p:grpSpPr>
            <p:sp>
              <p:nvSpPr>
                <p:cNvPr id="36" name="Freeform 16">
                  <a:extLst>
                    <a:ext uri="{FF2B5EF4-FFF2-40B4-BE49-F238E27FC236}">
                      <a16:creationId xmlns:a16="http://schemas.microsoft.com/office/drawing/2014/main" id="{4AB80E76-E8AF-DE0F-3678-51688EF1E90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4F4F4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TextBox 17">
                  <a:extLst>
                    <a:ext uri="{FF2B5EF4-FFF2-40B4-BE49-F238E27FC236}">
                      <a16:creationId xmlns:a16="http://schemas.microsoft.com/office/drawing/2014/main" id="{26FF6357-2B0B-8F1B-7CB0-2873DA3AC420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28893" tIns="28893" rIns="28893" bIns="28893" rtlCol="0" anchor="ctr"/>
                <a:lstStyle/>
                <a:p>
                  <a:pPr algn="ctr">
                    <a:lnSpc>
                      <a:spcPts val="2067"/>
                    </a:lnSpc>
                  </a:pPr>
                  <a:endParaRPr/>
                </a:p>
              </p:txBody>
            </p:sp>
          </p:grpSp>
          <p:sp>
            <p:nvSpPr>
              <p:cNvPr id="35" name="Freeform 18">
                <a:extLst>
                  <a:ext uri="{FF2B5EF4-FFF2-40B4-BE49-F238E27FC236}">
                    <a16:creationId xmlns:a16="http://schemas.microsoft.com/office/drawing/2014/main" id="{E3684BDE-E004-99D6-FFD3-F5E9693F8D7F}"/>
                  </a:ext>
                </a:extLst>
              </p:cNvPr>
              <p:cNvSpPr/>
              <p:nvPr/>
            </p:nvSpPr>
            <p:spPr>
              <a:xfrm>
                <a:off x="9288428" y="8838086"/>
                <a:ext cx="199588" cy="199588"/>
              </a:xfrm>
              <a:custGeom>
                <a:avLst/>
                <a:gdLst/>
                <a:ahLst/>
                <a:cxnLst/>
                <a:rect l="l" t="t" r="r" b="b"/>
                <a:pathLst>
                  <a:path w="266117" h="266117">
                    <a:moveTo>
                      <a:pt x="0" y="0"/>
                    </a:moveTo>
                    <a:lnTo>
                      <a:pt x="266116" y="0"/>
                    </a:lnTo>
                    <a:lnTo>
                      <a:pt x="266116" y="266116"/>
                    </a:lnTo>
                    <a:lnTo>
                      <a:pt x="0" y="26611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2" name="TextBox 9">
            <a:extLst>
              <a:ext uri="{FF2B5EF4-FFF2-40B4-BE49-F238E27FC236}">
                <a16:creationId xmlns:a16="http://schemas.microsoft.com/office/drawing/2014/main" id="{09CF219C-03E2-D7DF-6800-7BCD2DBFF3BB}"/>
              </a:ext>
            </a:extLst>
          </p:cNvPr>
          <p:cNvSpPr txBox="1"/>
          <p:nvPr/>
        </p:nvSpPr>
        <p:spPr>
          <a:xfrm>
            <a:off x="8113983" y="5049441"/>
            <a:ext cx="86106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12000" b="1" dirty="0">
                <a:latin typeface="Klein Bold" panose="020B0604020202020204" charset="0"/>
                <a:ea typeface="Klein Bold"/>
                <a:cs typeface="Klein Bold"/>
                <a:sym typeface="Klein Bold"/>
              </a:rPr>
              <a:t>KOMPUTER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2CDD3C-DF51-7E82-847F-74260B33140A}"/>
              </a:ext>
            </a:extLst>
          </p:cNvPr>
          <p:cNvSpPr txBox="1"/>
          <p:nvPr/>
        </p:nvSpPr>
        <p:spPr>
          <a:xfrm>
            <a:off x="8153400" y="6844725"/>
            <a:ext cx="838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718BAB"/>
                </a:solidFill>
                <a:latin typeface="DM Sans" pitchFamily="2" charset="0"/>
              </a:rPr>
              <a:t>Rafika Rahmawati, </a:t>
            </a:r>
            <a:r>
              <a:rPr lang="en-US" sz="3200" dirty="0" err="1">
                <a:solidFill>
                  <a:srgbClr val="718BAB"/>
                </a:solidFill>
                <a:latin typeface="DM Sans" pitchFamily="2" charset="0"/>
              </a:rPr>
              <a:t>S.Kom</a:t>
            </a:r>
            <a:r>
              <a:rPr lang="en-US" sz="3200" dirty="0">
                <a:solidFill>
                  <a:srgbClr val="718BAB"/>
                </a:solidFill>
                <a:latin typeface="DM Sans" pitchFamily="2" charset="0"/>
              </a:rPr>
              <a:t>., </a:t>
            </a:r>
            <a:r>
              <a:rPr lang="en-US" sz="3200" dirty="0" err="1">
                <a:solidFill>
                  <a:srgbClr val="718BAB"/>
                </a:solidFill>
                <a:latin typeface="DM Sans" pitchFamily="2" charset="0"/>
              </a:rPr>
              <a:t>M.Kom</a:t>
            </a:r>
            <a:r>
              <a:rPr lang="en-US" sz="3200" dirty="0">
                <a:solidFill>
                  <a:srgbClr val="718BAB"/>
                </a:solidFill>
                <a:latin typeface="DM Sans" pitchFamily="2" charset="0"/>
              </a:rPr>
              <a:t>., MBA.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936078" y="4260372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" y="0"/>
            <a:ext cx="6746874" cy="10287000"/>
            <a:chOff x="0" y="0"/>
            <a:chExt cx="2478633" cy="27093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78633" cy="2709333"/>
            </a:xfrm>
            <a:custGeom>
              <a:avLst/>
              <a:gdLst/>
              <a:ahLst/>
              <a:cxnLst/>
              <a:rect l="l" t="t" r="r" b="b"/>
              <a:pathLst>
                <a:path w="2478633" h="2709333">
                  <a:moveTo>
                    <a:pt x="0" y="0"/>
                  </a:moveTo>
                  <a:lnTo>
                    <a:pt x="2478633" y="0"/>
                  </a:lnTo>
                  <a:lnTo>
                    <a:pt x="24786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47863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305925" y="4055506"/>
            <a:ext cx="4610100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6600" b="1" dirty="0">
                <a:solidFill>
                  <a:srgbClr val="718BAB"/>
                </a:solidFill>
                <a:latin typeface="Klein Bold"/>
                <a:ea typeface="Klein Bold"/>
                <a:cs typeface="Klein Bold"/>
                <a:sym typeface="Klein Bold"/>
              </a:rPr>
              <a:t>Financial</a:t>
            </a:r>
            <a:br>
              <a:rPr lang="en-US" sz="6600" b="1" dirty="0">
                <a:solidFill>
                  <a:srgbClr val="718BAB"/>
                </a:solidFill>
                <a:latin typeface="Klein Bold"/>
                <a:ea typeface="Klein Bold"/>
                <a:cs typeface="Klein Bold"/>
                <a:sym typeface="Klein Bold"/>
              </a:rPr>
            </a:br>
            <a:r>
              <a:rPr lang="en-US" sz="6600" b="1" dirty="0">
                <a:solidFill>
                  <a:srgbClr val="718BAB"/>
                </a:solidFill>
                <a:latin typeface="Klein Bold"/>
                <a:ea typeface="Klein Bold"/>
                <a:cs typeface="Klein Bold"/>
                <a:sym typeface="Klein Bold"/>
              </a:rPr>
              <a:t>Data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534400" y="1450181"/>
            <a:ext cx="7543800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Seseorang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harus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mengungkapkan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banyak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data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keuangan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pribadi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mereka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untuk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dapat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menggunakan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produk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dan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layanan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keuangan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seperti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: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kartu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kredit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rekening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tabungan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pinjaman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setoran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gaji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langsung, dan lain-lain.</a:t>
            </a:r>
          </a:p>
          <a:p>
            <a:pPr marL="0" lvl="0" indent="0" algn="l">
              <a:spcBef>
                <a:spcPct val="0"/>
              </a:spcBef>
            </a:pPr>
            <a:endParaRPr lang="en-US" sz="3200" i="1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marL="0" lvl="0" indent="0" algn="l">
              <a:spcBef>
                <a:spcPct val="0"/>
              </a:spcBef>
            </a:pP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Gunakan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nama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pengguna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kata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sandi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nomor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akun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atau PIN yang </a:t>
            </a:r>
            <a:r>
              <a:rPr lang="en-US" sz="32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pribadi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.</a:t>
            </a:r>
          </a:p>
          <a:p>
            <a:pPr marL="0" lvl="0" indent="0" algn="l">
              <a:spcBef>
                <a:spcPct val="0"/>
              </a:spcBef>
            </a:pPr>
            <a:endParaRPr lang="en-US" sz="3200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marL="0" lvl="0" indent="0" algn="l">
              <a:spcBef>
                <a:spcPct val="0"/>
              </a:spcBef>
            </a:pP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Individu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perlu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memperhatikan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bagaimana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data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pribadi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ini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dilindungi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oleh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perusahaan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dan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organisasi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lain,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serta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apakah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data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tersebut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dibagikan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kepada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pihak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atau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perusahaan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lain.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424F08-BF30-9D73-DA03-08E7E4269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3A4193EA-0D60-DEAE-4C18-3F1976F2F1A4}"/>
              </a:ext>
            </a:extLst>
          </p:cNvPr>
          <p:cNvGrpSpPr/>
          <p:nvPr/>
        </p:nvGrpSpPr>
        <p:grpSpPr>
          <a:xfrm>
            <a:off x="1" y="0"/>
            <a:ext cx="6746874" cy="10287000"/>
            <a:chOff x="0" y="0"/>
            <a:chExt cx="2478633" cy="2709333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70974B2-6D4A-C4A1-BB4A-DAE4229F7D43}"/>
                </a:ext>
              </a:extLst>
            </p:cNvPr>
            <p:cNvSpPr/>
            <p:nvPr/>
          </p:nvSpPr>
          <p:spPr>
            <a:xfrm>
              <a:off x="0" y="0"/>
              <a:ext cx="2478633" cy="2709333"/>
            </a:xfrm>
            <a:custGeom>
              <a:avLst/>
              <a:gdLst/>
              <a:ahLst/>
              <a:cxnLst/>
              <a:rect l="l" t="t" r="r" b="b"/>
              <a:pathLst>
                <a:path w="2478633" h="2709333">
                  <a:moveTo>
                    <a:pt x="0" y="0"/>
                  </a:moveTo>
                  <a:lnTo>
                    <a:pt x="2478633" y="0"/>
                  </a:lnTo>
                  <a:lnTo>
                    <a:pt x="24786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F47D6C30-207B-EF03-A1F9-F64A7484A4C8}"/>
                </a:ext>
              </a:extLst>
            </p:cNvPr>
            <p:cNvSpPr txBox="1"/>
            <p:nvPr/>
          </p:nvSpPr>
          <p:spPr>
            <a:xfrm>
              <a:off x="0" y="-38100"/>
              <a:ext cx="247863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8FCF5A77-B278-2C4C-B7D9-3B38DA8FD7A2}"/>
              </a:ext>
            </a:extLst>
          </p:cNvPr>
          <p:cNvSpPr txBox="1"/>
          <p:nvPr/>
        </p:nvSpPr>
        <p:spPr>
          <a:xfrm>
            <a:off x="1305925" y="4055506"/>
            <a:ext cx="4610100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6600" b="1" dirty="0">
                <a:solidFill>
                  <a:srgbClr val="718BAB"/>
                </a:solidFill>
                <a:latin typeface="Klein Bold"/>
                <a:ea typeface="Klein Bold"/>
                <a:cs typeface="Klein Bold"/>
                <a:sym typeface="Klein Bold"/>
              </a:rPr>
              <a:t>Financial</a:t>
            </a:r>
            <a:br>
              <a:rPr lang="en-US" sz="6600" b="1" dirty="0">
                <a:solidFill>
                  <a:srgbClr val="718BAB"/>
                </a:solidFill>
                <a:latin typeface="Klein Bold"/>
                <a:ea typeface="Klein Bold"/>
                <a:cs typeface="Klein Bold"/>
                <a:sym typeface="Klein Bold"/>
              </a:rPr>
            </a:br>
            <a:r>
              <a:rPr lang="en-US" sz="6600" b="1" dirty="0">
                <a:solidFill>
                  <a:srgbClr val="718BAB"/>
                </a:solidFill>
                <a:latin typeface="Klein Bold"/>
                <a:ea typeface="Klein Bold"/>
                <a:cs typeface="Klein Bold"/>
                <a:sym typeface="Klein Bold"/>
              </a:rPr>
              <a:t>Data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240CF788-8F67-12C7-43DF-9CCB2120E34A}"/>
              </a:ext>
            </a:extLst>
          </p:cNvPr>
          <p:cNvSpPr txBox="1"/>
          <p:nvPr/>
        </p:nvSpPr>
        <p:spPr>
          <a:xfrm>
            <a:off x="7772400" y="1604069"/>
            <a:ext cx="8856251" cy="7078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40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Gramm-Leach-Bliley Act (1999)</a:t>
            </a:r>
          </a:p>
          <a:p>
            <a:pPr marL="0" lvl="0" indent="0" algn="l">
              <a:spcBef>
                <a:spcPct val="0"/>
              </a:spcBef>
            </a:pPr>
            <a:endParaRPr lang="en-US" sz="2800" b="1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marL="457200" lvl="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Aturan</a:t>
            </a:r>
            <a:r>
              <a:rPr lang="en-US" sz="28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Privasi</a:t>
            </a:r>
            <a:r>
              <a:rPr lang="en-US" sz="28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Keuangan</a:t>
            </a:r>
            <a:r>
              <a:rPr lang="en-US" sz="28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→ Lembaga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keuangan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harus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memberikan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pemberitahuan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privasi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kepada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setiap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konsumen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yang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menjelaskan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data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apa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yang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dikumpulkan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tentang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konsumen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dengan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siapa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data itu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dibagikan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bagaimana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data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tersebut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digunakan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dan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bagaimana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data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tersebut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dilindungi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.</a:t>
            </a:r>
          </a:p>
          <a:p>
            <a:pPr marL="457200" lvl="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800" u="none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marL="457200" lvl="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Aturan</a:t>
            </a:r>
            <a:r>
              <a:rPr lang="en-US" sz="28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Perlindungan</a:t>
            </a:r>
            <a:r>
              <a:rPr lang="en-US" sz="28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→ Lembaga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keuangan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harus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mendokumentasikan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rencana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keamanan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data: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perlindungan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terhadap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klien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.</a:t>
            </a:r>
          </a:p>
          <a:p>
            <a:pPr marL="457200" lvl="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800" u="none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marL="457200" lvl="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Aturan</a:t>
            </a:r>
            <a:r>
              <a:rPr lang="en-US" sz="28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Penyamaran</a:t>
            </a:r>
            <a:r>
              <a:rPr lang="en-US" sz="28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(Pretexting) 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→ GLBA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mendorong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lembaga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keuangan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untuk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menerapkan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perlindungan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terhadap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penyamaran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identitas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9516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97A4B1-E62F-D4BD-423F-E05265397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C4FBDE5-6424-B5B3-EACB-035AD7E03DD5}"/>
              </a:ext>
            </a:extLst>
          </p:cNvPr>
          <p:cNvSpPr/>
          <p:nvPr/>
        </p:nvSpPr>
        <p:spPr>
          <a:xfrm>
            <a:off x="5936078" y="4260372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0C5D5AD7-0815-D89E-C1CF-E4F8F07758B7}"/>
              </a:ext>
            </a:extLst>
          </p:cNvPr>
          <p:cNvGrpSpPr/>
          <p:nvPr/>
        </p:nvGrpSpPr>
        <p:grpSpPr>
          <a:xfrm>
            <a:off x="1" y="0"/>
            <a:ext cx="6746874" cy="10287000"/>
            <a:chOff x="0" y="0"/>
            <a:chExt cx="2478633" cy="2709333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881F558-4065-8C6E-8195-86D7C1994275}"/>
                </a:ext>
              </a:extLst>
            </p:cNvPr>
            <p:cNvSpPr/>
            <p:nvPr/>
          </p:nvSpPr>
          <p:spPr>
            <a:xfrm>
              <a:off x="0" y="0"/>
              <a:ext cx="2478633" cy="2709333"/>
            </a:xfrm>
            <a:custGeom>
              <a:avLst/>
              <a:gdLst/>
              <a:ahLst/>
              <a:cxnLst/>
              <a:rect l="l" t="t" r="r" b="b"/>
              <a:pathLst>
                <a:path w="2478633" h="2709333">
                  <a:moveTo>
                    <a:pt x="0" y="0"/>
                  </a:moveTo>
                  <a:lnTo>
                    <a:pt x="2478633" y="0"/>
                  </a:lnTo>
                  <a:lnTo>
                    <a:pt x="24786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CF413339-406F-2DDE-356F-CB3950A090AA}"/>
                </a:ext>
              </a:extLst>
            </p:cNvPr>
            <p:cNvSpPr txBox="1"/>
            <p:nvPr/>
          </p:nvSpPr>
          <p:spPr>
            <a:xfrm>
              <a:off x="0" y="-38100"/>
              <a:ext cx="247863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D7851D58-5803-3610-C66E-8655182EE127}"/>
              </a:ext>
            </a:extLst>
          </p:cNvPr>
          <p:cNvSpPr txBox="1"/>
          <p:nvPr/>
        </p:nvSpPr>
        <p:spPr>
          <a:xfrm>
            <a:off x="685800" y="4055506"/>
            <a:ext cx="5230225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6600" b="1" dirty="0">
                <a:solidFill>
                  <a:srgbClr val="718BAB"/>
                </a:solidFill>
                <a:latin typeface="Klein Bold"/>
                <a:ea typeface="Klein Bold"/>
                <a:cs typeface="Klein Bold"/>
                <a:sym typeface="Klein Bold"/>
              </a:rPr>
              <a:t>Health</a:t>
            </a:r>
            <a:br>
              <a:rPr lang="en-US" sz="6600" b="1" dirty="0">
                <a:solidFill>
                  <a:srgbClr val="718BAB"/>
                </a:solidFill>
                <a:latin typeface="Klein Bold"/>
                <a:ea typeface="Klein Bold"/>
                <a:cs typeface="Klein Bold"/>
                <a:sym typeface="Klein Bold"/>
              </a:rPr>
            </a:br>
            <a:r>
              <a:rPr lang="en-US" sz="6600" b="1" dirty="0">
                <a:solidFill>
                  <a:srgbClr val="718BAB"/>
                </a:solidFill>
                <a:latin typeface="Klein Bold"/>
                <a:ea typeface="Klein Bold"/>
                <a:cs typeface="Klein Bold"/>
                <a:sym typeface="Klein Bold"/>
              </a:rPr>
              <a:t>Information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905C03E6-1E9B-C7A8-78C4-2328EFB4691E}"/>
              </a:ext>
            </a:extLst>
          </p:cNvPr>
          <p:cNvSpPr txBox="1"/>
          <p:nvPr/>
        </p:nvSpPr>
        <p:spPr>
          <a:xfrm>
            <a:off x="8534400" y="2188845"/>
            <a:ext cx="7543800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Penggunaan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rekam</a:t>
            </a:r>
            <a:r>
              <a:rPr lang="en-US" sz="32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medis</a:t>
            </a:r>
            <a:r>
              <a:rPr lang="en-US" sz="32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elektronik</a:t>
            </a:r>
            <a:r>
              <a:rPr lang="en-US" sz="32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dan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keterkaitannya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serta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perpindahan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informasi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elektronik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ini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antar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berbagai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organisasi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telah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menjadi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hal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yang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umum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.</a:t>
            </a:r>
          </a:p>
          <a:p>
            <a:pPr marL="0" lvl="0" indent="0" algn="l">
              <a:spcBef>
                <a:spcPct val="0"/>
              </a:spcBef>
            </a:pPr>
            <a:endParaRPr lang="en-US" sz="3200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marL="0" lvl="0" indent="0" algn="l">
              <a:spcBef>
                <a:spcPct val="0"/>
              </a:spcBef>
            </a:pP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Individu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khawatir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terhadap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penyusupan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ke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dalam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data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kesehatan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mereka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oleh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pemberi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kerja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sekolah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perusahaan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asuransi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lembaga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penegak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hukum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dan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bahkan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perusahaan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pemasaran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yang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ingin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mempromosikan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produk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serta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layanan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mereka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8710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A35924-668A-81C7-6F1D-A5BEACBD4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B6DF36E2-EC2E-2968-0D8B-A30A5522AD95}"/>
              </a:ext>
            </a:extLst>
          </p:cNvPr>
          <p:cNvGrpSpPr/>
          <p:nvPr/>
        </p:nvGrpSpPr>
        <p:grpSpPr>
          <a:xfrm>
            <a:off x="1" y="0"/>
            <a:ext cx="6746874" cy="10287000"/>
            <a:chOff x="0" y="0"/>
            <a:chExt cx="2478633" cy="2709333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5A01B83-0188-3BFF-12D4-588DBB9877C6}"/>
                </a:ext>
              </a:extLst>
            </p:cNvPr>
            <p:cNvSpPr/>
            <p:nvPr/>
          </p:nvSpPr>
          <p:spPr>
            <a:xfrm>
              <a:off x="0" y="0"/>
              <a:ext cx="2478633" cy="2709333"/>
            </a:xfrm>
            <a:custGeom>
              <a:avLst/>
              <a:gdLst/>
              <a:ahLst/>
              <a:cxnLst/>
              <a:rect l="l" t="t" r="r" b="b"/>
              <a:pathLst>
                <a:path w="2478633" h="2709333">
                  <a:moveTo>
                    <a:pt x="0" y="0"/>
                  </a:moveTo>
                  <a:lnTo>
                    <a:pt x="2478633" y="0"/>
                  </a:lnTo>
                  <a:lnTo>
                    <a:pt x="24786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39294502-E848-A817-4A86-4F8B0076DE8E}"/>
                </a:ext>
              </a:extLst>
            </p:cNvPr>
            <p:cNvSpPr txBox="1"/>
            <p:nvPr/>
          </p:nvSpPr>
          <p:spPr>
            <a:xfrm>
              <a:off x="0" y="-38100"/>
              <a:ext cx="247863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3C1A0FA8-CFFA-EF75-8889-A88485C18086}"/>
              </a:ext>
            </a:extLst>
          </p:cNvPr>
          <p:cNvSpPr txBox="1"/>
          <p:nvPr/>
        </p:nvSpPr>
        <p:spPr>
          <a:xfrm>
            <a:off x="685800" y="4055506"/>
            <a:ext cx="5230225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6600" b="1" dirty="0">
                <a:solidFill>
                  <a:srgbClr val="718BAB"/>
                </a:solidFill>
                <a:latin typeface="Klein Bold"/>
                <a:ea typeface="Klein Bold"/>
                <a:cs typeface="Klein Bold"/>
                <a:sym typeface="Klein Bold"/>
              </a:rPr>
              <a:t>Health</a:t>
            </a:r>
            <a:br>
              <a:rPr lang="en-US" sz="6600" b="1" dirty="0">
                <a:solidFill>
                  <a:srgbClr val="718BAB"/>
                </a:solidFill>
                <a:latin typeface="Klein Bold"/>
                <a:ea typeface="Klein Bold"/>
                <a:cs typeface="Klein Bold"/>
                <a:sym typeface="Klein Bold"/>
              </a:rPr>
            </a:br>
            <a:r>
              <a:rPr lang="en-US" sz="6600" b="1" dirty="0">
                <a:solidFill>
                  <a:srgbClr val="718BAB"/>
                </a:solidFill>
                <a:latin typeface="Klein Bold"/>
                <a:ea typeface="Klein Bold"/>
                <a:cs typeface="Klein Bold"/>
                <a:sym typeface="Klein Bold"/>
              </a:rPr>
              <a:t>Information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361F0338-1E2F-4919-DAA2-AB2F02BB3F36}"/>
              </a:ext>
            </a:extLst>
          </p:cNvPr>
          <p:cNvSpPr txBox="1"/>
          <p:nvPr/>
        </p:nvSpPr>
        <p:spPr>
          <a:xfrm>
            <a:off x="7452726" y="1573292"/>
            <a:ext cx="9920874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40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Health Insurance Portability and Accountability Act of 1996 (HIPAA)</a:t>
            </a:r>
          </a:p>
          <a:p>
            <a:pPr marL="0" lvl="0" indent="0" algn="l">
              <a:spcBef>
                <a:spcPct val="0"/>
              </a:spcBef>
            </a:pPr>
            <a:endParaRPr lang="en-US" sz="3200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marL="0" lvl="0" indent="0" algn="l">
              <a:spcBef>
                <a:spcPct val="0"/>
              </a:spcBef>
            </a:pPr>
            <a:endParaRPr lang="en-US" sz="3200" u="none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marL="457200" lvl="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Menggunakan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transaksi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elektronik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kode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dan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pengenal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yang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distandarisasi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agar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memungkinkan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digitalisasi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penuh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rekam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medis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dan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pertukaran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data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medis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melalui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Internet.</a:t>
            </a:r>
          </a:p>
          <a:p>
            <a:pPr marL="457200" lvl="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Mendapatkan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persetujuan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tertulis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dari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pasien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sebelum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mengungkapkan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informasi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apa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pun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dalam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rekam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medis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mereka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.</a:t>
            </a:r>
          </a:p>
          <a:p>
            <a:pPr marL="457200" lvl="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Menunjuk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seorang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petugas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privasi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untuk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mengembangkan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kebijakan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dan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prosedur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privasi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serta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melatih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karyawan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tentang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cara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menangani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data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pasien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yang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sensitif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.</a:t>
            </a:r>
          </a:p>
          <a:p>
            <a:pPr marL="457200" lvl="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Memastikan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bahwa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mitra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bisnis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mereka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(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agen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penagihan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perusahaan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asuransi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lembaga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riset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lembaga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pemerintah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dll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.) juga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mematuhi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kebijakan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privasi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9300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434B0F-82C9-FE4E-8871-70C2D89C4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DCD2E98-2162-976C-DA2B-C743A1E4BB31}"/>
              </a:ext>
            </a:extLst>
          </p:cNvPr>
          <p:cNvSpPr/>
          <p:nvPr/>
        </p:nvSpPr>
        <p:spPr>
          <a:xfrm>
            <a:off x="5936078" y="4260372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C255EA51-DA75-8682-EB40-4EF06BC8270A}"/>
              </a:ext>
            </a:extLst>
          </p:cNvPr>
          <p:cNvGrpSpPr/>
          <p:nvPr/>
        </p:nvGrpSpPr>
        <p:grpSpPr>
          <a:xfrm>
            <a:off x="1" y="0"/>
            <a:ext cx="6746874" cy="10287000"/>
            <a:chOff x="0" y="0"/>
            <a:chExt cx="2478633" cy="2709333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4E3F44B-A3FE-6010-2948-7513B3EE6C41}"/>
                </a:ext>
              </a:extLst>
            </p:cNvPr>
            <p:cNvSpPr/>
            <p:nvPr/>
          </p:nvSpPr>
          <p:spPr>
            <a:xfrm>
              <a:off x="0" y="0"/>
              <a:ext cx="2478633" cy="2709333"/>
            </a:xfrm>
            <a:custGeom>
              <a:avLst/>
              <a:gdLst/>
              <a:ahLst/>
              <a:cxnLst/>
              <a:rect l="l" t="t" r="r" b="b"/>
              <a:pathLst>
                <a:path w="2478633" h="2709333">
                  <a:moveTo>
                    <a:pt x="0" y="0"/>
                  </a:moveTo>
                  <a:lnTo>
                    <a:pt x="2478633" y="0"/>
                  </a:lnTo>
                  <a:lnTo>
                    <a:pt x="24786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F6756E26-054C-CAC7-39C1-1BC31192AB3E}"/>
                </a:ext>
              </a:extLst>
            </p:cNvPr>
            <p:cNvSpPr txBox="1"/>
            <p:nvPr/>
          </p:nvSpPr>
          <p:spPr>
            <a:xfrm>
              <a:off x="0" y="-38100"/>
              <a:ext cx="247863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B0FC9433-1D59-128A-9FDC-AB3E31FC73A9}"/>
              </a:ext>
            </a:extLst>
          </p:cNvPr>
          <p:cNvSpPr txBox="1"/>
          <p:nvPr/>
        </p:nvSpPr>
        <p:spPr>
          <a:xfrm>
            <a:off x="1219200" y="3620006"/>
            <a:ext cx="5250278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6600" b="1" dirty="0">
                <a:solidFill>
                  <a:srgbClr val="718BAB"/>
                </a:solidFill>
                <a:latin typeface="Klein Bold"/>
                <a:ea typeface="Klein Bold"/>
                <a:cs typeface="Klein Bold"/>
                <a:sym typeface="Klein Bold"/>
              </a:rPr>
              <a:t>Children’s Personal Data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72025F26-F048-E507-B690-1B4A0122A941}"/>
              </a:ext>
            </a:extLst>
          </p:cNvPr>
          <p:cNvSpPr txBox="1"/>
          <p:nvPr/>
        </p:nvSpPr>
        <p:spPr>
          <a:xfrm>
            <a:off x="8839200" y="2608956"/>
            <a:ext cx="7543800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Anak-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anak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rentan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terhadap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penyalahgunaan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data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pribadi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saat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menggunakan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internet,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seperti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nama,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lokasi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dan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aktivitas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online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mereka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.</a:t>
            </a:r>
          </a:p>
          <a:p>
            <a:pPr marL="0" lvl="0" indent="0" algn="l">
              <a:spcBef>
                <a:spcPct val="0"/>
              </a:spcBef>
            </a:pPr>
            <a:endParaRPr lang="en-US" sz="3200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marL="0" lvl="0" indent="0" algn="l">
              <a:spcBef>
                <a:spcPct val="0"/>
              </a:spcBef>
            </a:pP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Perlindungan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data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anak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sangat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penting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untuk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mencegah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paparan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konten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tidak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pantas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eksploitasi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dan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penyalahgunaan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informasi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oleh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pihak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yang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tidak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bertanggung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jawab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3560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C70940-6F5D-7094-6457-ABF209EC5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3B203CF9-3836-4EF8-CB09-96315838D418}"/>
              </a:ext>
            </a:extLst>
          </p:cNvPr>
          <p:cNvGrpSpPr/>
          <p:nvPr/>
        </p:nvGrpSpPr>
        <p:grpSpPr>
          <a:xfrm>
            <a:off x="1" y="0"/>
            <a:ext cx="6746874" cy="10287000"/>
            <a:chOff x="0" y="0"/>
            <a:chExt cx="2478633" cy="2709333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60AA590-30BD-A0E6-2491-0D3720136FDF}"/>
                </a:ext>
              </a:extLst>
            </p:cNvPr>
            <p:cNvSpPr/>
            <p:nvPr/>
          </p:nvSpPr>
          <p:spPr>
            <a:xfrm>
              <a:off x="0" y="0"/>
              <a:ext cx="2478633" cy="2709333"/>
            </a:xfrm>
            <a:custGeom>
              <a:avLst/>
              <a:gdLst/>
              <a:ahLst/>
              <a:cxnLst/>
              <a:rect l="l" t="t" r="r" b="b"/>
              <a:pathLst>
                <a:path w="2478633" h="2709333">
                  <a:moveTo>
                    <a:pt x="0" y="0"/>
                  </a:moveTo>
                  <a:lnTo>
                    <a:pt x="2478633" y="0"/>
                  </a:lnTo>
                  <a:lnTo>
                    <a:pt x="24786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15489B1A-5984-AEBF-EBF4-E1D7B3944B6F}"/>
                </a:ext>
              </a:extLst>
            </p:cNvPr>
            <p:cNvSpPr txBox="1"/>
            <p:nvPr/>
          </p:nvSpPr>
          <p:spPr>
            <a:xfrm>
              <a:off x="0" y="-38100"/>
              <a:ext cx="247863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743831AC-0E82-86C3-7554-DCFE832284B5}"/>
              </a:ext>
            </a:extLst>
          </p:cNvPr>
          <p:cNvSpPr txBox="1"/>
          <p:nvPr/>
        </p:nvSpPr>
        <p:spPr>
          <a:xfrm>
            <a:off x="1219200" y="3620006"/>
            <a:ext cx="5250278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6600" b="1" dirty="0">
                <a:solidFill>
                  <a:srgbClr val="718BAB"/>
                </a:solidFill>
                <a:latin typeface="Klein Bold"/>
                <a:ea typeface="Klein Bold"/>
                <a:cs typeface="Klein Bold"/>
                <a:sym typeface="Klein Bold"/>
              </a:rPr>
              <a:t>Children’s Personal Data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22DBBFB0-D440-0920-7D82-CFEE17A824C2}"/>
              </a:ext>
            </a:extLst>
          </p:cNvPr>
          <p:cNvSpPr txBox="1"/>
          <p:nvPr/>
        </p:nvSpPr>
        <p:spPr>
          <a:xfrm>
            <a:off x="8089232" y="1942623"/>
            <a:ext cx="8674768" cy="68326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40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Children’s Online Privacy Protection Act (COPPA) 1998</a:t>
            </a:r>
          </a:p>
          <a:p>
            <a:pPr marL="457200" lvl="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marL="457200" lvl="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Setiap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situs web yang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ditujukan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untuk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anak-anak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harus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menyediakan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kebijakan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privasi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yang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komprehensif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28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memberitahu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orang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tua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atau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wali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tentang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praktik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pengumpulan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data, dan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memperoleh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persetujuan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orang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tua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sebelum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mengumpulkan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informasi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pribadi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dari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anak-anak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di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bawah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usia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13 tahun.</a:t>
            </a:r>
          </a:p>
          <a:p>
            <a:pPr marL="457200" lvl="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COPPA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bertujuan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untuk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memberikan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kendali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kepada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orang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tua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atas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pengumpulan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penggunaan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dan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pengungkapan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informasi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pribadi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anak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mereka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;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undang-undang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ini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tidak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mencakup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penyebaran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informasi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kepada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anak-anak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08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D4651-9B30-1E81-494E-5C44719CC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D1E06FEE-B92A-3ACF-ACD7-E6E5B2F1BB9F}"/>
              </a:ext>
            </a:extLst>
          </p:cNvPr>
          <p:cNvSpPr/>
          <p:nvPr/>
        </p:nvSpPr>
        <p:spPr>
          <a:xfrm>
            <a:off x="0" y="4157535"/>
            <a:ext cx="18288000" cy="7229439"/>
          </a:xfrm>
          <a:custGeom>
            <a:avLst/>
            <a:gdLst/>
            <a:ahLst/>
            <a:cxnLst/>
            <a:rect l="l" t="t" r="r" b="b"/>
            <a:pathLst>
              <a:path w="18288000" h="7229439">
                <a:moveTo>
                  <a:pt x="0" y="0"/>
                </a:moveTo>
                <a:lnTo>
                  <a:pt x="18288000" y="0"/>
                </a:lnTo>
                <a:lnTo>
                  <a:pt x="18288000" y="7229439"/>
                </a:lnTo>
                <a:lnTo>
                  <a:pt x="0" y="72294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212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870CDD97-D6DA-8B99-8357-F97B9EF04EF7}"/>
              </a:ext>
            </a:extLst>
          </p:cNvPr>
          <p:cNvSpPr txBox="1"/>
          <p:nvPr/>
        </p:nvSpPr>
        <p:spPr>
          <a:xfrm>
            <a:off x="2438400" y="5448300"/>
            <a:ext cx="13411200" cy="23500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8000" b="1" dirty="0" err="1">
                <a:solidFill>
                  <a:schemeClr val="bg1"/>
                </a:solidFill>
                <a:latin typeface="Klein Bold"/>
                <a:ea typeface="Klein Bold"/>
                <a:cs typeface="Klein Bold"/>
                <a:sym typeface="Klein Bold"/>
              </a:rPr>
              <a:t>Isu</a:t>
            </a:r>
            <a:r>
              <a:rPr lang="en-US" sz="8000" b="1" dirty="0">
                <a:solidFill>
                  <a:schemeClr val="bg1"/>
                </a:solidFill>
                <a:latin typeface="Klein Bold"/>
                <a:ea typeface="Klein Bold"/>
                <a:cs typeface="Klein Bold"/>
                <a:sym typeface="Klein Bold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latin typeface="Klein Bold"/>
                <a:ea typeface="Klein Bold"/>
                <a:cs typeface="Klein Bold"/>
                <a:sym typeface="Klein Bold"/>
              </a:rPr>
              <a:t>Terkait</a:t>
            </a:r>
            <a:r>
              <a:rPr lang="en-US" sz="8000" b="1" dirty="0">
                <a:solidFill>
                  <a:schemeClr val="bg1"/>
                </a:solidFill>
                <a:latin typeface="Klein Bold"/>
                <a:ea typeface="Klein Bold"/>
                <a:cs typeface="Klein Bold"/>
                <a:sym typeface="Klein Bold"/>
              </a:rPr>
              <a:t> </a:t>
            </a:r>
            <a:br>
              <a:rPr lang="en-US" sz="8000" b="1" dirty="0">
                <a:solidFill>
                  <a:schemeClr val="bg1"/>
                </a:solidFill>
                <a:latin typeface="Klein Bold"/>
                <a:ea typeface="Klein Bold"/>
                <a:cs typeface="Klein Bold"/>
                <a:sym typeface="Klein Bold"/>
              </a:rPr>
            </a:br>
            <a:r>
              <a:rPr lang="en-US" sz="8000" b="1" dirty="0" err="1">
                <a:solidFill>
                  <a:schemeClr val="bg1"/>
                </a:solidFill>
                <a:latin typeface="Klein Bold"/>
                <a:ea typeface="Klein Bold"/>
                <a:cs typeface="Klein Bold"/>
                <a:sym typeface="Klein Bold"/>
              </a:rPr>
              <a:t>Privasi</a:t>
            </a:r>
            <a:r>
              <a:rPr lang="en-US" sz="8000" b="1" dirty="0">
                <a:solidFill>
                  <a:schemeClr val="bg1"/>
                </a:solidFill>
                <a:latin typeface="Klein Bold"/>
                <a:ea typeface="Klein Bold"/>
                <a:cs typeface="Klein Bold"/>
                <a:sym typeface="Klein Bold"/>
              </a:rPr>
              <a:t> &amp; </a:t>
            </a:r>
            <a:r>
              <a:rPr lang="en-US" sz="8000" b="1" dirty="0" err="1">
                <a:solidFill>
                  <a:schemeClr val="bg1"/>
                </a:solidFill>
                <a:latin typeface="Klein Bold"/>
                <a:ea typeface="Klein Bold"/>
                <a:cs typeface="Klein Bold"/>
                <a:sym typeface="Klein Bold"/>
              </a:rPr>
              <a:t>Anonimitas</a:t>
            </a:r>
            <a:endParaRPr lang="en-US" sz="8000" b="1" dirty="0">
              <a:solidFill>
                <a:schemeClr val="bg1"/>
              </a:solidFill>
              <a:latin typeface="Klein Bold"/>
              <a:ea typeface="Klein Bold"/>
              <a:cs typeface="Klein Bold"/>
              <a:sym typeface="Klein Bold"/>
            </a:endParaRPr>
          </a:p>
        </p:txBody>
      </p:sp>
    </p:spTree>
    <p:extLst>
      <p:ext uri="{BB962C8B-B14F-4D97-AF65-F5344CB8AC3E}">
        <p14:creationId xmlns:p14="http://schemas.microsoft.com/office/powerpoint/2010/main" val="1167241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40491"/>
            <a:chOff x="0" y="0"/>
            <a:chExt cx="4816593" cy="6164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16426"/>
            </a:xfrm>
            <a:custGeom>
              <a:avLst/>
              <a:gdLst/>
              <a:ahLst/>
              <a:cxnLst/>
              <a:rect l="l" t="t" r="r" b="b"/>
              <a:pathLst>
                <a:path w="4816592" h="616426">
                  <a:moveTo>
                    <a:pt x="0" y="0"/>
                  </a:moveTo>
                  <a:lnTo>
                    <a:pt x="4816592" y="0"/>
                  </a:lnTo>
                  <a:lnTo>
                    <a:pt x="4816592" y="616426"/>
                  </a:lnTo>
                  <a:lnTo>
                    <a:pt x="0" y="616426"/>
                  </a:lnTo>
                  <a:close/>
                </a:path>
              </a:pathLst>
            </a:custGeom>
            <a:solidFill>
              <a:srgbClr val="1539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6593" cy="673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47748" y="3554254"/>
            <a:ext cx="16192500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Terjadi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ketika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seseorang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mencuri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bagian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penting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dari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informasi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pribadi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untuk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menyamar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sebagai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orang lain.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Termasuk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data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seperti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nama,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alamat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tanggal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lahir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nomor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jaminan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sosial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nomor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paspor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nomor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SIM, dan nama gadis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ibu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Pelaku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dapat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mengajukan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akun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kredit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atau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keuangan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baru,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menyewa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apartemen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mengatur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layanan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utilitas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atau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telepon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dan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mendaftar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kuliah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—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atas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nama orang lain.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u="none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u="none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algn="l"/>
            <a:endParaRPr lang="en-US" sz="2800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algn="ctr"/>
            <a:r>
              <a:rPr lang="en-US" sz="28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Kasus </a:t>
            </a:r>
            <a:r>
              <a:rPr lang="en-US" sz="28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penipuan</a:t>
            </a:r>
            <a:r>
              <a:rPr lang="en-US" sz="28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identitas</a:t>
            </a:r>
            <a:r>
              <a:rPr lang="en-US" sz="28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di Indonesia </a:t>
            </a:r>
            <a:r>
              <a:rPr lang="en-US" sz="28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ada</a:t>
            </a:r>
            <a:r>
              <a:rPr lang="en-US" sz="28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sebanyak</a:t>
            </a:r>
            <a:r>
              <a:rPr lang="en-US" sz="28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21 </a:t>
            </a:r>
            <a:r>
              <a:rPr lang="en-US" sz="28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kasus</a:t>
            </a:r>
            <a:r>
              <a:rPr lang="en-US" sz="28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pada 2020, 20 </a:t>
            </a:r>
            <a:r>
              <a:rPr lang="en-US" sz="28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kasus</a:t>
            </a:r>
            <a:r>
              <a:rPr lang="en-US" sz="28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pada 2021, 35 </a:t>
            </a:r>
            <a:r>
              <a:rPr lang="en-US" sz="28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kasus</a:t>
            </a:r>
            <a:r>
              <a:rPr lang="en-US" sz="28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pada 2022, dan 40 </a:t>
            </a:r>
            <a:r>
              <a:rPr lang="en-US" sz="28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kasus</a:t>
            </a:r>
            <a:r>
              <a:rPr lang="en-US" sz="28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pada 2024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0" y="0"/>
            <a:ext cx="18288000" cy="2340491"/>
            <a:chOff x="0" y="0"/>
            <a:chExt cx="24384000" cy="3120655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45734" b="45734"/>
            <a:stretch>
              <a:fillRect/>
            </a:stretch>
          </p:blipFill>
          <p:spPr>
            <a:xfrm>
              <a:off x="0" y="0"/>
              <a:ext cx="24384000" cy="3120655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3714748" y="874471"/>
            <a:ext cx="10858500" cy="1144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999" b="1" dirty="0">
                <a:solidFill>
                  <a:srgbClr val="F4F4F4"/>
                </a:solidFill>
                <a:latin typeface="Klein Bold"/>
                <a:ea typeface="Klein Bold"/>
                <a:cs typeface="Klein Bold"/>
                <a:sym typeface="Klein Bold"/>
              </a:rPr>
              <a:t>Identity Theft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5220B2-D097-B2E0-8742-5A9C77DBD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0D31F18-EA10-DA60-1C09-CBEDBF18FE51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4816593" cy="61642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822DFFF-5C0F-71AF-1149-BC389DFA7010}"/>
                </a:ext>
              </a:extLst>
            </p:cNvPr>
            <p:cNvSpPr/>
            <p:nvPr/>
          </p:nvSpPr>
          <p:spPr>
            <a:xfrm>
              <a:off x="0" y="0"/>
              <a:ext cx="4816592" cy="616426"/>
            </a:xfrm>
            <a:custGeom>
              <a:avLst/>
              <a:gdLst/>
              <a:ahLst/>
              <a:cxnLst/>
              <a:rect l="l" t="t" r="r" b="b"/>
              <a:pathLst>
                <a:path w="4816592" h="616426">
                  <a:moveTo>
                    <a:pt x="0" y="0"/>
                  </a:moveTo>
                  <a:lnTo>
                    <a:pt x="4816592" y="0"/>
                  </a:lnTo>
                  <a:lnTo>
                    <a:pt x="4816592" y="616426"/>
                  </a:lnTo>
                  <a:lnTo>
                    <a:pt x="0" y="616426"/>
                  </a:lnTo>
                  <a:close/>
                </a:path>
              </a:pathLst>
            </a:custGeom>
            <a:solidFill>
              <a:srgbClr val="1539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FF8BA05-9C01-640A-29FC-17E416FA50E2}"/>
                </a:ext>
              </a:extLst>
            </p:cNvPr>
            <p:cNvSpPr txBox="1"/>
            <p:nvPr/>
          </p:nvSpPr>
          <p:spPr>
            <a:xfrm>
              <a:off x="0" y="-57150"/>
              <a:ext cx="4816593" cy="673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C55D920D-03AC-0054-3184-AFCE398E8C7E}"/>
              </a:ext>
            </a:extLst>
          </p:cNvPr>
          <p:cNvSpPr txBox="1"/>
          <p:nvPr/>
        </p:nvSpPr>
        <p:spPr>
          <a:xfrm>
            <a:off x="7924800" y="3438316"/>
            <a:ext cx="8763000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endParaRPr lang="en-US" sz="3200" u="none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Membuat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pelanggaran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data untuk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mencuri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ratusan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ribuan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atau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bahkan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jutaan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catatan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pribadi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Membeli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data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pribadi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dari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pelaku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kriminal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Menggunakan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phishing untuk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membujuk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pengguna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agar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dengan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sukarela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memberikan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data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pribadi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; dan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Menginstal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spyware yang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mampu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merekam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ketikan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dari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korban.</a:t>
            </a:r>
            <a:endParaRPr lang="en-US" sz="3200" b="1" u="none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</p:txBody>
      </p:sp>
      <p:grpSp>
        <p:nvGrpSpPr>
          <p:cNvPr id="24" name="Group 24">
            <a:extLst>
              <a:ext uri="{FF2B5EF4-FFF2-40B4-BE49-F238E27FC236}">
                <a16:creationId xmlns:a16="http://schemas.microsoft.com/office/drawing/2014/main" id="{5256F151-7318-59C8-0EE1-19F4B0326AE2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24384000" cy="3120655"/>
          </a:xfrm>
        </p:grpSpPr>
        <p:pic>
          <p:nvPicPr>
            <p:cNvPr id="25" name="Picture 25">
              <a:extLst>
                <a:ext uri="{FF2B5EF4-FFF2-40B4-BE49-F238E27FC236}">
                  <a16:creationId xmlns:a16="http://schemas.microsoft.com/office/drawing/2014/main" id="{2CA2DC21-A56E-340E-A4DB-39F91DFEB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45734" b="45734"/>
            <a:stretch>
              <a:fillRect/>
            </a:stretch>
          </p:blipFill>
          <p:spPr>
            <a:xfrm>
              <a:off x="0" y="0"/>
              <a:ext cx="24384000" cy="3120655"/>
            </a:xfrm>
            <a:prstGeom prst="rect">
              <a:avLst/>
            </a:prstGeom>
          </p:spPr>
        </p:pic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C7044705-665D-0CBA-F99A-4396DC80CD33}"/>
              </a:ext>
            </a:extLst>
          </p:cNvPr>
          <p:cNvSpPr txBox="1"/>
          <p:nvPr/>
        </p:nvSpPr>
        <p:spPr>
          <a:xfrm>
            <a:off x="3714748" y="874471"/>
            <a:ext cx="10858500" cy="1144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999" b="1" dirty="0">
                <a:solidFill>
                  <a:srgbClr val="F4F4F4"/>
                </a:solidFill>
                <a:latin typeface="Klein Bold"/>
                <a:ea typeface="Klein Bold"/>
                <a:cs typeface="Klein Bold"/>
                <a:sym typeface="Klein Bold"/>
              </a:rPr>
              <a:t>Identity Theft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963D1C-44A3-87E0-275D-2BB3A4F86EF4}"/>
              </a:ext>
            </a:extLst>
          </p:cNvPr>
          <p:cNvSpPr txBox="1"/>
          <p:nvPr/>
        </p:nvSpPr>
        <p:spPr>
          <a:xfrm>
            <a:off x="1447800" y="4914900"/>
            <a:ext cx="5105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8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Pendekatan</a:t>
            </a:r>
            <a:r>
              <a:rPr lang="en-US" sz="48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yang </a:t>
            </a:r>
            <a:r>
              <a:rPr lang="en-US" sz="48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Digunakan</a:t>
            </a:r>
            <a:r>
              <a:rPr lang="en-US" sz="48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oleh </a:t>
            </a:r>
            <a:r>
              <a:rPr lang="en-US" sz="48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Pencuri</a:t>
            </a:r>
            <a:endParaRPr lang="en-US" sz="4800" b="1" u="none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</p:txBody>
      </p:sp>
    </p:spTree>
    <p:extLst>
      <p:ext uri="{BB962C8B-B14F-4D97-AF65-F5344CB8AC3E}">
        <p14:creationId xmlns:p14="http://schemas.microsoft.com/office/powerpoint/2010/main" val="273819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6385AC-DEC5-4E9C-195F-A7215111E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86BFC0E-5871-70CF-ACCD-A82326889E56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4816593" cy="61642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77150B6-5F5E-8433-62EB-D1878571CAEC}"/>
                </a:ext>
              </a:extLst>
            </p:cNvPr>
            <p:cNvSpPr/>
            <p:nvPr/>
          </p:nvSpPr>
          <p:spPr>
            <a:xfrm>
              <a:off x="0" y="0"/>
              <a:ext cx="4816592" cy="616426"/>
            </a:xfrm>
            <a:custGeom>
              <a:avLst/>
              <a:gdLst/>
              <a:ahLst/>
              <a:cxnLst/>
              <a:rect l="l" t="t" r="r" b="b"/>
              <a:pathLst>
                <a:path w="4816592" h="616426">
                  <a:moveTo>
                    <a:pt x="0" y="0"/>
                  </a:moveTo>
                  <a:lnTo>
                    <a:pt x="4816592" y="0"/>
                  </a:lnTo>
                  <a:lnTo>
                    <a:pt x="4816592" y="616426"/>
                  </a:lnTo>
                  <a:lnTo>
                    <a:pt x="0" y="616426"/>
                  </a:lnTo>
                  <a:close/>
                </a:path>
              </a:pathLst>
            </a:custGeom>
            <a:solidFill>
              <a:srgbClr val="1539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12402A1-90E7-B09C-4D7E-9AD89926C256}"/>
                </a:ext>
              </a:extLst>
            </p:cNvPr>
            <p:cNvSpPr txBox="1"/>
            <p:nvPr/>
          </p:nvSpPr>
          <p:spPr>
            <a:xfrm>
              <a:off x="0" y="-57150"/>
              <a:ext cx="4816593" cy="673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840446B7-4AEC-26AF-8D22-442858D16748}"/>
              </a:ext>
            </a:extLst>
          </p:cNvPr>
          <p:cNvSpPr txBox="1"/>
          <p:nvPr/>
        </p:nvSpPr>
        <p:spPr>
          <a:xfrm>
            <a:off x="1371598" y="3619500"/>
            <a:ext cx="15544800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Perusahaan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mengumpulkan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informasi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pribadi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tentang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pengguna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internet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ketika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mereka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mendaftar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di situs web,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mengisi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survei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formulir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atau mengikuti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kontes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secara online.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u="none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Perusahaan juga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memperoleh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informasi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tentang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aktivitas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pengguna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internet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melalui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penggunaan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cookies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yaitu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file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teks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yang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dapat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diunduh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oleh situs web ke hard drive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pengunjung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untuk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mengidentifikasi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mereka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pada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kunjungan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berikutnya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u="none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Perusahaan juga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menggunakan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perangkat</a:t>
            </a:r>
            <a:r>
              <a:rPr lang="en-US" sz="28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lunak</a:t>
            </a:r>
            <a:r>
              <a:rPr lang="en-US" sz="28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pelacak</a:t>
            </a:r>
            <a:r>
              <a:rPr lang="en-US" sz="28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untuk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memungkinkan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situs web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mereka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menganalisis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kebiasaan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penelusuran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dan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menyimpulkan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minat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serta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preferensi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pribadi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pengguna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u="none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Penggunaan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cookies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dan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perangkat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lunak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pelacak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ini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bersifat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kontroversial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karena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perusahaan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dapat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mengumpulkan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informasi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tentang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konsumen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tanpa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izin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eksplisit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dari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mereka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.</a:t>
            </a:r>
          </a:p>
        </p:txBody>
      </p:sp>
      <p:grpSp>
        <p:nvGrpSpPr>
          <p:cNvPr id="24" name="Group 24">
            <a:extLst>
              <a:ext uri="{FF2B5EF4-FFF2-40B4-BE49-F238E27FC236}">
                <a16:creationId xmlns:a16="http://schemas.microsoft.com/office/drawing/2014/main" id="{022CE210-DFED-1F3A-329E-ABF0BCD3F8AD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24384000" cy="3120655"/>
          </a:xfrm>
        </p:grpSpPr>
        <p:pic>
          <p:nvPicPr>
            <p:cNvPr id="25" name="Picture 25">
              <a:extLst>
                <a:ext uri="{FF2B5EF4-FFF2-40B4-BE49-F238E27FC236}">
                  <a16:creationId xmlns:a16="http://schemas.microsoft.com/office/drawing/2014/main" id="{F3AF7C54-E1CA-FA96-A4DF-15B3EF88C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45734" b="45734"/>
            <a:stretch>
              <a:fillRect/>
            </a:stretch>
          </p:blipFill>
          <p:spPr>
            <a:xfrm>
              <a:off x="0" y="0"/>
              <a:ext cx="24384000" cy="3120655"/>
            </a:xfrm>
            <a:prstGeom prst="rect">
              <a:avLst/>
            </a:prstGeom>
          </p:spPr>
        </p:pic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CF7F1FB7-C863-E8F2-52EF-D6B36BB2C599}"/>
              </a:ext>
            </a:extLst>
          </p:cNvPr>
          <p:cNvSpPr txBox="1"/>
          <p:nvPr/>
        </p:nvSpPr>
        <p:spPr>
          <a:xfrm>
            <a:off x="3714748" y="874471"/>
            <a:ext cx="10858500" cy="1144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999" b="1" dirty="0">
                <a:solidFill>
                  <a:srgbClr val="F4F4F4"/>
                </a:solidFill>
                <a:latin typeface="Klein Bold"/>
                <a:ea typeface="Klein Bold"/>
                <a:cs typeface="Klein Bold"/>
                <a:sym typeface="Klein Bold"/>
              </a:rPr>
              <a:t>Consumer Profiling</a:t>
            </a:r>
          </a:p>
        </p:txBody>
      </p:sp>
    </p:spTree>
    <p:extLst>
      <p:ext uri="{BB962C8B-B14F-4D97-AF65-F5344CB8AC3E}">
        <p14:creationId xmlns:p14="http://schemas.microsoft.com/office/powerpoint/2010/main" val="2617727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25" y="0"/>
            <a:ext cx="18288000" cy="3773114"/>
            <a:chOff x="0" y="0"/>
            <a:chExt cx="24384000" cy="50308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0" y="3773114"/>
            <a:ext cx="18288000" cy="6513886"/>
            <a:chOff x="0" y="0"/>
            <a:chExt cx="4816593" cy="17155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639504" y="1391465"/>
            <a:ext cx="9008992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999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Privacy Protection</a:t>
            </a:r>
          </a:p>
        </p:txBody>
      </p:sp>
      <p:sp>
        <p:nvSpPr>
          <p:cNvPr id="10" name="Freeform 10"/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E3F5CD0A-1A97-89F1-5E83-797AE0EE8231}"/>
              </a:ext>
            </a:extLst>
          </p:cNvPr>
          <p:cNvSpPr txBox="1"/>
          <p:nvPr/>
        </p:nvSpPr>
        <p:spPr>
          <a:xfrm>
            <a:off x="1028699" y="4977896"/>
            <a:ext cx="15887701" cy="3419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5440" lvl="1" algn="ctr">
              <a:lnSpc>
                <a:spcPts val="4479"/>
              </a:lnSpc>
            </a:pP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Penggunaan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IT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dalam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bisnis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memerlukan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keseimbangan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antara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kebutuhan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pihak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yang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menggunakan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informasi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yang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dikumpulkan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dengan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hak</a:t>
            </a:r>
            <a:r>
              <a:rPr lang="en-US" sz="32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dan </a:t>
            </a:r>
            <a:r>
              <a:rPr lang="en-US" sz="32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keinginan</a:t>
            </a:r>
            <a:r>
              <a:rPr lang="en-US" sz="32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dari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orang-orang yang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informasinya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digunakan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.</a:t>
            </a:r>
          </a:p>
          <a:p>
            <a:pPr marL="690879" lvl="1" indent="-345439" algn="ctr">
              <a:lnSpc>
                <a:spcPts val="4479"/>
              </a:lnSpc>
              <a:buFont typeface="Arial"/>
              <a:buChar char="•"/>
            </a:pPr>
            <a:endParaRPr lang="en-US" sz="3200" u="none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marL="345440" lvl="1" algn="ctr">
              <a:lnSpc>
                <a:spcPts val="4479"/>
              </a:lnSpc>
            </a:pPr>
            <a:r>
              <a:rPr lang="en-US" sz="32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Kombinasi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dari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berbagai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pendekatan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(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undang-undang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baru,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solusi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teknis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dan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kebijakan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privasi</a:t>
            </a:r>
            <a:r>
              <a:rPr lang="en-US" sz="32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)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diperlukan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untuk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menjaga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keseimbangan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tersebut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D7586A-28CE-E79F-BFF9-7D23FCBDA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78937A9-F409-7266-AEF2-395D29AE9003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4816593" cy="61642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97F731B-7C4A-3358-2D35-5AF7FC6147BA}"/>
                </a:ext>
              </a:extLst>
            </p:cNvPr>
            <p:cNvSpPr/>
            <p:nvPr/>
          </p:nvSpPr>
          <p:spPr>
            <a:xfrm>
              <a:off x="0" y="0"/>
              <a:ext cx="4816592" cy="616426"/>
            </a:xfrm>
            <a:custGeom>
              <a:avLst/>
              <a:gdLst/>
              <a:ahLst/>
              <a:cxnLst/>
              <a:rect l="l" t="t" r="r" b="b"/>
              <a:pathLst>
                <a:path w="4816592" h="616426">
                  <a:moveTo>
                    <a:pt x="0" y="0"/>
                  </a:moveTo>
                  <a:lnTo>
                    <a:pt x="4816592" y="0"/>
                  </a:lnTo>
                  <a:lnTo>
                    <a:pt x="4816592" y="616426"/>
                  </a:lnTo>
                  <a:lnTo>
                    <a:pt x="0" y="616426"/>
                  </a:lnTo>
                  <a:close/>
                </a:path>
              </a:pathLst>
            </a:custGeom>
            <a:solidFill>
              <a:srgbClr val="1539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C61A26A-4BCA-45FA-E729-63072D6669B6}"/>
                </a:ext>
              </a:extLst>
            </p:cNvPr>
            <p:cNvSpPr txBox="1"/>
            <p:nvPr/>
          </p:nvSpPr>
          <p:spPr>
            <a:xfrm>
              <a:off x="0" y="-57150"/>
              <a:ext cx="4816593" cy="673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76E37B66-3004-1D65-E798-E72BBBD60105}"/>
              </a:ext>
            </a:extLst>
          </p:cNvPr>
          <p:cNvSpPr txBox="1"/>
          <p:nvPr/>
        </p:nvSpPr>
        <p:spPr>
          <a:xfrm>
            <a:off x="1371598" y="3619500"/>
            <a:ext cx="15544800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Telah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berkembang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menjadi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isu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besar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dalam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bidang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pemasaran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Perusahaan yang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tidak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dapat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melindungi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atau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tidak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menghargai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informasi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pelanggan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sering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kali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kehilangan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bisnis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dan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bahkan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menjadi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terdakwa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dalam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gugatan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kelompok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yang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berasal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dari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pelanggaran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privasi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Sebagai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contoh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kelompok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pemerhati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privasi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secara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tegas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menentang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rencana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penggabungan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antara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penyedia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layanan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iklan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web DoubleClick dan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perusahaan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pemasaran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basis data Abacus Direct.</a:t>
            </a:r>
          </a:p>
        </p:txBody>
      </p:sp>
      <p:grpSp>
        <p:nvGrpSpPr>
          <p:cNvPr id="24" name="Group 24">
            <a:extLst>
              <a:ext uri="{FF2B5EF4-FFF2-40B4-BE49-F238E27FC236}">
                <a16:creationId xmlns:a16="http://schemas.microsoft.com/office/drawing/2014/main" id="{837060E2-F625-A491-2ADA-5111809A9C27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24384000" cy="3120655"/>
          </a:xfrm>
        </p:grpSpPr>
        <p:pic>
          <p:nvPicPr>
            <p:cNvPr id="25" name="Picture 25">
              <a:extLst>
                <a:ext uri="{FF2B5EF4-FFF2-40B4-BE49-F238E27FC236}">
                  <a16:creationId xmlns:a16="http://schemas.microsoft.com/office/drawing/2014/main" id="{3CE35077-8B50-87DF-E691-FF79B73A9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45734" b="45734"/>
            <a:stretch>
              <a:fillRect/>
            </a:stretch>
          </p:blipFill>
          <p:spPr>
            <a:xfrm>
              <a:off x="0" y="0"/>
              <a:ext cx="24384000" cy="3120655"/>
            </a:xfrm>
            <a:prstGeom prst="rect">
              <a:avLst/>
            </a:prstGeom>
          </p:spPr>
        </p:pic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EBB88B77-D43C-96C7-7B5B-227AC6C7B17F}"/>
              </a:ext>
            </a:extLst>
          </p:cNvPr>
          <p:cNvSpPr txBox="1"/>
          <p:nvPr/>
        </p:nvSpPr>
        <p:spPr>
          <a:xfrm>
            <a:off x="3714748" y="874471"/>
            <a:ext cx="10858500" cy="1144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999" b="1" dirty="0">
                <a:solidFill>
                  <a:srgbClr val="F4F4F4"/>
                </a:solidFill>
                <a:latin typeface="Klein Bold"/>
                <a:ea typeface="Klein Bold"/>
                <a:cs typeface="Klein Bold"/>
                <a:sym typeface="Klein Bold"/>
              </a:rPr>
              <a:t>Consumer Data Privacy</a:t>
            </a:r>
          </a:p>
        </p:txBody>
      </p:sp>
    </p:spTree>
    <p:extLst>
      <p:ext uri="{BB962C8B-B14F-4D97-AF65-F5344CB8AC3E}">
        <p14:creationId xmlns:p14="http://schemas.microsoft.com/office/powerpoint/2010/main" val="950616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393ECE-A820-04DD-E8C1-BC9786CE4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BD1D385-5460-644C-E11F-0CC18801D430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4816593" cy="61642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E736BDD-F3AF-645D-466A-C8BEE715CCAC}"/>
                </a:ext>
              </a:extLst>
            </p:cNvPr>
            <p:cNvSpPr/>
            <p:nvPr/>
          </p:nvSpPr>
          <p:spPr>
            <a:xfrm>
              <a:off x="0" y="0"/>
              <a:ext cx="4816592" cy="616426"/>
            </a:xfrm>
            <a:custGeom>
              <a:avLst/>
              <a:gdLst/>
              <a:ahLst/>
              <a:cxnLst/>
              <a:rect l="l" t="t" r="r" b="b"/>
              <a:pathLst>
                <a:path w="4816592" h="616426">
                  <a:moveTo>
                    <a:pt x="0" y="0"/>
                  </a:moveTo>
                  <a:lnTo>
                    <a:pt x="4816592" y="0"/>
                  </a:lnTo>
                  <a:lnTo>
                    <a:pt x="4816592" y="616426"/>
                  </a:lnTo>
                  <a:lnTo>
                    <a:pt x="0" y="616426"/>
                  </a:lnTo>
                  <a:close/>
                </a:path>
              </a:pathLst>
            </a:custGeom>
            <a:solidFill>
              <a:srgbClr val="1539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82679F7-3A85-8749-029C-C5DEEC9DDDAD}"/>
                </a:ext>
              </a:extLst>
            </p:cNvPr>
            <p:cNvSpPr txBox="1"/>
            <p:nvPr/>
          </p:nvSpPr>
          <p:spPr>
            <a:xfrm>
              <a:off x="0" y="-57150"/>
              <a:ext cx="4816593" cy="673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44F93E99-6200-C350-8F65-49B72FB49458}"/>
              </a:ext>
            </a:extLst>
          </p:cNvPr>
          <p:cNvSpPr txBox="1"/>
          <p:nvPr/>
        </p:nvSpPr>
        <p:spPr>
          <a:xfrm>
            <a:off x="1371598" y="3619500"/>
            <a:ext cx="155448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Beberapa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perusahaan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menunjuk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Chief Privacy Officer (CPO),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yaitu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manajer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senior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dalam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organisasi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yang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bertugas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memastikan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bahwa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organisasi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tidak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melanggar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peraturan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pemerintah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sekaligus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meyakinkan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pelanggan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bahwa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privasi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mereka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akan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dilindungi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Tugas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umum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dari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CPO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mencakup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pelatihan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karyawan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tentang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privasi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;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memeriksa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kebijakan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privasi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perusahaan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untuk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mengidentifikasi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potensi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risiko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;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mencari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tahu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apakah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ada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celah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dan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bagaimana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menanganinya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;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serta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mengembangkan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dan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mengelola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proses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penyelesaian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sengketa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privasi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pelanggan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.</a:t>
            </a:r>
          </a:p>
        </p:txBody>
      </p:sp>
      <p:grpSp>
        <p:nvGrpSpPr>
          <p:cNvPr id="24" name="Group 24">
            <a:extLst>
              <a:ext uri="{FF2B5EF4-FFF2-40B4-BE49-F238E27FC236}">
                <a16:creationId xmlns:a16="http://schemas.microsoft.com/office/drawing/2014/main" id="{DC1D9778-AC8E-1291-437C-49DA64FB5044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24384000" cy="3120655"/>
          </a:xfrm>
        </p:grpSpPr>
        <p:pic>
          <p:nvPicPr>
            <p:cNvPr id="25" name="Picture 25">
              <a:extLst>
                <a:ext uri="{FF2B5EF4-FFF2-40B4-BE49-F238E27FC236}">
                  <a16:creationId xmlns:a16="http://schemas.microsoft.com/office/drawing/2014/main" id="{4C398064-59C9-ACCE-2FCD-B6A6D9994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45734" b="45734"/>
            <a:stretch>
              <a:fillRect/>
            </a:stretch>
          </p:blipFill>
          <p:spPr>
            <a:xfrm>
              <a:off x="0" y="0"/>
              <a:ext cx="24384000" cy="3120655"/>
            </a:xfrm>
            <a:prstGeom prst="rect">
              <a:avLst/>
            </a:prstGeom>
          </p:spPr>
        </p:pic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C4C7F8F8-68D9-E0A4-FEA0-96298A3F7F3B}"/>
              </a:ext>
            </a:extLst>
          </p:cNvPr>
          <p:cNvSpPr txBox="1"/>
          <p:nvPr/>
        </p:nvSpPr>
        <p:spPr>
          <a:xfrm>
            <a:off x="2543173" y="357307"/>
            <a:ext cx="1320165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 err="1">
                <a:solidFill>
                  <a:srgbClr val="F4F4F4"/>
                </a:solidFill>
                <a:latin typeface="Klein Bold"/>
                <a:ea typeface="Klein Bold"/>
                <a:cs typeface="Klein Bold"/>
                <a:sym typeface="Klein Bold"/>
              </a:rPr>
              <a:t>Memperlakukan</a:t>
            </a:r>
            <a:r>
              <a:rPr lang="en-US" sz="5400" b="1" dirty="0">
                <a:solidFill>
                  <a:srgbClr val="F4F4F4"/>
                </a:solidFill>
                <a:latin typeface="Klein Bold"/>
                <a:ea typeface="Klein Bold"/>
                <a:cs typeface="Klein Bold"/>
                <a:sym typeface="Klein Bold"/>
              </a:rPr>
              <a:t> Data </a:t>
            </a:r>
            <a:r>
              <a:rPr lang="en-US" sz="5400" b="1" dirty="0" err="1">
                <a:solidFill>
                  <a:srgbClr val="F4F4F4"/>
                </a:solidFill>
                <a:latin typeface="Klein Bold"/>
                <a:ea typeface="Klein Bold"/>
                <a:cs typeface="Klein Bold"/>
                <a:sym typeface="Klein Bold"/>
              </a:rPr>
              <a:t>Konsumen</a:t>
            </a:r>
            <a:r>
              <a:rPr lang="en-US" sz="5400" b="1" dirty="0">
                <a:solidFill>
                  <a:srgbClr val="F4F4F4"/>
                </a:solidFill>
                <a:latin typeface="Klein Bold"/>
                <a:ea typeface="Klein Bold"/>
                <a:cs typeface="Klein Bold"/>
                <a:sym typeface="Klein Bold"/>
              </a:rPr>
              <a:t> Secara </a:t>
            </a:r>
            <a:r>
              <a:rPr lang="en-US" sz="5400" b="1" dirty="0" err="1">
                <a:solidFill>
                  <a:srgbClr val="F4F4F4"/>
                </a:solidFill>
                <a:latin typeface="Klein Bold"/>
                <a:ea typeface="Klein Bold"/>
                <a:cs typeface="Klein Bold"/>
                <a:sym typeface="Klein Bold"/>
              </a:rPr>
              <a:t>Bertanggung</a:t>
            </a:r>
            <a:r>
              <a:rPr lang="en-US" sz="5400" b="1" dirty="0">
                <a:solidFill>
                  <a:srgbClr val="F4F4F4"/>
                </a:solidFill>
                <a:latin typeface="Klein Bold"/>
                <a:ea typeface="Klein Bold"/>
                <a:cs typeface="Klein Bold"/>
                <a:sym typeface="Klein Bold"/>
              </a:rPr>
              <a:t> Jawab</a:t>
            </a:r>
          </a:p>
        </p:txBody>
      </p:sp>
    </p:spTree>
    <p:extLst>
      <p:ext uri="{BB962C8B-B14F-4D97-AF65-F5344CB8AC3E}">
        <p14:creationId xmlns:p14="http://schemas.microsoft.com/office/powerpoint/2010/main" val="2309621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B6A8A1-2088-3859-5F85-6350AF559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FDE9D0B-AB13-07C4-492B-5FCD032502CE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4816593" cy="61642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CCB006B-F49C-0BE0-0D9D-51ADE1C0B9A6}"/>
                </a:ext>
              </a:extLst>
            </p:cNvPr>
            <p:cNvSpPr/>
            <p:nvPr/>
          </p:nvSpPr>
          <p:spPr>
            <a:xfrm>
              <a:off x="0" y="0"/>
              <a:ext cx="4816592" cy="616426"/>
            </a:xfrm>
            <a:custGeom>
              <a:avLst/>
              <a:gdLst/>
              <a:ahLst/>
              <a:cxnLst/>
              <a:rect l="l" t="t" r="r" b="b"/>
              <a:pathLst>
                <a:path w="4816592" h="616426">
                  <a:moveTo>
                    <a:pt x="0" y="0"/>
                  </a:moveTo>
                  <a:lnTo>
                    <a:pt x="4816592" y="0"/>
                  </a:lnTo>
                  <a:lnTo>
                    <a:pt x="4816592" y="616426"/>
                  </a:lnTo>
                  <a:lnTo>
                    <a:pt x="0" y="616426"/>
                  </a:lnTo>
                  <a:close/>
                </a:path>
              </a:pathLst>
            </a:custGeom>
            <a:solidFill>
              <a:srgbClr val="1539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7FA474F-B132-364D-B2FB-587439C57019}"/>
                </a:ext>
              </a:extLst>
            </p:cNvPr>
            <p:cNvSpPr txBox="1"/>
            <p:nvPr/>
          </p:nvSpPr>
          <p:spPr>
            <a:xfrm>
              <a:off x="0" y="-57150"/>
              <a:ext cx="4816593" cy="673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6B5DD06C-8416-15FD-EEB1-DCA81850E2D0}"/>
              </a:ext>
            </a:extLst>
          </p:cNvPr>
          <p:cNvSpPr txBox="1"/>
          <p:nvPr/>
        </p:nvSpPr>
        <p:spPr>
          <a:xfrm>
            <a:off x="838200" y="3390900"/>
            <a:ext cx="16916398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Potensi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penurunan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produktivitas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ditambah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dengan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meningkatnya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tanggung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jawab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hukum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akibat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penggunaan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komputer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mendorong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para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pemberi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kerja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untuk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memantau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karyawan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guna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memastikan</a:t>
            </a:r>
            <a:r>
              <a:rPr lang="en-US" sz="24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bahwa</a:t>
            </a:r>
            <a:r>
              <a:rPr lang="en-US" sz="24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kebijakan</a:t>
            </a:r>
            <a:r>
              <a:rPr lang="en-US" sz="24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penggunaan</a:t>
            </a:r>
            <a:r>
              <a:rPr lang="en-US" sz="24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TI </a:t>
            </a:r>
            <a:r>
              <a:rPr lang="en-US" sz="24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perusahaan</a:t>
            </a:r>
            <a:r>
              <a:rPr lang="en-US" sz="24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dipatuhi</a:t>
            </a:r>
            <a:r>
              <a:rPr lang="en-US" sz="24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b="1" u="none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Banyak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perusahaan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besar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merasa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perlu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untuk </a:t>
            </a:r>
            <a:r>
              <a:rPr lang="en-US" sz="24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merekam</a:t>
            </a:r>
            <a:r>
              <a:rPr lang="en-US" sz="24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dan </a:t>
            </a:r>
            <a:r>
              <a:rPr lang="en-US" sz="24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meninjau</a:t>
            </a:r>
            <a:r>
              <a:rPr lang="en-US" sz="24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komunikasi</a:t>
            </a:r>
            <a:r>
              <a:rPr lang="en-US" sz="24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serta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aktivitas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karyawan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saat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bekerja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termasuk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panggilan</a:t>
            </a:r>
            <a:r>
              <a:rPr lang="en-US" sz="24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telepon</a:t>
            </a:r>
            <a:r>
              <a:rPr lang="en-US" sz="24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email, </a:t>
            </a:r>
            <a:r>
              <a:rPr lang="en-US" sz="24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koneksi</a:t>
            </a:r>
            <a:r>
              <a:rPr lang="en-US" sz="24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internet, dan file </a:t>
            </a:r>
            <a:r>
              <a:rPr lang="en-US" sz="24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komputer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;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bahkan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sampai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merekam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video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karyawan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saat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bekerja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u="none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Untuk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dapat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menggugat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organisasi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atas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pelanggaran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hak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privasi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dengan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sukses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karyawan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harus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membuktikan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bahwa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mereka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berada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di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lingkungan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kerja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yang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memiliki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harapan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privasi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yang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wajar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u="none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Pengadilan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biasanya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memutuskan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menentang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karyawan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yang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dipantau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saat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menggunakan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peralatan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milik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perusahaan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u="none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Sebuah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organisasi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swasta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dapat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menolak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klaim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pelanggaran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privasi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dengan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membuktikan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bahwa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karyawan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telah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diberi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pemberitahuan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secara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eksplisit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bahwa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email,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penggunaan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internet, dan file di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komputer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perusahaan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bukan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bersifat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pribadi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dan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mungkin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akan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dipantau</a:t>
            </a:r>
            <a:r>
              <a:rPr lang="en-US" sz="24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.</a:t>
            </a:r>
          </a:p>
        </p:txBody>
      </p:sp>
      <p:grpSp>
        <p:nvGrpSpPr>
          <p:cNvPr id="24" name="Group 24">
            <a:extLst>
              <a:ext uri="{FF2B5EF4-FFF2-40B4-BE49-F238E27FC236}">
                <a16:creationId xmlns:a16="http://schemas.microsoft.com/office/drawing/2014/main" id="{8C0D076D-A4A3-F3A3-98AE-58E4653F61D7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24384000" cy="3120655"/>
          </a:xfrm>
        </p:grpSpPr>
        <p:pic>
          <p:nvPicPr>
            <p:cNvPr id="25" name="Picture 25">
              <a:extLst>
                <a:ext uri="{FF2B5EF4-FFF2-40B4-BE49-F238E27FC236}">
                  <a16:creationId xmlns:a16="http://schemas.microsoft.com/office/drawing/2014/main" id="{95A1CB30-B7BD-DCFF-5632-7C3C5C9FF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45734" b="45734"/>
            <a:stretch>
              <a:fillRect/>
            </a:stretch>
          </p:blipFill>
          <p:spPr>
            <a:xfrm>
              <a:off x="0" y="0"/>
              <a:ext cx="24384000" cy="3120655"/>
            </a:xfrm>
            <a:prstGeom prst="rect">
              <a:avLst/>
            </a:prstGeom>
          </p:spPr>
        </p:pic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C988D592-E9C2-3D54-3C66-F0403EE82495}"/>
              </a:ext>
            </a:extLst>
          </p:cNvPr>
          <p:cNvSpPr txBox="1"/>
          <p:nvPr/>
        </p:nvSpPr>
        <p:spPr>
          <a:xfrm>
            <a:off x="2543173" y="758904"/>
            <a:ext cx="1320165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000" b="1" dirty="0">
                <a:solidFill>
                  <a:srgbClr val="F4F4F4"/>
                </a:solidFill>
                <a:latin typeface="Klein Bold"/>
                <a:ea typeface="Klein Bold"/>
                <a:cs typeface="Klein Bold"/>
                <a:sym typeface="Klein Bold"/>
              </a:rPr>
              <a:t>Workplace Monitoring</a:t>
            </a:r>
          </a:p>
        </p:txBody>
      </p:sp>
    </p:spTree>
    <p:extLst>
      <p:ext uri="{BB962C8B-B14F-4D97-AF65-F5344CB8AC3E}">
        <p14:creationId xmlns:p14="http://schemas.microsoft.com/office/powerpoint/2010/main" val="2477451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0" y="4157535"/>
            <a:ext cx="18288000" cy="7229439"/>
          </a:xfrm>
          <a:custGeom>
            <a:avLst/>
            <a:gdLst/>
            <a:ahLst/>
            <a:cxnLst/>
            <a:rect l="l" t="t" r="r" b="b"/>
            <a:pathLst>
              <a:path w="18288000" h="7229439">
                <a:moveTo>
                  <a:pt x="0" y="0"/>
                </a:moveTo>
                <a:lnTo>
                  <a:pt x="18288000" y="0"/>
                </a:lnTo>
                <a:lnTo>
                  <a:pt x="18288000" y="7229439"/>
                </a:lnTo>
                <a:lnTo>
                  <a:pt x="0" y="72294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212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F75DCCE0-E35B-EE4E-27A7-A24DF4C4A71F}"/>
              </a:ext>
            </a:extLst>
          </p:cNvPr>
          <p:cNvSpPr txBox="1"/>
          <p:nvPr/>
        </p:nvSpPr>
        <p:spPr>
          <a:xfrm>
            <a:off x="2438400" y="5448300"/>
            <a:ext cx="13411200" cy="11830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8000" b="1" dirty="0">
                <a:solidFill>
                  <a:schemeClr val="bg1"/>
                </a:solidFill>
                <a:latin typeface="Klein Bold"/>
                <a:ea typeface="Klein Bold"/>
                <a:cs typeface="Klein Bold"/>
                <a:sym typeface="Klein Bold"/>
              </a:rPr>
              <a:t>Jenis Privacy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8B628-37D5-0E48-2F1E-B1C657F13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25CEB7E9-DF2D-2126-D257-D0293984E197}"/>
              </a:ext>
            </a:extLst>
          </p:cNvPr>
          <p:cNvGrpSpPr/>
          <p:nvPr/>
        </p:nvGrpSpPr>
        <p:grpSpPr>
          <a:xfrm>
            <a:off x="11201400" y="-1790700"/>
            <a:ext cx="13401902" cy="13265113"/>
            <a:chOff x="9283310" y="-2113117"/>
            <a:chExt cx="13401902" cy="13265113"/>
          </a:xfrm>
        </p:grpSpPr>
        <p:sp>
          <p:nvSpPr>
            <p:cNvPr id="2" name="Freeform 2">
              <a:extLst>
                <a:ext uri="{FF2B5EF4-FFF2-40B4-BE49-F238E27FC236}">
                  <a16:creationId xmlns:a16="http://schemas.microsoft.com/office/drawing/2014/main" id="{8A40AA00-C8AD-C384-0734-C7DEE4862E70}"/>
                </a:ext>
              </a:extLst>
            </p:cNvPr>
            <p:cNvSpPr/>
            <p:nvPr/>
          </p:nvSpPr>
          <p:spPr>
            <a:xfrm rot="673413">
              <a:off x="9283310" y="-2113117"/>
              <a:ext cx="13265113" cy="13265113"/>
            </a:xfrm>
            <a:custGeom>
              <a:avLst/>
              <a:gdLst/>
              <a:ahLst/>
              <a:cxnLst/>
              <a:rect l="l" t="t" r="r" b="b"/>
              <a:pathLst>
                <a:path w="13265113" h="13265113">
                  <a:moveTo>
                    <a:pt x="0" y="0"/>
                  </a:moveTo>
                  <a:lnTo>
                    <a:pt x="13265113" y="0"/>
                  </a:lnTo>
                  <a:lnTo>
                    <a:pt x="13265113" y="13265112"/>
                  </a:lnTo>
                  <a:lnTo>
                    <a:pt x="0" y="13265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90935071-F530-9BB3-8FD4-EB7F3D9A014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267802" y="-695325"/>
              <a:ext cx="12417410" cy="11560608"/>
              <a:chOff x="0" y="0"/>
              <a:chExt cx="6350000" cy="5911850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BFFAFBB5-9A2F-EC73-D928-D3871C877884}"/>
                  </a:ext>
                </a:extLst>
              </p:cNvPr>
              <p:cNvSpPr/>
              <p:nvPr/>
            </p:nvSpPr>
            <p:spPr>
              <a:xfrm>
                <a:off x="-68580" y="0"/>
                <a:ext cx="6417310" cy="5911850"/>
              </a:xfrm>
              <a:custGeom>
                <a:avLst/>
                <a:gdLst/>
                <a:ahLst/>
                <a:cxnLst/>
                <a:rect l="l" t="t" r="r" b="b"/>
                <a:pathLst>
                  <a:path w="6417310" h="5911850">
                    <a:moveTo>
                      <a:pt x="1215390" y="402590"/>
                    </a:moveTo>
                    <a:lnTo>
                      <a:pt x="177800" y="2192020"/>
                    </a:lnTo>
                    <a:cubicBezTo>
                      <a:pt x="0" y="2498090"/>
                      <a:pt x="43180" y="2884170"/>
                      <a:pt x="283210" y="3144520"/>
                    </a:cubicBezTo>
                    <a:lnTo>
                      <a:pt x="2594610" y="5651500"/>
                    </a:lnTo>
                    <a:cubicBezTo>
                      <a:pt x="2747010" y="5817870"/>
                      <a:pt x="2962910" y="5911850"/>
                      <a:pt x="3187700" y="5911850"/>
                    </a:cubicBezTo>
                    <a:lnTo>
                      <a:pt x="5609590" y="5911850"/>
                    </a:lnTo>
                    <a:cubicBezTo>
                      <a:pt x="6055360" y="5911850"/>
                      <a:pt x="6417310" y="5549900"/>
                      <a:pt x="6417310" y="5104130"/>
                    </a:cubicBezTo>
                    <a:lnTo>
                      <a:pt x="6417310" y="1891030"/>
                    </a:lnTo>
                    <a:cubicBezTo>
                      <a:pt x="6417310" y="1724660"/>
                      <a:pt x="6366510" y="1562100"/>
                      <a:pt x="6269990" y="1426210"/>
                    </a:cubicBezTo>
                    <a:lnTo>
                      <a:pt x="5507990" y="342900"/>
                    </a:lnTo>
                    <a:cubicBezTo>
                      <a:pt x="5356860" y="128270"/>
                      <a:pt x="5110480" y="0"/>
                      <a:pt x="4847590" y="0"/>
                    </a:cubicBezTo>
                    <a:lnTo>
                      <a:pt x="1913890" y="0"/>
                    </a:lnTo>
                    <a:cubicBezTo>
                      <a:pt x="1625600" y="0"/>
                      <a:pt x="1358900" y="153670"/>
                      <a:pt x="1215390" y="402590"/>
                    </a:cubicBezTo>
                    <a:close/>
                  </a:path>
                </a:pathLst>
              </a:custGeom>
              <a:blipFill>
                <a:blip r:embed="rId4">
                  <a:alphaModFix amt="90000"/>
                </a:blip>
                <a:stretch>
                  <a:fillRect l="-19842" r="-19842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DD4B58EF-0A8D-D474-DD59-85BFE43FB61E}"/>
              </a:ext>
            </a:extLst>
          </p:cNvPr>
          <p:cNvSpPr txBox="1"/>
          <p:nvPr/>
        </p:nvSpPr>
        <p:spPr>
          <a:xfrm>
            <a:off x="787917" y="3374711"/>
            <a:ext cx="10896600" cy="1082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5400" b="1" dirty="0">
                <a:solidFill>
                  <a:srgbClr val="718BAB"/>
                </a:solidFill>
                <a:latin typeface="Klein Bold"/>
                <a:ea typeface="Klein Bold"/>
                <a:cs typeface="Klein Bold"/>
                <a:sym typeface="Klein Bold"/>
              </a:rPr>
              <a:t>Physical/Accessibility Privacy</a:t>
            </a:r>
            <a:endParaRPr lang="en-US" sz="5400" b="1" dirty="0">
              <a:solidFill>
                <a:srgbClr val="2A2E3A"/>
              </a:solidFill>
              <a:latin typeface="Klein Bold"/>
              <a:ea typeface="Klein Bold"/>
              <a:cs typeface="Klein Bold"/>
              <a:sym typeface="Klein Bold"/>
            </a:endParaRPr>
          </a:p>
        </p:txBody>
      </p:sp>
      <p:sp>
        <p:nvSpPr>
          <p:cNvPr id="28" name="TextBox 15">
            <a:extLst>
              <a:ext uri="{FF2B5EF4-FFF2-40B4-BE49-F238E27FC236}">
                <a16:creationId xmlns:a16="http://schemas.microsoft.com/office/drawing/2014/main" id="{1E97DFE7-FEFE-5E59-5269-B99B928F6A04}"/>
              </a:ext>
            </a:extLst>
          </p:cNvPr>
          <p:cNvSpPr txBox="1"/>
          <p:nvPr/>
        </p:nvSpPr>
        <p:spPr>
          <a:xfrm>
            <a:off x="787916" y="4839851"/>
            <a:ext cx="10032483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Tidak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adanya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gangguan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secara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fisik</a:t>
            </a:r>
            <a:endParaRPr lang="en-US" sz="3200" u="none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marL="457200" lvl="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“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Dibiarkan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sendiri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” atau “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bebas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dari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gangguan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”</a:t>
            </a:r>
          </a:p>
          <a:p>
            <a:pPr marL="457200" lvl="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“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Hak untuk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dibiarkan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sendiri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”</a:t>
            </a:r>
          </a:p>
          <a:p>
            <a:pPr marL="457200" lvl="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Perspektif yang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berbeda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antara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memiliki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privasi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dan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dibiarkan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sendiri</a:t>
            </a:r>
            <a:endParaRPr lang="en-US" sz="3200" u="none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</p:txBody>
      </p:sp>
    </p:spTree>
    <p:extLst>
      <p:ext uri="{BB962C8B-B14F-4D97-AF65-F5344CB8AC3E}">
        <p14:creationId xmlns:p14="http://schemas.microsoft.com/office/powerpoint/2010/main" val="387975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D3120-5B84-B99B-8972-33ABED75E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EA3FD6D-07CD-914F-9A82-1A3A02F311FF}"/>
              </a:ext>
            </a:extLst>
          </p:cNvPr>
          <p:cNvGrpSpPr/>
          <p:nvPr/>
        </p:nvGrpSpPr>
        <p:grpSpPr>
          <a:xfrm>
            <a:off x="11201400" y="-1790700"/>
            <a:ext cx="13401902" cy="13265113"/>
            <a:chOff x="9283310" y="-2113117"/>
            <a:chExt cx="13401902" cy="13265113"/>
          </a:xfrm>
        </p:grpSpPr>
        <p:sp>
          <p:nvSpPr>
            <p:cNvPr id="2" name="Freeform 2">
              <a:extLst>
                <a:ext uri="{FF2B5EF4-FFF2-40B4-BE49-F238E27FC236}">
                  <a16:creationId xmlns:a16="http://schemas.microsoft.com/office/drawing/2014/main" id="{E13A6590-6BE8-EDBA-C614-F4959D0C22F2}"/>
                </a:ext>
              </a:extLst>
            </p:cNvPr>
            <p:cNvSpPr/>
            <p:nvPr/>
          </p:nvSpPr>
          <p:spPr>
            <a:xfrm rot="673413">
              <a:off x="9283310" y="-2113117"/>
              <a:ext cx="13265113" cy="13265113"/>
            </a:xfrm>
            <a:custGeom>
              <a:avLst/>
              <a:gdLst/>
              <a:ahLst/>
              <a:cxnLst/>
              <a:rect l="l" t="t" r="r" b="b"/>
              <a:pathLst>
                <a:path w="13265113" h="13265113">
                  <a:moveTo>
                    <a:pt x="0" y="0"/>
                  </a:moveTo>
                  <a:lnTo>
                    <a:pt x="13265113" y="0"/>
                  </a:lnTo>
                  <a:lnTo>
                    <a:pt x="13265113" y="13265112"/>
                  </a:lnTo>
                  <a:lnTo>
                    <a:pt x="0" y="13265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1ECE5239-55E5-9B07-19FA-397D1FB314D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267802" y="-695325"/>
              <a:ext cx="12417410" cy="11560608"/>
              <a:chOff x="0" y="0"/>
              <a:chExt cx="6350000" cy="5911850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E8EFE2A0-E144-DDD2-10A9-7FA4F584A2C3}"/>
                  </a:ext>
                </a:extLst>
              </p:cNvPr>
              <p:cNvSpPr/>
              <p:nvPr/>
            </p:nvSpPr>
            <p:spPr>
              <a:xfrm>
                <a:off x="-68580" y="0"/>
                <a:ext cx="6417310" cy="5911850"/>
              </a:xfrm>
              <a:custGeom>
                <a:avLst/>
                <a:gdLst/>
                <a:ahLst/>
                <a:cxnLst/>
                <a:rect l="l" t="t" r="r" b="b"/>
                <a:pathLst>
                  <a:path w="6417310" h="5911850">
                    <a:moveTo>
                      <a:pt x="1215390" y="402590"/>
                    </a:moveTo>
                    <a:lnTo>
                      <a:pt x="177800" y="2192020"/>
                    </a:lnTo>
                    <a:cubicBezTo>
                      <a:pt x="0" y="2498090"/>
                      <a:pt x="43180" y="2884170"/>
                      <a:pt x="283210" y="3144520"/>
                    </a:cubicBezTo>
                    <a:lnTo>
                      <a:pt x="2594610" y="5651500"/>
                    </a:lnTo>
                    <a:cubicBezTo>
                      <a:pt x="2747010" y="5817870"/>
                      <a:pt x="2962910" y="5911850"/>
                      <a:pt x="3187700" y="5911850"/>
                    </a:cubicBezTo>
                    <a:lnTo>
                      <a:pt x="5609590" y="5911850"/>
                    </a:lnTo>
                    <a:cubicBezTo>
                      <a:pt x="6055360" y="5911850"/>
                      <a:pt x="6417310" y="5549900"/>
                      <a:pt x="6417310" y="5104130"/>
                    </a:cubicBezTo>
                    <a:lnTo>
                      <a:pt x="6417310" y="1891030"/>
                    </a:lnTo>
                    <a:cubicBezTo>
                      <a:pt x="6417310" y="1724660"/>
                      <a:pt x="6366510" y="1562100"/>
                      <a:pt x="6269990" y="1426210"/>
                    </a:cubicBezTo>
                    <a:lnTo>
                      <a:pt x="5507990" y="342900"/>
                    </a:lnTo>
                    <a:cubicBezTo>
                      <a:pt x="5356860" y="128270"/>
                      <a:pt x="5110480" y="0"/>
                      <a:pt x="4847590" y="0"/>
                    </a:cubicBezTo>
                    <a:lnTo>
                      <a:pt x="1913890" y="0"/>
                    </a:lnTo>
                    <a:cubicBezTo>
                      <a:pt x="1625600" y="0"/>
                      <a:pt x="1358900" y="153670"/>
                      <a:pt x="1215390" y="402590"/>
                    </a:cubicBezTo>
                    <a:close/>
                  </a:path>
                </a:pathLst>
              </a:custGeom>
              <a:blipFill>
                <a:blip r:embed="rId4">
                  <a:alphaModFix amt="90000"/>
                </a:blip>
                <a:stretch>
                  <a:fillRect l="-19842" r="-19842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19A9421C-0571-1ED5-9B78-B378BE78FCD0}"/>
              </a:ext>
            </a:extLst>
          </p:cNvPr>
          <p:cNvSpPr txBox="1"/>
          <p:nvPr/>
        </p:nvSpPr>
        <p:spPr>
          <a:xfrm>
            <a:off x="787917" y="3374711"/>
            <a:ext cx="10896600" cy="1082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5400" b="1" dirty="0">
                <a:solidFill>
                  <a:srgbClr val="718BAB"/>
                </a:solidFill>
                <a:latin typeface="Klein Bold"/>
                <a:ea typeface="Klein Bold"/>
                <a:cs typeface="Klein Bold"/>
                <a:sym typeface="Klein Bold"/>
              </a:rPr>
              <a:t>Decisional Privacy</a:t>
            </a:r>
            <a:endParaRPr lang="en-US" sz="5400" b="1" dirty="0">
              <a:solidFill>
                <a:srgbClr val="2A2E3A"/>
              </a:solidFill>
              <a:latin typeface="Klein Bold"/>
              <a:ea typeface="Klein Bold"/>
              <a:cs typeface="Klein Bold"/>
              <a:sym typeface="Klein Bold"/>
            </a:endParaRPr>
          </a:p>
        </p:txBody>
      </p:sp>
      <p:sp>
        <p:nvSpPr>
          <p:cNvPr id="28" name="TextBox 15">
            <a:extLst>
              <a:ext uri="{FF2B5EF4-FFF2-40B4-BE49-F238E27FC236}">
                <a16:creationId xmlns:a16="http://schemas.microsoft.com/office/drawing/2014/main" id="{B9F20B6A-CF79-FCEB-6349-0C97079123CF}"/>
              </a:ext>
            </a:extLst>
          </p:cNvPr>
          <p:cNvSpPr txBox="1"/>
          <p:nvPr/>
        </p:nvSpPr>
        <p:spPr>
          <a:xfrm>
            <a:off x="787916" y="5424487"/>
            <a:ext cx="10032483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Tidak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adanya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campur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tangan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dalam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pilihan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seseorang</a:t>
            </a:r>
            <a:endParaRPr lang="en-US" sz="3200" u="none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marL="457200" lvl="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Seseorang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mungkin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mengalami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gangguan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dalam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pengambilan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keputusan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namun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tetap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memiliki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privasi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dan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sebaliknya</a:t>
            </a:r>
            <a:endParaRPr lang="en-US" sz="3200" u="none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marL="457200" lvl="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Apakah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seseorang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memiliki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“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hak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untuk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meninggal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”?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D0B930-4C2E-E248-95DE-F4472E7DA253}"/>
              </a:ext>
            </a:extLst>
          </p:cNvPr>
          <p:cNvSpPr txBox="1"/>
          <p:nvPr/>
        </p:nvSpPr>
        <p:spPr>
          <a:xfrm>
            <a:off x="685800" y="4273034"/>
            <a:ext cx="12825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Privasi</a:t>
            </a:r>
            <a:r>
              <a:rPr lang="en-US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dalam</a:t>
            </a:r>
            <a:r>
              <a:rPr lang="en-US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Pengambilan</a:t>
            </a:r>
            <a:r>
              <a:rPr lang="en-US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Keputusan</a:t>
            </a:r>
          </a:p>
        </p:txBody>
      </p:sp>
    </p:spTree>
    <p:extLst>
      <p:ext uri="{BB962C8B-B14F-4D97-AF65-F5344CB8AC3E}">
        <p14:creationId xmlns:p14="http://schemas.microsoft.com/office/powerpoint/2010/main" val="3410523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0CE25-3430-EF60-3D84-F287BAF03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2E5108BC-7E21-1089-F770-45EBB7E5E824}"/>
              </a:ext>
            </a:extLst>
          </p:cNvPr>
          <p:cNvGrpSpPr/>
          <p:nvPr/>
        </p:nvGrpSpPr>
        <p:grpSpPr>
          <a:xfrm>
            <a:off x="11201400" y="-1790700"/>
            <a:ext cx="13401902" cy="13265113"/>
            <a:chOff x="9283310" y="-2113117"/>
            <a:chExt cx="13401902" cy="13265113"/>
          </a:xfrm>
        </p:grpSpPr>
        <p:sp>
          <p:nvSpPr>
            <p:cNvPr id="2" name="Freeform 2">
              <a:extLst>
                <a:ext uri="{FF2B5EF4-FFF2-40B4-BE49-F238E27FC236}">
                  <a16:creationId xmlns:a16="http://schemas.microsoft.com/office/drawing/2014/main" id="{CD5408A7-D225-34FD-3F3A-C1422049C370}"/>
                </a:ext>
              </a:extLst>
            </p:cNvPr>
            <p:cNvSpPr/>
            <p:nvPr/>
          </p:nvSpPr>
          <p:spPr>
            <a:xfrm rot="673413">
              <a:off x="9283310" y="-2113117"/>
              <a:ext cx="13265113" cy="13265113"/>
            </a:xfrm>
            <a:custGeom>
              <a:avLst/>
              <a:gdLst/>
              <a:ahLst/>
              <a:cxnLst/>
              <a:rect l="l" t="t" r="r" b="b"/>
              <a:pathLst>
                <a:path w="13265113" h="13265113">
                  <a:moveTo>
                    <a:pt x="0" y="0"/>
                  </a:moveTo>
                  <a:lnTo>
                    <a:pt x="13265113" y="0"/>
                  </a:lnTo>
                  <a:lnTo>
                    <a:pt x="13265113" y="13265112"/>
                  </a:lnTo>
                  <a:lnTo>
                    <a:pt x="0" y="13265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FC8D0A98-3D66-C314-FF64-D61B85C1394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267802" y="-695325"/>
              <a:ext cx="12417410" cy="11560608"/>
              <a:chOff x="0" y="0"/>
              <a:chExt cx="6350000" cy="5911850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AE2BB63D-9796-F30F-C2A4-CEC9472741CB}"/>
                  </a:ext>
                </a:extLst>
              </p:cNvPr>
              <p:cNvSpPr/>
              <p:nvPr/>
            </p:nvSpPr>
            <p:spPr>
              <a:xfrm>
                <a:off x="-68580" y="0"/>
                <a:ext cx="6417310" cy="5911850"/>
              </a:xfrm>
              <a:custGeom>
                <a:avLst/>
                <a:gdLst/>
                <a:ahLst/>
                <a:cxnLst/>
                <a:rect l="l" t="t" r="r" b="b"/>
                <a:pathLst>
                  <a:path w="6417310" h="5911850">
                    <a:moveTo>
                      <a:pt x="1215390" y="402590"/>
                    </a:moveTo>
                    <a:lnTo>
                      <a:pt x="177800" y="2192020"/>
                    </a:lnTo>
                    <a:cubicBezTo>
                      <a:pt x="0" y="2498090"/>
                      <a:pt x="43180" y="2884170"/>
                      <a:pt x="283210" y="3144520"/>
                    </a:cubicBezTo>
                    <a:lnTo>
                      <a:pt x="2594610" y="5651500"/>
                    </a:lnTo>
                    <a:cubicBezTo>
                      <a:pt x="2747010" y="5817870"/>
                      <a:pt x="2962910" y="5911850"/>
                      <a:pt x="3187700" y="5911850"/>
                    </a:cubicBezTo>
                    <a:lnTo>
                      <a:pt x="5609590" y="5911850"/>
                    </a:lnTo>
                    <a:cubicBezTo>
                      <a:pt x="6055360" y="5911850"/>
                      <a:pt x="6417310" y="5549900"/>
                      <a:pt x="6417310" y="5104130"/>
                    </a:cubicBezTo>
                    <a:lnTo>
                      <a:pt x="6417310" y="1891030"/>
                    </a:lnTo>
                    <a:cubicBezTo>
                      <a:pt x="6417310" y="1724660"/>
                      <a:pt x="6366510" y="1562100"/>
                      <a:pt x="6269990" y="1426210"/>
                    </a:cubicBezTo>
                    <a:lnTo>
                      <a:pt x="5507990" y="342900"/>
                    </a:lnTo>
                    <a:cubicBezTo>
                      <a:pt x="5356860" y="128270"/>
                      <a:pt x="5110480" y="0"/>
                      <a:pt x="4847590" y="0"/>
                    </a:cubicBezTo>
                    <a:lnTo>
                      <a:pt x="1913890" y="0"/>
                    </a:lnTo>
                    <a:cubicBezTo>
                      <a:pt x="1625600" y="0"/>
                      <a:pt x="1358900" y="153670"/>
                      <a:pt x="1215390" y="402590"/>
                    </a:cubicBezTo>
                    <a:close/>
                  </a:path>
                </a:pathLst>
              </a:custGeom>
              <a:blipFill>
                <a:blip r:embed="rId4">
                  <a:alphaModFix amt="90000"/>
                </a:blip>
                <a:stretch>
                  <a:fillRect l="-19842" r="-19842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BCED0698-4460-4FCC-0E55-A229D408DFF1}"/>
              </a:ext>
            </a:extLst>
          </p:cNvPr>
          <p:cNvSpPr txBox="1"/>
          <p:nvPr/>
        </p:nvSpPr>
        <p:spPr>
          <a:xfrm>
            <a:off x="787917" y="3374711"/>
            <a:ext cx="10896600" cy="1082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5400" b="1" dirty="0">
                <a:solidFill>
                  <a:srgbClr val="718BAB"/>
                </a:solidFill>
                <a:latin typeface="Klein Bold"/>
                <a:ea typeface="Klein Bold"/>
                <a:cs typeface="Klein Bold"/>
                <a:sym typeface="Klein Bold"/>
              </a:rPr>
              <a:t>Psychological/Mental Privacy</a:t>
            </a:r>
            <a:endParaRPr lang="en-US" sz="5400" b="1" dirty="0">
              <a:solidFill>
                <a:srgbClr val="2A2E3A"/>
              </a:solidFill>
              <a:latin typeface="Klein Bold"/>
              <a:ea typeface="Klein Bold"/>
              <a:cs typeface="Klein Bold"/>
              <a:sym typeface="Klein Bold"/>
            </a:endParaRPr>
          </a:p>
        </p:txBody>
      </p:sp>
      <p:sp>
        <p:nvSpPr>
          <p:cNvPr id="28" name="TextBox 15">
            <a:extLst>
              <a:ext uri="{FF2B5EF4-FFF2-40B4-BE49-F238E27FC236}">
                <a16:creationId xmlns:a16="http://schemas.microsoft.com/office/drawing/2014/main" id="{9AB54EE3-2D88-307F-6801-DAEAFBB7E782}"/>
              </a:ext>
            </a:extLst>
          </p:cNvPr>
          <p:cNvSpPr txBox="1"/>
          <p:nvPr/>
        </p:nvSpPr>
        <p:spPr>
          <a:xfrm>
            <a:off x="767864" y="5121442"/>
            <a:ext cx="10032483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Tidak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ada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gangguan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atau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campur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tangan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terhadap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pikiran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dan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identitas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pribadi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seseorang</a:t>
            </a:r>
            <a:endParaRPr lang="en-US" sz="3200" u="none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marL="457200" lvl="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Kebebasan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dari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gangguan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psikologis</a:t>
            </a:r>
            <a:endParaRPr lang="en-US" sz="3200" u="none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marL="457200" lvl="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Setiap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orang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memiliki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kesadaran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untuk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berpikir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dan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mengenali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dirinya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sendiri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serta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dilindungi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dari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pelanggaran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terhadap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integritas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kepribadiannya</a:t>
            </a:r>
            <a:endParaRPr lang="en-US" sz="3200" u="none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</p:txBody>
      </p:sp>
    </p:spTree>
    <p:extLst>
      <p:ext uri="{BB962C8B-B14F-4D97-AF65-F5344CB8AC3E}">
        <p14:creationId xmlns:p14="http://schemas.microsoft.com/office/powerpoint/2010/main" val="1661005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8B313-15EE-F0DE-5EDF-96B5B6183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2EDC6BBD-5502-55AA-0046-1C7C5B53B2E5}"/>
              </a:ext>
            </a:extLst>
          </p:cNvPr>
          <p:cNvGrpSpPr/>
          <p:nvPr/>
        </p:nvGrpSpPr>
        <p:grpSpPr>
          <a:xfrm>
            <a:off x="11201400" y="-1790700"/>
            <a:ext cx="13401902" cy="13265113"/>
            <a:chOff x="9283310" y="-2113117"/>
            <a:chExt cx="13401902" cy="13265113"/>
          </a:xfrm>
        </p:grpSpPr>
        <p:sp>
          <p:nvSpPr>
            <p:cNvPr id="2" name="Freeform 2">
              <a:extLst>
                <a:ext uri="{FF2B5EF4-FFF2-40B4-BE49-F238E27FC236}">
                  <a16:creationId xmlns:a16="http://schemas.microsoft.com/office/drawing/2014/main" id="{361341FE-3648-0029-F206-55C770ABEBDC}"/>
                </a:ext>
              </a:extLst>
            </p:cNvPr>
            <p:cNvSpPr/>
            <p:nvPr/>
          </p:nvSpPr>
          <p:spPr>
            <a:xfrm rot="673413">
              <a:off x="9283310" y="-2113117"/>
              <a:ext cx="13265113" cy="13265113"/>
            </a:xfrm>
            <a:custGeom>
              <a:avLst/>
              <a:gdLst/>
              <a:ahLst/>
              <a:cxnLst/>
              <a:rect l="l" t="t" r="r" b="b"/>
              <a:pathLst>
                <a:path w="13265113" h="13265113">
                  <a:moveTo>
                    <a:pt x="0" y="0"/>
                  </a:moveTo>
                  <a:lnTo>
                    <a:pt x="13265113" y="0"/>
                  </a:lnTo>
                  <a:lnTo>
                    <a:pt x="13265113" y="13265112"/>
                  </a:lnTo>
                  <a:lnTo>
                    <a:pt x="0" y="13265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62EC9E40-8970-DF3D-CE7E-A8C2DBB3766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267802" y="-695325"/>
              <a:ext cx="12417410" cy="11560608"/>
              <a:chOff x="0" y="0"/>
              <a:chExt cx="6350000" cy="5911850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43A96E1C-F869-614B-D032-4C278DC1E787}"/>
                  </a:ext>
                </a:extLst>
              </p:cNvPr>
              <p:cNvSpPr/>
              <p:nvPr/>
            </p:nvSpPr>
            <p:spPr>
              <a:xfrm>
                <a:off x="-68580" y="0"/>
                <a:ext cx="6417310" cy="5911850"/>
              </a:xfrm>
              <a:custGeom>
                <a:avLst/>
                <a:gdLst/>
                <a:ahLst/>
                <a:cxnLst/>
                <a:rect l="l" t="t" r="r" b="b"/>
                <a:pathLst>
                  <a:path w="6417310" h="5911850">
                    <a:moveTo>
                      <a:pt x="1215390" y="402590"/>
                    </a:moveTo>
                    <a:lnTo>
                      <a:pt x="177800" y="2192020"/>
                    </a:lnTo>
                    <a:cubicBezTo>
                      <a:pt x="0" y="2498090"/>
                      <a:pt x="43180" y="2884170"/>
                      <a:pt x="283210" y="3144520"/>
                    </a:cubicBezTo>
                    <a:lnTo>
                      <a:pt x="2594610" y="5651500"/>
                    </a:lnTo>
                    <a:cubicBezTo>
                      <a:pt x="2747010" y="5817870"/>
                      <a:pt x="2962910" y="5911850"/>
                      <a:pt x="3187700" y="5911850"/>
                    </a:cubicBezTo>
                    <a:lnTo>
                      <a:pt x="5609590" y="5911850"/>
                    </a:lnTo>
                    <a:cubicBezTo>
                      <a:pt x="6055360" y="5911850"/>
                      <a:pt x="6417310" y="5549900"/>
                      <a:pt x="6417310" y="5104130"/>
                    </a:cubicBezTo>
                    <a:lnTo>
                      <a:pt x="6417310" y="1891030"/>
                    </a:lnTo>
                    <a:cubicBezTo>
                      <a:pt x="6417310" y="1724660"/>
                      <a:pt x="6366510" y="1562100"/>
                      <a:pt x="6269990" y="1426210"/>
                    </a:cubicBezTo>
                    <a:lnTo>
                      <a:pt x="5507990" y="342900"/>
                    </a:lnTo>
                    <a:cubicBezTo>
                      <a:pt x="5356860" y="128270"/>
                      <a:pt x="5110480" y="0"/>
                      <a:pt x="4847590" y="0"/>
                    </a:cubicBezTo>
                    <a:lnTo>
                      <a:pt x="1913890" y="0"/>
                    </a:lnTo>
                    <a:cubicBezTo>
                      <a:pt x="1625600" y="0"/>
                      <a:pt x="1358900" y="153670"/>
                      <a:pt x="1215390" y="402590"/>
                    </a:cubicBezTo>
                    <a:close/>
                  </a:path>
                </a:pathLst>
              </a:custGeom>
              <a:blipFill>
                <a:blip r:embed="rId4">
                  <a:alphaModFix amt="90000"/>
                </a:blip>
                <a:stretch>
                  <a:fillRect l="-19842" r="-19842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334F694A-20EB-E12A-937C-D2BCFAD1276A}"/>
              </a:ext>
            </a:extLst>
          </p:cNvPr>
          <p:cNvSpPr txBox="1"/>
          <p:nvPr/>
        </p:nvSpPr>
        <p:spPr>
          <a:xfrm>
            <a:off x="787917" y="3374711"/>
            <a:ext cx="10896600" cy="1082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5400" b="1" dirty="0">
                <a:solidFill>
                  <a:srgbClr val="718BAB"/>
                </a:solidFill>
                <a:latin typeface="Klein Bold"/>
                <a:ea typeface="Klein Bold"/>
                <a:cs typeface="Klein Bold"/>
                <a:sym typeface="Klein Bold"/>
              </a:rPr>
              <a:t>Information Privacy</a:t>
            </a:r>
            <a:endParaRPr lang="en-US" sz="5400" b="1" dirty="0">
              <a:solidFill>
                <a:srgbClr val="2A2E3A"/>
              </a:solidFill>
              <a:latin typeface="Klein Bold"/>
              <a:ea typeface="Klein Bold"/>
              <a:cs typeface="Klein Bold"/>
              <a:sym typeface="Klein Bold"/>
            </a:endParaRPr>
          </a:p>
        </p:txBody>
      </p:sp>
      <p:sp>
        <p:nvSpPr>
          <p:cNvPr id="28" name="TextBox 15">
            <a:extLst>
              <a:ext uri="{FF2B5EF4-FFF2-40B4-BE49-F238E27FC236}">
                <a16:creationId xmlns:a16="http://schemas.microsoft.com/office/drawing/2014/main" id="{5D001FC3-27DB-0EEA-10F5-2E6C372F2BB4}"/>
              </a:ext>
            </a:extLst>
          </p:cNvPr>
          <p:cNvSpPr txBox="1"/>
          <p:nvPr/>
        </p:nvSpPr>
        <p:spPr>
          <a:xfrm>
            <a:off x="767864" y="5121442"/>
            <a:ext cx="10032483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Mengendalikan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atau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membatasi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akses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terhadap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informasi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pribadi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seseorang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(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kehidupan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sehari-hari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gaya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hidup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keuangan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riwayat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medis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dll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.)</a:t>
            </a:r>
          </a:p>
          <a:p>
            <a:pPr marL="457200" lvl="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Kekhawatiran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terhadap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privasi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informasi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dipengaruhi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oleh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jumlah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data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pribadi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yang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dikumpulkan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kecepatan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perpindahan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data, dan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lamanya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data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tersebut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disimpan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4723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18272" y="215303"/>
            <a:ext cx="9856393" cy="9856393"/>
            <a:chOff x="0" y="0"/>
            <a:chExt cx="13141858" cy="13141858"/>
          </a:xfrm>
        </p:grpSpPr>
        <p:sp>
          <p:nvSpPr>
            <p:cNvPr id="3" name="Freeform 3"/>
            <p:cNvSpPr/>
            <p:nvPr/>
          </p:nvSpPr>
          <p:spPr>
            <a:xfrm rot="-1200957">
              <a:off x="1444916" y="1444916"/>
              <a:ext cx="10252025" cy="10252025"/>
            </a:xfrm>
            <a:custGeom>
              <a:avLst/>
              <a:gdLst/>
              <a:ahLst/>
              <a:cxnLst/>
              <a:rect l="l" t="t" r="r" b="b"/>
              <a:pathLst>
                <a:path w="10252025" h="10252025">
                  <a:moveTo>
                    <a:pt x="0" y="0"/>
                  </a:moveTo>
                  <a:lnTo>
                    <a:pt x="10252025" y="0"/>
                  </a:lnTo>
                  <a:lnTo>
                    <a:pt x="10252025" y="10252025"/>
                  </a:lnTo>
                  <a:lnTo>
                    <a:pt x="0" y="102520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311122" y="1311122"/>
              <a:ext cx="10252025" cy="10252025"/>
            </a:xfrm>
            <a:custGeom>
              <a:avLst/>
              <a:gdLst/>
              <a:ahLst/>
              <a:cxnLst/>
              <a:rect l="l" t="t" r="r" b="b"/>
              <a:pathLst>
                <a:path w="10252025" h="10252025">
                  <a:moveTo>
                    <a:pt x="0" y="0"/>
                  </a:moveTo>
                  <a:lnTo>
                    <a:pt x="10252025" y="0"/>
                  </a:lnTo>
                  <a:lnTo>
                    <a:pt x="10252025" y="10252025"/>
                  </a:lnTo>
                  <a:lnTo>
                    <a:pt x="0" y="102520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2186913"/>
            <a:ext cx="9715500" cy="1144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000" b="1" dirty="0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Information </a:t>
            </a:r>
            <a:r>
              <a:rPr lang="en-US" sz="6000" b="1" dirty="0">
                <a:solidFill>
                  <a:srgbClr val="718BAB"/>
                </a:solidFill>
                <a:latin typeface="Klein Bold"/>
                <a:ea typeface="Klein Bold"/>
                <a:cs typeface="Klein Bold"/>
                <a:sym typeface="Klein Bold"/>
              </a:rPr>
              <a:t>Privacy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56523" y="3331393"/>
            <a:ext cx="7561057" cy="2831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5440" lvl="1" algn="l"/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hak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atas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privasi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adalah “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hak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untuk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dibiarkan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sendiri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.”</a:t>
            </a:r>
          </a:p>
          <a:p>
            <a:pPr marL="345440" lvl="1" algn="l"/>
            <a:endParaRPr lang="en-US" sz="3200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marL="345440" lvl="1" algn="l"/>
            <a:endParaRPr lang="en-US" sz="3200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marL="345440" lvl="1" algn="l"/>
            <a:r>
              <a:rPr lang="en-US" sz="28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Privasi</a:t>
            </a:r>
            <a:r>
              <a:rPr lang="en-US" sz="28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informasi</a:t>
            </a:r>
            <a:r>
              <a:rPr lang="en-US" sz="28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mencakup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gabungan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antara</a:t>
            </a:r>
            <a:r>
              <a:rPr lang="en-US" sz="28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b="1" u="sng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privasi</a:t>
            </a:r>
            <a:r>
              <a:rPr lang="en-US" sz="2800" b="1" u="sng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b="1" u="sng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komunikasi</a:t>
            </a:r>
            <a:r>
              <a:rPr lang="en-US" sz="2800" b="1" u="sng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8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dan </a:t>
            </a:r>
            <a:r>
              <a:rPr lang="en-US" sz="2800" b="1" u="sng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privasi</a:t>
            </a:r>
            <a:r>
              <a:rPr lang="en-US" sz="2800" b="1" u="sng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data</a:t>
            </a:r>
            <a:endParaRPr lang="en-US" sz="2800" u="sng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679745-D63A-4C91-1F15-FD5994493C7F}"/>
              </a:ext>
            </a:extLst>
          </p:cNvPr>
          <p:cNvSpPr txBox="1"/>
          <p:nvPr/>
        </p:nvSpPr>
        <p:spPr>
          <a:xfrm>
            <a:off x="876241" y="7432447"/>
            <a:ext cx="3338763" cy="1504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(</a:t>
            </a:r>
            <a:r>
              <a:rPr lang="en-US" sz="18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kemampuan</a:t>
            </a:r>
            <a:r>
              <a:rPr lang="en-US" sz="18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untuk </a:t>
            </a:r>
            <a:r>
              <a:rPr lang="en-US" sz="18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berkomunikasi</a:t>
            </a:r>
            <a:r>
              <a:rPr lang="en-US" sz="18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18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dengan</a:t>
            </a:r>
            <a:r>
              <a:rPr lang="en-US" sz="18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orang lain </a:t>
            </a:r>
            <a:r>
              <a:rPr lang="en-US" sz="18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tanpa</a:t>
            </a:r>
            <a:r>
              <a:rPr lang="en-US" sz="18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18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komunikasi</a:t>
            </a:r>
            <a:r>
              <a:rPr lang="en-US" sz="18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18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tersebut</a:t>
            </a:r>
            <a:r>
              <a:rPr lang="en-US" sz="18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18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dipantau</a:t>
            </a:r>
            <a:r>
              <a:rPr lang="en-US" sz="18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oleh orang atau </a:t>
            </a:r>
            <a:r>
              <a:rPr lang="en-US" sz="18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organisasi</a:t>
            </a:r>
            <a:r>
              <a:rPr lang="en-US" sz="18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lain)</a:t>
            </a:r>
            <a:endParaRPr lang="en-US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3DD36A-3BD8-DA23-3972-2F1B232C51B7}"/>
              </a:ext>
            </a:extLst>
          </p:cNvPr>
          <p:cNvSpPr txBox="1"/>
          <p:nvPr/>
        </p:nvSpPr>
        <p:spPr>
          <a:xfrm>
            <a:off x="4926502" y="7345536"/>
            <a:ext cx="349177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(</a:t>
            </a:r>
            <a:r>
              <a:rPr lang="en-US" sz="18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kemampuan</a:t>
            </a:r>
            <a:r>
              <a:rPr lang="en-US" sz="18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untuk </a:t>
            </a:r>
            <a:r>
              <a:rPr lang="en-US" sz="18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membatasi</a:t>
            </a:r>
            <a:r>
              <a:rPr lang="en-US" sz="18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18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akses</a:t>
            </a:r>
            <a:r>
              <a:rPr lang="en-US" sz="18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18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terhadap</a:t>
            </a:r>
            <a:r>
              <a:rPr lang="en-US" sz="18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data </a:t>
            </a:r>
            <a:r>
              <a:rPr lang="en-US" sz="18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pribadi</a:t>
            </a:r>
            <a:r>
              <a:rPr lang="en-US" sz="18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18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seseorang</a:t>
            </a:r>
            <a:r>
              <a:rPr lang="en-US" sz="18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oleh </a:t>
            </a:r>
            <a:r>
              <a:rPr lang="en-US" sz="18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individu</a:t>
            </a:r>
            <a:r>
              <a:rPr lang="en-US" sz="18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atau </a:t>
            </a:r>
            <a:r>
              <a:rPr lang="en-US" sz="18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organisasi</a:t>
            </a:r>
            <a:r>
              <a:rPr lang="en-US" sz="18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lain </a:t>
            </a:r>
            <a:r>
              <a:rPr lang="en-US" sz="18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guna</a:t>
            </a:r>
            <a:r>
              <a:rPr lang="en-US" sz="18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18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menjalankan</a:t>
            </a:r>
            <a:r>
              <a:rPr lang="en-US" sz="18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18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kendali</a:t>
            </a:r>
            <a:r>
              <a:rPr lang="en-US" sz="18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yang </a:t>
            </a:r>
            <a:r>
              <a:rPr lang="en-US" sz="18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signifikan</a:t>
            </a:r>
            <a:r>
              <a:rPr lang="en-US" sz="18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18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atas</a:t>
            </a:r>
            <a:r>
              <a:rPr lang="en-US" sz="18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data </a:t>
            </a:r>
            <a:r>
              <a:rPr lang="en-US" sz="18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tersebut</a:t>
            </a:r>
            <a:r>
              <a:rPr lang="en-US" sz="18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dan </a:t>
            </a:r>
            <a:r>
              <a:rPr lang="en-US" sz="18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penggunaannya</a:t>
            </a:r>
            <a:r>
              <a:rPr lang="en-US" sz="18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).</a:t>
            </a:r>
            <a:endParaRPr lang="en-US" i="1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3F06157-C823-740C-57B8-097AAB410A40}"/>
              </a:ext>
            </a:extLst>
          </p:cNvPr>
          <p:cNvCxnSpPr>
            <a:cxnSpLocks/>
          </p:cNvCxnSpPr>
          <p:nvPr/>
        </p:nvCxnSpPr>
        <p:spPr>
          <a:xfrm>
            <a:off x="2667000" y="6296862"/>
            <a:ext cx="0" cy="10105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C7FADBF-3D17-2FCC-D856-11A1E6CD1C3E}"/>
              </a:ext>
            </a:extLst>
          </p:cNvPr>
          <p:cNvCxnSpPr>
            <a:cxnSpLocks/>
          </p:cNvCxnSpPr>
          <p:nvPr/>
        </p:nvCxnSpPr>
        <p:spPr>
          <a:xfrm>
            <a:off x="5886450" y="6383773"/>
            <a:ext cx="272321" cy="9236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237E8-7F88-FC70-2B5A-69922E32A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BF565F95-3247-FB0E-3743-30972CB4B924}"/>
              </a:ext>
            </a:extLst>
          </p:cNvPr>
          <p:cNvSpPr/>
          <p:nvPr/>
        </p:nvSpPr>
        <p:spPr>
          <a:xfrm>
            <a:off x="0" y="4157535"/>
            <a:ext cx="18288000" cy="7229439"/>
          </a:xfrm>
          <a:custGeom>
            <a:avLst/>
            <a:gdLst/>
            <a:ahLst/>
            <a:cxnLst/>
            <a:rect l="l" t="t" r="r" b="b"/>
            <a:pathLst>
              <a:path w="18288000" h="7229439">
                <a:moveTo>
                  <a:pt x="0" y="0"/>
                </a:moveTo>
                <a:lnTo>
                  <a:pt x="18288000" y="0"/>
                </a:lnTo>
                <a:lnTo>
                  <a:pt x="18288000" y="7229439"/>
                </a:lnTo>
                <a:lnTo>
                  <a:pt x="0" y="72294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212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F91F99C0-C45C-875C-DF5B-8F496CC71513}"/>
              </a:ext>
            </a:extLst>
          </p:cNvPr>
          <p:cNvSpPr txBox="1"/>
          <p:nvPr/>
        </p:nvSpPr>
        <p:spPr>
          <a:xfrm>
            <a:off x="2438400" y="5448300"/>
            <a:ext cx="13411200" cy="11830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8000" b="1" dirty="0">
                <a:solidFill>
                  <a:schemeClr val="bg1"/>
                </a:solidFill>
                <a:latin typeface="Klein Bold"/>
                <a:ea typeface="Klein Bold"/>
                <a:cs typeface="Klein Bold"/>
                <a:sym typeface="Klein Bold"/>
              </a:rPr>
              <a:t>Jenis Information Privacy</a:t>
            </a:r>
          </a:p>
        </p:txBody>
      </p:sp>
    </p:spTree>
    <p:extLst>
      <p:ext uri="{BB962C8B-B14F-4D97-AF65-F5344CB8AC3E}">
        <p14:creationId xmlns:p14="http://schemas.microsoft.com/office/powerpoint/2010/main" val="559515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1278</Words>
  <Application>Microsoft Office PowerPoint</Application>
  <PresentationFormat>Custom</PresentationFormat>
  <Paragraphs>115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DM Sans</vt:lpstr>
      <vt:lpstr>Calibri</vt:lpstr>
      <vt:lpstr>Didact Gothic</vt:lpstr>
      <vt:lpstr>Arial</vt:lpstr>
      <vt:lpstr>Klein Bold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Profile Presentation</dc:title>
  <cp:lastModifiedBy>rafika</cp:lastModifiedBy>
  <cp:revision>18</cp:revision>
  <dcterms:created xsi:type="dcterms:W3CDTF">2006-08-16T00:00:00Z</dcterms:created>
  <dcterms:modified xsi:type="dcterms:W3CDTF">2025-04-21T05:53:32Z</dcterms:modified>
  <dc:identifier>DAGgcYEFva0</dc:identifier>
</cp:coreProperties>
</file>