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4"/>
    <p:restoredTop sz="94651"/>
  </p:normalViewPr>
  <p:slideViewPr>
    <p:cSldViewPr snapToGrid="0" snapToObjects="1">
      <p:cViewPr varScale="1">
        <p:scale>
          <a:sx n="101" d="100"/>
          <a:sy n="101" d="100"/>
        </p:scale>
        <p:origin x="808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05513" y="2077491"/>
            <a:ext cx="7780972" cy="13409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280"/>
              </a:lnSpc>
              <a:defRPr/>
            </a:pPr>
            <a:r>
              <a:rPr sz="4800" b="1" i="0" u="none">
                <a:solidFill>
                  <a:srgbClr val="F8FAFC"/>
                </a:solidFill>
                <a:latin typeface="Poppins"/>
              </a:rPr>
              <a:t>Jaminan Kualitas</a:t>
            </a:r>
            <a:r>
              <a:t>
</a:t>
            </a:r>
            <a:r>
              <a:rPr sz="4800" b="1" i="0" u="none">
                <a:solidFill>
                  <a:srgbClr val="F8FAFC"/>
                </a:solidFill>
                <a:latin typeface="Poppins"/>
              </a:rPr>
              <a:t> Perangkat Lunak (SQA)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715000" y="3799433"/>
            <a:ext cx="762000" cy="57150"/>
          </a:xfrm>
          <a:prstGeom prst="roundRect">
            <a:avLst>
              <a:gd name="adj" fmla="val 50000"/>
            </a:avLst>
          </a:prstGeom>
          <a:solidFill>
            <a:srgbClr val="0EA5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416300" y="4237583"/>
            <a:ext cx="5334000" cy="3651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150"/>
              </a:lnSpc>
            </a:pPr>
            <a:r>
              <a:rPr lang="en-US" sz="2100" b="0" i="0" u="none" dirty="0">
                <a:solidFill>
                  <a:srgbClr val="94A3B8"/>
                </a:solidFill>
                <a:latin typeface="Lato"/>
              </a:rPr>
              <a:t>Hazna At Thooriqoh, </a:t>
            </a:r>
            <a:r>
              <a:rPr lang="en-US" sz="2100" b="0" i="0" u="none" dirty="0" err="1">
                <a:solidFill>
                  <a:srgbClr val="94A3B8"/>
                </a:solidFill>
                <a:latin typeface="Lato"/>
              </a:rPr>
              <a:t>S.Tr.Kom</a:t>
            </a:r>
            <a:r>
              <a:rPr lang="en-US" sz="2100" dirty="0">
                <a:solidFill>
                  <a:srgbClr val="94A3B8"/>
                </a:solidFill>
                <a:latin typeface="Lato"/>
              </a:rPr>
              <a:t>. </a:t>
            </a:r>
            <a:r>
              <a:rPr lang="en-US" sz="2100" dirty="0" err="1">
                <a:solidFill>
                  <a:srgbClr val="94A3B8"/>
                </a:solidFill>
                <a:latin typeface="Lato"/>
              </a:rPr>
              <a:t>M.Kom</a:t>
            </a:r>
            <a:endParaRPr sz="2100" b="0" i="0" u="none" dirty="0">
              <a:solidFill>
                <a:srgbClr val="94A3B8"/>
              </a:solidFill>
              <a:latin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571500"/>
            <a:ext cx="5550693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 u="none">
                <a:solidFill>
                  <a:srgbClr val="1E293B"/>
                </a:solidFill>
                <a:latin typeface="Poppins"/>
              </a:rPr>
              <a:t>Pengujian &amp; SQA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238250"/>
            <a:ext cx="5286375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71500" y="1752600"/>
            <a:ext cx="10998200" cy="47397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sz="2800" b="1" i="0" u="none" dirty="0" err="1">
                <a:solidFill>
                  <a:srgbClr val="334155"/>
                </a:solidFill>
                <a:latin typeface="Lato"/>
              </a:rPr>
              <a:t>Statistik</a:t>
            </a:r>
            <a:r>
              <a:rPr sz="2800" b="1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800" b="1" i="0" u="none" dirty="0" err="1">
                <a:solidFill>
                  <a:srgbClr val="334155"/>
                </a:solidFill>
                <a:latin typeface="Lato"/>
              </a:rPr>
              <a:t>industri</a:t>
            </a:r>
            <a:r>
              <a:rPr sz="28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Lato"/>
              </a:rPr>
              <a:t>menunjukkan</a:t>
            </a:r>
            <a:r>
              <a:rPr sz="28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Lato"/>
              </a:rPr>
              <a:t>bahwa</a:t>
            </a:r>
            <a:r>
              <a:rPr sz="28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Lato"/>
              </a:rPr>
              <a:t>sekitar</a:t>
            </a:r>
            <a:r>
              <a:rPr sz="2800" b="0" i="0" u="none" dirty="0">
                <a:solidFill>
                  <a:srgbClr val="334155"/>
                </a:solidFill>
                <a:latin typeface="Lato"/>
              </a:rPr>
              <a:t> 30% </a:t>
            </a:r>
            <a:r>
              <a:rPr sz="2800" b="0" i="0" u="none" dirty="0" err="1">
                <a:solidFill>
                  <a:srgbClr val="334155"/>
                </a:solidFill>
                <a:latin typeface="Lato"/>
              </a:rPr>
              <a:t>dari</a:t>
            </a:r>
            <a:r>
              <a:rPr sz="28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Lato"/>
              </a:rPr>
              <a:t>seluruh</a:t>
            </a:r>
            <a:r>
              <a:rPr sz="28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Lato"/>
              </a:rPr>
              <a:t>biaya</a:t>
            </a:r>
            <a:r>
              <a:rPr sz="28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Lato"/>
              </a:rPr>
              <a:t>pengembangan</a:t>
            </a:r>
            <a:r>
              <a:rPr sz="28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Lato"/>
              </a:rPr>
              <a:t>perangkat</a:t>
            </a:r>
            <a:r>
              <a:rPr sz="28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Lato"/>
              </a:rPr>
              <a:t>lunak</a:t>
            </a:r>
            <a:r>
              <a:rPr sz="28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Lato"/>
              </a:rPr>
              <a:t>digunakan</a:t>
            </a:r>
            <a:r>
              <a:rPr sz="28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Lato"/>
              </a:rPr>
              <a:t>untuk</a:t>
            </a:r>
            <a:r>
              <a:rPr sz="28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Lato"/>
              </a:rPr>
              <a:t>fase</a:t>
            </a:r>
            <a:r>
              <a:rPr sz="28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Lato"/>
              </a:rPr>
              <a:t>pengujian</a:t>
            </a:r>
            <a:r>
              <a:rPr sz="28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Lato"/>
              </a:rPr>
              <a:t>produk</a:t>
            </a:r>
            <a:r>
              <a:rPr sz="2800" b="0" i="0" u="none" dirty="0">
                <a:solidFill>
                  <a:srgbClr val="334155"/>
                </a:solidFill>
                <a:latin typeface="Lato"/>
              </a:rPr>
              <a:t>.</a:t>
            </a:r>
            <a:endParaRPr lang="en-US" sz="2800" b="0" i="0" u="none" dirty="0">
              <a:solidFill>
                <a:srgbClr val="334155"/>
              </a:solidFill>
              <a:latin typeface="Lato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d-ID" sz="2800" dirty="0">
                <a:solidFill>
                  <a:srgbClr val="334155"/>
                </a:solidFill>
                <a:latin typeface="Lato"/>
              </a:rPr>
              <a:t>Fakta ini membuktikan bahwa pengembangan perangkat lunak yang efisien dan bebas </a:t>
            </a:r>
            <a:r>
              <a:rPr lang="id-ID" sz="2800" dirty="0" err="1">
                <a:solidFill>
                  <a:srgbClr val="334155"/>
                </a:solidFill>
                <a:latin typeface="Lato"/>
              </a:rPr>
              <a:t>bug</a:t>
            </a:r>
            <a:r>
              <a:rPr lang="id-ID" sz="2800" dirty="0">
                <a:solidFill>
                  <a:srgbClr val="334155"/>
                </a:solidFill>
                <a:latin typeface="Lato"/>
              </a:rPr>
              <a:t> (cacat) sangat penting bagi perusahaan agar tetap kompetitif.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d-ID" sz="2800" dirty="0">
                <a:solidFill>
                  <a:srgbClr val="334155"/>
                </a:solidFill>
                <a:latin typeface="Lato"/>
              </a:rPr>
              <a:t>Untuk menjadi profesional TI yang sukses, penguasaan teknik pengujian, jaminan kualitas, serta pengelolaan prosesnya merupakan sebuah keharusan.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d-ID" sz="2800" dirty="0">
              <a:solidFill>
                <a:srgbClr val="334155"/>
              </a:solidFill>
              <a:latin typeface="Lato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sz="2800" b="0" i="0" u="none" dirty="0">
              <a:solidFill>
                <a:srgbClr val="334155"/>
              </a:solidFill>
              <a:latin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657350"/>
            <a:ext cx="3492549" cy="46291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9799" y="1657350"/>
            <a:ext cx="3492549" cy="46291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8099" y="1657350"/>
            <a:ext cx="3492549" cy="46291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1450" y="2038350"/>
            <a:ext cx="952500" cy="952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72544" y="3228975"/>
            <a:ext cx="2490311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950" b="0" i="0" u="none">
                <a:solidFill>
                  <a:srgbClr val="1E293B"/>
                </a:solidFill>
                <a:latin typeface="Poppins SemiBold"/>
              </a:rPr>
              <a:t>Definisi &amp; Kegiatan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" y="3714750"/>
            <a:ext cx="2921049" cy="1428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Lato"/>
              </a:rPr>
              <a:t>Menjelaskan definisi SQA secara mendalam serta mengidentifikasi berbagai kegiatan krusial dalam penjaminan kualitas perangkat lunak.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9750" y="2038350"/>
            <a:ext cx="952500" cy="952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75922" y="3228975"/>
            <a:ext cx="1240155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950" b="0" i="0" u="none">
                <a:solidFill>
                  <a:srgbClr val="1E293B"/>
                </a:solidFill>
                <a:latin typeface="Poppins SemiBold"/>
              </a:rPr>
              <a:t>QA vs QC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35549" y="3714750"/>
            <a:ext cx="2921049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Lato"/>
              </a:rPr>
              <a:t>Menganalisis dan membedakan secara komprehensif antara proses Jaminan Kualitas (QA) dengan Kontrol Kualitas (QC).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98049" y="2038350"/>
            <a:ext cx="952500" cy="9525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039195" y="3228975"/>
            <a:ext cx="1670208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950" b="0" i="0" u="none">
                <a:solidFill>
                  <a:srgbClr val="1E293B"/>
                </a:solidFill>
                <a:latin typeface="Poppins SemiBold"/>
              </a:rPr>
              <a:t>Peran Metrik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3849" y="3714750"/>
            <a:ext cx="2921049" cy="1428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Lato"/>
              </a:rPr>
              <a:t>Mengidentifikasi dan mengimplementasikan peran metrik dalam mengukur standar jaminan kualitas perangkat lunak secara objektif.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89100" y="2286000"/>
            <a:ext cx="457200" cy="4572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10250" y="2286000"/>
            <a:ext cx="571500" cy="4572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45699" y="2286000"/>
            <a:ext cx="457200" cy="4572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71500" y="571500"/>
            <a:ext cx="1160145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 u="none">
                <a:solidFill>
                  <a:srgbClr val="1E293B"/>
                </a:solidFill>
                <a:latin typeface="Poppins"/>
              </a:rPr>
              <a:t>Tujuan Pembelajaran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71500" y="1238250"/>
            <a:ext cx="1104900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1835943"/>
            <a:ext cx="5550693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 dirty="0" err="1">
                <a:solidFill>
                  <a:srgbClr val="1E293B"/>
                </a:solidFill>
                <a:latin typeface="Poppins SemiBold"/>
              </a:rPr>
              <a:t>Definisi</a:t>
            </a:r>
            <a:r>
              <a:rPr sz="1950" b="0" i="0" u="none" dirty="0">
                <a:solidFill>
                  <a:srgbClr val="1E293B"/>
                </a:solidFill>
                <a:latin typeface="Poppins SemiBold"/>
              </a:rPr>
              <a:t> </a:t>
            </a:r>
            <a:r>
              <a:rPr sz="1950" b="0" i="0" u="none" dirty="0" err="1">
                <a:solidFill>
                  <a:srgbClr val="1E293B"/>
                </a:solidFill>
                <a:latin typeface="Poppins SemiBold"/>
              </a:rPr>
              <a:t>Kualitas</a:t>
            </a:r>
            <a:endParaRPr sz="1950" b="0" i="0" u="none" dirty="0">
              <a:solidFill>
                <a:srgbClr val="1E293B"/>
              </a:solidFill>
              <a:latin typeface="Poppins SemiBold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500" y="2321718"/>
            <a:ext cx="5286375" cy="11798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250"/>
              </a:lnSpc>
            </a:pP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Kualitas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didefinisikan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sebagai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1" i="0" u="none" dirty="0" err="1">
                <a:solidFill>
                  <a:srgbClr val="334155"/>
                </a:solidFill>
                <a:latin typeface="Lato"/>
              </a:rPr>
              <a:t>tingkat</a:t>
            </a:r>
            <a:r>
              <a:rPr sz="2000" b="1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1" i="0" u="none" dirty="0" err="1">
                <a:solidFill>
                  <a:srgbClr val="334155"/>
                </a:solidFill>
                <a:latin typeface="Lato"/>
              </a:rPr>
              <a:t>keunggulan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suatu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perangkat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lunak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yang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memenuhi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persyaratan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eksplisit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maupun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implisit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pelanggan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34125" y="3490912"/>
            <a:ext cx="5550693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1E293B"/>
                </a:solidFill>
                <a:latin typeface="Poppins SemiBold"/>
              </a:rPr>
              <a:t>Penerapan dalam SDLC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67500" y="3976687"/>
            <a:ext cx="49530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Lato"/>
              </a:rPr>
              <a:t>Aktivitas SQA harus diterapkan di </a:t>
            </a:r>
            <a:r>
              <a:rPr sz="1500" b="1" i="0" u="none">
                <a:solidFill>
                  <a:srgbClr val="334155"/>
                </a:solidFill>
                <a:latin typeface="Lato"/>
              </a:rPr>
              <a:t>setiap fase</a:t>
            </a:r>
            <a:r>
              <a:rPr sz="1500" b="0" i="0" u="none">
                <a:solidFill>
                  <a:srgbClr val="334155"/>
                </a:solidFill>
                <a:latin typeface="Lato"/>
              </a:rPr>
              <a:t> Siklus Hidup Pengembangan Perangkat Lunak (SDLC).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67500" y="4691062"/>
            <a:ext cx="49530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Lato"/>
              </a:rPr>
              <a:t>Sistem mutu berfokus pada kesesuaian produk dengan syarat yang ditentukan.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67500" y="5405437"/>
            <a:ext cx="49530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Lato"/>
              </a:rPr>
              <a:t>Memastikan prosedur standar selalu diikuti dengan ketat dalam proses pengembangan.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571500"/>
            <a:ext cx="1160145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 u="none">
                <a:solidFill>
                  <a:srgbClr val="1E293B"/>
                </a:solidFill>
                <a:latin typeface="Poppins"/>
              </a:rPr>
              <a:t>Dasar-dasar Penjaminan Kualitas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71500" y="1238250"/>
            <a:ext cx="1104900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125" y="3995737"/>
            <a:ext cx="152400" cy="18097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125" y="4710112"/>
            <a:ext cx="152400" cy="18097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125" y="5424487"/>
            <a:ext cx="152400" cy="1809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125" y="2066925"/>
            <a:ext cx="5286375" cy="381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04875" y="2224087"/>
            <a:ext cx="49530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1" i="0" u="none" dirty="0" err="1">
                <a:solidFill>
                  <a:srgbClr val="334155"/>
                </a:solidFill>
                <a:latin typeface="Lato"/>
              </a:rPr>
              <a:t>Pendekatan</a:t>
            </a:r>
            <a:r>
              <a:rPr sz="1500" b="1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500" b="1" i="0" u="none" dirty="0" err="1">
                <a:solidFill>
                  <a:srgbClr val="334155"/>
                </a:solidFill>
                <a:latin typeface="Lato"/>
              </a:rPr>
              <a:t>Sistematis</a:t>
            </a:r>
            <a:r>
              <a:rPr sz="1500" b="1" i="0" u="none" dirty="0">
                <a:solidFill>
                  <a:srgbClr val="334155"/>
                </a:solidFill>
                <a:latin typeface="Lato"/>
              </a:rPr>
              <a:t>:</a:t>
            </a:r>
            <a:r>
              <a:rPr sz="1500" b="0" i="0" u="none" dirty="0">
                <a:solidFill>
                  <a:srgbClr val="334155"/>
                </a:solidFill>
                <a:latin typeface="Lato"/>
              </a:rPr>
              <a:t> SQA </a:t>
            </a:r>
            <a:r>
              <a:rPr sz="1500" b="0" i="0" u="none" dirty="0" err="1">
                <a:solidFill>
                  <a:srgbClr val="334155"/>
                </a:solidFill>
                <a:latin typeface="Lato"/>
              </a:rPr>
              <a:t>adalah</a:t>
            </a:r>
            <a:r>
              <a:rPr sz="15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Lato"/>
              </a:rPr>
              <a:t>pendekatan</a:t>
            </a:r>
            <a:r>
              <a:rPr sz="15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Lato"/>
              </a:rPr>
              <a:t>terencana</a:t>
            </a:r>
            <a:r>
              <a:rPr sz="15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Lato"/>
              </a:rPr>
              <a:t>untuk</a:t>
            </a:r>
            <a:r>
              <a:rPr sz="15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Lato"/>
              </a:rPr>
              <a:t>memantau</a:t>
            </a:r>
            <a:r>
              <a:rPr sz="1500" b="0" i="0" u="none" dirty="0">
                <a:solidFill>
                  <a:srgbClr val="334155"/>
                </a:solidFill>
                <a:latin typeface="Lato"/>
              </a:rPr>
              <a:t> dan </a:t>
            </a:r>
            <a:r>
              <a:rPr sz="1500" b="0" i="0" u="none" dirty="0" err="1">
                <a:solidFill>
                  <a:srgbClr val="334155"/>
                </a:solidFill>
                <a:latin typeface="Lato"/>
              </a:rPr>
              <a:t>meningkatkan</a:t>
            </a:r>
            <a:r>
              <a:rPr sz="1500" b="0" i="0" u="none" dirty="0">
                <a:solidFill>
                  <a:srgbClr val="334155"/>
                </a:solidFill>
                <a:latin typeface="Lato"/>
              </a:rPr>
              <a:t> proses </a:t>
            </a:r>
            <a:r>
              <a:rPr sz="1500" b="0" i="0" u="none" dirty="0" err="1">
                <a:solidFill>
                  <a:srgbClr val="334155"/>
                </a:solidFill>
                <a:latin typeface="Lato"/>
              </a:rPr>
              <a:t>pengembangan</a:t>
            </a:r>
            <a:r>
              <a:rPr sz="1500" b="0" i="0" u="none" dirty="0">
                <a:solidFill>
                  <a:srgbClr val="334155"/>
                </a:solidFill>
                <a:latin typeface="Lato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4875" y="3114675"/>
            <a:ext cx="49530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1" i="0" u="none" dirty="0" err="1">
                <a:solidFill>
                  <a:srgbClr val="334155"/>
                </a:solidFill>
                <a:latin typeface="Lato"/>
              </a:rPr>
              <a:t>Evaluasi</a:t>
            </a:r>
            <a:r>
              <a:rPr sz="1500" b="1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500" b="1" i="0" u="none" dirty="0" err="1">
                <a:solidFill>
                  <a:srgbClr val="334155"/>
                </a:solidFill>
                <a:latin typeface="Lato"/>
              </a:rPr>
              <a:t>Kesesuaian</a:t>
            </a:r>
            <a:r>
              <a:rPr sz="1500" b="1" i="0" u="none" dirty="0">
                <a:solidFill>
                  <a:srgbClr val="334155"/>
                </a:solidFill>
                <a:latin typeface="Lato"/>
              </a:rPr>
              <a:t>:</a:t>
            </a:r>
            <a:r>
              <a:rPr sz="15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Lato"/>
              </a:rPr>
              <a:t>Mengevaluasi</a:t>
            </a:r>
            <a:r>
              <a:rPr sz="15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Lato"/>
              </a:rPr>
              <a:t>kepatuhan</a:t>
            </a:r>
            <a:r>
              <a:rPr sz="15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Lato"/>
              </a:rPr>
              <a:t>produk</a:t>
            </a:r>
            <a:r>
              <a:rPr sz="15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Lato"/>
              </a:rPr>
              <a:t>perangkat</a:t>
            </a:r>
            <a:r>
              <a:rPr sz="15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Lato"/>
              </a:rPr>
              <a:t>lunak</a:t>
            </a:r>
            <a:r>
              <a:rPr sz="15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Lato"/>
              </a:rPr>
              <a:t>terhadap</a:t>
            </a:r>
            <a:r>
              <a:rPr sz="15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Lato"/>
              </a:rPr>
              <a:t>standar</a:t>
            </a:r>
            <a:r>
              <a:rPr sz="15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Lato"/>
              </a:rPr>
              <a:t>mutu</a:t>
            </a:r>
            <a:r>
              <a:rPr sz="1500" b="0" i="0" u="none" dirty="0">
                <a:solidFill>
                  <a:srgbClr val="334155"/>
                </a:solidFill>
                <a:latin typeface="Lato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4875" y="3829050"/>
            <a:ext cx="49530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1" i="0" u="none">
                <a:solidFill>
                  <a:srgbClr val="334155"/>
                </a:solidFill>
                <a:latin typeface="Lato"/>
              </a:rPr>
              <a:t>Eksistensi Metode:</a:t>
            </a:r>
            <a:r>
              <a:rPr sz="1500" b="0" i="0" u="none">
                <a:solidFill>
                  <a:srgbClr val="334155"/>
                </a:solidFill>
                <a:latin typeface="Lato"/>
              </a:rPr>
              <a:t> Memastikan keberadaan dan kecukupan metodologi pengembangan yang berkualitas.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04875" y="4543425"/>
            <a:ext cx="4953000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1" i="0" u="none" dirty="0" err="1">
                <a:solidFill>
                  <a:srgbClr val="334155"/>
                </a:solidFill>
                <a:latin typeface="Lato"/>
              </a:rPr>
              <a:t>Rencana</a:t>
            </a:r>
            <a:r>
              <a:rPr sz="1500" b="1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500" b="1" i="0" u="none" dirty="0" err="1">
                <a:solidFill>
                  <a:srgbClr val="334155"/>
                </a:solidFill>
                <a:latin typeface="Lato"/>
              </a:rPr>
              <a:t>Proyek</a:t>
            </a:r>
            <a:r>
              <a:rPr sz="1500" b="1" i="0" u="none" dirty="0">
                <a:solidFill>
                  <a:srgbClr val="334155"/>
                </a:solidFill>
                <a:latin typeface="Lato"/>
              </a:rPr>
              <a:t> SQA:</a:t>
            </a:r>
            <a:r>
              <a:rPr sz="15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Lato"/>
              </a:rPr>
              <a:t>Meliputi</a:t>
            </a:r>
            <a:r>
              <a:rPr sz="15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Lato"/>
              </a:rPr>
              <a:t>standar</a:t>
            </a:r>
            <a:r>
              <a:rPr sz="1500" b="0" i="0" u="none" dirty="0">
                <a:solidFill>
                  <a:srgbClr val="334155"/>
                </a:solidFill>
                <a:latin typeface="Lato"/>
              </a:rPr>
              <a:t>, </a:t>
            </a:r>
            <a:r>
              <a:rPr sz="1500" b="0" i="0" u="none" dirty="0" err="1">
                <a:solidFill>
                  <a:srgbClr val="334155"/>
                </a:solidFill>
                <a:latin typeface="Lato"/>
              </a:rPr>
              <a:t>konvensi</a:t>
            </a:r>
            <a:r>
              <a:rPr sz="1500" b="0" i="0" u="none" dirty="0">
                <a:solidFill>
                  <a:srgbClr val="334155"/>
                </a:solidFill>
                <a:latin typeface="Lato"/>
              </a:rPr>
              <a:t>, format </a:t>
            </a:r>
            <a:r>
              <a:rPr sz="1500" b="0" i="0" u="none" dirty="0" err="1">
                <a:solidFill>
                  <a:srgbClr val="334155"/>
                </a:solidFill>
                <a:latin typeface="Lato"/>
              </a:rPr>
              <a:t>dokumen</a:t>
            </a:r>
            <a:r>
              <a:rPr sz="1500" b="0" i="0" u="none" dirty="0">
                <a:solidFill>
                  <a:srgbClr val="334155"/>
                </a:solidFill>
                <a:latin typeface="Lato"/>
              </a:rPr>
              <a:t> final, daftar </a:t>
            </a:r>
            <a:r>
              <a:rPr sz="1500" b="0" i="0" u="none" dirty="0" err="1">
                <a:solidFill>
                  <a:srgbClr val="334155"/>
                </a:solidFill>
                <a:latin typeface="Lato"/>
              </a:rPr>
              <a:t>periksa</a:t>
            </a:r>
            <a:r>
              <a:rPr sz="1500" b="0" i="0" u="none" dirty="0">
                <a:solidFill>
                  <a:srgbClr val="334155"/>
                </a:solidFill>
                <a:latin typeface="Lato"/>
              </a:rPr>
              <a:t>, </a:t>
            </a:r>
            <a:r>
              <a:rPr sz="1500" b="0" i="0" u="none" dirty="0" err="1">
                <a:solidFill>
                  <a:srgbClr val="334155"/>
                </a:solidFill>
                <a:latin typeface="Lato"/>
              </a:rPr>
              <a:t>jadwal</a:t>
            </a:r>
            <a:r>
              <a:rPr sz="1500" b="0" i="0" u="none" dirty="0">
                <a:solidFill>
                  <a:srgbClr val="334155"/>
                </a:solidFill>
                <a:latin typeface="Lato"/>
              </a:rPr>
              <a:t> (milestones), </a:t>
            </a:r>
            <a:r>
              <a:rPr sz="1500" b="0" i="0" u="none" dirty="0" err="1">
                <a:solidFill>
                  <a:srgbClr val="334155"/>
                </a:solidFill>
                <a:latin typeface="Lato"/>
              </a:rPr>
              <a:t>serta</a:t>
            </a:r>
            <a:r>
              <a:rPr sz="15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Lato"/>
              </a:rPr>
              <a:t>alat</a:t>
            </a:r>
            <a:r>
              <a:rPr sz="1500" b="0" i="0" u="none" dirty="0">
                <a:solidFill>
                  <a:srgbClr val="334155"/>
                </a:solidFill>
                <a:latin typeface="Lato"/>
              </a:rPr>
              <a:t>/tools yang </a:t>
            </a:r>
            <a:r>
              <a:rPr sz="1500" b="0" i="0" u="none" dirty="0" err="1">
                <a:solidFill>
                  <a:srgbClr val="334155"/>
                </a:solidFill>
                <a:latin typeface="Lato"/>
              </a:rPr>
              <a:t>digunakan</a:t>
            </a:r>
            <a:r>
              <a:rPr sz="1500" b="0" i="0" u="none" dirty="0">
                <a:solidFill>
                  <a:srgbClr val="334155"/>
                </a:solidFill>
                <a:latin typeface="Lato"/>
              </a:rPr>
              <a:t>.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4125" y="2066925"/>
            <a:ext cx="5286375" cy="3810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71500" y="571500"/>
            <a:ext cx="1160145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 u="none">
                <a:solidFill>
                  <a:srgbClr val="1E293B"/>
                </a:solidFill>
                <a:latin typeface="Poppins"/>
              </a:rPr>
              <a:t>Apa itu SQA?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1500" y="1238250"/>
            <a:ext cx="1104900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2419350"/>
            <a:ext cx="152400" cy="18097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133725"/>
            <a:ext cx="152400" cy="18097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48100"/>
            <a:ext cx="152400" cy="18097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4562475"/>
            <a:ext cx="152400" cy="1809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657350"/>
            <a:ext cx="5286375" cy="46291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4125" y="1657350"/>
            <a:ext cx="5286375" cy="46291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2500" y="2095500"/>
            <a:ext cx="4750593" cy="371475"/>
          </a:xfrm>
          <a:prstGeom prst="rect">
            <a:avLst/>
          </a:prstGeom>
          <a:noFill/>
        </p:spPr>
        <p:txBody>
          <a:bodyPr wrap="square" lIns="409575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2563EB"/>
                </a:solidFill>
                <a:latin typeface="Poppins SemiBold"/>
              </a:rPr>
              <a:t>Penerapan Metode Teknis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2581275"/>
            <a:ext cx="4524375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Lato"/>
              </a:rPr>
              <a:t>Membantu tim pengembang untuk mencapai spesifikasi desain yang memiliki presisi tinggi.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295650"/>
            <a:ext cx="4524375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Lato"/>
              </a:rPr>
              <a:t>Berfokus pada pengembangan arsitektur dan rancangan perangkat lunak yang berkualitas unggul sesuai standar teknis.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15125" y="2095500"/>
            <a:ext cx="4750593" cy="371475"/>
          </a:xfrm>
          <a:prstGeom prst="rect">
            <a:avLst/>
          </a:prstGeom>
          <a:noFill/>
        </p:spPr>
        <p:txBody>
          <a:bodyPr wrap="square" lIns="409575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2563EB"/>
                </a:solidFill>
                <a:latin typeface="Poppins SemiBold"/>
              </a:rPr>
              <a:t>Tinjauan Teknis Formal (FTRs)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15125" y="2581275"/>
            <a:ext cx="4524375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Lato"/>
              </a:rPr>
              <a:t>Pertemuan tinjauan terstruktur yang dilakukan oleh tim ahli.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15125" y="3295650"/>
            <a:ext cx="4524375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Lato"/>
              </a:rPr>
              <a:t>Bertujuan agar tim peninjau dapat menilai dan mengevaluasi produk perangkat lunak secara mendalam dan teknis sebelum fase selanjutnya.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500" y="2152650"/>
            <a:ext cx="314325" cy="2476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5125" y="2152650"/>
            <a:ext cx="314325" cy="2476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71500" y="571500"/>
            <a:ext cx="1160145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 u="none">
                <a:solidFill>
                  <a:srgbClr val="1E293B"/>
                </a:solidFill>
                <a:latin typeface="Poppins"/>
              </a:rPr>
              <a:t>Rencana &amp; Tugas Utama SQA (Bagian 1)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71500" y="1238250"/>
            <a:ext cx="1104900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657350"/>
            <a:ext cx="5286375" cy="46291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4125" y="1657350"/>
            <a:ext cx="5286375" cy="46291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2500" y="2095500"/>
            <a:ext cx="4750593" cy="371475"/>
          </a:xfrm>
          <a:prstGeom prst="rect">
            <a:avLst/>
          </a:prstGeom>
          <a:noFill/>
        </p:spPr>
        <p:txBody>
          <a:bodyPr wrap="square" lIns="409575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2563EB"/>
                </a:solidFill>
                <a:latin typeface="Poppins SemiBold"/>
              </a:rPr>
              <a:t>Standar &amp; Kontrol Perubahan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2581275"/>
            <a:ext cx="4524375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1" i="0" u="none">
                <a:solidFill>
                  <a:srgbClr val="334155"/>
                </a:solidFill>
                <a:latin typeface="Lato"/>
              </a:rPr>
              <a:t>Penegakan Standar:</a:t>
            </a:r>
            <a:r>
              <a:rPr sz="1500" b="0" i="0" u="none">
                <a:solidFill>
                  <a:srgbClr val="334155"/>
                </a:solidFill>
                <a:latin typeface="Lato"/>
              </a:rPr>
              <a:t> Kombinasi dari Pemantauan Proses dan Evaluasi Produk.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295650"/>
            <a:ext cx="4524375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1" i="0" u="none">
                <a:solidFill>
                  <a:srgbClr val="334155"/>
                </a:solidFill>
                <a:latin typeface="Lato"/>
              </a:rPr>
              <a:t>Kontrol Perubahan:</a:t>
            </a:r>
            <a:r>
              <a:rPr sz="1500" b="0" i="0" u="none">
                <a:solidFill>
                  <a:srgbClr val="334155"/>
                </a:solidFill>
                <a:latin typeface="Lato"/>
              </a:rPr>
              <a:t> Memformalkan permintaan perubahan, mengevaluasi sifat perubahan, dan mengendalikan dampak menggunakan alat otomatis dan manual.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15125" y="2095500"/>
            <a:ext cx="4750593" cy="371475"/>
          </a:xfrm>
          <a:prstGeom prst="rect">
            <a:avLst/>
          </a:prstGeom>
          <a:noFill/>
        </p:spPr>
        <p:txBody>
          <a:bodyPr wrap="square" lIns="28575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2563EB"/>
                </a:solidFill>
                <a:latin typeface="Poppins SemiBold"/>
              </a:rPr>
              <a:t>Pengukuran &amp; Audit SQA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15125" y="2581275"/>
            <a:ext cx="4524375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1" i="0" u="none">
                <a:solidFill>
                  <a:srgbClr val="334155"/>
                </a:solidFill>
                <a:latin typeface="Lato"/>
              </a:rPr>
              <a:t>Pengukuran:</a:t>
            </a:r>
            <a:r>
              <a:rPr sz="1500" b="0" i="0" u="none">
                <a:solidFill>
                  <a:srgbClr val="334155"/>
                </a:solidFill>
                <a:latin typeface="Lato"/>
              </a:rPr>
              <a:t> Mengukur kualitas menggunakan metrik perangkat lunak terukur.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15125" y="3295650"/>
            <a:ext cx="4524375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1" i="0" u="none">
                <a:solidFill>
                  <a:srgbClr val="334155"/>
                </a:solidFill>
                <a:latin typeface="Lato"/>
              </a:rPr>
              <a:t>Audit SQA &amp; Laporan:</a:t>
            </a:r>
            <a:r>
              <a:rPr sz="1500" b="0" i="0" u="none">
                <a:solidFill>
                  <a:srgbClr val="334155"/>
                </a:solidFill>
                <a:latin typeface="Lato"/>
              </a:rPr>
              <a:t> Pemeriksaan detail membandingkan proses dengan prosedur. Termasuk menyediakan mekanisme pengumpulan dan pelaporan informasi SQA.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500" y="2152650"/>
            <a:ext cx="314325" cy="2476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5125" y="2152650"/>
            <a:ext cx="190500" cy="2476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71500" y="571500"/>
            <a:ext cx="1160145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 u="none">
                <a:solidFill>
                  <a:srgbClr val="1E293B"/>
                </a:solidFill>
                <a:latin typeface="Poppins"/>
              </a:rPr>
              <a:t>Rencana &amp; Tugas Utama SQA (Bagian 2)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71500" y="1238250"/>
            <a:ext cx="1104900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0005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23950" y="3276600"/>
            <a:ext cx="9944100" cy="3810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7968" y="2686050"/>
            <a:ext cx="2668302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950" b="0" i="0" u="none" dirty="0">
                <a:solidFill>
                  <a:srgbClr val="2563EB"/>
                </a:solidFill>
                <a:latin typeface="Poppins SemiBold"/>
              </a:rPr>
              <a:t>1. </a:t>
            </a:r>
            <a:r>
              <a:rPr sz="1950" b="0" i="0" u="none" dirty="0" err="1">
                <a:solidFill>
                  <a:srgbClr val="2563EB"/>
                </a:solidFill>
                <a:latin typeface="Poppins SemiBold"/>
              </a:rPr>
              <a:t>Konsep</a:t>
            </a:r>
            <a:r>
              <a:rPr sz="1950" b="0" i="0" u="none" dirty="0">
                <a:solidFill>
                  <a:srgbClr val="2563EB"/>
                </a:solidFill>
                <a:latin typeface="Poppins SemiBold"/>
              </a:rPr>
              <a:t> &amp; </a:t>
            </a:r>
            <a:r>
              <a:rPr sz="1950" b="0" i="0" u="none" dirty="0" err="1">
                <a:solidFill>
                  <a:srgbClr val="2563EB"/>
                </a:solidFill>
                <a:latin typeface="Poppins SemiBold"/>
              </a:rPr>
              <a:t>Inisiasi</a:t>
            </a:r>
            <a:endParaRPr sz="1950" b="0" i="0" u="none" dirty="0">
              <a:solidFill>
                <a:srgbClr val="2563EB"/>
              </a:solidFill>
              <a:latin typeface="Poppins SemiBold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500" y="3600450"/>
            <a:ext cx="2541240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 dirty="0" err="1">
                <a:solidFill>
                  <a:srgbClr val="334155"/>
                </a:solidFill>
                <a:latin typeface="Lato"/>
              </a:rPr>
              <a:t>Meninjau</a:t>
            </a:r>
            <a:r>
              <a:rPr sz="15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Lato"/>
              </a:rPr>
              <a:t>rencana</a:t>
            </a:r>
            <a:r>
              <a:rPr sz="15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Lato"/>
              </a:rPr>
              <a:t>proyek</a:t>
            </a:r>
            <a:r>
              <a:rPr sz="1500" b="0" i="0" u="none" dirty="0">
                <a:solidFill>
                  <a:srgbClr val="334155"/>
                </a:solidFill>
                <a:latin typeface="Lato"/>
              </a:rPr>
              <a:t> (</a:t>
            </a:r>
            <a:r>
              <a:rPr sz="1500" b="0" i="0" u="none" dirty="0" err="1">
                <a:solidFill>
                  <a:srgbClr val="334155"/>
                </a:solidFill>
                <a:latin typeface="Lato"/>
              </a:rPr>
              <a:t>jadwal</a:t>
            </a:r>
            <a:r>
              <a:rPr sz="1500" b="0" i="0" u="none" dirty="0">
                <a:solidFill>
                  <a:srgbClr val="334155"/>
                </a:solidFill>
                <a:latin typeface="Lato"/>
              </a:rPr>
              <a:t>, </a:t>
            </a:r>
            <a:r>
              <a:rPr sz="1500" b="0" i="0" u="none" dirty="0" err="1">
                <a:solidFill>
                  <a:srgbClr val="334155"/>
                </a:solidFill>
                <a:latin typeface="Lato"/>
              </a:rPr>
              <a:t>risiko</a:t>
            </a:r>
            <a:r>
              <a:rPr sz="1500" b="0" i="0" u="none" dirty="0">
                <a:solidFill>
                  <a:srgbClr val="334155"/>
                </a:solidFill>
                <a:latin typeface="Lato"/>
              </a:rPr>
              <a:t>, </a:t>
            </a:r>
            <a:r>
              <a:rPr sz="1500" b="0" i="0" u="none" dirty="0" err="1">
                <a:solidFill>
                  <a:srgbClr val="334155"/>
                </a:solidFill>
                <a:latin typeface="Lato"/>
              </a:rPr>
              <a:t>anggaran</a:t>
            </a:r>
            <a:r>
              <a:rPr sz="1500" b="0" i="0" u="none" dirty="0">
                <a:solidFill>
                  <a:srgbClr val="334155"/>
                </a:solidFill>
                <a:latin typeface="Lato"/>
              </a:rPr>
              <a:t>). </a:t>
            </a:r>
            <a:r>
              <a:rPr sz="1500" b="0" i="0" u="none" dirty="0" err="1">
                <a:solidFill>
                  <a:srgbClr val="334155"/>
                </a:solidFill>
                <a:latin typeface="Lato"/>
              </a:rPr>
              <a:t>Memastikan</a:t>
            </a:r>
            <a:r>
              <a:rPr sz="1500" b="0" i="0" u="none" dirty="0">
                <a:solidFill>
                  <a:srgbClr val="334155"/>
                </a:solidFill>
                <a:latin typeface="Lato"/>
              </a:rPr>
              <a:t> proses </a:t>
            </a:r>
            <a:r>
              <a:rPr sz="1500" b="0" i="0" u="none" dirty="0" err="1">
                <a:solidFill>
                  <a:srgbClr val="334155"/>
                </a:solidFill>
                <a:latin typeface="Lato"/>
              </a:rPr>
              <a:t>terdefinisi</a:t>
            </a:r>
            <a:r>
              <a:rPr sz="1500" b="0" i="0" u="none" dirty="0">
                <a:solidFill>
                  <a:srgbClr val="334155"/>
                </a:solidFill>
                <a:latin typeface="Lato"/>
              </a:rPr>
              <a:t> dan </a:t>
            </a:r>
            <a:r>
              <a:rPr sz="1500" b="0" i="0" u="none" dirty="0" err="1">
                <a:solidFill>
                  <a:srgbClr val="334155"/>
                </a:solidFill>
                <a:latin typeface="Lato"/>
              </a:rPr>
              <a:t>dapat</a:t>
            </a:r>
            <a:r>
              <a:rPr sz="15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Lato"/>
              </a:rPr>
              <a:t>diaudit</a:t>
            </a:r>
            <a:r>
              <a:rPr sz="1500" b="0" i="0" u="none" dirty="0">
                <a:solidFill>
                  <a:srgbClr val="334155"/>
                </a:solidFill>
                <a:latin typeface="Lato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43888" y="2686050"/>
            <a:ext cx="2668302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950" b="0" i="0" u="none">
                <a:solidFill>
                  <a:srgbClr val="2563EB"/>
                </a:solidFill>
                <a:latin typeface="Poppins SemiBold"/>
              </a:rPr>
              <a:t>2. Analisis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07419" y="3600450"/>
            <a:ext cx="2541240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Lato"/>
              </a:rPr>
              <a:t>Meninjau Dokumen Kebutuhan (SRS). Memastikan kebutuhan fungsional dan antarmuka dapat diuji.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79808" y="2686050"/>
            <a:ext cx="2668302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950" b="0" i="0" u="none">
                <a:solidFill>
                  <a:srgbClr val="2563EB"/>
                </a:solidFill>
                <a:latin typeface="Poppins SemiBold"/>
              </a:rPr>
              <a:t>3. Perancangan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43339" y="3600450"/>
            <a:ext cx="2541240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Lato"/>
              </a:rPr>
              <a:t>Desain mematuhi standar. Semua kebutuhan dipetakan ke komponen. Inspeksi desain terperinci.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15728" y="2686050"/>
            <a:ext cx="2668302" cy="742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950" b="0" i="0" u="none">
                <a:solidFill>
                  <a:srgbClr val="2563EB"/>
                </a:solidFill>
                <a:latin typeface="Poppins SemiBold"/>
              </a:rPr>
              <a:t>4. Konstruksi &amp; Pengujian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79260" y="3629025"/>
            <a:ext cx="2541240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 dirty="0">
                <a:solidFill>
                  <a:srgbClr val="334155"/>
                </a:solidFill>
                <a:latin typeface="Lato"/>
              </a:rPr>
              <a:t>Audit </a:t>
            </a:r>
            <a:r>
              <a:rPr sz="1500" b="0" i="0" u="none" dirty="0" err="1">
                <a:solidFill>
                  <a:srgbClr val="334155"/>
                </a:solidFill>
                <a:latin typeface="Lato"/>
              </a:rPr>
              <a:t>kode</a:t>
            </a:r>
            <a:r>
              <a:rPr sz="1500" b="0" i="0" u="none" dirty="0">
                <a:solidFill>
                  <a:srgbClr val="334155"/>
                </a:solidFill>
                <a:latin typeface="Lato"/>
              </a:rPr>
              <a:t> &amp; </a:t>
            </a:r>
            <a:r>
              <a:rPr sz="1500" b="0" i="0" u="none" dirty="0" err="1">
                <a:solidFill>
                  <a:srgbClr val="334155"/>
                </a:solidFill>
                <a:latin typeface="Lato"/>
              </a:rPr>
              <a:t>manajemen</a:t>
            </a:r>
            <a:r>
              <a:rPr sz="15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Lato"/>
              </a:rPr>
              <a:t>konfigurasi</a:t>
            </a:r>
            <a:r>
              <a:rPr sz="1500" b="0" i="0" u="none" dirty="0">
                <a:solidFill>
                  <a:srgbClr val="334155"/>
                </a:solidFill>
                <a:latin typeface="Lato"/>
              </a:rPr>
              <a:t>. </a:t>
            </a:r>
            <a:r>
              <a:rPr sz="1500" b="0" i="0" u="none" dirty="0" err="1">
                <a:solidFill>
                  <a:srgbClr val="334155"/>
                </a:solidFill>
                <a:latin typeface="Lato"/>
              </a:rPr>
              <a:t>Pemantauan</a:t>
            </a:r>
            <a:r>
              <a:rPr sz="1500" b="0" i="0" u="none" dirty="0">
                <a:solidFill>
                  <a:srgbClr val="334155"/>
                </a:solidFill>
                <a:latin typeface="Lato"/>
              </a:rPr>
              <a:t> proses </a:t>
            </a:r>
            <a:r>
              <a:rPr sz="1500" b="0" i="0" u="none" dirty="0" err="1">
                <a:solidFill>
                  <a:srgbClr val="334155"/>
                </a:solidFill>
                <a:latin typeface="Lato"/>
              </a:rPr>
              <a:t>pengujian</a:t>
            </a:r>
            <a:r>
              <a:rPr sz="15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Lato"/>
              </a:rPr>
              <a:t>sesuai</a:t>
            </a:r>
            <a:r>
              <a:rPr sz="15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Lato"/>
              </a:rPr>
              <a:t>prosedur</a:t>
            </a:r>
            <a:r>
              <a:rPr sz="1500" b="0" i="0" u="none" dirty="0">
                <a:solidFill>
                  <a:srgbClr val="334155"/>
                </a:solidFill>
                <a:latin typeface="Lato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1500" y="571500"/>
            <a:ext cx="1160145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 u="none">
                <a:solidFill>
                  <a:srgbClr val="1E293B"/>
                </a:solidFill>
                <a:latin typeface="Poppins"/>
              </a:rPr>
              <a:t>Aktivitas SQA dalam Fase SDLC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71500" y="1238250"/>
            <a:ext cx="1104900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657350"/>
            <a:ext cx="3492549" cy="2476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9799" y="1657350"/>
            <a:ext cx="3492549" cy="2476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8099" y="1657350"/>
            <a:ext cx="3492549" cy="2476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4186" y="4324350"/>
            <a:ext cx="3667177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1E293B"/>
                </a:solidFill>
                <a:latin typeface="Poppins SemiBold"/>
              </a:rPr>
              <a:t>Fase Analisis Kebutuhan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4752975"/>
            <a:ext cx="3492549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Lato"/>
              </a:rPr>
              <a:t>Fokus mengevaluasi kelengkapan Dokumen Kebutuhan / SRS.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62485" y="4324350"/>
            <a:ext cx="3667177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1E293B"/>
                </a:solidFill>
                <a:latin typeface="Poppins SemiBold"/>
              </a:rPr>
              <a:t>Fase Desain Perangkat Lunak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49799" y="4752975"/>
            <a:ext cx="3492549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Lato"/>
              </a:rPr>
              <a:t>Fokus memvalidasi kesesuaian arsitektur dengan standar desain.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0785" y="4324350"/>
            <a:ext cx="3667177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1E293B"/>
                </a:solidFill>
                <a:latin typeface="Poppins SemiBold"/>
              </a:rPr>
              <a:t>Fase Konstruksi (Coding)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99" y="4752975"/>
            <a:ext cx="3492549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Lato"/>
              </a:rPr>
              <a:t>Fokus audit pengkodean dan penanganan manajemen konfigurasi.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657350"/>
            <a:ext cx="3492549" cy="24765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9799" y="1657350"/>
            <a:ext cx="3492549" cy="24765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28099" y="1657350"/>
            <a:ext cx="3492549" cy="24765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71500" y="571500"/>
            <a:ext cx="1160145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 u="none">
                <a:solidFill>
                  <a:srgbClr val="1E293B"/>
                </a:solidFill>
                <a:latin typeface="Poppins"/>
              </a:rPr>
              <a:t>Visualisasi Eksekusi SQA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71500" y="1238250"/>
            <a:ext cx="1104900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843087"/>
            <a:ext cx="11049000" cy="4257675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6117880"/>
              </p:ext>
            </p:extLst>
          </p:nvPr>
        </p:nvGraphicFramePr>
        <p:xfrm>
          <a:off x="571500" y="1843087"/>
          <a:ext cx="11049000" cy="42576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4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34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2209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FFFFFF"/>
                          </a:solidFill>
                          <a:latin typeface="Poppins SemiBold"/>
                        </a:rPr>
                        <a:t>No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FFFFFF"/>
                          </a:solidFill>
                          <a:latin typeface="Poppins SemiBold"/>
                        </a:rPr>
                        <a:t>Area of Concern (Pertanyaan Pemeriksaan)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FFFFFF"/>
                          </a:solidFill>
                          <a:latin typeface="Poppins SemiBold"/>
                        </a:rPr>
                        <a:t>Status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2209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1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Apakah ruang lingkup perangkat lunak didefinisikan dengan tidak ambigu?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sz="1350" b="0" i="0" u="none" dirty="0">
                        <a:solidFill>
                          <a:srgbClr val="334155"/>
                        </a:solidFill>
                        <a:latin typeface="Lato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2209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2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Apakah terminologi yang digunakan dalam rencana sudah jelas?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350" b="0" i="0" u="none" dirty="0">
                        <a:solidFill>
                          <a:srgbClr val="334155"/>
                        </a:solidFill>
                        <a:latin typeface="Lato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2209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3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Apakah sumber daya (resources) telah tersedia dan mencukupi?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sz="1350" b="0" i="0" u="none" dirty="0">
                        <a:solidFill>
                          <a:srgbClr val="334155"/>
                        </a:solidFill>
                        <a:latin typeface="Lato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2209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4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Apakah semua risiko dalam setiap kategori telah diidentifikasi?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350" b="0" i="0" u="none" dirty="0">
                        <a:solidFill>
                          <a:srgbClr val="334155"/>
                        </a:solidFill>
                        <a:latin typeface="Lato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2209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5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Apakah langkah-langkah mitigasi semua risiko telah direncanakan?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sz="1350" b="0" i="0" u="none" dirty="0">
                        <a:solidFill>
                          <a:srgbClr val="334155"/>
                        </a:solidFill>
                        <a:latin typeface="Lato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2209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6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Apakah tugas (tasks) ditetapkan dengan benar dan berurutan?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350" b="0" i="0" u="none" dirty="0">
                        <a:solidFill>
                          <a:srgbClr val="334155"/>
                        </a:solidFill>
                        <a:latin typeface="Lato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2212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7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Apakah anggaran dan tenggat waktu pradesain sudah realistis?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sz="1350" b="0" i="0" u="none" dirty="0">
                        <a:solidFill>
                          <a:srgbClr val="334155"/>
                        </a:solidFill>
                        <a:latin typeface="Lato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71500" y="2362200"/>
            <a:ext cx="11049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676400" y="2362200"/>
            <a:ext cx="77343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410700" y="2362200"/>
            <a:ext cx="22098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71500" y="2895600"/>
            <a:ext cx="11049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676400" y="2895600"/>
            <a:ext cx="77343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9410700" y="2895600"/>
            <a:ext cx="22098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71500" y="3429000"/>
            <a:ext cx="11049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1676400" y="3429000"/>
            <a:ext cx="77343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9410700" y="3429000"/>
            <a:ext cx="22098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71500" y="3962400"/>
            <a:ext cx="11049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1676400" y="3962400"/>
            <a:ext cx="77343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9410700" y="3962400"/>
            <a:ext cx="22098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71500" y="4495800"/>
            <a:ext cx="11049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1676400" y="4495800"/>
            <a:ext cx="77343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9410700" y="4495800"/>
            <a:ext cx="22098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571500" y="5029200"/>
            <a:ext cx="11049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1676400" y="5029200"/>
            <a:ext cx="77343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9410700" y="5029200"/>
            <a:ext cx="22098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571500" y="5562600"/>
            <a:ext cx="11049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1676400" y="5562600"/>
            <a:ext cx="77343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9410700" y="5562600"/>
            <a:ext cx="22098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1200" y="2528887"/>
            <a:ext cx="657225" cy="238125"/>
          </a:xfrm>
          <a:prstGeom prst="rect">
            <a:avLst/>
          </a:prstGeom>
        </p:spPr>
      </p:pic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1200" y="3062287"/>
            <a:ext cx="657225" cy="238125"/>
          </a:xfrm>
          <a:prstGeom prst="rect">
            <a:avLst/>
          </a:prstGeom>
        </p:spPr>
      </p:pic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1200" y="3595687"/>
            <a:ext cx="657225" cy="238125"/>
          </a:xfrm>
          <a:prstGeom prst="rect">
            <a:avLst/>
          </a:prstGeom>
        </p:spPr>
      </p:pic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1200" y="4129087"/>
            <a:ext cx="657225" cy="238125"/>
          </a:xfrm>
          <a:prstGeom prst="rect">
            <a:avLst/>
          </a:prstGeom>
        </p:spPr>
      </p:pic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01200" y="4662487"/>
            <a:ext cx="657225" cy="238125"/>
          </a:xfrm>
          <a:prstGeom prst="rect">
            <a:avLst/>
          </a:prstGeom>
        </p:spPr>
      </p:pic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1200" y="5195887"/>
            <a:ext cx="657225" cy="238125"/>
          </a:xfrm>
          <a:prstGeom prst="rect">
            <a:avLst/>
          </a:prstGeom>
        </p:spPr>
      </p:pic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1200" y="5729287"/>
            <a:ext cx="657225" cy="238125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571500" y="571500"/>
            <a:ext cx="1160145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 u="none">
                <a:solidFill>
                  <a:srgbClr val="1E293B"/>
                </a:solidFill>
                <a:latin typeface="Poppins"/>
              </a:rPr>
              <a:t>Daftar Periksa: Konsep &amp; Inisiasi Proyek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71500" y="1238250"/>
            <a:ext cx="1104900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657350"/>
            <a:ext cx="5286375" cy="46291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4125" y="1657350"/>
            <a:ext cx="5286375" cy="46291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2500" y="2095500"/>
            <a:ext cx="4750593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38BDF8"/>
                </a:solidFill>
                <a:latin typeface="Poppins SemiBold"/>
              </a:rPr>
              <a:t>Quality Assurance (QA)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2581275"/>
            <a:ext cx="4524375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F1F5F9"/>
                </a:solidFill>
                <a:latin typeface="Lato"/>
              </a:rPr>
              <a:t>QA berorientasi pada </a:t>
            </a:r>
            <a:r>
              <a:rPr sz="1500" b="1" i="0" u="none">
                <a:solidFill>
                  <a:srgbClr val="F1F5F9"/>
                </a:solidFill>
                <a:latin typeface="Lato"/>
              </a:rPr>
              <a:t>pencegahan cacat (preventif)</a:t>
            </a:r>
            <a:r>
              <a:rPr sz="1500" b="0" i="0" u="none">
                <a:solidFill>
                  <a:srgbClr val="F1F5F9"/>
                </a:solidFill>
                <a:latin typeface="Lato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15125" y="2095500"/>
            <a:ext cx="4750593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38BDF8"/>
                </a:solidFill>
                <a:latin typeface="Poppins SemiBold"/>
              </a:rPr>
              <a:t>Quality Control (QC)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15125" y="2581275"/>
            <a:ext cx="4524375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F1F5F9"/>
                </a:solidFill>
                <a:latin typeface="Lato"/>
              </a:rPr>
              <a:t>QC berorientasi pada </a:t>
            </a:r>
            <a:r>
              <a:rPr sz="1500" b="1" i="0" u="none">
                <a:solidFill>
                  <a:srgbClr val="F1F5F9"/>
                </a:solidFill>
                <a:latin typeface="Lato"/>
              </a:rPr>
              <a:t>pendeteksian cacat (detektif)</a:t>
            </a:r>
            <a:r>
              <a:rPr sz="1500" b="0" i="0" u="none">
                <a:solidFill>
                  <a:srgbClr val="F1F5F9"/>
                </a:solidFill>
                <a:latin typeface="Lato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76375" y="3152775"/>
            <a:ext cx="40005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F1F5F9"/>
                </a:solidFill>
                <a:latin typeface="Lato"/>
              </a:rPr>
              <a:t>Serangkaian aktivitas terencana &amp; sistematis untuk memantau proses SDLC.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76375" y="3867150"/>
            <a:ext cx="40005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F1F5F9"/>
                </a:solidFill>
                <a:latin typeface="Lato"/>
              </a:rPr>
              <a:t>Fokus pada perbaikan berkelanjutan dan implementasi kebijakan mutu.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76375" y="4581525"/>
            <a:ext cx="4000500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1" i="0" u="none">
                <a:solidFill>
                  <a:srgbClr val="F1F5F9"/>
                </a:solidFill>
                <a:latin typeface="Lato"/>
              </a:rPr>
              <a:t>Aktivitas:</a:t>
            </a:r>
            <a:r>
              <a:rPr sz="1500" b="0" i="0" u="none">
                <a:solidFill>
                  <a:srgbClr val="F1F5F9"/>
                </a:solidFill>
                <a:latin typeface="Lato"/>
              </a:rPr>
              <a:t> Audit kualitas, definisi proses, pemilihan alat, pelatihan, peer review, pelacakan kebutuhan, koleksi metrik.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39000" y="3152775"/>
            <a:ext cx="40005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F1F5F9"/>
                </a:solidFill>
                <a:latin typeface="Lato"/>
              </a:rPr>
              <a:t>Proses membandingkan kualitas produk akhir dengan standar tertentu.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39000" y="3867150"/>
            <a:ext cx="40005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F1F5F9"/>
                </a:solidFill>
                <a:latin typeface="Lato"/>
              </a:rPr>
              <a:t>Tindakan korektif diambil jika kualitas tidak sesuai.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39000" y="4581525"/>
            <a:ext cx="40005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1" i="0" u="none">
                <a:solidFill>
                  <a:srgbClr val="F1F5F9"/>
                </a:solidFill>
                <a:latin typeface="Lato"/>
              </a:rPr>
              <a:t>Aktivitas:</a:t>
            </a:r>
            <a:r>
              <a:rPr sz="1500" b="0" i="0" u="none">
                <a:solidFill>
                  <a:srgbClr val="F1F5F9"/>
                </a:solidFill>
                <a:latin typeface="Lato"/>
              </a:rPr>
              <a:t> Inspeksi kode, Pengujian perangkat lunak, Peninjauan/Checkpoint review.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1500" y="571500"/>
            <a:ext cx="1160145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 u="none">
                <a:solidFill>
                  <a:srgbClr val="F8FAFC"/>
                </a:solidFill>
                <a:latin typeface="Poppins"/>
              </a:rPr>
              <a:t>Quality Assurance vs Quality Control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71500" y="1238250"/>
            <a:ext cx="11049000" cy="38100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3171825"/>
            <a:ext cx="152400" cy="180975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3886200"/>
            <a:ext cx="152400" cy="180975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4600575"/>
            <a:ext cx="152400" cy="180975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5625" y="3171825"/>
            <a:ext cx="152400" cy="180975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5625" y="3886200"/>
            <a:ext cx="152400" cy="180975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5625" y="4600575"/>
            <a:ext cx="152400" cy="1809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2786062"/>
            <a:ext cx="3867150" cy="1905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5000"/>
              </a:lnSpc>
              <a:defRPr/>
            </a:pPr>
            <a:r>
              <a:rPr sz="15000" b="1" i="0" u="none">
                <a:solidFill>
                  <a:srgbClr val="2563EB"/>
                </a:solidFill>
                <a:latin typeface="Poppins"/>
              </a:rPr>
              <a:t>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500" y="4786312"/>
            <a:ext cx="3867150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400" b="0" i="0" u="none">
                <a:solidFill>
                  <a:srgbClr val="1E293B"/>
                </a:solidFill>
                <a:latin typeface="Lato SemiBold"/>
              </a:rPr>
              <a:t>Langkah Esensial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10150" y="2162175"/>
            <a:ext cx="6610350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Lato"/>
              </a:rPr>
              <a:t>Metrik sangat penting untuk mengukur dan membandingkan kualitas berbagai aspek proses pengembangan proyek dari berbagai ukuran. Empat langkah utamanya adalah: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43525" y="3209925"/>
            <a:ext cx="6276975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1" i="0" u="none">
                <a:solidFill>
                  <a:srgbClr val="334155"/>
                </a:solidFill>
                <a:latin typeface="Lato"/>
              </a:rPr>
              <a:t>Menentukan Tujuan:</a:t>
            </a:r>
            <a:r>
              <a:rPr sz="1500" b="0" i="0" u="none">
                <a:solidFill>
                  <a:srgbClr val="334155"/>
                </a:solidFill>
                <a:latin typeface="Lato"/>
              </a:rPr>
              <a:t> Harus jelas, terukur, dan setransparan mungkin.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43525" y="3638550"/>
            <a:ext cx="6276975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1" i="0" u="none">
                <a:solidFill>
                  <a:srgbClr val="334155"/>
                </a:solidFill>
                <a:latin typeface="Lato"/>
              </a:rPr>
              <a:t>Mengidentifikasi Kebutuhan:</a:t>
            </a:r>
            <a:r>
              <a:rPr sz="1500" b="0" i="0" u="none">
                <a:solidFill>
                  <a:srgbClr val="334155"/>
                </a:solidFill>
                <a:latin typeface="Lato"/>
              </a:rPr>
              <a:t> Meliputi SDM, teknik pengumpulan, dan metodologi olah data.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43525" y="4352925"/>
            <a:ext cx="6276975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1" i="0" u="none">
                <a:solidFill>
                  <a:srgbClr val="334155"/>
                </a:solidFill>
                <a:latin typeface="Lato"/>
              </a:rPr>
              <a:t>Nilai Dasar (Baseline):</a:t>
            </a:r>
            <a:r>
              <a:rPr sz="1500" b="0" i="0" u="none">
                <a:solidFill>
                  <a:srgbClr val="334155"/>
                </a:solidFill>
                <a:latin typeface="Lato"/>
              </a:rPr>
              <a:t> Menetapkan rata-rata dari pengalaman proyek perusahaan sebelumnya.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43525" y="5067300"/>
            <a:ext cx="6276975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1" i="0" u="none">
                <a:solidFill>
                  <a:srgbClr val="334155"/>
                </a:solidFill>
                <a:latin typeface="Lato"/>
              </a:rPr>
              <a:t>Meninjau Kegunaan:</a:t>
            </a:r>
            <a:r>
              <a:rPr sz="1500" b="0" i="0" u="none">
                <a:solidFill>
                  <a:srgbClr val="334155"/>
                </a:solidFill>
                <a:latin typeface="Lato"/>
              </a:rPr>
              <a:t> Pakar menguji metrik dan memberikan umpan balik kelayakan.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" y="571500"/>
            <a:ext cx="1160145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 u="none">
                <a:solidFill>
                  <a:srgbClr val="1E293B"/>
                </a:solidFill>
                <a:latin typeface="Poppins"/>
              </a:rPr>
              <a:t>Peran Metrik di SQA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71500" y="1238250"/>
            <a:ext cx="1104900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0150" y="3228975"/>
            <a:ext cx="152400" cy="18097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0150" y="3657600"/>
            <a:ext cx="152400" cy="18097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0150" y="4371975"/>
            <a:ext cx="152400" cy="18097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0150" y="5086350"/>
            <a:ext cx="152400" cy="18097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85611" y="1652587"/>
            <a:ext cx="6220777" cy="904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800" b="1" i="0" u="none">
                <a:solidFill>
                  <a:srgbClr val="1E293B"/>
                </a:solidFill>
                <a:latin typeface="Poppins"/>
              </a:rPr>
              <a:t>Studi Kasus Global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524500" y="2843212"/>
            <a:ext cx="1143000" cy="5715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2900362" y="3376612"/>
            <a:ext cx="6391275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150"/>
              </a:lnSpc>
            </a:pPr>
            <a:r>
              <a:rPr sz="2100" b="1" i="0" u="none">
                <a:solidFill>
                  <a:srgbClr val="475569"/>
                </a:solidFill>
                <a:latin typeface="Lato"/>
              </a:rPr>
              <a:t>WestSide Bank:</a:t>
            </a:r>
            <a:r>
              <a:rPr sz="2100" b="0" i="0" u="none">
                <a:solidFill>
                  <a:srgbClr val="475569"/>
                </a:solidFill>
                <a:latin typeface="Lato"/>
              </a:rPr>
              <a:t> Transformasi Digital Sistem Perbankan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0" y="4205287"/>
            <a:ext cx="7620000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475569"/>
                </a:solidFill>
                <a:latin typeface="Lato"/>
              </a:rPr>
              <a:t>WestSide Bank, dengan cabang di London, Paris, Roma, dan Mexico City, mengalami peningkatan transaksi drastis dan membutuhkan modernisasi sistem untuk menjaga kualitas layanannya.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657350"/>
            <a:ext cx="5286375" cy="46291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4125" y="1657350"/>
            <a:ext cx="5286375" cy="46291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2500" y="2095500"/>
            <a:ext cx="4750593" cy="371475"/>
          </a:xfrm>
          <a:prstGeom prst="rect">
            <a:avLst/>
          </a:prstGeom>
          <a:noFill/>
        </p:spPr>
        <p:txBody>
          <a:bodyPr wrap="square" lIns="34290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EF4444"/>
                </a:solidFill>
                <a:latin typeface="Poppins SemiBold"/>
              </a:rPr>
              <a:t>Kendala Sistem Lama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15125" y="2095500"/>
            <a:ext cx="4750593" cy="371475"/>
          </a:xfrm>
          <a:prstGeom prst="rect">
            <a:avLst/>
          </a:prstGeom>
          <a:noFill/>
        </p:spPr>
        <p:txBody>
          <a:bodyPr wrap="square" lIns="28575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10B981"/>
                </a:solidFill>
                <a:latin typeface="Poppins SemiBold"/>
              </a:rPr>
              <a:t>Solusi Sistem Diharapkan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500" y="2152650"/>
            <a:ext cx="247650" cy="2476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76375" y="2581275"/>
            <a:ext cx="40005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Lato"/>
              </a:rPr>
              <a:t>Akses informasi rekening sangat bergantung pada ketersediaan mesin ATM secara fisik.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76375" y="3295650"/>
            <a:ext cx="40005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Lato"/>
              </a:rPr>
              <a:t>Proses transfer dana memakan waktu lama dan melibatkan birokrasi rumit.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76375" y="4010025"/>
            <a:ext cx="40005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Lato"/>
              </a:rPr>
              <a:t>Keterbatasan ini menurunkan kepuasan nasabah yang mobilitasnya tinggi (bepergian).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5125" y="2152650"/>
            <a:ext cx="190500" cy="2476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239000" y="2581275"/>
            <a:ext cx="40005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Lato"/>
              </a:rPr>
              <a:t>Pengembangan platform </a:t>
            </a:r>
            <a:r>
              <a:rPr sz="1500" b="1" i="0" u="none">
                <a:solidFill>
                  <a:srgbClr val="334155"/>
                </a:solidFill>
                <a:latin typeface="Lato"/>
              </a:rPr>
              <a:t>Situs Web Perbankan Online</a:t>
            </a:r>
            <a:r>
              <a:rPr sz="1500" b="0" i="0" u="none">
                <a:solidFill>
                  <a:srgbClr val="334155"/>
                </a:solidFill>
                <a:latin typeface="Lato"/>
              </a:rPr>
              <a:t> yang aman.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39000" y="3295650"/>
            <a:ext cx="40005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Lato"/>
              </a:rPr>
              <a:t>Menggunakan sistem database terpusat yang sudah ada secara terintegrasi.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39000" y="4010025"/>
            <a:ext cx="40005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Lato"/>
              </a:rPr>
              <a:t>Tiga level antarmuka pengguna: Nasabah, Karyawan, dan Administrator.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39000" y="4724400"/>
            <a:ext cx="40005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Lato"/>
              </a:rPr>
              <a:t>Fitur tambahan seperti "News Ticker" untuk pembaruan skema/promo bank.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500" y="571500"/>
            <a:ext cx="1160145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 u="none">
                <a:solidFill>
                  <a:srgbClr val="1E293B"/>
                </a:solidFill>
                <a:latin typeface="Poppins"/>
              </a:rPr>
              <a:t>Analisis Masalah vs Solusi (WestSide Bank)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71500" y="1238250"/>
            <a:ext cx="1104900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3000" y="2600325"/>
            <a:ext cx="152400" cy="180975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3000" y="3314700"/>
            <a:ext cx="152400" cy="180975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3000" y="4029075"/>
            <a:ext cx="152400" cy="180975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05625" y="2600325"/>
            <a:ext cx="152400" cy="180975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05625" y="3314700"/>
            <a:ext cx="152400" cy="180975"/>
          </a:xfrm>
          <a:prstGeom prst="rect">
            <a:avLst/>
          </a:prstGeom>
        </p:spPr>
      </p:pic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05625" y="4029075"/>
            <a:ext cx="152400" cy="180975"/>
          </a:xfrm>
          <a:prstGeom prst="rect">
            <a:avLst/>
          </a:prstGeom>
        </p:spPr>
      </p:pic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05625" y="4743450"/>
            <a:ext cx="152400" cy="18097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228850"/>
            <a:ext cx="11049000" cy="47910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1657350"/>
            <a:ext cx="110490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Lato"/>
              </a:rPr>
              <a:t>Tim SQA menggunakan daftar periksa ini untuk mengevaluasi desain tingkat tinggi proyek WestSide Bank: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4001957"/>
              </p:ext>
            </p:extLst>
          </p:nvPr>
        </p:nvGraphicFramePr>
        <p:xfrm>
          <a:off x="571500" y="2228850"/>
          <a:ext cx="11048998" cy="4791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38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55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99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2341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FFFFFF"/>
                          </a:solidFill>
                          <a:latin typeface="Poppins SemiBold"/>
                        </a:rPr>
                        <a:t>No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FFFFFF"/>
                          </a:solidFill>
                          <a:latin typeface="Poppins SemiBold"/>
                        </a:rPr>
                        <a:t>Area of Concern (Poin Pengecekan)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FFFFFF"/>
                          </a:solidFill>
                          <a:latin typeface="Poppins SemiBold"/>
                        </a:rPr>
                        <a:t>Status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2341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1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Apakah semua kebutuhan fase analisis tercakup dalam fase desain?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sz="1350" b="0" i="0" u="none" dirty="0">
                        <a:solidFill>
                          <a:srgbClr val="334155"/>
                        </a:solidFill>
                        <a:latin typeface="Lato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2341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2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Apakah ada modul terpisah untuk 3 jenis pengguna (Nasabah, Staf, Admin)?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350" b="0" i="0" u="none">
                        <a:solidFill>
                          <a:srgbClr val="334155"/>
                        </a:solidFill>
                        <a:latin typeface="Lato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2341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3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Apakah kebutuhan antarmuka untuk setiap modul ditentukan eksplisit?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sz="1350" b="0" i="0" u="none">
                        <a:solidFill>
                          <a:srgbClr val="334155"/>
                        </a:solidFill>
                        <a:latin typeface="Lato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2341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4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Apakah setiap modul dapat bekerja secara fungsional (mandiri)?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350" b="0" i="0" u="none">
                        <a:solidFill>
                          <a:srgbClr val="334155"/>
                        </a:solidFill>
                        <a:latin typeface="Lato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2341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5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Apakah teknologi tumpukan (stack) yang akan digunakan disebutkan?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sz="1350" b="0" i="0" u="none">
                        <a:solidFill>
                          <a:srgbClr val="334155"/>
                        </a:solidFill>
                        <a:latin typeface="Lato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2341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6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Apakah faktor keamanan jaringan &amp; data menjadi bagian utama desain?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350" b="0" i="0" u="none">
                        <a:solidFill>
                          <a:srgbClr val="334155"/>
                        </a:solidFill>
                        <a:latin typeface="Lato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2341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7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Apakah aplikasi dirancang terhubung ke database terpusat existing?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sz="1350" b="0" i="0" u="none">
                        <a:solidFill>
                          <a:srgbClr val="334155"/>
                        </a:solidFill>
                        <a:latin typeface="Lato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2347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8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Apakah fasilitas news ticker pada homepage sudah tersedia dalam rancangan?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350" b="0" i="0" u="none" dirty="0">
                        <a:solidFill>
                          <a:srgbClr val="334155"/>
                        </a:solidFill>
                        <a:latin typeface="Lato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571500" y="2747962"/>
            <a:ext cx="88389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1455390" y="2747962"/>
            <a:ext cx="795516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410551" y="2747962"/>
            <a:ext cx="220994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71500" y="3281362"/>
            <a:ext cx="88389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1455390" y="3281362"/>
            <a:ext cx="795516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9410551" y="3281362"/>
            <a:ext cx="220994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71500" y="3814762"/>
            <a:ext cx="88389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1455390" y="3814762"/>
            <a:ext cx="795516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9410551" y="3814762"/>
            <a:ext cx="220994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571500" y="4348162"/>
            <a:ext cx="88389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1455390" y="4348162"/>
            <a:ext cx="795516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9410551" y="4348162"/>
            <a:ext cx="220994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71500" y="4881562"/>
            <a:ext cx="88389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1455390" y="4881562"/>
            <a:ext cx="795516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9410551" y="4881562"/>
            <a:ext cx="220994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571500" y="5414962"/>
            <a:ext cx="88389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1455390" y="5414962"/>
            <a:ext cx="795516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9410551" y="5414962"/>
            <a:ext cx="220994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571500" y="5948362"/>
            <a:ext cx="88389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1455390" y="5948362"/>
            <a:ext cx="795516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9410551" y="5948362"/>
            <a:ext cx="220994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571500" y="6481762"/>
            <a:ext cx="88389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1455390" y="6481762"/>
            <a:ext cx="795516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9410551" y="6481762"/>
            <a:ext cx="220994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1051" y="2914650"/>
            <a:ext cx="657225" cy="238125"/>
          </a:xfrm>
          <a:prstGeom prst="rect">
            <a:avLst/>
          </a:prstGeom>
        </p:spPr>
      </p:pic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1051" y="3448050"/>
            <a:ext cx="657225" cy="238125"/>
          </a:xfrm>
          <a:prstGeom prst="rect">
            <a:avLst/>
          </a:prstGeom>
        </p:spPr>
      </p:pic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1051" y="3981450"/>
            <a:ext cx="657225" cy="238125"/>
          </a:xfrm>
          <a:prstGeom prst="rect">
            <a:avLst/>
          </a:prstGeom>
        </p:spPr>
      </p:pic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1051" y="4514850"/>
            <a:ext cx="657225" cy="238125"/>
          </a:xfrm>
          <a:prstGeom prst="rect">
            <a:avLst/>
          </a:prstGeom>
        </p:spPr>
      </p:pic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1051" y="5048250"/>
            <a:ext cx="657225" cy="238125"/>
          </a:xfrm>
          <a:prstGeom prst="rect">
            <a:avLst/>
          </a:prstGeom>
        </p:spPr>
      </p:pic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1051" y="5581650"/>
            <a:ext cx="657225" cy="238125"/>
          </a:xfrm>
          <a:prstGeom prst="rect">
            <a:avLst/>
          </a:prstGeom>
        </p:spPr>
      </p:pic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1051" y="6115050"/>
            <a:ext cx="657225" cy="238125"/>
          </a:xfrm>
          <a:prstGeom prst="rect">
            <a:avLst/>
          </a:prstGeom>
        </p:spPr>
      </p:pic>
      <p:pic>
        <p:nvPicPr>
          <p:cNvPr id="37" name="Picture 3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1051" y="6648450"/>
            <a:ext cx="657225" cy="238125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571500" y="571500"/>
            <a:ext cx="1160145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 u="none">
                <a:solidFill>
                  <a:srgbClr val="1E293B"/>
                </a:solidFill>
                <a:latin typeface="Poppins"/>
              </a:rPr>
              <a:t>High-Level Design Review Checklist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71500" y="1238250"/>
            <a:ext cx="1104900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228850"/>
            <a:ext cx="11049000" cy="47910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1657350"/>
            <a:ext cx="110490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Lato"/>
              </a:rPr>
              <a:t>Pengecekan teknis mendalam terhadap dokumen desain terperinci: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8856452"/>
              </p:ext>
            </p:extLst>
          </p:nvPr>
        </p:nvGraphicFramePr>
        <p:xfrm>
          <a:off x="571500" y="2228850"/>
          <a:ext cx="11048998" cy="4791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38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55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99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2341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FFFFFF"/>
                          </a:solidFill>
                          <a:latin typeface="Poppins SemiBold"/>
                        </a:rPr>
                        <a:t>No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FFFFFF"/>
                          </a:solidFill>
                          <a:latin typeface="Poppins SemiBold"/>
                        </a:rPr>
                        <a:t>Area of Concern (Poin Pengecekan)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FFFFFF"/>
                          </a:solidFill>
                          <a:latin typeface="Poppins SemiBold"/>
                        </a:rPr>
                        <a:t>Status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2341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1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Apakah desain terperinci selaras dengan desain tingkat tinggi?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sz="1350" b="0" i="0" u="none" dirty="0">
                        <a:solidFill>
                          <a:srgbClr val="334155"/>
                        </a:solidFill>
                        <a:latin typeface="Lato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2341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2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Apakah antarmukanya (UI) konsisten dengan desain arsitektur keseluruhan?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350" b="0" i="0" u="none">
                        <a:solidFill>
                          <a:srgbClr val="334155"/>
                        </a:solidFill>
                        <a:latin typeface="Lato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2341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3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Apakah algoritma percabangan (berdasarkan role user) saat login sudah tepat?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sz="1350" b="0" i="0" u="none">
                        <a:solidFill>
                          <a:srgbClr val="334155"/>
                        </a:solidFill>
                        <a:latin typeface="Lato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2341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4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Apakah terdapat logika pemblokiran akun pasca 5x gagal login?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350" b="0" i="0" u="none">
                        <a:solidFill>
                          <a:srgbClr val="334155"/>
                        </a:solidFill>
                        <a:latin typeface="Lato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2341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5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Apakah pengujian kebergunaan (user-friendly) telah divalidasi?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sz="1350" b="0" i="0" u="none">
                        <a:solidFill>
                          <a:srgbClr val="334155"/>
                        </a:solidFill>
                        <a:latin typeface="Lato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2341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6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Apakah konvensi penamaan variabel, kelas, dan fungsi sudah bermakna?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350" b="0" i="0" u="none">
                        <a:solidFill>
                          <a:srgbClr val="334155"/>
                        </a:solidFill>
                        <a:latin typeface="Lato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2341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7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Apakah standar camelCase (huruf awal kecil) untuk tipe data diterapkan?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sz="1350" b="0" i="0" u="none">
                        <a:solidFill>
                          <a:srgbClr val="334155"/>
                        </a:solidFill>
                        <a:latin typeface="Lato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2347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8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Apakah nama tabel dalam struktur database relasional deskriptif?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350" b="0" i="0" u="none" dirty="0">
                        <a:solidFill>
                          <a:srgbClr val="334155"/>
                        </a:solidFill>
                        <a:latin typeface="Lato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571500" y="2747962"/>
            <a:ext cx="88389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1455390" y="2747962"/>
            <a:ext cx="795516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410551" y="2747962"/>
            <a:ext cx="220994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71500" y="3281362"/>
            <a:ext cx="88389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1455390" y="3281362"/>
            <a:ext cx="795516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9410551" y="3281362"/>
            <a:ext cx="220994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71500" y="3814762"/>
            <a:ext cx="88389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1455390" y="3814762"/>
            <a:ext cx="795516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9410551" y="3814762"/>
            <a:ext cx="220994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571500" y="4348162"/>
            <a:ext cx="88389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1455390" y="4348162"/>
            <a:ext cx="795516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9410551" y="4348162"/>
            <a:ext cx="220994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71500" y="4881562"/>
            <a:ext cx="88389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1455390" y="4881562"/>
            <a:ext cx="795516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9410551" y="4881562"/>
            <a:ext cx="220994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571500" y="5414962"/>
            <a:ext cx="88389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1455390" y="5414962"/>
            <a:ext cx="795516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9410551" y="5414962"/>
            <a:ext cx="220994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571500" y="5948362"/>
            <a:ext cx="88389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1455390" y="5948362"/>
            <a:ext cx="795516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9410551" y="5948362"/>
            <a:ext cx="220994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571500" y="6481762"/>
            <a:ext cx="88389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1455390" y="6481762"/>
            <a:ext cx="795516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9410551" y="6481762"/>
            <a:ext cx="220994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1051" y="2914650"/>
            <a:ext cx="657225" cy="238125"/>
          </a:xfrm>
          <a:prstGeom prst="rect">
            <a:avLst/>
          </a:prstGeom>
        </p:spPr>
      </p:pic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1051" y="3448050"/>
            <a:ext cx="657225" cy="238125"/>
          </a:xfrm>
          <a:prstGeom prst="rect">
            <a:avLst/>
          </a:prstGeom>
        </p:spPr>
      </p:pic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1051" y="3981450"/>
            <a:ext cx="657225" cy="238125"/>
          </a:xfrm>
          <a:prstGeom prst="rect">
            <a:avLst/>
          </a:prstGeom>
        </p:spPr>
      </p:pic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1051" y="4514850"/>
            <a:ext cx="657225" cy="238125"/>
          </a:xfrm>
          <a:prstGeom prst="rect">
            <a:avLst/>
          </a:prstGeom>
        </p:spPr>
      </p:pic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1051" y="5048250"/>
            <a:ext cx="657225" cy="238125"/>
          </a:xfrm>
          <a:prstGeom prst="rect">
            <a:avLst/>
          </a:prstGeom>
        </p:spPr>
      </p:pic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1051" y="5581650"/>
            <a:ext cx="657225" cy="238125"/>
          </a:xfrm>
          <a:prstGeom prst="rect">
            <a:avLst/>
          </a:prstGeom>
        </p:spPr>
      </p:pic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1051" y="6115050"/>
            <a:ext cx="657225" cy="238125"/>
          </a:xfrm>
          <a:prstGeom prst="rect">
            <a:avLst/>
          </a:prstGeom>
        </p:spPr>
      </p:pic>
      <p:pic>
        <p:nvPicPr>
          <p:cNvPr id="37" name="Picture 3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1051" y="6648450"/>
            <a:ext cx="657225" cy="238125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571500" y="571500"/>
            <a:ext cx="1160145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 u="none">
                <a:solidFill>
                  <a:srgbClr val="1E293B"/>
                </a:solidFill>
                <a:latin typeface="Poppins"/>
              </a:rPr>
              <a:t>Detailed Design Review Checklist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71500" y="1238250"/>
            <a:ext cx="1104900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81175" y="2290762"/>
            <a:ext cx="8629650" cy="280020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sz="3150" b="0" i="0" u="none">
                <a:solidFill>
                  <a:srgbClr val="1E293B"/>
                </a:solidFill>
                <a:latin typeface="Poppins"/>
              </a:rPr>
              <a:t>Penjaminan Mutu (QA) berorientasi pada </a:t>
            </a:r>
            <a:r>
              <a:rPr sz="3150" b="1" i="0" u="none">
                <a:solidFill>
                  <a:srgbClr val="1E293B"/>
                </a:solidFill>
                <a:latin typeface="Poppins"/>
              </a:rPr>
              <a:t>pencegahan cacat</a:t>
            </a:r>
            <a:r>
              <a:rPr sz="3150" b="0" i="0" u="none">
                <a:solidFill>
                  <a:srgbClr val="1E293B"/>
                </a:solidFill>
                <a:latin typeface="Poppins"/>
              </a:rPr>
              <a:t> pada proses pengembangan, sedangkan Kendali Mutu (QC) berorientasi pada </a:t>
            </a:r>
            <a:r>
              <a:rPr sz="3150" b="1" i="0" u="none">
                <a:solidFill>
                  <a:srgbClr val="1E293B"/>
                </a:solidFill>
                <a:latin typeface="Poppins"/>
              </a:rPr>
              <a:t>pendeteksian cacat</a:t>
            </a:r>
            <a:r>
              <a:rPr sz="3150" b="0" i="0" u="none">
                <a:solidFill>
                  <a:srgbClr val="1E293B"/>
                </a:solidFill>
                <a:latin typeface="Poppins"/>
              </a:rPr>
              <a:t> pada produk akhir.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00175" y="5757713"/>
            <a:ext cx="93916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475569"/>
                </a:solidFill>
                <a:latin typeface="Lato"/>
              </a:rPr>
              <a:t>— Fundamental Software Quality Assurance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09675" y="2290762"/>
            <a:ext cx="466576" cy="1314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0"/>
              </a:lnSpc>
            </a:pPr>
            <a:r>
              <a:rPr sz="9000" b="0" i="0" u="none">
                <a:solidFill>
                  <a:srgbClr val="CBD5E1"/>
                </a:solidFill>
                <a:latin typeface="Georgia"/>
              </a:rPr>
              <a:t>"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752" y="5662460"/>
            <a:ext cx="466576" cy="11955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0"/>
              </a:lnSpc>
            </a:pPr>
            <a:r>
              <a:rPr sz="9000" b="0" i="0" u="none">
                <a:solidFill>
                  <a:srgbClr val="CBD5E1"/>
                </a:solidFill>
                <a:latin typeface="Georgia"/>
              </a:rPr>
              <a:t>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571500"/>
            <a:ext cx="1160145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 u="none">
                <a:solidFill>
                  <a:srgbClr val="1E293B"/>
                </a:solidFill>
                <a:latin typeface="Poppins"/>
              </a:rPr>
              <a:t>Kesimpulan Kualitas</a:t>
            </a:r>
          </a:p>
        </p:txBody>
      </p:sp>
      <p:sp>
        <p:nvSpPr>
          <p:cNvPr id="8" name="Rectangle 7"/>
          <p:cNvSpPr/>
          <p:nvPr/>
        </p:nvSpPr>
        <p:spPr>
          <a:xfrm>
            <a:off x="571500" y="1238250"/>
            <a:ext cx="1104900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3675" y="2005012"/>
            <a:ext cx="6724650" cy="28479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375660" y="2490787"/>
            <a:ext cx="5440680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6000" b="1" i="0" u="none">
                <a:solidFill>
                  <a:srgbClr val="FFFFFF"/>
                </a:solidFill>
                <a:latin typeface="Poppins"/>
              </a:rPr>
              <a:t>Terima Kasih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05200" y="3824287"/>
            <a:ext cx="51816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150"/>
              </a:lnSpc>
            </a:pPr>
            <a:r>
              <a:rPr sz="2100" b="0" i="0" u="none">
                <a:solidFill>
                  <a:srgbClr val="CBD5E1"/>
                </a:solidFill>
                <a:latin typeface="Lato"/>
              </a:rPr>
              <a:t>Ada Pertanyaan Terkait Materi?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1231</Words>
  <Application>Microsoft Macintosh PowerPoint</Application>
  <PresentationFormat>Layar Lebar</PresentationFormat>
  <Paragraphs>154</Paragraphs>
  <Slides>18</Slides>
  <Notes>0</Notes>
  <HiddenSlides>0</HiddenSlides>
  <MMClips>0</MMClips>
  <ScaleCrop>false</ScaleCrop>
  <HeadingPairs>
    <vt:vector size="6" baseType="variant">
      <vt:variant>
        <vt:lpstr>Font Dipakai</vt:lpstr>
      </vt:variant>
      <vt:variant>
        <vt:i4>7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18</vt:i4>
      </vt:variant>
    </vt:vector>
  </HeadingPairs>
  <TitlesOfParts>
    <vt:vector size="26" baseType="lpstr">
      <vt:lpstr>Arial</vt:lpstr>
      <vt:lpstr>Calibri</vt:lpstr>
      <vt:lpstr>Georgia</vt:lpstr>
      <vt:lpstr>Lato</vt:lpstr>
      <vt:lpstr>Lato SemiBold</vt:lpstr>
      <vt:lpstr>Poppins</vt:lpstr>
      <vt:lpstr>Poppins SemiBold</vt:lpstr>
      <vt:lpstr>Office Theme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Hazna At Thooriqoh</cp:lastModifiedBy>
  <cp:revision>3</cp:revision>
  <dcterms:created xsi:type="dcterms:W3CDTF">2013-01-27T09:14:16Z</dcterms:created>
  <dcterms:modified xsi:type="dcterms:W3CDTF">2026-08-19T08:27:28Z</dcterms:modified>
  <cp:category/>
</cp:coreProperties>
</file>