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/>
    <p:restoredTop sz="94764"/>
  </p:normalViewPr>
  <p:slideViewPr>
    <p:cSldViewPr snapToGrid="0" snapToObjects="1">
      <p:cViewPr varScale="1">
        <p:scale>
          <a:sx n="73" d="100"/>
          <a:sy n="73" d="100"/>
        </p:scale>
        <p:origin x="216" y="5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0"/>
            <a:ext cx="12192000" cy="6781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475422" y="2040284"/>
            <a:ext cx="9241155" cy="1462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sz="4800" b="0" i="0" u="none">
                <a:solidFill>
                  <a:srgbClr val="0F172A"/>
                </a:solidFill>
                <a:latin typeface="Montserrat ExtraBold"/>
              </a:rPr>
              <a:t>Pengenalan</a:t>
            </a:r>
            <a:r>
              <a:t>
</a:t>
            </a:r>
            <a:r>
              <a:rPr sz="4800" b="0" i="0" u="none">
                <a:solidFill>
                  <a:srgbClr val="0F172A"/>
                </a:solidFill>
                <a:latin typeface="Montserrat ExtraBold"/>
              </a:rPr>
              <a:t> Pengujian Perangkat Lunak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524000"/>
            <a:ext cx="3429000" cy="4762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500" y="1524000"/>
            <a:ext cx="3429000" cy="4762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0" y="1524000"/>
            <a:ext cx="3429000" cy="4762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9750" y="1914525"/>
            <a:ext cx="952500" cy="952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65860" y="3095625"/>
            <a:ext cx="224028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0F172A"/>
                </a:solidFill>
                <a:latin typeface="Montserrat SemiBold"/>
              </a:rPr>
              <a:t>Manfaat &amp; Siklus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6775" y="3514725"/>
            <a:ext cx="2838450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Mengidentifikasi manfaat pengujian awal (early testing) dan menjelaskan tahapan dalam siklus hidup pengujian (STLC).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9750" y="1914525"/>
            <a:ext cx="952500" cy="952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05813" y="3095625"/>
            <a:ext cx="2980372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0F172A"/>
                </a:solidFill>
                <a:latin typeface="Montserrat SemiBold"/>
              </a:rPr>
              <a:t>Peran &amp; Tanggung Jawab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6775" y="3819525"/>
            <a:ext cx="2838450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Mendefinisikan spesifikasi pengujian serta mengidentifikasi peran dan tanggung jawab anggota tim dalam proses pengujian PL.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29750" y="1914525"/>
            <a:ext cx="952500" cy="952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985885" y="3095625"/>
            <a:ext cx="184023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0F172A"/>
                </a:solidFill>
                <a:latin typeface="Montserrat SemiBold"/>
              </a:rPr>
              <a:t>Profil Penguji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86775" y="3514725"/>
            <a:ext cx="2838450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Mengidentifikasi profil ideal seorang penguji perangkat lunak, termasuk keterampilan teknis dan perilaku yang dibutuhkan.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6450" y="2152650"/>
            <a:ext cx="419100" cy="4762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5962" y="2152650"/>
            <a:ext cx="600075" cy="4762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39300" y="2152650"/>
            <a:ext cx="533400" cy="4762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1500" y="647700"/>
            <a:ext cx="1160145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150" b="1" i="0" u="none" dirty="0">
                <a:solidFill>
                  <a:srgbClr val="1E293B"/>
                </a:solidFill>
                <a:latin typeface="Montserrat"/>
              </a:rPr>
              <a:t>Tujuan </a:t>
            </a:r>
            <a:r>
              <a:rPr sz="3150" b="1" i="0" u="none" dirty="0" err="1">
                <a:solidFill>
                  <a:srgbClr val="1E293B"/>
                </a:solidFill>
                <a:latin typeface="Montserrat"/>
              </a:rPr>
              <a:t>Pembelajaran</a:t>
            </a:r>
            <a:endParaRPr sz="3150" b="1" i="0" u="none" dirty="0">
              <a:solidFill>
                <a:srgbClr val="1E293B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1981200"/>
            <a:ext cx="5286375" cy="4000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71500" y="1524000"/>
            <a:ext cx="52863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Selama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SDLC,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berbagai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jenis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kesalahan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dapat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muncul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dalam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produk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,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antara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lain: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4914900"/>
            <a:ext cx="52863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75569"/>
                </a:solidFill>
                <a:latin typeface="Inter"/>
              </a:rPr>
              <a:t>Tujuan Utama Pengujian: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5372100"/>
            <a:ext cx="52863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Menganalisis perbedaan antara spesifikasi kebutuhan dengan perilaku aktual produk, serta memverifikasi bahwa fungsionalitasnya memenuhi harapan pengguna.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286000"/>
            <a:ext cx="49434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 dirty="0" err="1">
                <a:solidFill>
                  <a:srgbClr val="475569"/>
                </a:solidFill>
                <a:latin typeface="Inter"/>
              </a:rPr>
              <a:t>Kesalahan</a:t>
            </a:r>
            <a:r>
              <a:rPr sz="1500" b="1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1" i="0" u="none" dirty="0" err="1">
                <a:solidFill>
                  <a:srgbClr val="475569"/>
                </a:solidFill>
                <a:latin typeface="Inter"/>
              </a:rPr>
              <a:t>Kebocoran</a:t>
            </a:r>
            <a:r>
              <a:rPr sz="1500" b="1" i="0" u="none" dirty="0">
                <a:solidFill>
                  <a:srgbClr val="475569"/>
                </a:solidFill>
                <a:latin typeface="Inter"/>
              </a:rPr>
              <a:t> (Defect Leakage):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Error yang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tidak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terdeteksi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selama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fase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pengujian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dan lolos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ke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tahap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475569"/>
                </a:solidFill>
                <a:latin typeface="Inter"/>
              </a:rPr>
              <a:t>produksi</a:t>
            </a:r>
            <a:r>
              <a:rPr sz="1500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352800"/>
            <a:ext cx="49434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75569"/>
                </a:solidFill>
                <a:latin typeface="Inter"/>
              </a:rPr>
              <a:t>Kesalahan Baru:</a:t>
            </a:r>
            <a:r>
              <a:rPr sz="1500" b="0" i="0" u="none">
                <a:solidFill>
                  <a:srgbClr val="475569"/>
                </a:solidFill>
                <a:latin typeface="Inter"/>
              </a:rPr>
              <a:t> Bug yang muncul akibat penambahan fitur baru.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114800"/>
            <a:ext cx="49434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75569"/>
                </a:solidFill>
                <a:latin typeface="Inter"/>
              </a:rPr>
              <a:t>Kesalahan Kompatibilitas:</a:t>
            </a:r>
            <a:r>
              <a:rPr sz="1500" b="0" i="0" u="none">
                <a:solidFill>
                  <a:srgbClr val="475569"/>
                </a:solidFill>
                <a:latin typeface="Inter"/>
              </a:rPr>
              <a:t> Masalah pada integrasi antar fungsi atau platform.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647700"/>
            <a:ext cx="1160145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150" b="1" i="0" u="none">
                <a:solidFill>
                  <a:srgbClr val="1E293B"/>
                </a:solidFill>
                <a:latin typeface="Montserrat"/>
              </a:rPr>
              <a:t>Fundamental Pengujian PL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305050"/>
            <a:ext cx="190500" cy="2000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371850"/>
            <a:ext cx="190500" cy="2000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133850"/>
            <a:ext cx="190500" cy="2000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571500"/>
            <a:ext cx="5550693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150" b="1" i="0" u="none">
                <a:solidFill>
                  <a:srgbClr val="1E293B"/>
                </a:solidFill>
                <a:latin typeface="Montserrat"/>
              </a:rPr>
              <a:t>Manfaat </a:t>
            </a:r>
            <a:r>
              <a:rPr sz="3150" b="1" i="0" u="none">
                <a:solidFill>
                  <a:srgbClr val="4F46E5"/>
                </a:solidFill>
                <a:latin typeface="Montserrat"/>
              </a:rPr>
              <a:t>Pengujian Awal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914525"/>
            <a:ext cx="52863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75569"/>
                </a:solidFill>
                <a:latin typeface="Inter"/>
              </a:rPr>
              <a:t>Shift-Left Testing</a:t>
            </a:r>
            <a:r>
              <a:rPr sz="1500" b="0" i="0" u="none">
                <a:solidFill>
                  <a:srgbClr val="475569"/>
                </a:solidFill>
                <a:latin typeface="Inter"/>
              </a:rPr>
              <a:t> menekankan pengujian sejak awal SDLC. Manfaat utamanya: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771775"/>
            <a:ext cx="49434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75569"/>
                </a:solidFill>
                <a:latin typeface="Inter"/>
              </a:rPr>
              <a:t>Menekan Biaya:</a:t>
            </a:r>
            <a:r>
              <a:rPr sz="1500" b="0" i="0" u="none">
                <a:solidFill>
                  <a:srgbClr val="475569"/>
                </a:solidFill>
                <a:latin typeface="Inter"/>
              </a:rPr>
              <a:t> Memperbaiki bug lebih dini memakan biaya yang jauh lebih murah (Cost of Quality).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533775"/>
            <a:ext cx="49434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75569"/>
                </a:solidFill>
                <a:latin typeface="Inter"/>
              </a:rPr>
              <a:t>Mencegah Kebocoran:</a:t>
            </a:r>
            <a:r>
              <a:rPr sz="1500" b="0" i="0" u="none">
                <a:solidFill>
                  <a:srgbClr val="475569"/>
                </a:solidFill>
                <a:latin typeface="Inter"/>
              </a:rPr>
              <a:t> Meminimalisir cacat yang lolos ke fase selanjutnya.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295775"/>
            <a:ext cx="49434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75569"/>
                </a:solidFill>
                <a:latin typeface="Inter"/>
              </a:rPr>
              <a:t>Umpan Balik Cepat:</a:t>
            </a:r>
            <a:r>
              <a:rPr sz="1500" b="0" i="0" u="none">
                <a:solidFill>
                  <a:srgbClr val="475569"/>
                </a:solidFill>
                <a:latin typeface="Inter"/>
              </a:rPr>
              <a:t> Menghindari desain ulang yang memakan waktu.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57775"/>
            <a:ext cx="49434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75569"/>
                </a:solidFill>
                <a:latin typeface="Inter"/>
              </a:rPr>
              <a:t>Efisiensi Waktu:</a:t>
            </a:r>
            <a:r>
              <a:rPr sz="1500" b="0" i="0" u="none">
                <a:solidFill>
                  <a:srgbClr val="475569"/>
                </a:solidFill>
                <a:latin typeface="Inter"/>
              </a:rPr>
              <a:t> Siklus rilis produk menjadi lebih cepat dan stabil.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90825"/>
            <a:ext cx="190500" cy="20002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552825"/>
            <a:ext cx="190500" cy="2000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314825"/>
            <a:ext cx="190500" cy="2000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076825"/>
            <a:ext cx="190500" cy="2000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71500" y="1524000"/>
            <a:ext cx="1104900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475569"/>
                </a:solidFill>
                <a:latin typeface="Inter"/>
              </a:rPr>
              <a:t>Fase pengujian di SDLC dapat dibagi menjadi beberapa sub-fase sistematis: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3950" y="3430785"/>
            <a:ext cx="99441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16254" y="3192660"/>
            <a:ext cx="232029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4F46E5"/>
                </a:solidFill>
                <a:latin typeface="Montserrat SemiBold"/>
              </a:rPr>
              <a:t>1. Perencanaan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3564135"/>
            <a:ext cx="22098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Analisis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risiko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, </a:t>
            </a:r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penentuan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 proses, dan </a:t>
            </a:r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perencanaan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sumber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Inter"/>
              </a:rPr>
              <a:t>daya</a:t>
            </a:r>
            <a:r>
              <a:rPr sz="1200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26055" y="3192660"/>
            <a:ext cx="232029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4F46E5"/>
                </a:solidFill>
                <a:latin typeface="Montserrat SemiBold"/>
              </a:rPr>
              <a:t>2. Desain Uji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81300" y="3564135"/>
            <a:ext cx="220980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Menyusun skenario, kasus uji, dan data pengujian.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35855" y="3192660"/>
            <a:ext cx="232029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4F46E5"/>
                </a:solidFill>
                <a:latin typeface="Montserrat SemiBold"/>
              </a:rPr>
              <a:t>3. Eksekusi 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91100" y="3564135"/>
            <a:ext cx="22098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Menjalankan kasus uji sesuai rencana secara manual/otomatis.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5655" y="3192660"/>
            <a:ext cx="232029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4F46E5"/>
                </a:solidFill>
                <a:latin typeface="Montserrat SemiBold"/>
              </a:rPr>
              <a:t>4. Pelacakan Cacat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900" y="3564135"/>
            <a:ext cx="22098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Mencatat, melacak (Defect Tracking), dan mengelola perbaikan bug.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55455" y="3192660"/>
            <a:ext cx="232029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4F46E5"/>
                </a:solidFill>
                <a:latin typeface="Montserrat SemiBold"/>
              </a:rPr>
              <a:t>5. Pelaporan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10700" y="3564135"/>
            <a:ext cx="22098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Pengukuran kuantitatif dan pembuatan laporan hasil tes final.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647700"/>
            <a:ext cx="1160145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150" b="1" i="0" u="none">
                <a:solidFill>
                  <a:srgbClr val="1E293B"/>
                </a:solidFill>
                <a:latin typeface="Montserrat"/>
              </a:rPr>
              <a:t>Software Testing Life Cycle (STLC)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1825" y="431800"/>
            <a:ext cx="5150643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150" b="1" i="0" u="none" dirty="0">
                <a:solidFill>
                  <a:srgbClr val="1E293B"/>
                </a:solidFill>
                <a:latin typeface="Montserrat"/>
              </a:rPr>
              <a:t>Tim </a:t>
            </a:r>
            <a:r>
              <a:rPr sz="3150" b="1" i="0" u="none" dirty="0" err="1">
                <a:solidFill>
                  <a:srgbClr val="1E293B"/>
                </a:solidFill>
                <a:latin typeface="Montserrat"/>
              </a:rPr>
              <a:t>Penguji</a:t>
            </a:r>
            <a:r>
              <a:rPr sz="3150" b="1" i="0" u="none" dirty="0">
                <a:solidFill>
                  <a:srgbClr val="1E293B"/>
                </a:solidFill>
                <a:latin typeface="Montserrat"/>
              </a:rPr>
              <a:t> </a:t>
            </a:r>
            <a:r>
              <a:rPr sz="3150" b="1" i="0" u="none" dirty="0" err="1">
                <a:solidFill>
                  <a:srgbClr val="4F46E5"/>
                </a:solidFill>
                <a:latin typeface="Montserrat"/>
              </a:rPr>
              <a:t>Efektif</a:t>
            </a:r>
            <a:endParaRPr sz="3150" b="1" i="0" u="none" dirty="0">
              <a:solidFill>
                <a:srgbClr val="4F46E5"/>
              </a:solidFill>
              <a:latin typeface="Montserra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4225" y="1358900"/>
            <a:ext cx="8332652" cy="6333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2400" b="0" i="0" u="none" dirty="0">
                <a:solidFill>
                  <a:srgbClr val="475569"/>
                </a:solidFill>
                <a:latin typeface="Inter"/>
              </a:rPr>
              <a:t>Tim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pengujian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yang solid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harus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terdiri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dari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kombinasi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pakar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teknis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dan </a:t>
            </a:r>
            <a:r>
              <a:rPr sz="2400" b="1" i="0" u="none" dirty="0" err="1">
                <a:solidFill>
                  <a:srgbClr val="475569"/>
                </a:solidFill>
                <a:latin typeface="Inter"/>
              </a:rPr>
              <a:t>Pakar</a:t>
            </a:r>
            <a:r>
              <a:rPr sz="2400" b="1" i="0" u="none" dirty="0">
                <a:solidFill>
                  <a:srgbClr val="475569"/>
                </a:solidFill>
                <a:latin typeface="Inter"/>
              </a:rPr>
              <a:t> Domain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4225" y="2120900"/>
            <a:ext cx="8332652" cy="619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Pemahaman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mendalam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tentang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domain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bisnis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/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masalah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sangat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penting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Inter"/>
              </a:rPr>
              <a:t>untuk</a:t>
            </a:r>
            <a:r>
              <a:rPr sz="2400" b="0" i="0" u="none" dirty="0">
                <a:solidFill>
                  <a:srgbClr val="475569"/>
                </a:solidFill>
                <a:latin typeface="Inter"/>
              </a:rPr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125" y="2882900"/>
            <a:ext cx="7750175" cy="21722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sz="2800" b="0" i="0" u="none" dirty="0" err="1">
                <a:solidFill>
                  <a:srgbClr val="475569"/>
                </a:solidFill>
                <a:latin typeface="Inter"/>
              </a:rPr>
              <a:t>Menciptakan</a:t>
            </a:r>
            <a:r>
              <a:rPr sz="28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rgbClr val="475569"/>
                </a:solidFill>
                <a:latin typeface="Inter"/>
              </a:rPr>
              <a:t>skenario</a:t>
            </a:r>
            <a:r>
              <a:rPr sz="28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rgbClr val="475569"/>
                </a:solidFill>
                <a:latin typeface="Inter"/>
              </a:rPr>
              <a:t>pengujian</a:t>
            </a:r>
            <a:r>
              <a:rPr sz="2800" b="0" i="0" u="none" dirty="0">
                <a:solidFill>
                  <a:srgbClr val="475569"/>
                </a:solidFill>
                <a:latin typeface="Inter"/>
              </a:rPr>
              <a:t> yang </a:t>
            </a:r>
            <a:r>
              <a:rPr sz="2800" b="0" i="0" u="none" dirty="0" err="1">
                <a:solidFill>
                  <a:srgbClr val="475569"/>
                </a:solidFill>
                <a:latin typeface="Inter"/>
              </a:rPr>
              <a:t>relevan</a:t>
            </a:r>
            <a:r>
              <a:rPr sz="2800" b="0" i="0" u="none" dirty="0">
                <a:solidFill>
                  <a:srgbClr val="475569"/>
                </a:solidFill>
                <a:latin typeface="Inter"/>
              </a:rPr>
              <a:t> dan </a:t>
            </a:r>
            <a:r>
              <a:rPr sz="2800" b="0" i="0" u="none" dirty="0" err="1">
                <a:solidFill>
                  <a:srgbClr val="475569"/>
                </a:solidFill>
                <a:latin typeface="Inter"/>
              </a:rPr>
              <a:t>efektif</a:t>
            </a:r>
            <a:r>
              <a:rPr sz="2800" b="0" i="0" u="none" dirty="0">
                <a:solidFill>
                  <a:srgbClr val="475569"/>
                </a:solidFill>
                <a:latin typeface="Inter"/>
              </a:rPr>
              <a:t>.</a:t>
            </a:r>
            <a:endParaRPr lang="en-US" sz="2800" b="0" i="0" u="none" dirty="0">
              <a:solidFill>
                <a:srgbClr val="475569"/>
              </a:solidFill>
              <a:latin typeface="Inter"/>
            </a:endParaRP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id-ID" sz="2800" dirty="0">
                <a:solidFill>
                  <a:srgbClr val="475569"/>
                </a:solidFill>
                <a:latin typeface="Inter"/>
              </a:rPr>
              <a:t>Memahami relasi data yang kompleks.</a:t>
            </a: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id-ID" sz="2800" dirty="0">
                <a:solidFill>
                  <a:srgbClr val="475569"/>
                </a:solidFill>
                <a:latin typeface="Inter"/>
              </a:rPr>
              <a:t>Mengimplementasikan skrip uji dengan mekanisme yang tepat.</a:t>
            </a: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endParaRPr lang="id-ID" sz="2800" dirty="0">
              <a:solidFill>
                <a:srgbClr val="475569"/>
              </a:solidFill>
              <a:latin typeface="Inter"/>
            </a:endParaRPr>
          </a:p>
          <a:p>
            <a:pPr marL="285750" indent="-285750" algn="l">
              <a:lnSpc>
                <a:spcPts val="2400"/>
              </a:lnSpc>
              <a:buFont typeface="Arial" panose="020B0604020202020204" pitchFamily="34" charset="0"/>
              <a:buChar char="•"/>
            </a:pPr>
            <a:endParaRPr sz="2800" b="0" i="0" u="none" dirty="0">
              <a:solidFill>
                <a:srgbClr val="475569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524000"/>
            <a:ext cx="5286375" cy="5391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125" y="1524000"/>
            <a:ext cx="5286375" cy="53911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28700" y="1914525"/>
            <a:ext cx="4660582" cy="304800"/>
          </a:xfrm>
          <a:prstGeom prst="rect">
            <a:avLst/>
          </a:prstGeom>
          <a:noFill/>
        </p:spPr>
        <p:txBody>
          <a:bodyPr wrap="square" lIns="333375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Montserrat SemiBold"/>
              </a:rPr>
              <a:t>Manajer Tes (Test Manager)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91325" y="1914525"/>
            <a:ext cx="4660582" cy="609600"/>
          </a:xfrm>
          <a:prstGeom prst="rect">
            <a:avLst/>
          </a:prstGeom>
          <a:noFill/>
        </p:spPr>
        <p:txBody>
          <a:bodyPr wrap="square" lIns="428625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Montserrat SemiBold"/>
              </a:rPr>
              <a:t>Pimpinan Pengujian (Test Lead)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1943100"/>
            <a:ext cx="219075" cy="2476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71600" y="24098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Membuat rencana, anggaran, dan jadwal pengujian.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31718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Merekrut, mengawasi, dan melatih staf penguji.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9338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Berinteraksi dengan manajemen, pelanggan, dan departemen lain.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46958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Memastikan ketersediaan perangkat keras/lunak (lingkungan tes).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54578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Bertanggung jawab penuh atas kualitas hasil, biaya, dan jadwal.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1325" y="1943100"/>
            <a:ext cx="314325" cy="2476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134225" y="27146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Memberikan arahan dan kepemimpinan teknis eksekusi.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4225" y="34766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Melakukan inspeksi desain uji dan prosedur pengujian.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4225" y="42386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Berinteraksi dengan vendor alat (tools) otomasi uji.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4225" y="50006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Menelusuri kebutuhan menggunakan </a:t>
            </a:r>
            <a:r>
              <a:rPr sz="1500" b="0" i="1" u="none">
                <a:solidFill>
                  <a:srgbClr val="475569"/>
                </a:solidFill>
                <a:latin typeface="Inter"/>
              </a:rPr>
              <a:t>Requirements Traceability Matrix</a:t>
            </a:r>
            <a:r>
              <a:rPr sz="1500" b="0" i="0" u="none">
                <a:solidFill>
                  <a:srgbClr val="475569"/>
                </a:solidFill>
                <a:latin typeface="Inter"/>
              </a:rPr>
              <a:t> (RTM).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4225" y="57626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Mentransfer pengetahuan alat/metode terbaru ke tim.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" y="647700"/>
            <a:ext cx="1160145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150" b="1" i="0" u="none">
                <a:solidFill>
                  <a:srgbClr val="1E293B"/>
                </a:solidFill>
                <a:latin typeface="Montserrat"/>
              </a:rPr>
              <a:t>Tanggung Jawab Manajemen Tes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2428875"/>
            <a:ext cx="190500" cy="20002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3190875"/>
            <a:ext cx="190500" cy="200025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3952875"/>
            <a:ext cx="190500" cy="200025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4714875"/>
            <a:ext cx="190500" cy="200025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5476875"/>
            <a:ext cx="190500" cy="200025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1325" y="2733675"/>
            <a:ext cx="190500" cy="200025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1325" y="3495675"/>
            <a:ext cx="190500" cy="200025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1325" y="4257675"/>
            <a:ext cx="190500" cy="200025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1325" y="5019675"/>
            <a:ext cx="190500" cy="200025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1325" y="5781675"/>
            <a:ext cx="190500" cy="2000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524000"/>
            <a:ext cx="5286375" cy="50863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125" y="1524000"/>
            <a:ext cx="5286375" cy="50863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28700" y="1914525"/>
            <a:ext cx="4660582" cy="304800"/>
          </a:xfrm>
          <a:prstGeom prst="rect">
            <a:avLst/>
          </a:prstGeom>
          <a:noFill/>
        </p:spPr>
        <p:txBody>
          <a:bodyPr wrap="square" lIns="36195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Montserrat SemiBold"/>
              </a:rPr>
              <a:t>Spesialis Lingkungan Uji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91325" y="1914525"/>
            <a:ext cx="4660582" cy="304800"/>
          </a:xfrm>
          <a:prstGeom prst="rect">
            <a:avLst/>
          </a:prstGeom>
          <a:noFill/>
        </p:spPr>
        <p:txBody>
          <a:bodyPr wrap="square" lIns="428625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Montserrat SemiBold"/>
              </a:rPr>
              <a:t>Penguji (Tester)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1943100"/>
            <a:ext cx="247650" cy="2476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71600" y="24098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Menginstal, membangun, dan mengonfigurasi domain pengujian.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31718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Membuat dan mengontrol skrip penyiapan (setup).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9338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Membangun dan memelihara database pengujian.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46958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Membutuhkan keahlian kuat dalam administrasi jaringan, sistem OS, dan SQL.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1325" y="1943100"/>
            <a:ext cx="314325" cy="2476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134225" y="24098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Merancang kasus uji (test cases) dan prosedur uji.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4225" y="31718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Membuat dummy data (data uji) yang relevan.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4225" y="39338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Menjalankan tes secara manual atau menggunakan alat otomasi.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4225" y="46958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Melacak, melaporkan bug/cacat secara rinci kepada pengembang.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4225" y="5457825"/>
            <a:ext cx="4095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Inter"/>
              </a:rPr>
              <a:t>Mengevaluasi risiko bisnis dari cacat yang ditemukan.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1500" y="647700"/>
            <a:ext cx="1160145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150" b="1" i="0" u="none">
                <a:solidFill>
                  <a:srgbClr val="1E293B"/>
                </a:solidFill>
                <a:latin typeface="Montserrat"/>
              </a:rPr>
              <a:t>Tanggung Jawab Teknis Tes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2428875"/>
            <a:ext cx="190500" cy="20002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3190875"/>
            <a:ext cx="190500" cy="20002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3952875"/>
            <a:ext cx="190500" cy="200025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4714875"/>
            <a:ext cx="190500" cy="200025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1325" y="2428875"/>
            <a:ext cx="190500" cy="200025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1325" y="3190875"/>
            <a:ext cx="190500" cy="200025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1325" y="3952875"/>
            <a:ext cx="190500" cy="200025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1325" y="4714875"/>
            <a:ext cx="190500" cy="200025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1325" y="5476875"/>
            <a:ext cx="190500" cy="2000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52712"/>
            <a:ext cx="5286375" cy="295260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125" y="2519511"/>
            <a:ext cx="5286375" cy="32190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71500" y="2205037"/>
            <a:ext cx="5550693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Montserrat SemiBold"/>
              </a:rPr>
              <a:t>Area Kinerja Utama (KPA)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34125" y="2071836"/>
            <a:ext cx="5550693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Montserrat SemiBold"/>
              </a:rPr>
              <a:t>Profil Kompetensi Penguji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1025" y="2662237"/>
            <a:ext cx="5267325" cy="2933551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81025" y="2662237"/>
          <a:ext cx="5267325" cy="2933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6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671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Inter"/>
                        </a:rPr>
                        <a:t>Efisiensi:</a:t>
                      </a:r>
                      <a:r>
                        <a:rPr sz="1350" b="0" i="0" u="none">
                          <a:solidFill>
                            <a:srgbClr val="475569"/>
                          </a:solidFill>
                          <a:latin typeface="Inter"/>
                        </a:rPr>
                        <a:t> Tingkat akurasi deteksi bug.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71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Inter"/>
                        </a:rPr>
                        <a:t>Jadwal:</a:t>
                      </a:r>
                      <a:r>
                        <a:rPr sz="1350" b="0" i="0" u="none">
                          <a:solidFill>
                            <a:srgbClr val="475569"/>
                          </a:solidFill>
                          <a:latin typeface="Inter"/>
                        </a:rPr>
                        <a:t> Ketepatan waktu desain &amp; eksekusi.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71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Inter"/>
                        </a:rPr>
                        <a:t>Produktivitas:</a:t>
                      </a:r>
                      <a:r>
                        <a:rPr sz="1350" b="0" i="0" u="none">
                          <a:solidFill>
                            <a:srgbClr val="475569"/>
                          </a:solidFill>
                          <a:latin typeface="Inter"/>
                        </a:rPr>
                        <a:t> Jumlah kasus uji yang dijalankan.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71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Inter"/>
                        </a:rPr>
                        <a:t>Kualitas:</a:t>
                      </a:r>
                      <a:r>
                        <a:rPr sz="1350" b="0" i="0" u="none">
                          <a:solidFill>
                            <a:srgbClr val="475569"/>
                          </a:solidFill>
                          <a:latin typeface="Inter"/>
                        </a:rPr>
                        <a:t> Minimnya bug lolos di tahap UAT.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711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Inter"/>
                        </a:rPr>
                        <a:t>Inisiatif:</a:t>
                      </a:r>
                      <a:r>
                        <a:rPr sz="1350" b="0" i="0" u="none">
                          <a:solidFill>
                            <a:srgbClr val="475569"/>
                          </a:solidFill>
                          <a:latin typeface="Inter"/>
                        </a:rPr>
                        <a:t> Pengembangan diri &amp; penguasaan alat baru.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6343650" y="2529036"/>
            <a:ext cx="5267325" cy="3199953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343650" y="2529036"/>
          <a:ext cx="5267325" cy="3199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6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9990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Inter"/>
                        </a:rPr>
                        <a:t>Teknis Pemahaman SDLC &amp; Metodologi (Agile/Scrum).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990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Inter"/>
                        </a:rPr>
                        <a:t>Teknis Penguasaan alat otomasi &amp; manajemen proyek.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990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Inter"/>
                        </a:rPr>
                        <a:t>Perilaku Sensitivitas tinggi terhadap detail kecil.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9990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Inter"/>
                        </a:rPr>
                        <a:t>Perilaku Pendekatan analitis dan terorganisir.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9993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Inter"/>
                        </a:rPr>
                        <a:t>Perilaku Toleransi tinggi terhadap kekacauan sistem.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581025" y="3236565"/>
            <a:ext cx="52673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343650" y="3156644"/>
            <a:ext cx="52673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81025" y="3825180"/>
            <a:ext cx="52673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81025" y="4413795"/>
            <a:ext cx="52673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81025" y="5002410"/>
            <a:ext cx="52673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343650" y="3798540"/>
            <a:ext cx="52673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343650" y="4440435"/>
            <a:ext cx="52673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343650" y="5082331"/>
            <a:ext cx="52673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2275" y="2679577"/>
            <a:ext cx="695325" cy="32757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1162" y="3385022"/>
            <a:ext cx="695325" cy="32757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29887" y="3944318"/>
            <a:ext cx="800100" cy="32757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94962" y="4537472"/>
            <a:ext cx="800100" cy="32757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53688" y="5169843"/>
            <a:ext cx="800100" cy="32757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71500" y="647700"/>
            <a:ext cx="1160145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150" b="1" i="0" u="none">
                <a:solidFill>
                  <a:srgbClr val="1E293B"/>
                </a:solidFill>
                <a:latin typeface="Montserrat"/>
              </a:rPr>
              <a:t>Kinerja dan Profil Penguji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95450" y="2152650"/>
            <a:ext cx="8801100" cy="28478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484"/>
              </a:lnSpc>
            </a:pPr>
            <a:r>
              <a:rPr sz="3450" b="1" i="0" u="none">
                <a:solidFill>
                  <a:srgbClr val="0F172A"/>
                </a:solidFill>
                <a:latin typeface="Montserrat"/>
              </a:rPr>
              <a:t>Filosofi pengujian modern sangat menganjurkan bahwa pengujian harus dilakukan </a:t>
            </a:r>
            <a:r>
              <a:rPr sz="3450" b="0" i="0" u="none">
                <a:solidFill>
                  <a:srgbClr val="0F172A"/>
                </a:solidFill>
                <a:latin typeface="Montserrat Black"/>
              </a:rPr>
              <a:t>sedini mungkin</a:t>
            </a:r>
            <a:r>
              <a:rPr sz="3450" b="1" i="0" u="none">
                <a:solidFill>
                  <a:srgbClr val="0F172A"/>
                </a:solidFill>
                <a:latin typeface="Montserrat"/>
              </a:rPr>
              <a:t> dan </a:t>
            </a:r>
            <a:r>
              <a:rPr sz="3450" b="0" i="0" u="none">
                <a:solidFill>
                  <a:srgbClr val="0F172A"/>
                </a:solidFill>
                <a:latin typeface="Montserrat Black"/>
              </a:rPr>
              <a:t>sesering mungkin</a:t>
            </a:r>
            <a:r>
              <a:rPr sz="3450" b="1" i="0" u="none">
                <a:solidFill>
                  <a:srgbClr val="0F172A"/>
                </a:solidFill>
                <a:latin typeface="Montserrat"/>
              </a:rPr>
              <a:t> (Shift-Left &amp; Continuous Testing).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3950" y="5762476"/>
            <a:ext cx="99441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64748B"/>
                </a:solidFill>
                <a:latin typeface="Inter Medium"/>
              </a:rPr>
              <a:t>— Konsep Dasar Jaminan Kualitas TI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" y="2152650"/>
            <a:ext cx="495300" cy="1390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0"/>
              </a:lnSpc>
            </a:pPr>
            <a:r>
              <a:rPr sz="9000" b="1" i="0" u="none">
                <a:solidFill>
                  <a:srgbClr val="C7D2FE"/>
                </a:solidFill>
                <a:latin typeface="Montserrat"/>
              </a:rPr>
              <a:t>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72750" y="5571972"/>
            <a:ext cx="495300" cy="12860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0"/>
              </a:lnSpc>
            </a:pPr>
            <a:r>
              <a:rPr sz="9000" b="1" i="0" u="none">
                <a:solidFill>
                  <a:srgbClr val="C7D2FE"/>
                </a:solidFill>
                <a:latin typeface="Montserrat"/>
              </a:rPr>
              <a:t>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647700"/>
            <a:ext cx="1160145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150" b="1" i="0" u="none">
                <a:solidFill>
                  <a:srgbClr val="1E293B"/>
                </a:solidFill>
                <a:latin typeface="Montserrat"/>
              </a:rPr>
              <a:t>Filosofi Pengujian Modern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87" y="2029717"/>
            <a:ext cx="6905625" cy="27984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70646" y="2601217"/>
            <a:ext cx="5650706" cy="923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6000" b="1" i="0" u="none">
                <a:solidFill>
                  <a:srgbClr val="0F172A"/>
                </a:solidFill>
                <a:latin typeface="Montserrat"/>
              </a:rPr>
              <a:t>Terima Kasih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05187" y="3677542"/>
            <a:ext cx="5381625" cy="426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sz="2100" b="0" i="0" u="none">
                <a:solidFill>
                  <a:srgbClr val="4F46E5"/>
                </a:solidFill>
                <a:latin typeface="Inter SemiBold"/>
              </a:rPr>
              <a:t>Ada Pertanyaan Terkait Materi Pengujian?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687</Words>
  <Application>Microsoft Macintosh PowerPoint</Application>
  <PresentationFormat>Layar Lebar</PresentationFormat>
  <Paragraphs>84</Paragraphs>
  <Slides>11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9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11</vt:i4>
      </vt:variant>
    </vt:vector>
  </HeadingPairs>
  <TitlesOfParts>
    <vt:vector size="21" baseType="lpstr">
      <vt:lpstr>Arial</vt:lpstr>
      <vt:lpstr>Calibri</vt:lpstr>
      <vt:lpstr>Inter</vt:lpstr>
      <vt:lpstr>Inter Medium</vt:lpstr>
      <vt:lpstr>Inter SemiBold</vt:lpstr>
      <vt:lpstr>Montserrat</vt:lpstr>
      <vt:lpstr>Montserrat Black</vt:lpstr>
      <vt:lpstr>Montserrat ExtraBold</vt:lpstr>
      <vt:lpstr>Montserrat SemiBold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Hazna At Thooriqoh</cp:lastModifiedBy>
  <cp:revision>6</cp:revision>
  <dcterms:created xsi:type="dcterms:W3CDTF">2013-01-27T09:14:16Z</dcterms:created>
  <dcterms:modified xsi:type="dcterms:W3CDTF">2026-08-31T06:35:48Z</dcterms:modified>
  <cp:category/>
</cp:coreProperties>
</file>