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70" r:id="rId9"/>
    <p:sldId id="268" r:id="rId10"/>
    <p:sldId id="269" r:id="rId11"/>
    <p:sldId id="271" r:id="rId12"/>
    <p:sldId id="267" r:id="rId1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7" d="100"/>
          <a:sy n="67" d="100"/>
        </p:scale>
        <p:origin x="139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49152-21A5-4386-BDE5-4081E381AEC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17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705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93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815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246166" y="1614494"/>
            <a:ext cx="1087475" cy="609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800"/>
              </a:lnSpc>
              <a:spcBef>
                <a:spcPts val="240"/>
              </a:spcBef>
            </a:pPr>
            <a:r>
              <a:rPr sz="4600" spc="0" dirty="0" smtClean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dan</a:t>
            </a:r>
            <a:endParaRPr sz="4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8600" y="927100"/>
            <a:ext cx="7162800" cy="990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Title 1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T05 -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Pekerjaan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profesional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/>
          <p:nvPr>
            <p:ph type="subTitle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1295400"/>
            <a:ext cx="5523814" cy="25574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0960">
              <a:lnSpc>
                <a:spcPts val="4395"/>
              </a:lnSpc>
              <a:spcBef>
                <a:spcPts val="220"/>
              </a:spcBef>
            </a:pPr>
            <a:r>
              <a:rPr sz="4200" spc="0" dirty="0" smtClean="0">
                <a:latin typeface="Arial" panose="020B0604020202020204"/>
                <a:cs typeface="Arial" panose="020B0604020202020204"/>
              </a:rPr>
              <a:t>Materi</a:t>
            </a:r>
            <a:endParaRPr sz="4200" dirty="0">
              <a:latin typeface="Arial" panose="020B0604020202020204"/>
              <a:cs typeface="Arial" panose="020B0604020202020204"/>
            </a:endParaRPr>
          </a:p>
          <a:p>
            <a:pPr marL="45720">
              <a:lnSpc>
                <a:spcPct val="96000"/>
              </a:lnSpc>
              <a:spcBef>
                <a:spcPts val="2610"/>
              </a:spcBef>
            </a:pPr>
            <a:r>
              <a:rPr sz="2550" spc="0" dirty="0" smtClean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r>
              <a:rPr sz="2550" spc="154" dirty="0" smtClean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Manus</a:t>
            </a:r>
            <a:r>
              <a:rPr sz="3200" spc="1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200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dan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Kebutuha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nya</a:t>
            </a:r>
            <a:endParaRPr sz="3200" dirty="0">
              <a:latin typeface="Arial" panose="020B0604020202020204"/>
              <a:cs typeface="Arial" panose="020B0604020202020204"/>
            </a:endParaRPr>
          </a:p>
          <a:p>
            <a:pPr marL="45720" marR="60960">
              <a:lnSpc>
                <a:spcPct val="96000"/>
              </a:lnSpc>
              <a:spcBef>
                <a:spcPts val="920"/>
              </a:spcBef>
            </a:pPr>
            <a:r>
              <a:rPr sz="2550" spc="0" dirty="0" smtClean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r>
              <a:rPr sz="2550" spc="150" dirty="0" smtClean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Pekerjaan</a:t>
            </a:r>
            <a:r>
              <a:rPr sz="3200" spc="-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&amp; Pro</a:t>
            </a:r>
            <a:r>
              <a:rPr sz="3200" spc="-14" dirty="0" smtClean="0">
                <a:latin typeface="Arial" panose="020B0604020202020204"/>
                <a:cs typeface="Arial" panose="020B0604020202020204"/>
              </a:rPr>
              <a:t>f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esi</a:t>
            </a:r>
            <a:endParaRPr sz="3200" dirty="0">
              <a:latin typeface="Arial" panose="020B0604020202020204"/>
              <a:cs typeface="Arial" panose="020B0604020202020204"/>
            </a:endParaRPr>
          </a:p>
          <a:p>
            <a:pPr marL="45720" marR="60960">
              <a:lnSpc>
                <a:spcPct val="96000"/>
              </a:lnSpc>
              <a:spcBef>
                <a:spcPts val="920"/>
              </a:spcBef>
            </a:pPr>
            <a:r>
              <a:rPr sz="2550" spc="0" dirty="0" smtClean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r>
              <a:rPr sz="2550" spc="154" dirty="0" smtClean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Profesi &amp; Profesi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o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nal</a:t>
            </a:r>
            <a:endParaRPr sz="32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74002" y="438994"/>
            <a:ext cx="8162237" cy="18160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150">
              <a:lnSpc>
                <a:spcPts val="4395"/>
              </a:lnSpc>
              <a:spcBef>
                <a:spcPts val="220"/>
              </a:spcBef>
            </a:pPr>
            <a:r>
              <a:rPr sz="4200" b="1" spc="0" dirty="0" smtClean="0">
                <a:latin typeface="Arial" panose="020B0604020202020204"/>
                <a:cs typeface="Arial" panose="020B0604020202020204"/>
              </a:rPr>
              <a:t>Manusia </a:t>
            </a:r>
            <a:r>
              <a:rPr sz="4200" b="1" spc="-14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4200" b="1" spc="0" dirty="0" smtClean="0">
                <a:latin typeface="Arial" panose="020B0604020202020204"/>
                <a:cs typeface="Arial" panose="020B0604020202020204"/>
              </a:rPr>
              <a:t>an Kebutu</a:t>
            </a:r>
            <a:r>
              <a:rPr sz="4200" b="1" spc="-14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4200" b="1" spc="0" dirty="0" smtClean="0">
                <a:latin typeface="Arial" panose="020B0604020202020204"/>
                <a:cs typeface="Arial" panose="020B0604020202020204"/>
              </a:rPr>
              <a:t>ann</a:t>
            </a:r>
            <a:r>
              <a:rPr sz="4200" b="1" spc="-39" dirty="0" smtClean="0">
                <a:latin typeface="Arial" panose="020B0604020202020204"/>
                <a:cs typeface="Arial" panose="020B0604020202020204"/>
              </a:rPr>
              <a:t>y</a:t>
            </a:r>
            <a:r>
              <a:rPr sz="4200" b="1" spc="0" dirty="0" smtClean="0">
                <a:latin typeface="Arial" panose="020B0604020202020204"/>
                <a:cs typeface="Arial" panose="020B0604020202020204"/>
              </a:rPr>
              <a:t>a</a:t>
            </a:r>
            <a:endParaRPr sz="4200" dirty="0">
              <a:latin typeface="Arial" panose="020B0604020202020204"/>
              <a:cs typeface="Arial" panose="020B0604020202020204"/>
            </a:endParaRPr>
          </a:p>
          <a:p>
            <a:pPr marL="45720" marR="57150">
              <a:lnSpc>
                <a:spcPct val="96000"/>
              </a:lnSpc>
              <a:spcBef>
                <a:spcPts val="2600"/>
              </a:spcBef>
            </a:pPr>
            <a:r>
              <a:rPr sz="2400" spc="0" dirty="0" smtClean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r>
              <a:rPr sz="2400" spc="310" dirty="0" smtClean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Ab</a:t>
            </a:r>
            <a:r>
              <a:rPr sz="3000" spc="-9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3000" spc="-9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ka</a:t>
            </a:r>
            <a:r>
              <a:rPr sz="3000" spc="-9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ir</a:t>
            </a:r>
            <a:r>
              <a:rPr sz="3000" spc="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Muh</a:t>
            </a:r>
            <a:r>
              <a:rPr sz="3000" spc="-9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mmad (20</a:t>
            </a:r>
            <a:r>
              <a:rPr sz="3000" spc="-14" dirty="0" smtClean="0">
                <a:latin typeface="Arial" panose="020B0604020202020204"/>
                <a:cs typeface="Arial" panose="020B0604020202020204"/>
              </a:rPr>
              <a:t>0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1)</a:t>
            </a:r>
            <a:endParaRPr sz="3000" dirty="0">
              <a:latin typeface="Arial" panose="020B0604020202020204"/>
              <a:cs typeface="Arial" panose="020B0604020202020204"/>
            </a:endParaRPr>
          </a:p>
          <a:p>
            <a:pPr marL="389255">
              <a:lnSpc>
                <a:spcPct val="96000"/>
              </a:lnSpc>
              <a:spcBef>
                <a:spcPts val="150"/>
              </a:spcBef>
            </a:pPr>
            <a:r>
              <a:rPr sz="3000" spc="0" dirty="0" smtClean="0">
                <a:latin typeface="Arial" panose="020B0604020202020204"/>
                <a:cs typeface="Arial" panose="020B0604020202020204"/>
              </a:rPr>
              <a:t>me</a:t>
            </a:r>
            <a:r>
              <a:rPr sz="3000" spc="-9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gk</a:t>
            </a:r>
            <a:r>
              <a:rPr sz="3000" spc="-25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3000" spc="-9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sif</a:t>
            </a:r>
            <a:r>
              <a:rPr sz="3000" spc="-9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ka</a:t>
            </a:r>
            <a:r>
              <a:rPr sz="3000" spc="-9" dirty="0" smtClean="0">
                <a:latin typeface="Arial" panose="020B0604020202020204"/>
                <a:cs typeface="Arial" panose="020B0604020202020204"/>
              </a:rPr>
              <a:t>s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ik</a:t>
            </a:r>
            <a:r>
              <a:rPr sz="3000" spc="-1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3000" spc="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000" b="1" spc="0" dirty="0" smtClean="0">
                <a:latin typeface="Arial" panose="020B0604020202020204"/>
                <a:cs typeface="Arial" panose="020B0604020202020204"/>
              </a:rPr>
              <a:t>k</a:t>
            </a:r>
            <a:r>
              <a:rPr sz="3000" b="1" spc="-1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3000" b="1" spc="0" dirty="0" smtClean="0">
                <a:latin typeface="Arial" panose="020B0604020202020204"/>
                <a:cs typeface="Arial" panose="020B0604020202020204"/>
              </a:rPr>
              <a:t>b</a:t>
            </a:r>
            <a:r>
              <a:rPr sz="3000" b="1" spc="9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3000" b="1" spc="0" dirty="0" smtClean="0">
                <a:latin typeface="Arial" panose="020B0604020202020204"/>
                <a:cs typeface="Arial" panose="020B0604020202020204"/>
              </a:rPr>
              <a:t>tu</a:t>
            </a:r>
            <a:r>
              <a:rPr sz="3000" b="1" spc="9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3000" b="1" spc="0" dirty="0" smtClean="0">
                <a:latin typeface="Arial" panose="020B0604020202020204"/>
                <a:cs typeface="Arial" panose="020B0604020202020204"/>
              </a:rPr>
              <a:t>an manusia</a:t>
            </a:r>
            <a:r>
              <a:rPr sz="3000" b="1" spc="-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sb</a:t>
            </a:r>
            <a:r>
              <a:rPr sz="3000" spc="-14" dirty="0" smtClean="0">
                <a:latin typeface="Arial" panose="020B0604020202020204"/>
                <a:cs typeface="Arial" panose="020B0604020202020204"/>
              </a:rPr>
              <a:t>b</a:t>
            </a:r>
            <a:r>
              <a:rPr sz="3000" spc="0" dirty="0" smtClean="0">
                <a:latin typeface="Arial" panose="020B0604020202020204"/>
                <a:cs typeface="Arial" panose="020B0604020202020204"/>
              </a:rPr>
              <a:t>:</a:t>
            </a:r>
            <a:endParaRPr sz="30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857" y="2387361"/>
            <a:ext cx="37612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50"/>
              </a:spcBef>
            </a:pPr>
            <a:r>
              <a:rPr sz="2800" spc="4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a.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80414" y="2387361"/>
            <a:ext cx="7478923" cy="36259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595">
              <a:lnSpc>
                <a:spcPts val="2960"/>
              </a:lnSpc>
              <a:spcBef>
                <a:spcPts val="150"/>
              </a:spcBef>
            </a:pPr>
            <a:r>
              <a:rPr sz="2800" spc="0" dirty="0" smtClean="0">
                <a:latin typeface="Arial" panose="020B0604020202020204"/>
                <a:cs typeface="Arial" panose="020B0604020202020204"/>
              </a:rPr>
              <a:t>Kebut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han</a:t>
            </a:r>
            <a:r>
              <a:rPr sz="2800" spc="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ek</a:t>
            </a:r>
            <a:r>
              <a:rPr sz="2800" b="1" spc="14" dirty="0" smtClean="0">
                <a:latin typeface="Arial" panose="020B0604020202020204"/>
                <a:cs typeface="Arial" panose="020B0604020202020204"/>
              </a:rPr>
              <a:t>o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no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mi</a:t>
            </a:r>
            <a:r>
              <a:rPr sz="2800" b="1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(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materia</a:t>
            </a:r>
            <a:r>
              <a:rPr sz="2800" b="1" spc="4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):</a:t>
            </a:r>
            <a:r>
              <a:rPr sz="2800" spc="-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san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an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,</a:t>
            </a:r>
            <a:endParaRPr sz="2800" dirty="0">
              <a:latin typeface="Arial" panose="020B0604020202020204"/>
              <a:cs typeface="Arial" panose="020B0604020202020204"/>
            </a:endParaRPr>
          </a:p>
          <a:p>
            <a:pPr marL="12700" marR="61595">
              <a:lnSpc>
                <a:spcPct val="96000"/>
              </a:lnSpc>
            </a:pPr>
            <a:r>
              <a:rPr sz="2800" spc="0" dirty="0" smtClean="0">
                <a:latin typeface="Arial" panose="020B0604020202020204"/>
                <a:cs typeface="Arial" panose="020B0604020202020204"/>
              </a:rPr>
              <a:t>pangan, papa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.</a:t>
            </a:r>
            <a:endParaRPr sz="2800" dirty="0">
              <a:latin typeface="Arial" panose="020B0604020202020204"/>
              <a:cs typeface="Arial" panose="020B0604020202020204"/>
            </a:endParaRPr>
          </a:p>
          <a:p>
            <a:pPr marL="12700" marR="61595">
              <a:lnSpc>
                <a:spcPct val="96000"/>
              </a:lnSpc>
              <a:spcBef>
                <a:spcPts val="800"/>
              </a:spcBef>
            </a:pPr>
            <a:r>
              <a:rPr sz="2800" spc="0" dirty="0" smtClean="0">
                <a:latin typeface="Arial" panose="020B0604020202020204"/>
                <a:cs typeface="Arial" panose="020B0604020202020204"/>
              </a:rPr>
              <a:t>Kebut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han</a:t>
            </a:r>
            <a:r>
              <a:rPr sz="2800" spc="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sik</a:t>
            </a:r>
            <a:r>
              <a:rPr sz="2800" b="1" spc="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s 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(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no</a:t>
            </a:r>
            <a:r>
              <a:rPr sz="2800" b="1" spc="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-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materi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):</a:t>
            </a:r>
            <a:r>
              <a:rPr sz="2800" spc="-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biasa</a:t>
            </a:r>
            <a:r>
              <a:rPr sz="2800" spc="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diseb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t</a:t>
            </a:r>
            <a:endParaRPr sz="2800" dirty="0">
              <a:latin typeface="Arial" panose="020B0604020202020204"/>
              <a:cs typeface="Arial" panose="020B0604020202020204"/>
            </a:endParaRPr>
          </a:p>
          <a:p>
            <a:pPr marL="12700" marR="61595">
              <a:lnSpc>
                <a:spcPct val="96000"/>
              </a:lnSpc>
              <a:spcBef>
                <a:spcPts val="140"/>
              </a:spcBef>
            </a:pPr>
            <a:r>
              <a:rPr sz="2800" spc="0" dirty="0" smtClean="0">
                <a:latin typeface="Arial" panose="020B0604020202020204"/>
                <a:cs typeface="Arial" panose="020B0604020202020204"/>
              </a:rPr>
              <a:t>kebutu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an</a:t>
            </a:r>
            <a:r>
              <a:rPr sz="2800" spc="1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-9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oh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800" b="1" spc="-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(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am</a:t>
            </a:r>
            <a:r>
              <a:rPr sz="2800" b="1" spc="-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, 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nd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ika</a:t>
            </a:r>
            <a:r>
              <a:rPr sz="2800" b="1" spc="19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,</a:t>
            </a:r>
            <a:r>
              <a:rPr sz="2800" spc="-3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dll)</a:t>
            </a:r>
            <a:endParaRPr sz="2800" dirty="0">
              <a:latin typeface="Arial" panose="020B0604020202020204"/>
              <a:cs typeface="Arial" panose="020B0604020202020204"/>
            </a:endParaRPr>
          </a:p>
          <a:p>
            <a:pPr marL="12700" marR="61595">
              <a:lnSpc>
                <a:spcPct val="96000"/>
              </a:lnSpc>
              <a:spcBef>
                <a:spcPts val="820"/>
              </a:spcBef>
            </a:pPr>
            <a:r>
              <a:rPr sz="2800" spc="0" dirty="0" smtClean="0">
                <a:latin typeface="Arial" panose="020B0604020202020204"/>
                <a:cs typeface="Arial" panose="020B0604020202020204"/>
              </a:rPr>
              <a:t>Kebut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han</a:t>
            </a:r>
            <a:r>
              <a:rPr sz="2800" spc="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b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o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og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is</a:t>
            </a:r>
            <a:r>
              <a:rPr sz="2800" b="1" spc="-4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(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800" b="1" spc="-9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o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ses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reg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en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eras</a:t>
            </a:r>
            <a:r>
              <a:rPr sz="2800" b="1" spc="1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):</a:t>
            </a:r>
            <a:endParaRPr sz="2800" dirty="0">
              <a:latin typeface="Arial" panose="020B0604020202020204"/>
              <a:cs typeface="Arial" panose="020B0604020202020204"/>
            </a:endParaRPr>
          </a:p>
          <a:p>
            <a:pPr marL="12700" marR="61595">
              <a:lnSpc>
                <a:spcPct val="96000"/>
              </a:lnSpc>
              <a:spcBef>
                <a:spcPts val="140"/>
              </a:spcBef>
            </a:pPr>
            <a:r>
              <a:rPr sz="2800" spc="0" dirty="0" err="1" smtClean="0">
                <a:latin typeface="Arial" panose="020B0604020202020204"/>
                <a:cs typeface="Arial" panose="020B0604020202020204"/>
              </a:rPr>
              <a:t>pe</a:t>
            </a:r>
            <a:r>
              <a:rPr sz="2800" spc="9" dirty="0" err="1" smtClean="0">
                <a:latin typeface="Arial" panose="020B0604020202020204"/>
                <a:cs typeface="Arial" panose="020B0604020202020204"/>
              </a:rPr>
              <a:t>r</a:t>
            </a:r>
            <a:r>
              <a:rPr lang="en-US" sz="2800" dirty="0" err="1" smtClean="0">
                <a:latin typeface="Arial" panose="020B0604020202020204"/>
                <a:cs typeface="Arial" panose="020B0604020202020204"/>
              </a:rPr>
              <a:t>nikahan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.</a:t>
            </a:r>
            <a:endParaRPr sz="2800" dirty="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96000"/>
              </a:lnSpc>
              <a:spcBef>
                <a:spcPts val="820"/>
              </a:spcBef>
            </a:pPr>
            <a:r>
              <a:rPr sz="2800" spc="0" dirty="0" smtClean="0">
                <a:latin typeface="Arial" panose="020B0604020202020204"/>
                <a:cs typeface="Arial" panose="020B0604020202020204"/>
              </a:rPr>
              <a:t>Kebut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han</a:t>
            </a:r>
            <a:r>
              <a:rPr sz="2800" spc="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ek</a:t>
            </a:r>
            <a:r>
              <a:rPr sz="2800" b="1" spc="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800" b="1" spc="-9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jaan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(k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but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han</a:t>
            </a:r>
            <a:r>
              <a:rPr sz="2800" spc="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akan</a:t>
            </a:r>
            <a:r>
              <a:rPr sz="2800" spc="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s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tu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s</a:t>
            </a:r>
            <a:endParaRPr sz="2800" dirty="0">
              <a:latin typeface="Arial" panose="020B0604020202020204"/>
              <a:cs typeface="Arial" panose="020B0604020202020204"/>
            </a:endParaRPr>
          </a:p>
          <a:p>
            <a:pPr marL="12700" marR="61595">
              <a:lnSpc>
                <a:spcPct val="96000"/>
              </a:lnSpc>
              <a:spcBef>
                <a:spcPts val="140"/>
              </a:spcBef>
            </a:pPr>
            <a:r>
              <a:rPr sz="2800" spc="4" dirty="0" smtClean="0">
                <a:latin typeface="Arial" panose="020B0604020202020204"/>
                <a:cs typeface="Arial" panose="020B0604020202020204"/>
              </a:rPr>
              <a:t>da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9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2800" b="1" spc="0" dirty="0" smtClean="0">
                <a:latin typeface="Arial" panose="020B0604020202020204"/>
                <a:cs typeface="Arial" panose="020B0604020202020204"/>
              </a:rPr>
              <a:t>eraja</a:t>
            </a:r>
            <a:r>
              <a:rPr sz="2800" b="1" spc="1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)</a:t>
            </a:r>
            <a:endParaRPr sz="2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4857" y="3325002"/>
            <a:ext cx="37612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50"/>
              </a:spcBef>
            </a:pPr>
            <a:r>
              <a:rPr sz="2800" spc="4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b.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857" y="4265056"/>
            <a:ext cx="355396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50"/>
              </a:spcBef>
            </a:pPr>
            <a:r>
              <a:rPr sz="2800" spc="0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c.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64857" y="5205237"/>
            <a:ext cx="376123" cy="38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0"/>
              </a:lnSpc>
              <a:spcBef>
                <a:spcPts val="150"/>
              </a:spcBef>
            </a:pPr>
            <a:r>
              <a:rPr sz="2800" spc="4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d.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74002" y="438994"/>
            <a:ext cx="8315065" cy="23644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150">
              <a:lnSpc>
                <a:spcPts val="4395"/>
              </a:lnSpc>
              <a:spcBef>
                <a:spcPts val="220"/>
              </a:spcBef>
            </a:pPr>
            <a:r>
              <a:rPr sz="4200" b="1" spc="0" dirty="0" smtClean="0">
                <a:latin typeface="Arial" panose="020B0604020202020204"/>
                <a:cs typeface="Arial" panose="020B0604020202020204"/>
              </a:rPr>
              <a:t>Pek</a:t>
            </a:r>
            <a:r>
              <a:rPr sz="4200" b="1" spc="1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4200" b="1" spc="0" dirty="0" smtClean="0">
                <a:latin typeface="Arial" panose="020B0604020202020204"/>
                <a:cs typeface="Arial" panose="020B0604020202020204"/>
              </a:rPr>
              <a:t>rjaan &amp; Profesi</a:t>
            </a:r>
            <a:endParaRPr sz="4200" dirty="0">
              <a:latin typeface="Arial" panose="020B0604020202020204"/>
              <a:cs typeface="Arial" panose="020B0604020202020204"/>
            </a:endParaRPr>
          </a:p>
          <a:p>
            <a:pPr marL="389255" indent="-342900">
              <a:lnSpc>
                <a:spcPct val="100000"/>
              </a:lnSpc>
              <a:spcBef>
                <a:spcPts val="2610"/>
              </a:spcBef>
            </a:pPr>
            <a:r>
              <a:rPr sz="2550" spc="0" dirty="0" smtClean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r>
              <a:rPr sz="2550" spc="154" dirty="0" smtClean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omas</a:t>
            </a:r>
            <a:r>
              <a:rPr sz="3200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q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nas</a:t>
            </a:r>
            <a:r>
              <a:rPr sz="3200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sep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3200" spc="-1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i d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kutip</a:t>
            </a:r>
            <a:r>
              <a:rPr sz="3200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S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maryono (1995)</a:t>
            </a:r>
            <a:r>
              <a:rPr sz="3200" spc="-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mengatakan</a:t>
            </a:r>
            <a:r>
              <a:rPr sz="3200" spc="-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bah</a:t>
            </a:r>
            <a:r>
              <a:rPr sz="3200" spc="-44" dirty="0" smtClean="0">
                <a:latin typeface="Arial" panose="020B0604020202020204"/>
                <a:cs typeface="Arial" panose="020B0604020202020204"/>
              </a:rPr>
              <a:t>w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200" spc="-3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b="1" spc="84" dirty="0" smtClean="0">
                <a:latin typeface="Arial" panose="020B0604020202020204"/>
                <a:cs typeface="Arial" panose="020B0604020202020204"/>
              </a:rPr>
              <a:t>w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ujud</a:t>
            </a:r>
            <a:r>
              <a:rPr sz="3200" b="1" spc="-7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ker</a:t>
            </a:r>
            <a:r>
              <a:rPr sz="3200" b="1" spc="-14" dirty="0" smtClean="0">
                <a:latin typeface="Arial" panose="020B0604020202020204"/>
                <a:cs typeface="Arial" panose="020B0604020202020204"/>
              </a:rPr>
              <a:t>j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a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memi</a:t>
            </a:r>
            <a:r>
              <a:rPr sz="3200" spc="14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k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-1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tu</a:t>
            </a:r>
            <a:r>
              <a:rPr sz="3200" spc="-14" dirty="0" smtClean="0">
                <a:latin typeface="Arial" panose="020B0604020202020204"/>
                <a:cs typeface="Arial" panose="020B0604020202020204"/>
              </a:rPr>
              <a:t>j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ua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:</a:t>
            </a:r>
            <a:endParaRPr sz="3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857" y="2936124"/>
            <a:ext cx="371418" cy="19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8255" algn="just">
              <a:lnSpc>
                <a:spcPts val="2965"/>
              </a:lnSpc>
              <a:spcBef>
                <a:spcPts val="150"/>
              </a:spcBef>
            </a:pPr>
            <a:r>
              <a:rPr sz="2800" spc="0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a.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 marL="12700" algn="just">
              <a:lnSpc>
                <a:spcPts val="4040"/>
              </a:lnSpc>
              <a:spcBef>
                <a:spcPts val="250"/>
              </a:spcBef>
            </a:pPr>
            <a:r>
              <a:rPr sz="2800" spc="4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b. </a:t>
            </a:r>
            <a:r>
              <a:rPr sz="2800" spc="0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c. </a:t>
            </a:r>
            <a:r>
              <a:rPr sz="2800" spc="4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d.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80414" y="2936124"/>
            <a:ext cx="7391826" cy="19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595">
              <a:lnSpc>
                <a:spcPts val="2965"/>
              </a:lnSpc>
              <a:spcBef>
                <a:spcPts val="150"/>
              </a:spcBef>
            </a:pPr>
            <a:r>
              <a:rPr sz="2800" spc="0" dirty="0" smtClean="0">
                <a:latin typeface="Arial" panose="020B0604020202020204"/>
                <a:cs typeface="Arial" panose="020B0604020202020204"/>
              </a:rPr>
              <a:t>Pemen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han</a:t>
            </a:r>
            <a:r>
              <a:rPr sz="2800" spc="25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kebutu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an hidup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96000"/>
              </a:lnSpc>
              <a:spcBef>
                <a:spcPts val="650"/>
              </a:spcBef>
            </a:pPr>
            <a:r>
              <a:rPr sz="2800" spc="9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en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an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800" spc="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tingk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t p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ng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ng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an/k</a:t>
            </a:r>
            <a:r>
              <a:rPr sz="2800" spc="14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inalitas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 marL="12700" marR="61595">
              <a:lnSpc>
                <a:spcPct val="96000"/>
              </a:lnSpc>
              <a:spcBef>
                <a:spcPts val="820"/>
              </a:spcBef>
            </a:pPr>
            <a:r>
              <a:rPr sz="2800" spc="0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800" spc="9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la</a:t>
            </a:r>
            <a:r>
              <a:rPr sz="2800" spc="-59" dirty="0" smtClean="0">
                <a:latin typeface="Arial" panose="020B0604020202020204"/>
                <a:cs typeface="Arial" panose="020B0604020202020204"/>
              </a:rPr>
              <a:t>y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ani</a:t>
            </a:r>
            <a:r>
              <a:rPr sz="2800" spc="7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sesa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a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 marL="12700" marR="61595">
              <a:lnSpc>
                <a:spcPct val="96000"/>
              </a:lnSpc>
              <a:spcBef>
                <a:spcPts val="825"/>
              </a:spcBef>
            </a:pPr>
            <a:r>
              <a:rPr sz="2800" spc="9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en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ont</a:t>
            </a:r>
            <a:r>
              <a:rPr sz="2800" spc="14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ol g</a:t>
            </a:r>
            <a:r>
              <a:rPr sz="2800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800" spc="-59" dirty="0" smtClean="0">
                <a:latin typeface="Arial" panose="020B0604020202020204"/>
                <a:cs typeface="Arial" panose="020B0604020202020204"/>
              </a:rPr>
              <a:t>y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800" spc="6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800" spc="0" dirty="0" smtClean="0">
                <a:latin typeface="Arial" panose="020B0604020202020204"/>
                <a:cs typeface="Arial" panose="020B0604020202020204"/>
              </a:rPr>
              <a:t>hidup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74002" y="438994"/>
            <a:ext cx="8379974" cy="29490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150">
              <a:lnSpc>
                <a:spcPts val="4395"/>
              </a:lnSpc>
              <a:spcBef>
                <a:spcPts val="220"/>
              </a:spcBef>
            </a:pPr>
            <a:r>
              <a:rPr sz="4200" b="1" spc="0" dirty="0" smtClean="0">
                <a:latin typeface="Arial" panose="020B0604020202020204"/>
                <a:cs typeface="Arial" panose="020B0604020202020204"/>
              </a:rPr>
              <a:t>Pek</a:t>
            </a:r>
            <a:r>
              <a:rPr sz="4200" b="1" spc="1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4200" b="1" spc="0" dirty="0" smtClean="0">
                <a:latin typeface="Arial" panose="020B0604020202020204"/>
                <a:cs typeface="Arial" panose="020B0604020202020204"/>
              </a:rPr>
              <a:t>rjaan &amp; Profesi.</a:t>
            </a:r>
            <a:r>
              <a:rPr sz="4200" b="1" spc="-14" dirty="0" smtClean="0">
                <a:latin typeface="Arial" panose="020B0604020202020204"/>
                <a:cs typeface="Arial" panose="020B0604020202020204"/>
              </a:rPr>
              <a:t>.</a:t>
            </a:r>
            <a:r>
              <a:rPr sz="4200" b="1" spc="0" dirty="0" smtClean="0">
                <a:latin typeface="Arial" panose="020B0604020202020204"/>
                <a:cs typeface="Arial" panose="020B0604020202020204"/>
              </a:rPr>
              <a:t>.</a:t>
            </a:r>
            <a:endParaRPr sz="4200" dirty="0">
              <a:latin typeface="Arial" panose="020B0604020202020204"/>
              <a:cs typeface="Arial" panose="020B0604020202020204"/>
            </a:endParaRPr>
          </a:p>
          <a:p>
            <a:pPr marL="389255" indent="-342900">
              <a:lnSpc>
                <a:spcPct val="100000"/>
              </a:lnSpc>
              <a:spcBef>
                <a:spcPts val="2610"/>
              </a:spcBef>
            </a:pPr>
            <a:r>
              <a:rPr sz="2550" spc="0" dirty="0" smtClean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r>
              <a:rPr sz="2550" spc="154" dirty="0" smtClean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Pr</a:t>
            </a:r>
            <a:r>
              <a:rPr sz="3200" b="1" spc="4" dirty="0" smtClean="0">
                <a:latin typeface="Arial" panose="020B0604020202020204"/>
                <a:cs typeface="Arial" panose="020B0604020202020204"/>
              </a:rPr>
              <a:t>o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fesi</a:t>
            </a:r>
            <a:r>
              <a:rPr sz="3200" b="1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merupakan</a:t>
            </a:r>
            <a:r>
              <a:rPr sz="3200" spc="-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b</a:t>
            </a:r>
            <a:r>
              <a:rPr sz="3200" b="1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gian</a:t>
            </a:r>
            <a:r>
              <a:rPr sz="3200" b="1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3200" b="1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ri p</a:t>
            </a:r>
            <a:r>
              <a:rPr sz="3200" b="1" spc="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kerjaa</a:t>
            </a:r>
            <a:r>
              <a:rPr sz="3200" b="1" spc="-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, namun</a:t>
            </a:r>
            <a:r>
              <a:rPr sz="3200" spc="-1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3200" b="1" spc="-1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dak</a:t>
            </a:r>
            <a:r>
              <a:rPr sz="3200" b="1" spc="-1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set</a:t>
            </a:r>
            <a:r>
              <a:rPr sz="3200" b="1" spc="-1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ap pekerjaan</a:t>
            </a:r>
            <a:r>
              <a:rPr sz="3200" b="1" spc="-25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adalah pr</a:t>
            </a:r>
            <a:r>
              <a:rPr sz="3200" b="1" spc="4" dirty="0" smtClean="0">
                <a:latin typeface="Arial" panose="020B0604020202020204"/>
                <a:cs typeface="Arial" panose="020B0604020202020204"/>
              </a:rPr>
              <a:t>o</a:t>
            </a:r>
            <a:r>
              <a:rPr sz="3200" b="1" spc="0" dirty="0" smtClean="0">
                <a:latin typeface="Arial" panose="020B0604020202020204"/>
                <a:cs typeface="Arial" panose="020B0604020202020204"/>
              </a:rPr>
              <a:t>fes</a:t>
            </a:r>
            <a:r>
              <a:rPr sz="3200" b="1" spc="-1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.</a:t>
            </a:r>
            <a:endParaRPr sz="3200" dirty="0">
              <a:latin typeface="Arial" panose="020B0604020202020204"/>
              <a:cs typeface="Arial" panose="020B0604020202020204"/>
            </a:endParaRPr>
          </a:p>
          <a:p>
            <a:pPr marL="45720" marR="57150">
              <a:lnSpc>
                <a:spcPct val="96000"/>
              </a:lnSpc>
              <a:spcBef>
                <a:spcPts val="765"/>
              </a:spcBef>
            </a:pPr>
            <a:r>
              <a:rPr sz="2550" spc="0" dirty="0" smtClean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r>
              <a:rPr sz="2550" spc="150" dirty="0" smtClean="0">
                <a:solidFill>
                  <a:srgbClr val="0066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Se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o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rang</a:t>
            </a:r>
            <a:r>
              <a:rPr sz="3200" spc="-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petugas</a:t>
            </a:r>
            <a:r>
              <a:rPr sz="3200" spc="-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s</a:t>
            </a:r>
            <a:r>
              <a:rPr sz="3200" spc="-1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af admi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istrasi</a:t>
            </a:r>
            <a:r>
              <a:rPr sz="3200" spc="-4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b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sa</a:t>
            </a:r>
            <a:endParaRPr sz="3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0557" y="3443858"/>
            <a:ext cx="7124801" cy="18954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70"/>
              </a:spcBef>
            </a:pPr>
            <a:r>
              <a:rPr sz="3200" spc="0" dirty="0" smtClean="0">
                <a:latin typeface="Arial" panose="020B0604020202020204"/>
                <a:cs typeface="Arial" panose="020B0604020202020204"/>
              </a:rPr>
              <a:t>berasal</a:t>
            </a:r>
            <a:r>
              <a:rPr sz="3200" spc="-1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dari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berbagai</a:t>
            </a:r>
            <a:r>
              <a:rPr sz="3200" spc="-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tar</a:t>
            </a:r>
            <a:r>
              <a:rPr sz="3200" spc="-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mu,</a:t>
            </a:r>
            <a:r>
              <a:rPr sz="3200" spc="-1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namun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12700" marR="88900">
              <a:lnSpc>
                <a:spcPct val="100000"/>
              </a:lnSpc>
            </a:pPr>
            <a:r>
              <a:rPr sz="3200" spc="0" dirty="0" smtClean="0">
                <a:latin typeface="Arial" panose="020B0604020202020204"/>
                <a:cs typeface="Arial" panose="020B0604020202020204"/>
              </a:rPr>
              <a:t>dem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k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an</a:t>
            </a:r>
            <a:r>
              <a:rPr sz="3200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ha</a:t>
            </a:r>
            <a:r>
              <a:rPr sz="3200" spc="14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nya</a:t>
            </a:r>
            <a:r>
              <a:rPr sz="3200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de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gan</a:t>
            </a:r>
            <a:r>
              <a:rPr sz="3200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aku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tan, pengac</a:t>
            </a:r>
            <a:r>
              <a:rPr sz="3200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ra,</a:t>
            </a:r>
            <a:r>
              <a:rPr sz="3200" spc="-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dokter</a:t>
            </a:r>
            <a:r>
              <a:rPr sz="3200" spc="-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yang </a:t>
            </a:r>
            <a:r>
              <a:rPr sz="3200" spc="-9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embu</a:t>
            </a:r>
            <a:r>
              <a:rPr sz="3200" spc="-9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uhkan </a:t>
            </a:r>
            <a:r>
              <a:rPr sz="3200" b="1" u="heavy" spc="0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3200" b="1" u="heavy" spc="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3200" b="1" u="heavy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3200" b="1" u="heavy" spc="14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3200" b="1" u="heavy" spc="0" dirty="0" smtClean="0">
                <a:latin typeface="Arial" panose="020B0604020202020204"/>
                <a:cs typeface="Arial" panose="020B0604020202020204"/>
              </a:rPr>
              <a:t>id</a:t>
            </a:r>
            <a:r>
              <a:rPr sz="3200" b="1" u="heavy" spc="-1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b="1" u="heavy" spc="0" dirty="0" smtClean="0">
                <a:latin typeface="Arial" panose="020B0604020202020204"/>
                <a:cs typeface="Arial" panose="020B0604020202020204"/>
              </a:rPr>
              <a:t>kan</a:t>
            </a:r>
            <a:r>
              <a:rPr sz="3200" b="1" u="heavy" spc="-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3200" b="1" u="heavy" spc="0" dirty="0" smtClean="0">
                <a:latin typeface="Arial" panose="020B0604020202020204"/>
                <a:cs typeface="Arial" panose="020B0604020202020204"/>
              </a:rPr>
              <a:t>k</a:t>
            </a:r>
            <a:r>
              <a:rPr sz="3200" b="1" u="heavy" spc="4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3200" b="1" u="heavy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3200" b="1" u="heavy" spc="4" dirty="0" smtClean="0">
                <a:latin typeface="Arial" panose="020B0604020202020204"/>
                <a:cs typeface="Arial" panose="020B0604020202020204"/>
              </a:rPr>
              <a:t>s</a:t>
            </a:r>
            <a:r>
              <a:rPr sz="3200" b="1" u="heavy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3200" b="1" u="heavy" spc="4" dirty="0" smtClean="0">
                <a:latin typeface="Arial" panose="020B0604020202020204"/>
                <a:cs typeface="Arial" panose="020B0604020202020204"/>
              </a:rPr>
              <a:t>s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.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02791" y="3443858"/>
            <a:ext cx="943457" cy="431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70"/>
              </a:spcBef>
            </a:pPr>
            <a:r>
              <a:rPr sz="3200" spc="-19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3200" spc="9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3200" spc="0" dirty="0" smtClean="0">
                <a:latin typeface="Arial" panose="020B0604020202020204"/>
                <a:cs typeface="Arial" panose="020B0604020202020204"/>
              </a:rPr>
              <a:t>ak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809455" y="5109845"/>
            <a:ext cx="10769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74002" y="438994"/>
            <a:ext cx="5563252" cy="559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395"/>
              </a:lnSpc>
              <a:spcBef>
                <a:spcPts val="220"/>
              </a:spcBef>
            </a:pPr>
            <a:r>
              <a:rPr sz="4200" b="1" spc="0" dirty="0" smtClean="0">
                <a:latin typeface="Arial" panose="020B0604020202020204"/>
                <a:cs typeface="Arial" panose="020B0604020202020204"/>
              </a:rPr>
              <a:t>Pek</a:t>
            </a:r>
            <a:r>
              <a:rPr sz="4200" b="1" spc="1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4200" b="1" spc="0" dirty="0" smtClean="0">
                <a:latin typeface="Arial" panose="020B0604020202020204"/>
                <a:cs typeface="Arial" panose="020B0604020202020204"/>
              </a:rPr>
              <a:t>rjaan &amp; Profesi.</a:t>
            </a:r>
            <a:r>
              <a:rPr sz="4200" b="1" spc="-14" dirty="0" smtClean="0">
                <a:latin typeface="Arial" panose="020B0604020202020204"/>
                <a:cs typeface="Arial" panose="020B0604020202020204"/>
              </a:rPr>
              <a:t>.</a:t>
            </a:r>
            <a:r>
              <a:rPr sz="4200" b="1" spc="0" dirty="0" smtClean="0">
                <a:latin typeface="Arial" panose="020B0604020202020204"/>
                <a:cs typeface="Arial" panose="020B0604020202020204"/>
              </a:rPr>
              <a:t>.</a:t>
            </a:r>
            <a:endParaRPr sz="4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0557" y="1374433"/>
            <a:ext cx="8115565" cy="48913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560">
              <a:lnSpc>
                <a:spcPts val="2350"/>
              </a:lnSpc>
              <a:spcBef>
                <a:spcPts val="115"/>
              </a:spcBef>
            </a:pPr>
            <a:r>
              <a:rPr sz="2200" b="1" spc="-4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ro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f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esi</a:t>
            </a:r>
            <a:r>
              <a:rPr sz="2200" b="1" spc="1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ad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al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ah</a:t>
            </a:r>
            <a:r>
              <a:rPr sz="2200" spc="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suatu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be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uk pekerj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an</a:t>
            </a:r>
            <a:r>
              <a:rPr sz="2200" spc="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-39" dirty="0" smtClean="0">
                <a:latin typeface="Arial" panose="020B0604020202020204"/>
                <a:cs typeface="Arial" panose="020B0604020202020204"/>
              </a:rPr>
              <a:t>y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g </a:t>
            </a:r>
            <a:r>
              <a:rPr sz="2200" b="1" spc="-54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b="1" u="heavy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b="1" u="heavy" spc="0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b="1" u="heavy" spc="-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b="1" u="heavy" spc="0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200" b="1" u="heavy" spc="-9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2200" b="1" u="heavy" spc="0" dirty="0" smtClean="0">
                <a:latin typeface="Arial" panose="020B0604020202020204"/>
                <a:cs typeface="Arial" panose="020B0604020202020204"/>
              </a:rPr>
              <a:t>arus</a:t>
            </a:r>
            <a:r>
              <a:rPr sz="2200" b="1" u="heavy" spc="-9" dirty="0" smtClean="0">
                <a:latin typeface="Arial" panose="020B0604020202020204"/>
                <a:cs typeface="Arial" panose="020B0604020202020204"/>
              </a:rPr>
              <a:t>k</a:t>
            </a:r>
            <a:r>
              <a:rPr sz="2200" b="1" u="heavy" spc="0" dirty="0" smtClean="0">
                <a:latin typeface="Arial" panose="020B0604020202020204"/>
                <a:cs typeface="Arial" panose="020B0604020202020204"/>
              </a:rPr>
              <a:t>an</a:t>
            </a:r>
            <a:endParaRPr sz="2200" dirty="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</a:pPr>
            <a:r>
              <a:rPr sz="2200" spc="0" dirty="0" smtClean="0">
                <a:latin typeface="Arial" panose="020B0604020202020204"/>
                <a:cs typeface="Arial" panose="020B0604020202020204"/>
              </a:rPr>
              <a:t>pe</a:t>
            </a:r>
            <a:r>
              <a:rPr sz="2200" spc="-14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aku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spc="-39" dirty="0" smtClean="0">
                <a:latin typeface="Arial" panose="020B0604020202020204"/>
                <a:cs typeface="Arial" panose="020B0604020202020204"/>
              </a:rPr>
              <a:t>y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8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ili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ki</a:t>
            </a:r>
            <a:r>
              <a:rPr sz="2200" spc="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200" b="1" spc="-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b="1" spc="-9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etah</a:t>
            </a:r>
            <a:r>
              <a:rPr sz="2200" b="1" spc="-4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an</a:t>
            </a:r>
            <a:r>
              <a:rPr sz="2200" b="1" spc="6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er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b="1" spc="-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200" b="1" spc="1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-39" dirty="0" smtClean="0">
                <a:latin typeface="Arial" panose="020B0604020202020204"/>
                <a:cs typeface="Arial" panose="020B0604020202020204"/>
              </a:rPr>
              <a:t>y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200" spc="4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pero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eh</a:t>
            </a:r>
            <a:r>
              <a:rPr sz="2200" spc="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ui 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200" b="1" spc="-9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b="1" spc="-9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dik</a:t>
            </a:r>
            <a:r>
              <a:rPr sz="2200" b="1" spc="-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b="1" spc="4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for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al </a:t>
            </a:r>
            <a:r>
              <a:rPr sz="2200" spc="-4" dirty="0" smtClean="0">
                <a:latin typeface="Arial" panose="020B0604020202020204"/>
                <a:cs typeface="Arial" panose="020B0604020202020204"/>
              </a:rPr>
              <a:t>da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k</a:t>
            </a:r>
            <a:r>
              <a:rPr sz="2200" b="1" spc="-9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ampi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an ter</a:t>
            </a:r>
            <a:r>
              <a:rPr sz="2200" b="1" spc="9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b="1" spc="-9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tu</a:t>
            </a:r>
            <a:r>
              <a:rPr sz="2200" b="1" spc="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-39" dirty="0" smtClean="0">
                <a:latin typeface="Arial" panose="020B0604020202020204"/>
                <a:cs typeface="Arial" panose="020B0604020202020204"/>
              </a:rPr>
              <a:t>y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200" spc="4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2200" spc="-1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spc="3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spc="-14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-14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ui 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200" b="1" spc="-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b="1" spc="-9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ala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an</a:t>
            </a:r>
            <a:r>
              <a:rPr sz="2200" b="1" spc="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kerja 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pd orang</a:t>
            </a:r>
            <a:r>
              <a:rPr sz="2200" spc="2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-39" dirty="0" smtClean="0">
                <a:latin typeface="Arial" panose="020B0604020202020204"/>
                <a:cs typeface="Arial" panose="020B0604020202020204"/>
              </a:rPr>
              <a:t>y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200" spc="4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erl</a:t>
            </a:r>
            <a:r>
              <a:rPr sz="2200" spc="-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b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2200" spc="2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da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200" spc="2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4" dirty="0" err="1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0" dirty="0" err="1" smtClean="0">
                <a:latin typeface="Arial" panose="020B0604020202020204"/>
                <a:cs typeface="Arial" panose="020B0604020202020204"/>
              </a:rPr>
              <a:t>en</a:t>
            </a:r>
            <a:r>
              <a:rPr sz="2200" spc="-9" dirty="0" err="1" smtClean="0">
                <a:latin typeface="Arial" panose="020B0604020202020204"/>
                <a:cs typeface="Arial" panose="020B0604020202020204"/>
              </a:rPr>
              <a:t>g</a:t>
            </a:r>
            <a:r>
              <a:rPr sz="2200" spc="0" dirty="0" err="1" smtClean="0">
                <a:latin typeface="Arial" panose="020B0604020202020204"/>
                <a:cs typeface="Arial" panose="020B0604020202020204"/>
              </a:rPr>
              <a:t>uas</a:t>
            </a:r>
            <a:r>
              <a:rPr sz="2200" spc="-9" dirty="0" err="1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0" dirty="0" err="1" smtClean="0">
                <a:latin typeface="Arial" panose="020B0604020202020204"/>
                <a:cs typeface="Arial" panose="020B0604020202020204"/>
              </a:rPr>
              <a:t>i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0" dirty="0" err="1" smtClean="0">
                <a:latin typeface="Arial" panose="020B0604020202020204"/>
                <a:cs typeface="Arial" panose="020B0604020202020204"/>
              </a:rPr>
              <a:t>ket</a:t>
            </a:r>
            <a:r>
              <a:rPr sz="2200" spc="4" dirty="0" err="1" smtClean="0">
                <a:latin typeface="Arial" panose="020B0604020202020204"/>
                <a:cs typeface="Arial" panose="020B0604020202020204"/>
              </a:rPr>
              <a:t>r</a:t>
            </a:r>
            <a:r>
              <a:rPr sz="2200" spc="0" dirty="0" err="1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9" dirty="0" err="1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0" dirty="0" err="1" smtClean="0">
                <a:latin typeface="Arial" panose="020B0604020202020204"/>
                <a:cs typeface="Arial" panose="020B0604020202020204"/>
              </a:rPr>
              <a:t>p</a:t>
            </a:r>
            <a:r>
              <a:rPr sz="2200" spc="-9" dirty="0" err="1" smtClean="0">
                <a:latin typeface="Arial" panose="020B0604020202020204"/>
                <a:cs typeface="Arial" panose="020B0604020202020204"/>
              </a:rPr>
              <a:t>il</a:t>
            </a:r>
            <a:r>
              <a:rPr sz="2200" spc="0" dirty="0" err="1" smtClean="0">
                <a:latin typeface="Arial" panose="020B0604020202020204"/>
                <a:cs typeface="Arial" panose="020B0604020202020204"/>
              </a:rPr>
              <a:t>an</a:t>
            </a:r>
            <a:r>
              <a:rPr sz="2200" spc="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sb, 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an</a:t>
            </a:r>
            <a:r>
              <a:rPr sz="2200" spc="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erus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perba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h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arui</a:t>
            </a:r>
            <a:r>
              <a:rPr sz="2200" spc="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kete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il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an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spc="-39" dirty="0" smtClean="0">
                <a:latin typeface="Arial" panose="020B0604020202020204"/>
                <a:cs typeface="Arial" panose="020B0604020202020204"/>
              </a:rPr>
              <a:t>y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a sesu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200" spc="1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dgn perke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ba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gan</a:t>
            </a:r>
            <a:r>
              <a:rPr sz="2200" spc="3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ekn</a:t>
            </a:r>
            <a:r>
              <a:rPr sz="2200" spc="-9" dirty="0" smtClean="0">
                <a:latin typeface="Arial" panose="020B0604020202020204"/>
                <a:cs typeface="Arial" panose="020B0604020202020204"/>
              </a:rPr>
              <a:t>ol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og</a:t>
            </a:r>
            <a:r>
              <a:rPr sz="2200" spc="-14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200" spc="0" dirty="0" smtClean="0">
                <a:latin typeface="Arial" panose="020B0604020202020204"/>
                <a:cs typeface="Arial" panose="020B0604020202020204"/>
              </a:rPr>
              <a:t>.</a:t>
            </a:r>
            <a:endParaRPr sz="2200" dirty="0">
              <a:latin typeface="Arial" panose="020B0604020202020204"/>
              <a:cs typeface="Arial" panose="020B0604020202020204"/>
            </a:endParaRPr>
          </a:p>
          <a:p>
            <a:pPr marL="12700" marR="35560">
              <a:lnSpc>
                <a:spcPct val="96000"/>
              </a:lnSpc>
              <a:spcBef>
                <a:spcPts val="615"/>
              </a:spcBef>
            </a:pPr>
            <a:r>
              <a:rPr sz="2200" b="1" spc="-9" dirty="0" err="1" smtClean="0">
                <a:latin typeface="Arial" panose="020B0604020202020204"/>
                <a:cs typeface="Arial" panose="020B0604020202020204"/>
              </a:rPr>
              <a:t>D</a:t>
            </a:r>
            <a:r>
              <a:rPr sz="2200" b="1" spc="0" dirty="0" err="1" smtClean="0">
                <a:latin typeface="Arial" panose="020B0604020202020204"/>
                <a:cs typeface="Arial" panose="020B0604020202020204"/>
              </a:rPr>
              <a:t>ef</a:t>
            </a:r>
            <a:r>
              <a:rPr sz="2200" b="1" spc="9" dirty="0" err="1" smtClean="0">
                <a:latin typeface="Arial" panose="020B0604020202020204"/>
                <a:cs typeface="Arial" panose="020B0604020202020204"/>
              </a:rPr>
              <a:t>i</a:t>
            </a:r>
            <a:r>
              <a:rPr sz="2200" b="1" spc="0" dirty="0" err="1" smtClean="0">
                <a:latin typeface="Arial" panose="020B0604020202020204"/>
                <a:cs typeface="Arial" panose="020B0604020202020204"/>
              </a:rPr>
              <a:t>nisi</a:t>
            </a:r>
            <a:r>
              <a:rPr sz="2200" b="1" spc="14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dia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as 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el</a:t>
            </a:r>
            <a:r>
              <a:rPr sz="2200" b="1" spc="9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200" b="1" spc="-9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200" b="1" spc="4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i 3 asp</a:t>
            </a:r>
            <a:r>
              <a:rPr sz="2200" b="1" spc="-9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200" b="1" spc="0" dirty="0" smtClean="0">
                <a:latin typeface="Arial" panose="020B0604020202020204"/>
                <a:cs typeface="Arial" panose="020B0604020202020204"/>
              </a:rPr>
              <a:t>k:</a:t>
            </a:r>
            <a:endParaRPr sz="2200" dirty="0">
              <a:latin typeface="Arial" panose="020B0604020202020204"/>
              <a:cs typeface="Arial" panose="020B0604020202020204"/>
            </a:endParaRPr>
          </a:p>
          <a:p>
            <a:pPr marL="127000" marR="35560">
              <a:lnSpc>
                <a:spcPct val="96000"/>
              </a:lnSpc>
              <a:spcBef>
                <a:spcPts val="575"/>
              </a:spcBef>
            </a:pPr>
            <a:r>
              <a:rPr sz="1800" spc="0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1)   </a:t>
            </a:r>
            <a:r>
              <a:rPr sz="1800" spc="4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Il</a:t>
            </a:r>
            <a:r>
              <a:rPr sz="2000" spc="1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000" spc="-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pen</a:t>
            </a:r>
            <a:r>
              <a:rPr sz="2000" spc="-9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000" spc="9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hua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000" spc="-50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000" spc="9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000" spc="-4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t</a:t>
            </a:r>
            <a:r>
              <a:rPr sz="2000" spc="9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tu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127000" marR="35560">
              <a:lnSpc>
                <a:spcPct val="96000"/>
              </a:lnSpc>
              <a:spcBef>
                <a:spcPts val="580"/>
              </a:spcBef>
            </a:pPr>
            <a:r>
              <a:rPr sz="1800" spc="0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2)   </a:t>
            </a:r>
            <a:r>
              <a:rPr sz="1800" spc="4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000" spc="9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l</a:t>
            </a:r>
            <a:r>
              <a:rPr sz="2000" spc="-9" dirty="0" smtClean="0">
                <a:latin typeface="Arial" panose="020B0604020202020204"/>
                <a:cs typeface="Arial" panose="020B0604020202020204"/>
              </a:rPr>
              <a:t>i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kasi k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000" spc="9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000" spc="9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pua</a:t>
            </a:r>
            <a:r>
              <a:rPr sz="2000" spc="-1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/k</a:t>
            </a:r>
            <a:r>
              <a:rPr sz="2000" spc="-9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cak</a:t>
            </a:r>
            <a:r>
              <a:rPr sz="2000" spc="9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000" spc="-14" dirty="0" smtClean="0">
                <a:latin typeface="Arial" panose="020B0604020202020204"/>
                <a:cs typeface="Arial" panose="020B0604020202020204"/>
              </a:rPr>
              <a:t>p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n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127000" marR="35560">
              <a:lnSpc>
                <a:spcPct val="96000"/>
              </a:lnSpc>
              <a:spcBef>
                <a:spcPts val="580"/>
              </a:spcBef>
            </a:pPr>
            <a:r>
              <a:rPr sz="1800" spc="0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3)   </a:t>
            </a:r>
            <a:r>
              <a:rPr sz="1800" spc="4" dirty="0" smtClean="0">
                <a:solidFill>
                  <a:srgbClr val="6600C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B</a:t>
            </a:r>
            <a:r>
              <a:rPr sz="2000" spc="9" dirty="0" smtClean="0">
                <a:latin typeface="Arial" panose="020B0604020202020204"/>
                <a:cs typeface="Arial" panose="020B0604020202020204"/>
              </a:rPr>
              <a:t>e</a:t>
            </a:r>
            <a:r>
              <a:rPr sz="2000" spc="-4" dirty="0" smtClean="0">
                <a:latin typeface="Arial" panose="020B0604020202020204"/>
                <a:cs typeface="Arial" panose="020B0604020202020204"/>
              </a:rPr>
              <a:t>r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k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it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000" spc="-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d</a:t>
            </a:r>
            <a:r>
              <a:rPr sz="2000" spc="-9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000" spc="-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k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epen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ti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000" spc="-9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a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n</a:t>
            </a:r>
            <a:r>
              <a:rPr sz="2000" spc="-29" dirty="0" smtClean="0">
                <a:latin typeface="Arial" panose="020B0604020202020204"/>
                <a:cs typeface="Arial" panose="020B0604020202020204"/>
              </a:rPr>
              <a:t> 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000" spc="14" dirty="0" smtClean="0">
                <a:latin typeface="Arial" panose="020B0604020202020204"/>
                <a:cs typeface="Arial" panose="020B0604020202020204"/>
              </a:rPr>
              <a:t>m</a:t>
            </a:r>
            <a:r>
              <a:rPr sz="2000" spc="4" dirty="0" smtClean="0">
                <a:latin typeface="Arial" panose="020B0604020202020204"/>
                <a:cs typeface="Arial" panose="020B0604020202020204"/>
              </a:rPr>
              <a:t>u</a:t>
            </a:r>
            <a:r>
              <a:rPr sz="2000" spc="0" dirty="0" smtClean="0">
                <a:latin typeface="Arial" panose="020B0604020202020204"/>
                <a:cs typeface="Arial" panose="020B0604020202020204"/>
              </a:rPr>
              <a:t>m</a:t>
            </a:r>
            <a:endParaRPr sz="20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1419796"/>
            <a:ext cx="225897" cy="24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5"/>
              </a:spcBef>
            </a:pPr>
            <a:r>
              <a:rPr sz="1750" spc="0" dirty="0" smtClean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endParaRPr sz="1750">
              <a:latin typeface="Wingdings" panose="05000000000000000000"/>
              <a:cs typeface="Wingdings" panose="0500000000000000000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3498151"/>
            <a:ext cx="225897" cy="24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5"/>
              </a:spcBef>
            </a:pPr>
            <a:r>
              <a:rPr sz="1750" spc="0" dirty="0" smtClean="0">
                <a:solidFill>
                  <a:srgbClr val="0066FF"/>
                </a:solidFill>
                <a:latin typeface="Wingdings" panose="05000000000000000000"/>
                <a:cs typeface="Wingdings" panose="05000000000000000000"/>
              </a:rPr>
              <a:t></a:t>
            </a:r>
            <a:endParaRPr sz="1750">
              <a:latin typeface="Wingdings" panose="05000000000000000000"/>
              <a:cs typeface="Wingdings" panose="0500000000000000000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07340" y="4908486"/>
            <a:ext cx="225897" cy="2489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95"/>
              </a:lnSpc>
              <a:spcBef>
                <a:spcPts val="95"/>
              </a:spcBef>
            </a:pPr>
            <a:endParaRPr sz="1750" dirty="0">
              <a:latin typeface="Wingdings" panose="05000000000000000000"/>
              <a:cs typeface="Wingdings" panose="050000000000000000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7796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PERBEDAAN PROFESI DAN PEKERJAAN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221163"/>
          </a:xfrm>
        </p:spPr>
        <p:txBody>
          <a:bodyPr/>
          <a:lstStyle/>
          <a:p>
            <a:pPr eaLnBrk="1" hangingPunct="1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seseorang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menafkahi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keluarganya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diatur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oleh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berlaku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sesama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Pekerjaan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menafkahi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keluarganya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pekerjaan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mengatur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bebas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mengatur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 smtClean="0"/>
            </a:br>
            <a:endParaRPr lang="en-US" sz="14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763000" cy="61722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PERBEDAAN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505" indent="0" eaLnBrk="1" hangingPunct="1">
              <a:buNone/>
            </a:pP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Profesi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- Ada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Etika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yang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mengatur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Menghasilkan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jasa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bagi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orang lain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Tidak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ada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campur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tangan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orang lain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Pekerjaan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Tidak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ada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Etika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yang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mengatur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Tidak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ada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menghasilkan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jasa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bagi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orang lain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Adanya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campur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tangan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orang lain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br>
              <a:rPr lang="en-US" sz="2800" dirty="0" smtClean="0">
                <a:latin typeface="Comic Sans MS" panose="030F0702030302020204" pitchFamily="66" charset="0"/>
              </a:rPr>
            </a:b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60960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Profesi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         - Guru            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pengacara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         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Dosen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         - programmer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         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Dokter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       - database administrator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dll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Pekerjaan</a:t>
            </a:r>
            <a:b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peternak</a:t>
            </a: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en-US" sz="28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201295" lvl="1" indent="0" eaLnBrk="1" hangingPunct="1">
              <a:buNone/>
            </a:pP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petani</a:t>
            </a:r>
            <a:endParaRPr lang="en-US" sz="28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201295" lvl="1" indent="0" eaLnBrk="1" hangingPunct="1">
              <a:buNone/>
            </a:pPr>
            <a:r>
              <a:rPr lang="en-US" sz="28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- </a:t>
            </a:r>
            <a:r>
              <a:rPr lang="en-US" sz="2800" dirty="0" err="1" smtClean="0">
                <a:latin typeface="Comic Sans MS" panose="030F0702030302020204" pitchFamily="66" charset="0"/>
                <a:cs typeface="Arial" panose="020B0604020202020204" pitchFamily="34" charset="0"/>
              </a:rPr>
              <a:t>Nelayan</a:t>
            </a:r>
            <a:endParaRPr lang="en-US" sz="28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543800" cy="6096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PENGERTIAN PROFESIONAL</a:t>
            </a:r>
            <a:endParaRPr lang="en-US" sz="3200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52400" y="1737360"/>
            <a:ext cx="8763000" cy="4968239"/>
          </a:xfrm>
        </p:spPr>
        <p:txBody>
          <a:bodyPr/>
          <a:lstStyle/>
          <a:p>
            <a:r>
              <a:rPr lang="en-US" sz="2400" dirty="0" err="1" smtClean="0"/>
              <a:t>Seseorang</a:t>
            </a:r>
            <a:r>
              <a:rPr lang="en-US" sz="2400" dirty="0" smtClean="0"/>
              <a:t> yang </a:t>
            </a:r>
            <a:r>
              <a:rPr lang="en-US" sz="2400" dirty="0" err="1" smtClean="0"/>
              <a:t>profesi</a:t>
            </a:r>
            <a:r>
              <a:rPr lang="en-US" sz="2400" dirty="0" smtClean="0"/>
              <a:t> PROFESIONAL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: Orang yang </a:t>
            </a:r>
            <a:r>
              <a:rPr lang="en-US" sz="2400" dirty="0" err="1" smtClean="0"/>
              <a:t>tahu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keahlian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keterampilannya</a:t>
            </a:r>
            <a:r>
              <a:rPr lang="en-US" sz="2400" dirty="0" smtClean="0"/>
              <a:t>, </a:t>
            </a:r>
            <a:r>
              <a:rPr lang="en-US" sz="2400" dirty="0" err="1" smtClean="0"/>
              <a:t>Meluangkan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waktunya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pekerjaan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kegiatannya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,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situ,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/>
              <a:t>menjalankannya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sekedar</a:t>
            </a:r>
            <a:r>
              <a:rPr lang="en-US" sz="2400" dirty="0"/>
              <a:t> </a:t>
            </a:r>
            <a:r>
              <a:rPr lang="en-US" sz="2400" dirty="0" err="1"/>
              <a:t>hobi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bersenang-senang</a:t>
            </a:r>
            <a:r>
              <a:rPr lang="en-US" sz="2400" dirty="0"/>
              <a:t> </a:t>
            </a:r>
            <a:r>
              <a:rPr lang="en-US" sz="2400" dirty="0" err="1"/>
              <a:t>semata</a:t>
            </a:r>
            <a:endParaRPr lang="en-US" sz="2400" dirty="0" smtClean="0"/>
          </a:p>
          <a:p>
            <a:pPr eaLnBrk="1" hangingPunct="1"/>
            <a:r>
              <a:rPr lang="en-US" sz="2400" dirty="0" smtClean="0">
                <a:latin typeface="Comic Sans MS" panose="030F0702030302020204" pitchFamily="66" charset="0"/>
              </a:rPr>
              <a:t>Professional </a:t>
            </a:r>
            <a:r>
              <a:rPr lang="en-US" sz="2400" dirty="0" err="1" smtClean="0">
                <a:latin typeface="Comic Sans MS" panose="030F0702030302020204" pitchFamily="66" charset="0"/>
              </a:rPr>
              <a:t>memiliki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tiga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hal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</a:rPr>
              <a:t>pokok</a:t>
            </a:r>
            <a:r>
              <a:rPr lang="en-US" sz="2400" dirty="0" smtClean="0">
                <a:latin typeface="Comic Sans MS" panose="030F0702030302020204" pitchFamily="66" charset="0"/>
              </a:rPr>
              <a:t> :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lvl="1" eaLnBrk="1" hangingPunct="1"/>
            <a:r>
              <a:rPr lang="en-US" sz="2400" dirty="0" smtClean="0"/>
              <a:t> </a:t>
            </a:r>
            <a:r>
              <a:rPr lang="en-US" sz="2400" b="1" i="1" dirty="0" smtClean="0"/>
              <a:t>Skill</a:t>
            </a:r>
            <a:r>
              <a:rPr lang="en-US" sz="2400" dirty="0" smtClean="0"/>
              <a:t> (Skill </a:t>
            </a:r>
            <a:r>
              <a:rPr lang="en-US" sz="2400" dirty="0" err="1" smtClean="0"/>
              <a:t>disini</a:t>
            </a:r>
            <a:r>
              <a:rPr lang="en-US" sz="2400" dirty="0" smtClean="0"/>
              <a:t> </a:t>
            </a:r>
            <a:r>
              <a:rPr lang="en-US" sz="2400" dirty="0" err="1" smtClean="0"/>
              <a:t>berarti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seseorang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benar-benar</a:t>
            </a:r>
            <a:r>
              <a:rPr lang="en-US" sz="2400" dirty="0" smtClean="0"/>
              <a:t> </a:t>
            </a:r>
            <a:r>
              <a:rPr lang="en-US" sz="2400" dirty="0" err="1" smtClean="0"/>
              <a:t>ahli</a:t>
            </a:r>
            <a:r>
              <a:rPr lang="en-US" sz="2400" dirty="0" smtClean="0"/>
              <a:t> di </a:t>
            </a:r>
            <a:r>
              <a:rPr lang="en-US" sz="2400" dirty="0" err="1" smtClean="0"/>
              <a:t>bidangnya</a:t>
            </a:r>
            <a:r>
              <a:rPr lang="en-US" sz="2400" dirty="0" smtClean="0"/>
              <a:t>),</a:t>
            </a:r>
            <a:endParaRPr lang="en-US" sz="2400" dirty="0" smtClean="0"/>
          </a:p>
          <a:p>
            <a:pPr lvl="1" eaLnBrk="1" hangingPunct="1"/>
            <a:r>
              <a:rPr lang="en-US" sz="2400" dirty="0" smtClean="0"/>
              <a:t> </a:t>
            </a:r>
            <a:r>
              <a:rPr lang="en-US" sz="2400" b="1" i="1" dirty="0" smtClean="0"/>
              <a:t>Knowledge</a:t>
            </a:r>
            <a:r>
              <a:rPr lang="en-US" sz="2400" dirty="0" smtClean="0"/>
              <a:t> (Knowledge, </a:t>
            </a:r>
            <a:r>
              <a:rPr lang="en-US" sz="2400" dirty="0" err="1" smtClean="0"/>
              <a:t>tak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ahli</a:t>
            </a:r>
            <a:r>
              <a:rPr lang="en-US" sz="2400" dirty="0" smtClean="0"/>
              <a:t> di </a:t>
            </a:r>
            <a:r>
              <a:rPr lang="en-US" sz="2400" dirty="0" err="1" smtClean="0"/>
              <a:t>bidangnya</a:t>
            </a:r>
            <a:r>
              <a:rPr lang="en-US" sz="2400" dirty="0" smtClean="0"/>
              <a:t>, </a:t>
            </a:r>
            <a:r>
              <a:rPr lang="en-US" sz="2400" dirty="0" err="1" smtClean="0"/>
              <a:t>tapi</a:t>
            </a:r>
            <a:r>
              <a:rPr lang="en-US" sz="2400" dirty="0" smtClean="0"/>
              <a:t> </a:t>
            </a:r>
            <a:r>
              <a:rPr lang="en-US" sz="2400" dirty="0" err="1" smtClean="0"/>
              <a:t>ia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berwawasan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menguasai</a:t>
            </a:r>
            <a:r>
              <a:rPr lang="en-US" sz="2400" dirty="0" smtClean="0"/>
              <a:t> </a:t>
            </a:r>
            <a:r>
              <a:rPr lang="en-US" sz="2400" dirty="0" err="1" smtClean="0"/>
              <a:t>berbagai</a:t>
            </a:r>
            <a:r>
              <a:rPr lang="en-US" sz="2400" dirty="0" smtClean="0"/>
              <a:t> </a:t>
            </a:r>
            <a:r>
              <a:rPr lang="en-US" sz="2400" dirty="0" err="1" smtClean="0"/>
              <a:t>ilmu</a:t>
            </a:r>
            <a:r>
              <a:rPr lang="en-US" sz="2400" dirty="0" smtClean="0"/>
              <a:t> </a:t>
            </a:r>
            <a:r>
              <a:rPr lang="en-US" sz="2400" dirty="0" err="1" smtClean="0"/>
              <a:t>pengetahuan</a:t>
            </a:r>
            <a:r>
              <a:rPr lang="en-US" sz="2400" dirty="0" smtClean="0"/>
              <a:t> lain yang </a:t>
            </a:r>
            <a:r>
              <a:rPr lang="en-US" sz="2400" dirty="0" err="1" smtClean="0"/>
              <a:t>berhubungan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bidangnya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pPr lvl="1" eaLnBrk="1" hangingPunct="1"/>
            <a:r>
              <a:rPr lang="en-US" sz="2400" b="1" i="1" dirty="0" smtClean="0"/>
              <a:t>Attitude</a:t>
            </a:r>
            <a:r>
              <a:rPr lang="en-US" sz="2400" dirty="0" smtClean="0"/>
              <a:t> (Attitude, </a:t>
            </a:r>
            <a:r>
              <a:rPr lang="en-US" sz="2400" dirty="0" err="1" smtClean="0"/>
              <a:t>bukan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pintar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cerdas</a:t>
            </a:r>
            <a:r>
              <a:rPr lang="en-US" sz="2400" dirty="0" smtClean="0"/>
              <a:t>, </a:t>
            </a:r>
            <a:r>
              <a:rPr lang="en-US" sz="2400" dirty="0" err="1" smtClean="0"/>
              <a:t>tapi</a:t>
            </a:r>
            <a:r>
              <a:rPr lang="en-US" sz="2400" dirty="0" smtClean="0"/>
              <a:t> </a:t>
            </a:r>
            <a:r>
              <a:rPr lang="en-US" sz="2400" dirty="0" err="1" smtClean="0"/>
              <a:t>dia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punya</a:t>
            </a:r>
            <a:r>
              <a:rPr lang="en-US" sz="2400" dirty="0" smtClean="0"/>
              <a:t> </a:t>
            </a:r>
            <a:r>
              <a:rPr lang="en-US" sz="2400" dirty="0" err="1" smtClean="0"/>
              <a:t>etika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diterapkan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bidangnya</a:t>
            </a:r>
            <a:r>
              <a:rPr lang="en-US" sz="2400" dirty="0" smtClean="0"/>
              <a:t>).</a:t>
            </a:r>
            <a:endParaRPr lang="en-US" sz="2400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86702" y="967739"/>
            <a:ext cx="1569719" cy="0"/>
          </a:xfrm>
          <a:custGeom>
            <a:avLst/>
            <a:gdLst/>
            <a:ahLst/>
            <a:cxnLst/>
            <a:rect l="l" t="t" r="r" b="b"/>
            <a:pathLst>
              <a:path w="1569719">
                <a:moveTo>
                  <a:pt x="0" y="0"/>
                </a:moveTo>
                <a:lnTo>
                  <a:pt x="1569719" y="0"/>
                </a:lnTo>
              </a:path>
            </a:pathLst>
          </a:custGeom>
          <a:ln w="5714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4002" y="438994"/>
            <a:ext cx="1675120" cy="559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395"/>
              </a:lnSpc>
              <a:spcBef>
                <a:spcPts val="220"/>
              </a:spcBef>
            </a:pPr>
            <a:r>
              <a:rPr sz="4200" b="1" spc="0" dirty="0" smtClean="0">
                <a:latin typeface="Arial" panose="020B0604020202020204"/>
                <a:cs typeface="Arial" panose="020B0604020202020204"/>
              </a:rPr>
              <a:t>Tu</a:t>
            </a:r>
            <a:r>
              <a:rPr sz="4200" b="1" spc="-14" dirty="0" smtClean="0">
                <a:latin typeface="Arial" panose="020B0604020202020204"/>
                <a:cs typeface="Arial" panose="020B0604020202020204"/>
              </a:rPr>
              <a:t>g</a:t>
            </a:r>
            <a:r>
              <a:rPr sz="4200" b="1" spc="0" dirty="0" smtClean="0">
                <a:latin typeface="Arial" panose="020B0604020202020204"/>
                <a:cs typeface="Arial" panose="020B0604020202020204"/>
              </a:rPr>
              <a:t>as</a:t>
            </a:r>
            <a:endParaRPr sz="4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86702" y="1143000"/>
            <a:ext cx="8414524" cy="533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7505" indent="-357505" algn="just">
              <a:tabLst>
                <a:tab pos="356870" algn="l"/>
              </a:tabLst>
            </a:pPr>
            <a:r>
              <a:rPr lang="en-US" sz="2400" spc="0" dirty="0" smtClean="0">
                <a:latin typeface="Comic Sans MS" panose="030F0702030302020204" pitchFamily="66" charset="0"/>
                <a:cs typeface="Arial" panose="020B0604020202020204"/>
              </a:rPr>
              <a:t>1.	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Je</a:t>
            </a:r>
            <a:r>
              <a:rPr sz="2400" spc="9" dirty="0" err="1" smtClean="0">
                <a:latin typeface="Comic Sans MS" panose="030F0702030302020204" pitchFamily="66" charset="0"/>
                <a:cs typeface="Arial" panose="020B0604020202020204"/>
              </a:rPr>
              <a:t>l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askan</a:t>
            </a:r>
            <a:r>
              <a:rPr sz="2400" spc="-1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ba</a:t>
            </a:r>
            <a:r>
              <a:rPr sz="2400" spc="4" dirty="0" smtClean="0">
                <a:latin typeface="Comic Sans MS" panose="030F0702030302020204" pitchFamily="66" charset="0"/>
                <a:cs typeface="Arial" panose="020B0604020202020204"/>
              </a:rPr>
              <a:t>g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a</a:t>
            </a:r>
            <a:r>
              <a:rPr sz="2400" spc="9" dirty="0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mana</a:t>
            </a:r>
            <a:r>
              <a:rPr sz="2400" spc="-3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be</a:t>
            </a:r>
            <a:r>
              <a:rPr sz="2400" spc="4" dirty="0" err="1" smtClean="0">
                <a:latin typeface="Comic Sans MS" panose="030F0702030302020204" pitchFamily="66" charset="0"/>
                <a:cs typeface="Arial" panose="020B0604020202020204"/>
              </a:rPr>
              <a:t>n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tuk</a:t>
            </a:r>
            <a:r>
              <a:rPr sz="2400" spc="-14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profesio</a:t>
            </a:r>
            <a:r>
              <a:rPr sz="2400" spc="4" dirty="0" err="1" smtClean="0">
                <a:latin typeface="Comic Sans MS" panose="030F0702030302020204" pitchFamily="66" charset="0"/>
                <a:cs typeface="Arial" panose="020B0604020202020204"/>
              </a:rPr>
              <a:t>n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a</a:t>
            </a:r>
            <a:r>
              <a:rPr sz="2400" spc="9" dirty="0" err="1" smtClean="0">
                <a:latin typeface="Comic Sans MS" panose="030F0702030302020204" pitchFamily="66" charset="0"/>
                <a:cs typeface="Arial" panose="020B0604020202020204"/>
              </a:rPr>
              <a:t>l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4" dirty="0" err="1" smtClean="0">
                <a:latin typeface="Comic Sans MS" panose="030F0702030302020204" pitchFamily="66" charset="0"/>
                <a:cs typeface="Arial" panose="020B0604020202020204"/>
              </a:rPr>
              <a:t>s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me</a:t>
            </a:r>
            <a:r>
              <a:rPr lang="en-US" sz="2400" dirty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da</a:t>
            </a:r>
            <a:r>
              <a:rPr sz="2400" spc="9" dirty="0" err="1" smtClean="0">
                <a:latin typeface="Comic Sans MS" panose="030F0702030302020204" pitchFamily="66" charset="0"/>
                <a:cs typeface="Arial" panose="020B0604020202020204"/>
              </a:rPr>
              <a:t>l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am</a:t>
            </a:r>
            <a:r>
              <a:rPr sz="2400" spc="-2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pro</a:t>
            </a:r>
            <a:r>
              <a:rPr sz="2400" spc="-14" dirty="0" err="1" smtClean="0">
                <a:latin typeface="Comic Sans MS" panose="030F0702030302020204" pitchFamily="66" charset="0"/>
                <a:cs typeface="Arial" panose="020B0604020202020204"/>
              </a:rPr>
              <a:t>f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esi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spc="0" dirty="0" err="1" smtClean="0">
                <a:latin typeface="Comic Sans MS" panose="030F0702030302020204" pitchFamily="66" charset="0"/>
                <a:cs typeface="Arial" panose="020B0604020202020204"/>
              </a:rPr>
              <a:t>pada</a:t>
            </a:r>
            <a:r>
              <a:rPr lang="en-US" sz="2400" spc="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spc="0" dirty="0" err="1" smtClean="0">
                <a:latin typeface="Comic Sans MS" panose="030F0702030302020204" pitchFamily="66" charset="0"/>
                <a:cs typeface="Arial" panose="020B0604020202020204"/>
              </a:rPr>
              <a:t>saat</a:t>
            </a:r>
            <a:r>
              <a:rPr lang="en-US" sz="2400" spc="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spc="0" dirty="0" err="1" smtClean="0">
                <a:latin typeface="Comic Sans MS" panose="030F0702030302020204" pitchFamily="66" charset="0"/>
                <a:cs typeface="Arial" panose="020B0604020202020204"/>
              </a:rPr>
              <a:t>pandemi</a:t>
            </a:r>
            <a:r>
              <a:rPr lang="en-US" sz="2400" spc="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spc="0" dirty="0" err="1" smtClean="0">
                <a:latin typeface="Comic Sans MS" panose="030F0702030302020204" pitchFamily="66" charset="0"/>
                <a:cs typeface="Arial" panose="020B0604020202020204"/>
              </a:rPr>
              <a:t>sekarang</a:t>
            </a:r>
            <a:r>
              <a:rPr lang="en-US" sz="2400" spc="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spc="0" dirty="0" err="1" smtClean="0">
                <a:latin typeface="Comic Sans MS" panose="030F0702030302020204" pitchFamily="66" charset="0"/>
                <a:cs typeface="Arial" panose="020B0604020202020204"/>
              </a:rPr>
              <a:t>ini</a:t>
            </a:r>
            <a:r>
              <a:rPr lang="en-US" sz="2400" dirty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misal</a:t>
            </a:r>
            <a:r>
              <a:rPr sz="2400" spc="-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tenaga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kesehatan</a:t>
            </a:r>
            <a:r>
              <a:rPr lang="en-US" sz="2400" spc="-14" dirty="0" smtClean="0">
                <a:latin typeface="Comic Sans MS" panose="030F0702030302020204" pitchFamily="66" charset="0"/>
                <a:cs typeface="Arial" panose="020B0604020202020204"/>
              </a:rPr>
              <a:t>, guru, </a:t>
            </a:r>
            <a:r>
              <a:rPr lang="en-US" sz="2400" spc="-14" dirty="0" err="1" smtClean="0">
                <a:latin typeface="Comic Sans MS" panose="030F0702030302020204" pitchFamily="66" charset="0"/>
                <a:cs typeface="Arial" panose="020B0604020202020204"/>
              </a:rPr>
              <a:t>ojek</a:t>
            </a:r>
            <a:r>
              <a:rPr lang="en-US" sz="2400" spc="-14" dirty="0" smtClean="0">
                <a:latin typeface="Comic Sans MS" panose="030F0702030302020204" pitchFamily="66" charset="0"/>
                <a:cs typeface="Arial" panose="020B0604020202020204"/>
              </a:rPr>
              <a:t> online,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programmer,</a:t>
            </a:r>
            <a:r>
              <a:rPr lang="en-US" sz="2400" spc="-14" dirty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po</a:t>
            </a:r>
            <a:r>
              <a:rPr lang="en-US" sz="2400" spc="9" dirty="0" err="1" smtClean="0">
                <a:latin typeface="Comic Sans MS" panose="030F0702030302020204" pitchFamily="66" charset="0"/>
                <a:cs typeface="Arial" panose="020B0604020202020204"/>
              </a:rPr>
              <a:t>l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is</a:t>
            </a:r>
            <a:r>
              <a:rPr lang="en-US" sz="2400" spc="14" dirty="0" err="1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dll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),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atau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bisa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jelaskan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profesi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yang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lainnya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yang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sangat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berperan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sekarang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ini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. (minimal 3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profesi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).</a:t>
            </a:r>
            <a:endParaRPr lang="en-US" sz="2400" dirty="0" smtClean="0">
              <a:latin typeface="Comic Sans MS" panose="030F0702030302020204" pitchFamily="66" charset="0"/>
              <a:cs typeface="Arial" panose="020B0604020202020204"/>
            </a:endParaRPr>
          </a:p>
          <a:p>
            <a:pPr marL="357505" marR="23495" indent="-357505"/>
            <a:r>
              <a:rPr lang="en-US" sz="2400" spc="0" dirty="0" smtClean="0">
                <a:latin typeface="Comic Sans MS" panose="030F0702030302020204" pitchFamily="66" charset="0"/>
                <a:cs typeface="Arial" panose="020B0604020202020204"/>
              </a:rPr>
              <a:t>2. 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Sesu</a:t>
            </a:r>
            <a:r>
              <a:rPr sz="2400" spc="4" dirty="0" err="1" smtClean="0">
                <a:latin typeface="Comic Sans MS" panose="030F0702030302020204" pitchFamily="66" charset="0"/>
                <a:cs typeface="Arial" panose="020B0604020202020204"/>
              </a:rPr>
              <a:t>a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-1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cit</a:t>
            </a:r>
            <a:r>
              <a:rPr sz="2400" spc="-4" dirty="0" smtClean="0">
                <a:latin typeface="Comic Sans MS" panose="030F0702030302020204" pitchFamily="66" charset="0"/>
                <a:cs typeface="Arial" panose="020B0604020202020204"/>
              </a:rPr>
              <a:t>a-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cita, ke</a:t>
            </a:r>
            <a:r>
              <a:rPr sz="2400" spc="4" dirty="0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ng</a:t>
            </a:r>
            <a:r>
              <a:rPr sz="2400" spc="9" dirty="0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nan</a:t>
            </a:r>
            <a:r>
              <a:rPr sz="2400" spc="-3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dan</a:t>
            </a:r>
            <a:r>
              <a:rPr sz="2400" spc="-1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minat</a:t>
            </a:r>
            <a:r>
              <a:rPr sz="2400" spc="-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anda, 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p</a:t>
            </a:r>
            <a:r>
              <a:rPr sz="2400" spc="9" dirty="0" err="1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l</a:t>
            </a:r>
            <a:r>
              <a:rPr sz="2400" spc="14" dirty="0" err="1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h</a:t>
            </a:r>
            <a:r>
              <a:rPr sz="2400" spc="9" dirty="0" err="1" smtClean="0">
                <a:latin typeface="Comic Sans MS" panose="030F0702030302020204" pitchFamily="66" charset="0"/>
                <a:cs typeface="Arial" panose="020B0604020202020204"/>
              </a:rPr>
              <a:t>l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ah</a:t>
            </a:r>
            <a:r>
              <a:rPr sz="2400" spc="-3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satu</a:t>
            </a:r>
            <a:r>
              <a:rPr lang="en-US" sz="2400" spc="-9" dirty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profesi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 bi</a:t>
            </a:r>
            <a:r>
              <a:rPr sz="2400" spc="4" dirty="0" smtClean="0">
                <a:latin typeface="Comic Sans MS" panose="030F0702030302020204" pitchFamily="66" charset="0"/>
                <a:cs typeface="Arial" panose="020B0604020202020204"/>
              </a:rPr>
              <a:t>d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ang</a:t>
            </a:r>
            <a:r>
              <a:rPr sz="2400" spc="-1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IT</a:t>
            </a:r>
            <a:r>
              <a:rPr sz="2400" spc="-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dan</a:t>
            </a:r>
            <a:r>
              <a:rPr sz="2400" spc="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-9" dirty="0" smtClean="0">
                <a:latin typeface="Comic Sans MS" panose="030F0702030302020204" pitchFamily="66" charset="0"/>
                <a:cs typeface="Arial" panose="020B0604020202020204"/>
              </a:rPr>
              <a:t>s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atu b</a:t>
            </a:r>
            <a:r>
              <a:rPr sz="2400" spc="9" dirty="0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da</a:t>
            </a:r>
            <a:r>
              <a:rPr sz="2400" spc="4" dirty="0" smtClean="0">
                <a:latin typeface="Comic Sans MS" panose="030F0702030302020204" pitchFamily="66" charset="0"/>
                <a:cs typeface="Arial" panose="020B0604020202020204"/>
              </a:rPr>
              <a:t>n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g</a:t>
            </a:r>
            <a:r>
              <a:rPr sz="2400" spc="-1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non</a:t>
            </a:r>
            <a:r>
              <a:rPr sz="2400" spc="-4" dirty="0" smtClean="0">
                <a:latin typeface="Comic Sans MS" panose="030F0702030302020204" pitchFamily="66" charset="0"/>
                <a:cs typeface="Arial" panose="020B0604020202020204"/>
              </a:rPr>
              <a:t>-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IT.</a:t>
            </a:r>
            <a:r>
              <a:rPr sz="2400" spc="-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endParaRPr lang="en-US" sz="2400" spc="-9" dirty="0" smtClean="0">
              <a:latin typeface="Comic Sans MS" panose="030F0702030302020204" pitchFamily="66" charset="0"/>
              <a:cs typeface="Arial" panose="020B0604020202020204"/>
            </a:endParaRPr>
          </a:p>
          <a:p>
            <a:pPr marL="357505" marR="23495"/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Lalu</a:t>
            </a:r>
            <a:r>
              <a:rPr sz="2400" spc="-1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ber</a:t>
            </a:r>
            <a:r>
              <a:rPr sz="2400" spc="4" dirty="0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kan</a:t>
            </a:r>
            <a:r>
              <a:rPr sz="2400" spc="-1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deskr</a:t>
            </a:r>
            <a:r>
              <a:rPr sz="2400" spc="4" dirty="0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psi</a:t>
            </a:r>
            <a:r>
              <a:rPr sz="2400" spc="-14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a</a:t>
            </a:r>
            <a:r>
              <a:rPr sz="2400" spc="9" dirty="0" smtClean="0">
                <a:latin typeface="Comic Sans MS" panose="030F0702030302020204" pitchFamily="66" charset="0"/>
                <a:cs typeface="Arial" panose="020B0604020202020204"/>
              </a:rPr>
              <a:t>l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asan dan uraian</a:t>
            </a:r>
            <a:r>
              <a:rPr sz="2400" spc="-1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pro</a:t>
            </a:r>
            <a:r>
              <a:rPr sz="2400" spc="-14" dirty="0" smtClean="0">
                <a:latin typeface="Comic Sans MS" panose="030F0702030302020204" pitchFamily="66" charset="0"/>
                <a:cs typeface="Arial" panose="020B0604020202020204"/>
              </a:rPr>
              <a:t>f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esi p</a:t>
            </a:r>
            <a:r>
              <a:rPr sz="2400" spc="4" dirty="0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l</a:t>
            </a:r>
            <a:r>
              <a:rPr sz="2400" spc="14" dirty="0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han</a:t>
            </a:r>
            <a:r>
              <a:rPr sz="2400" spc="-3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anda</a:t>
            </a:r>
            <a:r>
              <a:rPr sz="2400" spc="-19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berdasarkan tingk</a:t>
            </a:r>
            <a:r>
              <a:rPr sz="2400" spc="4" dirty="0" smtClean="0">
                <a:latin typeface="Comic Sans MS" panose="030F0702030302020204" pitchFamily="66" charset="0"/>
                <a:cs typeface="Arial" panose="020B0604020202020204"/>
              </a:rPr>
              <a:t>a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t</a:t>
            </a:r>
            <a:r>
              <a:rPr sz="2400" spc="-14" dirty="0" smtClean="0">
                <a:latin typeface="Comic Sans MS" panose="030F0702030302020204" pitchFamily="66" charset="0"/>
                <a:cs typeface="Arial" panose="020B0604020202020204"/>
              </a:rPr>
              <a:t> 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profesio</a:t>
            </a:r>
            <a:r>
              <a:rPr sz="2400" spc="4" dirty="0" err="1" smtClean="0">
                <a:latin typeface="Comic Sans MS" panose="030F0702030302020204" pitchFamily="66" charset="0"/>
                <a:cs typeface="Arial" panose="020B0604020202020204"/>
              </a:rPr>
              <a:t>n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a</a:t>
            </a:r>
            <a:r>
              <a:rPr sz="2400" spc="9" dirty="0" err="1" smtClean="0">
                <a:latin typeface="Comic Sans MS" panose="030F0702030302020204" pitchFamily="66" charset="0"/>
                <a:cs typeface="Arial" panose="020B0604020202020204"/>
              </a:rPr>
              <a:t>l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i</a:t>
            </a:r>
            <a:r>
              <a:rPr sz="2400" spc="4" dirty="0" err="1" smtClean="0">
                <a:latin typeface="Comic Sans MS" panose="030F0702030302020204" pitchFamily="66" charset="0"/>
                <a:cs typeface="Arial" panose="020B0604020202020204"/>
              </a:rPr>
              <a:t>s</a:t>
            </a:r>
            <a:r>
              <a:rPr sz="2400" spc="0" dirty="0" err="1" smtClean="0">
                <a:latin typeface="Comic Sans MS" panose="030F0702030302020204" pitchFamily="66" charset="0"/>
                <a:cs typeface="Arial" panose="020B0604020202020204"/>
              </a:rPr>
              <a:t>menya</a:t>
            </a:r>
            <a:r>
              <a:rPr sz="2400" spc="0" dirty="0" smtClean="0">
                <a:latin typeface="Comic Sans MS" panose="030F0702030302020204" pitchFamily="66" charset="0"/>
                <a:cs typeface="Arial" panose="020B0604020202020204"/>
              </a:rPr>
              <a:t>.</a:t>
            </a:r>
            <a:endParaRPr lang="en-US" sz="2400" spc="0" dirty="0" smtClean="0">
              <a:latin typeface="Comic Sans MS" panose="030F0702030302020204" pitchFamily="66" charset="0"/>
              <a:cs typeface="Arial" panose="020B0604020202020204"/>
            </a:endParaRPr>
          </a:p>
          <a:p>
            <a:pPr marR="23495" indent="12700"/>
            <a:endParaRPr lang="en-US" sz="2400" dirty="0" smtClean="0">
              <a:latin typeface="Comic Sans MS" panose="030F0702030302020204" pitchFamily="66" charset="0"/>
              <a:cs typeface="Arial" panose="020B0604020202020204"/>
            </a:endParaRPr>
          </a:p>
          <a:p>
            <a:pPr marR="23495" indent="12700"/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Dikumpulkan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paling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lambat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:</a:t>
            </a:r>
            <a:endParaRPr lang="en-US" sz="2400" dirty="0" smtClean="0">
              <a:latin typeface="Comic Sans MS" panose="030F0702030302020204" pitchFamily="66" charset="0"/>
              <a:cs typeface="Arial" panose="020B0604020202020204"/>
            </a:endParaRPr>
          </a:p>
          <a:p>
            <a:pPr marR="23495" indent="12700"/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Senin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, 19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Oktober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2020 jam 4 sore (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kls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B) </a:t>
            </a:r>
            <a:endParaRPr lang="en-US" sz="2400" dirty="0" smtClean="0">
              <a:latin typeface="Comic Sans MS" panose="030F0702030302020204" pitchFamily="66" charset="0"/>
              <a:cs typeface="Arial" panose="020B0604020202020204"/>
            </a:endParaRPr>
          </a:p>
          <a:p>
            <a:pPr marR="23495" indent="12700"/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Selasa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, 20 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Oktober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2020 jam 4 sore (</a:t>
            </a:r>
            <a:r>
              <a:rPr lang="en-US" sz="2400" dirty="0" err="1" smtClean="0">
                <a:latin typeface="Comic Sans MS" panose="030F0702030302020204" pitchFamily="66" charset="0"/>
                <a:cs typeface="Arial" panose="020B0604020202020204"/>
              </a:rPr>
              <a:t>kls</a:t>
            </a:r>
            <a:r>
              <a:rPr lang="en-US" sz="2400" dirty="0" smtClean="0">
                <a:latin typeface="Comic Sans MS" panose="030F0702030302020204" pitchFamily="66" charset="0"/>
                <a:cs typeface="Arial" panose="020B0604020202020204"/>
              </a:rPr>
              <a:t> A)</a:t>
            </a:r>
            <a:endParaRPr sz="2400" dirty="0">
              <a:latin typeface="Comic Sans MS" panose="030F0702030302020204" pitchFamily="66" charset="0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3543</Words>
  <Application>WPS Presentation</Application>
  <PresentationFormat>On-screen Show (4:3)</PresentationFormat>
  <Paragraphs>99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SimSun</vt:lpstr>
      <vt:lpstr>Wingdings</vt:lpstr>
      <vt:lpstr>Calibri</vt:lpstr>
      <vt:lpstr>Arial</vt:lpstr>
      <vt:lpstr>Times New Roman</vt:lpstr>
      <vt:lpstr>Comic Sans MS</vt:lpstr>
      <vt:lpstr>Wingdings</vt:lpstr>
      <vt:lpstr>Times New Roman</vt:lpstr>
      <vt:lpstr>Microsoft YaHei</vt:lpstr>
      <vt:lpstr>Arial Unicode MS</vt:lpstr>
      <vt:lpstr>Calibri Light</vt:lpstr>
      <vt:lpstr>Retrospect</vt:lpstr>
      <vt:lpstr>T05 - Pekerjaan, profesi dan profesional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PERBEDAAN PROFESI DAN PEKERJAAN</vt:lpstr>
      <vt:lpstr>PowerPoint 演示文稿</vt:lpstr>
      <vt:lpstr>PowerPoint 演示文稿</vt:lpstr>
      <vt:lpstr>PENGERTIAN PROFESIONAL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hanin</cp:lastModifiedBy>
  <cp:revision>11</cp:revision>
  <dcterms:created xsi:type="dcterms:W3CDTF">2026-10-06T02:51:50Z</dcterms:created>
  <dcterms:modified xsi:type="dcterms:W3CDTF">2026-10-06T02:51:56Z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0ED2ED1C2B67491DB336369D003FC63C_12</vt:lpwstr>
  </property>
  <property fmtid="{D5CDD505-2E9C-101B-9397-08002B2CF9AE}" pid="3" name="KSOProductBuildVer">
    <vt:lpwstr>1033-12.1.0.28485</vt:lpwstr>
  </property>
</Properties>
</file>