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60" r:id="rId4"/>
    <p:sldId id="258" r:id="rId5"/>
    <p:sldId id="266" r:id="rId6"/>
    <p:sldId id="351" r:id="rId7"/>
    <p:sldId id="374" r:id="rId8"/>
    <p:sldId id="375" r:id="rId9"/>
    <p:sldId id="361" r:id="rId10"/>
    <p:sldId id="376" r:id="rId11"/>
    <p:sldId id="371" r:id="rId12"/>
    <p:sldId id="377" r:id="rId13"/>
    <p:sldId id="372" r:id="rId14"/>
    <p:sldId id="378" r:id="rId15"/>
    <p:sldId id="379" r:id="rId16"/>
    <p:sldId id="354" r:id="rId17"/>
    <p:sldId id="380" r:id="rId18"/>
    <p:sldId id="362" r:id="rId19"/>
    <p:sldId id="356" r:id="rId20"/>
    <p:sldId id="257" r:id="rId21"/>
    <p:sldId id="265" r:id="rId22"/>
  </p:sldIdLst>
  <p:sldSz cx="18288000" cy="10287000"/>
  <p:notesSz cx="6858000" cy="9144000"/>
  <p:embeddedFontLst>
    <p:embeddedFont>
      <p:font typeface="Comic Sans MS" panose="030F0702030302020204" pitchFamily="66" charset="0"/>
      <p:regular r:id="rId26"/>
      <p:bold r:id="rId27"/>
      <p:italic r:id="rId28"/>
      <p:boldItalic r:id="rId29"/>
    </p:embeddedFont>
    <p:embeddedFont>
      <p:font typeface="Arial Narrow" panose="020B0606020202030204" pitchFamily="34" charset="0"/>
      <p:regular r:id="rId30"/>
      <p:bold r:id="rId31"/>
      <p:italic r:id="rId32"/>
      <p:boldItalic r:id="rId33"/>
    </p:embeddedFont>
    <p:embeddedFont>
      <p:font typeface="Montserrat Bold" panose="00000800000000000000"/>
      <p:bold r:id="rId34"/>
    </p:embeddedFont>
    <p:embeddedFont>
      <p:font typeface="Source Sans Pro" panose="020B0503030403020204" pitchFamily="34" charset="-122"/>
      <p:regular r:id="rId35"/>
    </p:embeddedFont>
    <p:embeddedFont>
      <p:font typeface="Source Sans Pro" panose="020B0503030403020204" pitchFamily="34" charset="-120"/>
      <p:regular r:id="rId36"/>
    </p:embeddedFont>
    <p:embeddedFont>
      <p:font typeface="Montserrat Medium" panose="00000600000000000000"/>
      <p:regular r:id="rId37"/>
    </p:embeddedFont>
    <p:embeddedFont>
      <p:font typeface="Source Sans Pro" panose="020B0503030403020204" pitchFamily="34" charset="0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  <p:embeddedFont>
      <p:font typeface="Calibri" panose="020F0502020204030204"/>
      <p:regular r:id="rId43"/>
      <p:bold r:id="rId44"/>
      <p:italic r:id="rId45"/>
      <p:boldItalic r:id="rId46"/>
    </p:embeddedFont>
    <p:embeddedFont>
      <p:font typeface="Malgun Gothic" panose="020B0503020000020004" charset="-127"/>
      <p:regular r:id="rId47"/>
      <p:bold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26" d="100"/>
          <a:sy n="26" d="100"/>
        </p:scale>
        <p:origin x="132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font" Target="fonts/font23.fntdata"/><Relationship Id="rId47" Type="http://schemas.openxmlformats.org/officeDocument/2006/relationships/font" Target="fonts/font22.fntdata"/><Relationship Id="rId46" Type="http://schemas.openxmlformats.org/officeDocument/2006/relationships/font" Target="fonts/font21.fntdata"/><Relationship Id="rId45" Type="http://schemas.openxmlformats.org/officeDocument/2006/relationships/font" Target="fonts/font20.fntdata"/><Relationship Id="rId44" Type="http://schemas.openxmlformats.org/officeDocument/2006/relationships/font" Target="fonts/font19.fntdata"/><Relationship Id="rId43" Type="http://schemas.openxmlformats.org/officeDocument/2006/relationships/font" Target="fonts/font18.fntdata"/><Relationship Id="rId42" Type="http://schemas.openxmlformats.org/officeDocument/2006/relationships/font" Target="fonts/font17.fntdata"/><Relationship Id="rId41" Type="http://schemas.openxmlformats.org/officeDocument/2006/relationships/font" Target="fonts/font16.fntdata"/><Relationship Id="rId40" Type="http://schemas.openxmlformats.org/officeDocument/2006/relationships/font" Target="fonts/font15.fntdata"/><Relationship Id="rId4" Type="http://schemas.openxmlformats.org/officeDocument/2006/relationships/slide" Target="slides/slide2.xml"/><Relationship Id="rId39" Type="http://schemas.openxmlformats.org/officeDocument/2006/relationships/font" Target="fonts/font14.fntdata"/><Relationship Id="rId38" Type="http://schemas.openxmlformats.org/officeDocument/2006/relationships/font" Target="fonts/font13.fntdata"/><Relationship Id="rId37" Type="http://schemas.openxmlformats.org/officeDocument/2006/relationships/font" Target="fonts/font12.fntdata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9344" y="0"/>
            <a:ext cx="15048656" cy="1768932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8288000" cy="1768932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39624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1"/>
            <a:stretch>
              <a:fillRect l="-70429" r="-7042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214591" y="-653351"/>
            <a:ext cx="3335222" cy="3026714"/>
          </a:xfrm>
          <a:custGeom>
            <a:avLst/>
            <a:gdLst/>
            <a:ahLst/>
            <a:cxnLst/>
            <a:rect l="l" t="t" r="r" b="b"/>
            <a:pathLst>
              <a:path w="3335222" h="3026714">
                <a:moveTo>
                  <a:pt x="0" y="0"/>
                </a:moveTo>
                <a:lnTo>
                  <a:pt x="3335222" y="0"/>
                </a:lnTo>
                <a:lnTo>
                  <a:pt x="3335222" y="3026714"/>
                </a:lnTo>
                <a:lnTo>
                  <a:pt x="0" y="3026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77434" y="-1093686"/>
            <a:ext cx="2669512" cy="2469299"/>
          </a:xfrm>
          <a:custGeom>
            <a:avLst/>
            <a:gdLst/>
            <a:ahLst/>
            <a:cxnLst/>
            <a:rect l="l" t="t" r="r" b="b"/>
            <a:pathLst>
              <a:path w="2669512" h="2469299">
                <a:moveTo>
                  <a:pt x="0" y="0"/>
                </a:moveTo>
                <a:lnTo>
                  <a:pt x="2669513" y="0"/>
                </a:lnTo>
                <a:lnTo>
                  <a:pt x="2669513" y="2469299"/>
                </a:lnTo>
                <a:lnTo>
                  <a:pt x="0" y="2469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323134" y="8156869"/>
            <a:ext cx="2436684" cy="2692468"/>
          </a:xfrm>
          <a:custGeom>
            <a:avLst/>
            <a:gdLst/>
            <a:ahLst/>
            <a:cxnLst/>
            <a:rect l="l" t="t" r="r" b="b"/>
            <a:pathLst>
              <a:path w="2436684" h="2692468">
                <a:moveTo>
                  <a:pt x="0" y="0"/>
                </a:moveTo>
                <a:lnTo>
                  <a:pt x="2436684" y="0"/>
                </a:lnTo>
                <a:lnTo>
                  <a:pt x="2436684" y="2692469"/>
                </a:lnTo>
                <a:lnTo>
                  <a:pt x="0" y="2692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523674">
            <a:off x="8574628" y="8547243"/>
            <a:ext cx="3966278" cy="3822501"/>
          </a:xfrm>
          <a:custGeom>
            <a:avLst/>
            <a:gdLst/>
            <a:ahLst/>
            <a:cxnLst/>
            <a:rect l="l" t="t" r="r" b="b"/>
            <a:pathLst>
              <a:path w="3966278" h="3822501">
                <a:moveTo>
                  <a:pt x="0" y="0"/>
                </a:moveTo>
                <a:lnTo>
                  <a:pt x="3966278" y="0"/>
                </a:lnTo>
                <a:lnTo>
                  <a:pt x="3966278" y="3822501"/>
                </a:lnTo>
                <a:lnTo>
                  <a:pt x="0" y="3822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48651" y="8858795"/>
            <a:ext cx="2268425" cy="1990543"/>
          </a:xfrm>
          <a:custGeom>
            <a:avLst/>
            <a:gdLst/>
            <a:ahLst/>
            <a:cxnLst/>
            <a:rect l="l" t="t" r="r" b="b"/>
            <a:pathLst>
              <a:path w="2268425" h="1990543">
                <a:moveTo>
                  <a:pt x="0" y="0"/>
                </a:moveTo>
                <a:lnTo>
                  <a:pt x="2268425" y="0"/>
                </a:lnTo>
                <a:lnTo>
                  <a:pt x="2268425" y="1990543"/>
                </a:lnTo>
                <a:lnTo>
                  <a:pt x="0" y="19905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829396">
            <a:off x="16595204" y="61939"/>
            <a:ext cx="3367561" cy="3245487"/>
          </a:xfrm>
          <a:custGeom>
            <a:avLst/>
            <a:gdLst/>
            <a:ahLst/>
            <a:cxnLst/>
            <a:rect l="l" t="t" r="r" b="b"/>
            <a:pathLst>
              <a:path w="3367561" h="3245487">
                <a:moveTo>
                  <a:pt x="0" y="0"/>
                </a:moveTo>
                <a:lnTo>
                  <a:pt x="3367561" y="0"/>
                </a:lnTo>
                <a:lnTo>
                  <a:pt x="3367561" y="3245487"/>
                </a:lnTo>
                <a:lnTo>
                  <a:pt x="0" y="32454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214591" y="3572091"/>
            <a:ext cx="2429181" cy="4015176"/>
          </a:xfrm>
          <a:custGeom>
            <a:avLst/>
            <a:gdLst/>
            <a:ahLst/>
            <a:cxnLst/>
            <a:rect l="l" t="t" r="r" b="b"/>
            <a:pathLst>
              <a:path w="2429181" h="4015176">
                <a:moveTo>
                  <a:pt x="0" y="0"/>
                </a:moveTo>
                <a:lnTo>
                  <a:pt x="2429182" y="0"/>
                </a:lnTo>
                <a:lnTo>
                  <a:pt x="2429182" y="4015176"/>
                </a:lnTo>
                <a:lnTo>
                  <a:pt x="0" y="40151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36567" y="4592514"/>
            <a:ext cx="3102866" cy="3118458"/>
          </a:xfrm>
          <a:custGeom>
            <a:avLst/>
            <a:gdLst/>
            <a:ahLst/>
            <a:cxnLst/>
            <a:rect l="l" t="t" r="r" b="b"/>
            <a:pathLst>
              <a:path w="3102866" h="3118458">
                <a:moveTo>
                  <a:pt x="0" y="0"/>
                </a:moveTo>
                <a:lnTo>
                  <a:pt x="3102866" y="0"/>
                </a:lnTo>
                <a:lnTo>
                  <a:pt x="3102866" y="3118458"/>
                </a:lnTo>
                <a:lnTo>
                  <a:pt x="0" y="31184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726236">
            <a:off x="13288786" y="-648443"/>
            <a:ext cx="4156830" cy="1979691"/>
          </a:xfrm>
          <a:custGeom>
            <a:avLst/>
            <a:gdLst/>
            <a:ahLst/>
            <a:cxnLst/>
            <a:rect l="l" t="t" r="r" b="b"/>
            <a:pathLst>
              <a:path w="4156830" h="1979691">
                <a:moveTo>
                  <a:pt x="0" y="0"/>
                </a:moveTo>
                <a:lnTo>
                  <a:pt x="4156830" y="0"/>
                </a:lnTo>
                <a:lnTo>
                  <a:pt x="4156830" y="1979691"/>
                </a:lnTo>
                <a:lnTo>
                  <a:pt x="0" y="19796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789271" y="-1202197"/>
            <a:ext cx="2478756" cy="2404393"/>
          </a:xfrm>
          <a:custGeom>
            <a:avLst/>
            <a:gdLst/>
            <a:ahLst/>
            <a:cxnLst/>
            <a:rect l="l" t="t" r="r" b="b"/>
            <a:pathLst>
              <a:path w="2478756" h="2404393">
                <a:moveTo>
                  <a:pt x="0" y="0"/>
                </a:moveTo>
                <a:lnTo>
                  <a:pt x="2478756" y="0"/>
                </a:lnTo>
                <a:lnTo>
                  <a:pt x="2478756" y="2404394"/>
                </a:lnTo>
                <a:lnTo>
                  <a:pt x="0" y="24043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778935" y="8261739"/>
            <a:ext cx="3287385" cy="3184654"/>
          </a:xfrm>
          <a:custGeom>
            <a:avLst/>
            <a:gdLst/>
            <a:ahLst/>
            <a:cxnLst/>
            <a:rect l="l" t="t" r="r" b="b"/>
            <a:pathLst>
              <a:path w="3287385" h="3184654">
                <a:moveTo>
                  <a:pt x="0" y="0"/>
                </a:moveTo>
                <a:lnTo>
                  <a:pt x="3287384" y="0"/>
                </a:lnTo>
                <a:lnTo>
                  <a:pt x="3287384" y="3184654"/>
                </a:lnTo>
                <a:lnTo>
                  <a:pt x="0" y="318465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083439" y="9151851"/>
            <a:ext cx="4283445" cy="2039991"/>
          </a:xfrm>
          <a:custGeom>
            <a:avLst/>
            <a:gdLst/>
            <a:ahLst/>
            <a:cxnLst/>
            <a:rect l="l" t="t" r="r" b="b"/>
            <a:pathLst>
              <a:path w="4283445" h="2039991">
                <a:moveTo>
                  <a:pt x="0" y="0"/>
                </a:moveTo>
                <a:lnTo>
                  <a:pt x="4283444" y="0"/>
                </a:lnTo>
                <a:lnTo>
                  <a:pt x="4283444" y="2039990"/>
                </a:lnTo>
                <a:lnTo>
                  <a:pt x="0" y="20399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8754662">
            <a:off x="5893358" y="-2053103"/>
            <a:ext cx="4176376" cy="3664770"/>
          </a:xfrm>
          <a:custGeom>
            <a:avLst/>
            <a:gdLst/>
            <a:ahLst/>
            <a:cxnLst/>
            <a:rect l="l" t="t" r="r" b="b"/>
            <a:pathLst>
              <a:path w="4176376" h="3664770">
                <a:moveTo>
                  <a:pt x="0" y="0"/>
                </a:moveTo>
                <a:lnTo>
                  <a:pt x="4176376" y="0"/>
                </a:lnTo>
                <a:lnTo>
                  <a:pt x="4176376" y="3664769"/>
                </a:lnTo>
                <a:lnTo>
                  <a:pt x="0" y="36647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2612598" y="1856887"/>
            <a:ext cx="13022273" cy="2905613"/>
            <a:chOff x="0" y="0"/>
            <a:chExt cx="2990689" cy="3170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990689" cy="317012"/>
            </a:xfrm>
            <a:custGeom>
              <a:avLst/>
              <a:gdLst/>
              <a:ahLst/>
              <a:cxnLst/>
              <a:rect l="l" t="t" r="r" b="b"/>
              <a:pathLst>
                <a:path w="2990689" h="317012">
                  <a:moveTo>
                    <a:pt x="8918" y="0"/>
                  </a:moveTo>
                  <a:lnTo>
                    <a:pt x="2981772" y="0"/>
                  </a:lnTo>
                  <a:cubicBezTo>
                    <a:pt x="2986697" y="0"/>
                    <a:pt x="2990689" y="3993"/>
                    <a:pt x="2990689" y="8918"/>
                  </a:cubicBezTo>
                  <a:lnTo>
                    <a:pt x="2990689" y="308094"/>
                  </a:lnTo>
                  <a:cubicBezTo>
                    <a:pt x="2990689" y="313019"/>
                    <a:pt x="2986697" y="317012"/>
                    <a:pt x="2981772" y="317012"/>
                  </a:cubicBezTo>
                  <a:lnTo>
                    <a:pt x="8918" y="317012"/>
                  </a:lnTo>
                  <a:cubicBezTo>
                    <a:pt x="3993" y="317012"/>
                    <a:pt x="0" y="313019"/>
                    <a:pt x="0" y="308094"/>
                  </a:cubicBezTo>
                  <a:lnTo>
                    <a:pt x="0" y="8918"/>
                  </a:lnTo>
                  <a:cubicBezTo>
                    <a:pt x="0" y="3993"/>
                    <a:pt x="3993" y="0"/>
                    <a:pt x="8918" y="0"/>
                  </a:cubicBezTo>
                  <a:close/>
                </a:path>
              </a:pathLst>
            </a:custGeom>
            <a:solidFill>
              <a:srgbClr val="FFE4B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2990689" cy="326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980"/>
                </a:lnSpc>
                <a:spcBef>
                  <a:spcPct val="0"/>
                </a:spcBef>
              </a:p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122127" y="2632584"/>
            <a:ext cx="12043743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4400">
                <a:solidFill>
                  <a:srgbClr val="404040"/>
                </a:solidFill>
                <a:latin typeface="Comic Sans MS" panose="030F0702030302020204" pitchFamily="66" charset="0"/>
                <a:ea typeface="Hibernate" panose="02000503000000000000"/>
                <a:cs typeface="Hibernate" panose="02000503000000000000"/>
                <a:sym typeface="Hibernate" panose="02000503000000000000"/>
              </a:rPr>
              <a:t>KOMPETENSI INFORMATIKA: </a:t>
            </a:r>
            <a:endParaRPr lang="en-US" sz="4400">
              <a:solidFill>
                <a:srgbClr val="404040"/>
              </a:solidFill>
              <a:latin typeface="Comic Sans MS" panose="030F0702030302020204" pitchFamily="66" charset="0"/>
              <a:ea typeface="Hibernate" panose="02000503000000000000"/>
              <a:cs typeface="Hibernate" panose="02000503000000000000"/>
              <a:sym typeface="Hibernate" panose="02000503000000000000"/>
            </a:endParaRPr>
          </a:p>
          <a:p>
            <a:pPr marL="0" lvl="0" indent="0" algn="ctr">
              <a:spcBef>
                <a:spcPct val="0"/>
              </a:spcBef>
            </a:pPr>
            <a:r>
              <a:rPr lang="en-US" sz="4400">
                <a:solidFill>
                  <a:srgbClr val="404040"/>
                </a:solidFill>
                <a:latin typeface="Comic Sans MS" panose="030F0702030302020204" pitchFamily="66" charset="0"/>
                <a:ea typeface="Hibernate" panose="02000503000000000000"/>
                <a:cs typeface="Hibernate" panose="02000503000000000000"/>
                <a:sym typeface="Hibernate" panose="02000503000000000000"/>
              </a:rPr>
              <a:t>MEMAHAMI ESENSI DAN PENERAPANNYA</a:t>
            </a:r>
            <a:endParaRPr lang="en-US" sz="4400">
              <a:solidFill>
                <a:srgbClr val="404040"/>
              </a:solidFill>
              <a:latin typeface="Comic Sans MS" panose="030F0702030302020204" pitchFamily="66" charset="0"/>
              <a:ea typeface="Hibernate" panose="02000503000000000000"/>
              <a:cs typeface="Hibernate" panose="02000503000000000000"/>
              <a:sym typeface="Hibernate" panose="02000503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1"/>
            <a:stretch>
              <a:fillRect l="-70429" r="-7042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7200" y="323522"/>
            <a:ext cx="1751839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spcBef>
                <a:spcPct val="0"/>
              </a:spcBef>
            </a:pPr>
            <a:r>
              <a:rPr lang="en-US" sz="6000" u="none" strike="noStrike">
                <a:solidFill>
                  <a:srgbClr val="404040"/>
                </a:solidFill>
                <a:latin typeface="Arial Narrow" panose="020B0606020202030204" pitchFamily="34" charset="0"/>
                <a:ea typeface="Hibernate" panose="02000503000000000000"/>
                <a:cs typeface="Hibernate" panose="02000503000000000000"/>
                <a:sym typeface="Hibernate" panose="02000503000000000000"/>
              </a:rPr>
              <a:t>Profil lulusan Prodi Informatika</a:t>
            </a:r>
            <a:endParaRPr lang="en-US" sz="6000" u="none" strike="noStrike">
              <a:solidFill>
                <a:srgbClr val="404040"/>
              </a:solidFill>
              <a:latin typeface="Arial Narrow" panose="020B0606020202030204" pitchFamily="34" charset="0"/>
              <a:ea typeface="Hibernate" panose="02000503000000000000"/>
              <a:cs typeface="Hibernate" panose="02000503000000000000"/>
              <a:sym typeface="Hibernate" panose="0200050300000000000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290872" y="3772299"/>
            <a:ext cx="4229454" cy="4741161"/>
            <a:chOff x="0" y="0"/>
            <a:chExt cx="1113930" cy="12487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13930" cy="1248701"/>
            </a:xfrm>
            <a:custGeom>
              <a:avLst/>
              <a:gdLst/>
              <a:ahLst/>
              <a:cxnLst/>
              <a:rect l="l" t="t" r="r" b="b"/>
              <a:pathLst>
                <a:path w="1113930" h="1248701">
                  <a:moveTo>
                    <a:pt x="93354" y="0"/>
                  </a:moveTo>
                  <a:lnTo>
                    <a:pt x="1020576" y="0"/>
                  </a:lnTo>
                  <a:cubicBezTo>
                    <a:pt x="1072134" y="0"/>
                    <a:pt x="1113930" y="41796"/>
                    <a:pt x="1113930" y="93354"/>
                  </a:cubicBezTo>
                  <a:lnTo>
                    <a:pt x="1113930" y="1155346"/>
                  </a:lnTo>
                  <a:cubicBezTo>
                    <a:pt x="1113930" y="1206905"/>
                    <a:pt x="1072134" y="1248701"/>
                    <a:pt x="1020576" y="1248701"/>
                  </a:cubicBezTo>
                  <a:lnTo>
                    <a:pt x="93354" y="1248701"/>
                  </a:lnTo>
                  <a:cubicBezTo>
                    <a:pt x="41796" y="1248701"/>
                    <a:pt x="0" y="1206905"/>
                    <a:pt x="0" y="1155346"/>
                  </a:cubicBezTo>
                  <a:lnTo>
                    <a:pt x="0" y="93354"/>
                  </a:lnTo>
                  <a:cubicBezTo>
                    <a:pt x="0" y="41796"/>
                    <a:pt x="41796" y="0"/>
                    <a:pt x="93354" y="0"/>
                  </a:cubicBezTo>
                  <a:close/>
                </a:path>
              </a:pathLst>
            </a:custGeom>
            <a:solidFill>
              <a:srgbClr val="B8CDDB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1113930" cy="123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43200" y="4486179"/>
            <a:ext cx="3289398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 spc="95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PENGETAHUAN</a:t>
            </a:r>
            <a:endParaRPr lang="en-US" sz="3000" b="1" u="none" strike="noStrike" spc="95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60900" y="5238372"/>
            <a:ext cx="3289398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5"/>
              </a:lnSpc>
            </a:pPr>
            <a:r>
              <a:rPr lang="en-US" sz="2800" kern="0" spc="-38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Memahami konsep dasar komputer, algoritma, pemrograman, sistem operasi, basis data, jaringan komputer, dan keamanan informasi.</a:t>
            </a:r>
            <a:endParaRPr lang="en-US" sz="2800">
              <a:latin typeface="Arial Narrow" panose="020B0606020202030204" pitchFamily="34" charset="0"/>
            </a:endParaRPr>
          </a:p>
          <a:p>
            <a:pPr algn="ctr">
              <a:lnSpc>
                <a:spcPts val="2885"/>
              </a:lnSpc>
            </a:pPr>
            <a:r>
              <a:rPr lang="en-US" sz="2800" b="1" spc="60">
                <a:solidFill>
                  <a:srgbClr val="000000"/>
                </a:solidFill>
                <a:latin typeface="Arial Narrow" panose="020B0606020202030204" pitchFamily="34" charset="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.</a:t>
            </a:r>
            <a:endParaRPr lang="en-US" sz="2800" b="1" spc="60">
              <a:solidFill>
                <a:srgbClr val="000000"/>
              </a:solidFill>
              <a:latin typeface="Arial Narrow" panose="020B0606020202030204" pitchFamily="34" charset="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7029273" y="3772299"/>
            <a:ext cx="4229454" cy="4741161"/>
            <a:chOff x="0" y="0"/>
            <a:chExt cx="1113930" cy="12487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3930" cy="1248701"/>
            </a:xfrm>
            <a:custGeom>
              <a:avLst/>
              <a:gdLst/>
              <a:ahLst/>
              <a:cxnLst/>
              <a:rect l="l" t="t" r="r" b="b"/>
              <a:pathLst>
                <a:path w="1113930" h="1248701">
                  <a:moveTo>
                    <a:pt x="93354" y="0"/>
                  </a:moveTo>
                  <a:lnTo>
                    <a:pt x="1020576" y="0"/>
                  </a:lnTo>
                  <a:cubicBezTo>
                    <a:pt x="1072134" y="0"/>
                    <a:pt x="1113930" y="41796"/>
                    <a:pt x="1113930" y="93354"/>
                  </a:cubicBezTo>
                  <a:lnTo>
                    <a:pt x="1113930" y="1155346"/>
                  </a:lnTo>
                  <a:cubicBezTo>
                    <a:pt x="1113930" y="1206905"/>
                    <a:pt x="1072134" y="1248701"/>
                    <a:pt x="1020576" y="1248701"/>
                  </a:cubicBezTo>
                  <a:lnTo>
                    <a:pt x="93354" y="1248701"/>
                  </a:lnTo>
                  <a:cubicBezTo>
                    <a:pt x="41796" y="1248701"/>
                    <a:pt x="0" y="1206905"/>
                    <a:pt x="0" y="1155346"/>
                  </a:cubicBezTo>
                  <a:lnTo>
                    <a:pt x="0" y="93354"/>
                  </a:lnTo>
                  <a:cubicBezTo>
                    <a:pt x="0" y="41796"/>
                    <a:pt x="41796" y="0"/>
                    <a:pt x="93354" y="0"/>
                  </a:cubicBezTo>
                  <a:close/>
                </a:path>
              </a:pathLst>
            </a:custGeom>
            <a:solidFill>
              <a:srgbClr val="F7BB9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113930" cy="123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543800" y="4486179"/>
            <a:ext cx="3165387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95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KETRAMPILAN</a:t>
            </a:r>
            <a:endParaRPr lang="en-US" sz="3000" b="1" spc="95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499300" y="5238372"/>
            <a:ext cx="3549699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sz="2800" kern="0" spc="-38">
                <a:solidFill>
                  <a:srgbClr val="272525"/>
                </a:solidFill>
                <a:latin typeface="Source Sans Pro" panose="020B050303040302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Mampu mengimplementasikan pengetahuan teknis dalam pengembangan perangkat lunak, sistem informasi, dan solusi teknologi.</a:t>
            </a:r>
            <a:endParaRPr lang="en-US" sz="2800" dirty="0"/>
          </a:p>
        </p:txBody>
      </p:sp>
      <p:grpSp>
        <p:nvGrpSpPr>
          <p:cNvPr id="14" name="Group 14"/>
          <p:cNvGrpSpPr/>
          <p:nvPr/>
        </p:nvGrpSpPr>
        <p:grpSpPr>
          <a:xfrm>
            <a:off x="11763552" y="3772299"/>
            <a:ext cx="4229454" cy="4741161"/>
            <a:chOff x="0" y="0"/>
            <a:chExt cx="1113930" cy="12487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13930" cy="1248701"/>
            </a:xfrm>
            <a:custGeom>
              <a:avLst/>
              <a:gdLst/>
              <a:ahLst/>
              <a:cxnLst/>
              <a:rect l="l" t="t" r="r" b="b"/>
              <a:pathLst>
                <a:path w="1113930" h="1248701">
                  <a:moveTo>
                    <a:pt x="93354" y="0"/>
                  </a:moveTo>
                  <a:lnTo>
                    <a:pt x="1020576" y="0"/>
                  </a:lnTo>
                  <a:cubicBezTo>
                    <a:pt x="1072134" y="0"/>
                    <a:pt x="1113930" y="41796"/>
                    <a:pt x="1113930" y="93354"/>
                  </a:cubicBezTo>
                  <a:lnTo>
                    <a:pt x="1113930" y="1155346"/>
                  </a:lnTo>
                  <a:cubicBezTo>
                    <a:pt x="1113930" y="1206905"/>
                    <a:pt x="1072134" y="1248701"/>
                    <a:pt x="1020576" y="1248701"/>
                  </a:cubicBezTo>
                  <a:lnTo>
                    <a:pt x="93354" y="1248701"/>
                  </a:lnTo>
                  <a:cubicBezTo>
                    <a:pt x="41796" y="1248701"/>
                    <a:pt x="0" y="1206905"/>
                    <a:pt x="0" y="1155346"/>
                  </a:cubicBezTo>
                  <a:lnTo>
                    <a:pt x="0" y="93354"/>
                  </a:lnTo>
                  <a:cubicBezTo>
                    <a:pt x="0" y="41796"/>
                    <a:pt x="41796" y="0"/>
                    <a:pt x="93354" y="0"/>
                  </a:cubicBezTo>
                  <a:close/>
                </a:path>
              </a:pathLst>
            </a:custGeom>
            <a:solidFill>
              <a:srgbClr val="FFD2C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1113930" cy="123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547998" y="4486179"/>
            <a:ext cx="266056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95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SIKAP</a:t>
            </a:r>
            <a:endParaRPr lang="en-US" sz="3000" b="1" spc="95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33580" y="5238372"/>
            <a:ext cx="3289398" cy="1859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5"/>
              </a:lnSpc>
            </a:pPr>
            <a:r>
              <a:rPr lang="en-US" sz="2800" kern="0" spc="-38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Memiliki etika profesional, kemampuan beradaptasi, dan semangat belajar seumur hidup.</a:t>
            </a:r>
            <a:endParaRPr lang="en-US" sz="2800">
              <a:latin typeface="Arial Narrow" panose="020B0606020202030204" pitchFamily="34" charset="0"/>
            </a:endParaRPr>
          </a:p>
          <a:p>
            <a:pPr algn="ctr">
              <a:lnSpc>
                <a:spcPts val="2885"/>
              </a:lnSpc>
            </a:pPr>
            <a:r>
              <a:rPr lang="en-US" sz="2800" b="1" spc="60">
                <a:solidFill>
                  <a:srgbClr val="000000"/>
                </a:solidFill>
                <a:latin typeface="Arial Narrow" panose="020B0606020202030204" pitchFamily="34" charset="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.</a:t>
            </a:r>
            <a:endParaRPr lang="en-US" sz="2800" b="1" spc="60">
              <a:solidFill>
                <a:srgbClr val="000000"/>
              </a:solidFill>
              <a:latin typeface="Arial Narrow" panose="020B0606020202030204" pitchFamily="34" charset="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20" name="Text 1"/>
          <p:cNvSpPr/>
          <p:nvPr/>
        </p:nvSpPr>
        <p:spPr>
          <a:xfrm>
            <a:off x="551797" y="1924567"/>
            <a:ext cx="12954952" cy="383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800" kern="0" spc="-38" dirty="0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Lulusan program studi informatika diharapkan memiliki kemampuan dalam analisis, desain, dan pengembangan sistem informasi.</a:t>
            </a:r>
            <a:endParaRPr lang="en-US" sz="28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1"/>
            <a:stretch>
              <a:fillRect l="-70429" r="-70429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886757" y="3964925"/>
            <a:ext cx="20061513" cy="0"/>
          </a:xfrm>
          <a:prstGeom prst="line">
            <a:avLst/>
          </a:prstGeom>
          <a:ln w="28575" cap="flat">
            <a:solidFill>
              <a:srgbClr val="52525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4318712" y="3728184"/>
            <a:ext cx="502056" cy="50205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27000" y="165100"/>
              <a:ext cx="5588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5"/>
                </a:lnSpc>
              </a:p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45915" y="3728184"/>
            <a:ext cx="502056" cy="50205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27000" y="165100"/>
              <a:ext cx="5588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5"/>
                </a:lnSpc>
              </a:p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71316" y="3728184"/>
            <a:ext cx="502056" cy="50205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525252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27000" y="165100"/>
              <a:ext cx="5588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5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96717" y="3728184"/>
            <a:ext cx="502056" cy="50205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52525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27000" y="165100"/>
              <a:ext cx="5588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5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6027349" y="8292256"/>
            <a:ext cx="3020519" cy="2793980"/>
          </a:xfrm>
          <a:custGeom>
            <a:avLst/>
            <a:gdLst/>
            <a:ahLst/>
            <a:cxnLst/>
            <a:rect l="l" t="t" r="r" b="b"/>
            <a:pathLst>
              <a:path w="3020519" h="2793980">
                <a:moveTo>
                  <a:pt x="0" y="0"/>
                </a:moveTo>
                <a:lnTo>
                  <a:pt x="3020519" y="0"/>
                </a:lnTo>
                <a:lnTo>
                  <a:pt x="3020519" y="2793980"/>
                </a:lnTo>
                <a:lnTo>
                  <a:pt x="0" y="2793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523674">
            <a:off x="8574628" y="8547243"/>
            <a:ext cx="3966278" cy="3822501"/>
          </a:xfrm>
          <a:custGeom>
            <a:avLst/>
            <a:gdLst/>
            <a:ahLst/>
            <a:cxnLst/>
            <a:rect l="l" t="t" r="r" b="b"/>
            <a:pathLst>
              <a:path w="3966278" h="3822501">
                <a:moveTo>
                  <a:pt x="0" y="0"/>
                </a:moveTo>
                <a:lnTo>
                  <a:pt x="3966278" y="0"/>
                </a:lnTo>
                <a:lnTo>
                  <a:pt x="3966278" y="3822501"/>
                </a:lnTo>
                <a:lnTo>
                  <a:pt x="0" y="38225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83439" y="9151851"/>
            <a:ext cx="4283445" cy="2039991"/>
          </a:xfrm>
          <a:custGeom>
            <a:avLst/>
            <a:gdLst/>
            <a:ahLst/>
            <a:cxnLst/>
            <a:rect l="l" t="t" r="r" b="b"/>
            <a:pathLst>
              <a:path w="4283445" h="2039991">
                <a:moveTo>
                  <a:pt x="0" y="0"/>
                </a:moveTo>
                <a:lnTo>
                  <a:pt x="4283444" y="0"/>
                </a:lnTo>
                <a:lnTo>
                  <a:pt x="4283444" y="2039990"/>
                </a:lnTo>
                <a:lnTo>
                  <a:pt x="0" y="20399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-886757" y="-2855618"/>
            <a:ext cx="4468392" cy="4367853"/>
          </a:xfrm>
          <a:custGeom>
            <a:avLst/>
            <a:gdLst/>
            <a:ahLst/>
            <a:cxnLst/>
            <a:rect l="l" t="t" r="r" b="b"/>
            <a:pathLst>
              <a:path w="4468392" h="4367853">
                <a:moveTo>
                  <a:pt x="0" y="0"/>
                </a:moveTo>
                <a:lnTo>
                  <a:pt x="4468392" y="0"/>
                </a:lnTo>
                <a:lnTo>
                  <a:pt x="4468392" y="4367853"/>
                </a:lnTo>
                <a:lnTo>
                  <a:pt x="0" y="43678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518487" y="-1606223"/>
            <a:ext cx="3102866" cy="3118458"/>
          </a:xfrm>
          <a:custGeom>
            <a:avLst/>
            <a:gdLst/>
            <a:ahLst/>
            <a:cxnLst/>
            <a:rect l="l" t="t" r="r" b="b"/>
            <a:pathLst>
              <a:path w="3102866" h="3118458">
                <a:moveTo>
                  <a:pt x="0" y="0"/>
                </a:moveTo>
                <a:lnTo>
                  <a:pt x="3102866" y="0"/>
                </a:lnTo>
                <a:lnTo>
                  <a:pt x="3102866" y="3118458"/>
                </a:lnTo>
                <a:lnTo>
                  <a:pt x="0" y="31184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0800000">
            <a:off x="16027349" y="-1201274"/>
            <a:ext cx="4270056" cy="3746974"/>
          </a:xfrm>
          <a:custGeom>
            <a:avLst/>
            <a:gdLst/>
            <a:ahLst/>
            <a:cxnLst/>
            <a:rect l="l" t="t" r="r" b="b"/>
            <a:pathLst>
              <a:path w="4270056" h="3746974">
                <a:moveTo>
                  <a:pt x="0" y="0"/>
                </a:moveTo>
                <a:lnTo>
                  <a:pt x="4270055" y="0"/>
                </a:lnTo>
                <a:lnTo>
                  <a:pt x="4270055" y="3746974"/>
                </a:lnTo>
                <a:lnTo>
                  <a:pt x="0" y="37469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258699" y="1183206"/>
            <a:ext cx="12400754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5400">
                <a:solidFill>
                  <a:srgbClr val="404040"/>
                </a:solidFill>
                <a:latin typeface="Arial Narrow" panose="020B0606020202030204" pitchFamily="34" charset="0"/>
                <a:ea typeface="Hibernate" panose="02000503000000000000"/>
                <a:cs typeface="Hibernate" panose="02000503000000000000"/>
                <a:sym typeface="Hibernate" panose="02000503000000000000"/>
              </a:rPr>
              <a:t>Managemen, Professional dan Technical Career</a:t>
            </a:r>
            <a:endParaRPr lang="en-US" sz="5400">
              <a:solidFill>
                <a:srgbClr val="404040"/>
              </a:solidFill>
              <a:latin typeface="Arial Narrow" panose="020B0606020202030204" pitchFamily="34" charset="0"/>
              <a:ea typeface="Hibernate" panose="02000503000000000000"/>
              <a:cs typeface="Hibernate" panose="02000503000000000000"/>
              <a:sym typeface="Hibernate" panose="02000503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52355" y="4305300"/>
            <a:ext cx="4353045" cy="61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3600" b="1">
                <a:solidFill>
                  <a:srgbClr val="52525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1. Manajemen</a:t>
            </a:r>
            <a:endParaRPr lang="en-US" sz="3600" b="1">
              <a:solidFill>
                <a:srgbClr val="52525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041905" y="4305300"/>
            <a:ext cx="4254495" cy="61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3600" b="1">
                <a:solidFill>
                  <a:srgbClr val="52525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2. Profesional</a:t>
            </a:r>
            <a:endParaRPr lang="en-US" sz="3600" b="1">
              <a:solidFill>
                <a:srgbClr val="52525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452524" y="4300693"/>
            <a:ext cx="2739476" cy="61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3600" b="1">
                <a:solidFill>
                  <a:srgbClr val="52525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3. Teknis</a:t>
            </a:r>
            <a:endParaRPr lang="en-US" sz="3600" b="1">
              <a:solidFill>
                <a:srgbClr val="52525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128750" y="4305300"/>
            <a:ext cx="4702050" cy="61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3600" b="1">
                <a:solidFill>
                  <a:srgbClr val="525252"/>
                </a:solidFill>
                <a:latin typeface="Montserrat Medium" panose="00000600000000000000"/>
                <a:ea typeface="Montserrat Medium" panose="00000600000000000000"/>
                <a:cs typeface="Montserrat Medium" panose="00000600000000000000"/>
                <a:sym typeface="Montserrat Medium" panose="00000600000000000000"/>
              </a:rPr>
              <a:t>4. Entrepreneurship</a:t>
            </a:r>
            <a:endParaRPr lang="en-US" sz="3600" b="1">
              <a:solidFill>
                <a:srgbClr val="525252"/>
              </a:solidFill>
              <a:latin typeface="Montserrat Medium" panose="00000600000000000000"/>
              <a:ea typeface="Montserrat Medium" panose="00000600000000000000"/>
              <a:cs typeface="Montserrat Medium" panose="00000600000000000000"/>
              <a:sym typeface="Montserrat Medium" panose="000006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618916" y="5180589"/>
            <a:ext cx="3144084" cy="2172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3200" kern="0" spc="-35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Membangun dan memelihara sistem informasi, mengelola data, dan memberikan dukungan teknis.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0045915" y="5143500"/>
            <a:ext cx="2472572" cy="2156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3200" kern="0" spc="-35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Berfokus pada pengembangan perangkat lunak, algoritma, dan solusi teknologi yang inovatif.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3716000" y="5104389"/>
            <a:ext cx="3359688" cy="2172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3200" kern="0" spc="-35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Membangun bisnis berbasis teknologi informasi, seperti pengembangan aplikasi, konsultan, atau startup.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260717" y="5219700"/>
            <a:ext cx="2777883" cy="2156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3200" kern="0" spc="-35">
                <a:solidFill>
                  <a:srgbClr val="272525"/>
                </a:solidFill>
                <a:latin typeface="Arial Narrow" panose="020B0606020202030204" pitchFamily="34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Berperan dalam perencanaan, pengorganisasian, dan pengawasan proyek teknologi informasi.</a:t>
            </a:r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31" name="Text 1"/>
          <p:cNvSpPr/>
          <p:nvPr/>
        </p:nvSpPr>
        <p:spPr>
          <a:xfrm>
            <a:off x="914400" y="2685455"/>
            <a:ext cx="16764000" cy="40064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kern="0" spc="-35" dirty="0">
                <a:solidFill>
                  <a:srgbClr val="272525"/>
                </a:solidFill>
                <a:latin typeface="Comic Sans MS" panose="030F0702030302020204" pitchFamily="66" charset="0"/>
                <a:ea typeface="Source Sans Pro" panose="020B0503030403020204" pitchFamily="34" charset="-122"/>
                <a:cs typeface="Source Sans Pro" panose="020B0503030403020204" pitchFamily="34" charset="-120"/>
              </a:rPr>
              <a:t>Lulusan informatika dapat memilih jalur karier di bidang manajemen, profesional, dan teknis.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1"/>
          <a:srcRect l="39584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572" y="246956"/>
            <a:ext cx="15048656" cy="1728192"/>
          </a:xfrm>
        </p:spPr>
        <p:txBody>
          <a:bodyPr/>
          <a:lstStyle/>
          <a:p>
            <a:pPr>
              <a:defRPr/>
            </a:pPr>
            <a:r>
              <a:rPr lang="en-US" altLang="ko-KR" sz="4000" b="1" dirty="0" err="1"/>
              <a:t>Gambaran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Umum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Pekerjaan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bidang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Teknologi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Informasi</a:t>
            </a:r>
            <a:endParaRPr lang="en-US" altLang="ko-KR" sz="4000" b="1" dirty="0"/>
          </a:p>
        </p:txBody>
      </p:sp>
      <p:sp>
        <p:nvSpPr>
          <p:cNvPr id="3" name="Pentagon 2"/>
          <p:cNvSpPr/>
          <p:nvPr/>
        </p:nvSpPr>
        <p:spPr>
          <a:xfrm>
            <a:off x="791072" y="548500"/>
            <a:ext cx="2232368" cy="1152000"/>
          </a:xfrm>
          <a:prstGeom prst="homePlate">
            <a:avLst>
              <a:gd name="adj" fmla="val 5491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79105" y="679005"/>
            <a:ext cx="1209278" cy="86177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600" b="1" dirty="0">
                <a:solidFill>
                  <a:schemeClr val="bg1"/>
                </a:solidFill>
                <a:cs typeface="Arial" panose="020B0604020202020204" pitchFamily="34" charset="0"/>
              </a:rPr>
              <a:t>01</a:t>
            </a:r>
            <a:endParaRPr lang="en-US" altLang="ko-KR" sz="5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2375248" y="534988"/>
            <a:ext cx="15121680" cy="1152128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951312" y="1831133"/>
            <a:ext cx="15336688" cy="680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400"/>
            <a:r>
              <a:rPr lang="en-US" sz="3600" dirty="0" err="1">
                <a:cs typeface="Arial" panose="020B0604020202020204"/>
              </a:rPr>
              <a:t>S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dirty="0" err="1">
                <a:cs typeface="Arial" panose="020B0604020202020204"/>
              </a:rPr>
              <a:t>cara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um</a:t>
            </a:r>
            <a:r>
              <a:rPr lang="en-US" sz="3600" spc="-18" dirty="0" err="1">
                <a:cs typeface="Arial" panose="020B0604020202020204"/>
              </a:rPr>
              <a:t>u</a:t>
            </a:r>
            <a:r>
              <a:rPr lang="en-US" sz="3600" dirty="0" err="1">
                <a:cs typeface="Arial" panose="020B0604020202020204"/>
              </a:rPr>
              <a:t>m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p</a:t>
            </a:r>
            <a:r>
              <a:rPr lang="en-US" sz="3600" spc="-28" dirty="0" err="1">
                <a:cs typeface="Arial" panose="020B0604020202020204"/>
              </a:rPr>
              <a:t>e</a:t>
            </a:r>
            <a:r>
              <a:rPr lang="en-US" sz="3600" dirty="0" err="1">
                <a:cs typeface="Arial" panose="020B0604020202020204"/>
              </a:rPr>
              <a:t>ker</a:t>
            </a:r>
            <a:r>
              <a:rPr lang="en-US" sz="3600" spc="-18" dirty="0" err="1">
                <a:cs typeface="Arial" panose="020B0604020202020204"/>
              </a:rPr>
              <a:t>j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-2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38" dirty="0">
                <a:cs typeface="Arial" panose="020B0604020202020204"/>
              </a:rPr>
              <a:t> </a:t>
            </a:r>
            <a:r>
              <a:rPr lang="en-US" sz="3600" dirty="0">
                <a:cs typeface="Arial" panose="020B0604020202020204"/>
              </a:rPr>
              <a:t>di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bi</a:t>
            </a:r>
            <a:r>
              <a:rPr lang="en-US" sz="3600" spc="-28" dirty="0" err="1">
                <a:cs typeface="Arial" panose="020B0604020202020204"/>
              </a:rPr>
              <a:t>d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-28" dirty="0" err="1">
                <a:cs typeface="Arial" panose="020B0604020202020204"/>
              </a:rPr>
              <a:t>n</a:t>
            </a:r>
            <a:r>
              <a:rPr lang="en-US" sz="3600" dirty="0" err="1">
                <a:cs typeface="Arial" panose="020B0604020202020204"/>
              </a:rPr>
              <a:t>g</a:t>
            </a:r>
            <a:r>
              <a:rPr lang="en-US" sz="3600" spc="78" dirty="0">
                <a:cs typeface="Arial" panose="020B0604020202020204"/>
              </a:rPr>
              <a:t> </a:t>
            </a:r>
            <a:r>
              <a:rPr lang="en-US" sz="3600" b="1" spc="8" dirty="0">
                <a:cs typeface="Arial" panose="020B0604020202020204"/>
              </a:rPr>
              <a:t>T</a:t>
            </a:r>
            <a:r>
              <a:rPr lang="en-US" sz="3600" b="1" dirty="0">
                <a:cs typeface="Arial" panose="020B0604020202020204"/>
              </a:rPr>
              <a:t>I </a:t>
            </a:r>
            <a:r>
              <a:rPr lang="en-US" sz="3600" dirty="0" err="1">
                <a:cs typeface="Arial" panose="020B0604020202020204"/>
              </a:rPr>
              <a:t>terb</a:t>
            </a:r>
            <a:r>
              <a:rPr lang="en-US" sz="3600" spc="-3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gi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err="1">
                <a:cs typeface="Arial" panose="020B0604020202020204"/>
              </a:rPr>
              <a:t>d</a:t>
            </a:r>
            <a:r>
              <a:rPr lang="en-US" sz="3600" spc="-28" err="1">
                <a:cs typeface="Arial" panose="020B0604020202020204"/>
              </a:rPr>
              <a:t>a</a:t>
            </a:r>
            <a:r>
              <a:rPr lang="en-US" sz="3600" err="1">
                <a:cs typeface="Arial" panose="020B0604020202020204"/>
              </a:rPr>
              <a:t>l</a:t>
            </a:r>
            <a:r>
              <a:rPr lang="en-US" sz="3600" spc="-28" err="1">
                <a:cs typeface="Arial" panose="020B0604020202020204"/>
              </a:rPr>
              <a:t>a</a:t>
            </a:r>
            <a:r>
              <a:rPr lang="en-US" sz="3600" err="1">
                <a:cs typeface="Arial" panose="020B0604020202020204"/>
              </a:rPr>
              <a:t>m</a:t>
            </a:r>
            <a:r>
              <a:rPr lang="en-US" sz="3600" spc="28">
                <a:cs typeface="Arial" panose="020B0604020202020204"/>
              </a:rPr>
              <a:t> </a:t>
            </a:r>
            <a:r>
              <a:rPr lang="en-US" sz="3600" b="1" spc="28" dirty="0">
                <a:cs typeface="Arial" panose="020B0604020202020204"/>
              </a:rPr>
              <a:t>4</a:t>
            </a:r>
            <a:r>
              <a:rPr lang="en-US" sz="3600" b="1">
                <a:cs typeface="Arial" panose="020B0604020202020204"/>
              </a:rPr>
              <a:t> </a:t>
            </a:r>
            <a:r>
              <a:rPr lang="en-US" sz="3600" b="1" spc="-18" dirty="0" err="1">
                <a:cs typeface="Arial" panose="020B0604020202020204"/>
              </a:rPr>
              <a:t>k</a:t>
            </a:r>
            <a:r>
              <a:rPr lang="en-US" sz="3600" b="1" dirty="0" err="1">
                <a:cs typeface="Arial" panose="020B0604020202020204"/>
              </a:rPr>
              <a:t>elomp</a:t>
            </a:r>
            <a:r>
              <a:rPr lang="en-US" sz="3600" b="1" spc="18" dirty="0" err="1">
                <a:cs typeface="Arial" panose="020B0604020202020204"/>
              </a:rPr>
              <a:t>o</a:t>
            </a:r>
            <a:r>
              <a:rPr lang="en-US" sz="3600" b="1" dirty="0" err="1">
                <a:cs typeface="Arial" panose="020B0604020202020204"/>
              </a:rPr>
              <a:t>k</a:t>
            </a:r>
            <a:r>
              <a:rPr lang="en-US" sz="3600" b="1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ses</a:t>
            </a:r>
            <a:r>
              <a:rPr lang="en-US" sz="3600" spc="-28" dirty="0" err="1">
                <a:cs typeface="Arial" panose="020B0604020202020204"/>
              </a:rPr>
              <a:t>u</a:t>
            </a:r>
            <a:r>
              <a:rPr lang="en-US" sz="3600" dirty="0" err="1">
                <a:cs typeface="Arial" panose="020B0604020202020204"/>
              </a:rPr>
              <a:t>ai</a:t>
            </a:r>
            <a:r>
              <a:rPr lang="en-US" sz="3600" spc="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</a:t>
            </a:r>
            <a:r>
              <a:rPr lang="en-US" sz="3600" spc="-2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d</a:t>
            </a:r>
            <a:r>
              <a:rPr lang="en-US" sz="3600" spc="-2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28" dirty="0" err="1">
                <a:cs typeface="Arial" panose="020B0604020202020204"/>
              </a:rPr>
              <a:t>g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100" dirty="0" err="1">
                <a:cs typeface="Arial" panose="020B0604020202020204"/>
              </a:rPr>
              <a:t>y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dirty="0">
                <a:cs typeface="Arial" panose="020B0604020202020204"/>
              </a:rPr>
              <a:t>:</a:t>
            </a:r>
            <a:endParaRPr lang="en-US" sz="3600" dirty="0">
              <a:cs typeface="Arial" panose="020B0604020202020204"/>
            </a:endParaRPr>
          </a:p>
          <a:p>
            <a:pPr marL="549275" indent="-523875"/>
            <a:r>
              <a:rPr lang="en-US" sz="3600" b="1" dirty="0">
                <a:cs typeface="Arial" panose="020B0604020202020204"/>
              </a:rPr>
              <a:t>1. </a:t>
            </a:r>
            <a:r>
              <a:rPr lang="en-US" sz="3600" b="1" dirty="0" err="1">
                <a:cs typeface="Arial" panose="020B0604020202020204"/>
              </a:rPr>
              <a:t>Kel</a:t>
            </a:r>
            <a:r>
              <a:rPr lang="en-US" sz="3600" b="1" spc="18" dirty="0" err="1">
                <a:cs typeface="Arial" panose="020B0604020202020204"/>
              </a:rPr>
              <a:t>o</a:t>
            </a:r>
            <a:r>
              <a:rPr lang="en-US" sz="3600" b="1" spc="-18" dirty="0" err="1">
                <a:cs typeface="Arial" panose="020B0604020202020204"/>
              </a:rPr>
              <a:t>m</a:t>
            </a:r>
            <a:r>
              <a:rPr lang="en-US" sz="3600" b="1" spc="8" dirty="0" err="1">
                <a:cs typeface="Arial" panose="020B0604020202020204"/>
              </a:rPr>
              <a:t>po</a:t>
            </a:r>
            <a:r>
              <a:rPr lang="en-US" sz="3600" b="1" dirty="0" err="1">
                <a:cs typeface="Arial" panose="020B0604020202020204"/>
              </a:rPr>
              <a:t>k</a:t>
            </a:r>
            <a:r>
              <a:rPr lang="en-US" sz="3600" b="1" spc="-18" dirty="0">
                <a:cs typeface="Arial" panose="020B0604020202020204"/>
              </a:rPr>
              <a:t> </a:t>
            </a:r>
            <a:r>
              <a:rPr lang="en-US" sz="3600" b="1" spc="8" dirty="0" err="1">
                <a:cs typeface="Arial" panose="020B0604020202020204"/>
              </a:rPr>
              <a:t>p</a:t>
            </a:r>
            <a:r>
              <a:rPr lang="en-US" sz="3600" b="1" dirty="0" err="1">
                <a:cs typeface="Arial" panose="020B0604020202020204"/>
              </a:rPr>
              <a:t>ertam</a:t>
            </a:r>
            <a:r>
              <a:rPr lang="en-US" sz="3600" b="1" spc="38" dirty="0" err="1">
                <a:cs typeface="Arial" panose="020B0604020202020204"/>
              </a:rPr>
              <a:t>a</a:t>
            </a:r>
            <a:r>
              <a:rPr lang="en-US" sz="3600" dirty="0">
                <a:cs typeface="Arial" panose="020B0604020202020204"/>
              </a:rPr>
              <a:t>: </a:t>
            </a:r>
            <a:r>
              <a:rPr lang="en-US" sz="3600" spc="18" dirty="0" err="1">
                <a:cs typeface="Arial" panose="020B0604020202020204"/>
              </a:rPr>
              <a:t>m</a:t>
            </a:r>
            <a:r>
              <a:rPr lang="en-US" sz="3600" dirty="0" err="1">
                <a:cs typeface="Arial" panose="020B0604020202020204"/>
              </a:rPr>
              <a:t>e</a:t>
            </a:r>
            <a:r>
              <a:rPr lang="en-US" sz="3600" spc="18" dirty="0" err="1">
                <a:cs typeface="Arial" panose="020B0604020202020204"/>
              </a:rPr>
              <a:t>r</a:t>
            </a:r>
            <a:r>
              <a:rPr lang="en-US" sz="3600" dirty="0" err="1">
                <a:cs typeface="Arial" panose="020B0604020202020204"/>
              </a:rPr>
              <a:t>eka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spc="-108" dirty="0">
                <a:cs typeface="Arial" panose="020B0604020202020204"/>
              </a:rPr>
              <a:t>yan</a:t>
            </a:r>
            <a:r>
              <a:rPr lang="en-US" sz="3600" dirty="0">
                <a:cs typeface="Arial" panose="020B0604020202020204"/>
              </a:rPr>
              <a:t>g</a:t>
            </a:r>
            <a:r>
              <a:rPr lang="en-US" sz="3600" spc="12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be</a:t>
            </a:r>
            <a:r>
              <a:rPr lang="en-US" sz="3600" spc="18" dirty="0" err="1">
                <a:cs typeface="Arial" panose="020B0604020202020204"/>
              </a:rPr>
              <a:t>r</a:t>
            </a:r>
            <a:r>
              <a:rPr lang="en-US" sz="3600" dirty="0" err="1">
                <a:cs typeface="Arial" panose="020B0604020202020204"/>
              </a:rPr>
              <a:t>gelut</a:t>
            </a:r>
            <a:r>
              <a:rPr lang="en-US" sz="3600" spc="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did</a:t>
            </a:r>
            <a:r>
              <a:rPr lang="en-US" sz="3600" spc="8" dirty="0" err="1">
                <a:cs typeface="Arial" panose="020B0604020202020204"/>
              </a:rPr>
              <a:t>u</a:t>
            </a:r>
            <a:r>
              <a:rPr lang="en-US" sz="3600" dirty="0" err="1">
                <a:cs typeface="Arial" panose="020B0604020202020204"/>
              </a:rPr>
              <a:t>nia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b="1" dirty="0" err="1">
                <a:cs typeface="Arial" panose="020B0604020202020204"/>
              </a:rPr>
              <a:t>p</a:t>
            </a:r>
            <a:r>
              <a:rPr lang="en-US" sz="3600" b="1" spc="8" dirty="0" err="1">
                <a:cs typeface="Arial" panose="020B0604020202020204"/>
              </a:rPr>
              <a:t>e</a:t>
            </a:r>
            <a:r>
              <a:rPr lang="en-US" sz="3600" b="1" spc="-18" dirty="0" err="1">
                <a:cs typeface="Arial" panose="020B0604020202020204"/>
              </a:rPr>
              <a:t>r</a:t>
            </a:r>
            <a:r>
              <a:rPr lang="en-US" sz="3600" b="1" dirty="0" err="1">
                <a:cs typeface="Arial" panose="020B0604020202020204"/>
              </a:rPr>
              <a:t>a</a:t>
            </a:r>
            <a:r>
              <a:rPr lang="en-US" sz="3600" b="1" spc="8" dirty="0" err="1">
                <a:cs typeface="Arial" panose="020B0604020202020204"/>
              </a:rPr>
              <a:t>n</a:t>
            </a:r>
            <a:r>
              <a:rPr lang="en-US" sz="3600" b="1" dirty="0" err="1">
                <a:cs typeface="Arial" panose="020B0604020202020204"/>
              </a:rPr>
              <a:t>g</a:t>
            </a:r>
            <a:r>
              <a:rPr lang="en-US" sz="3600" b="1" spc="8" dirty="0" err="1">
                <a:cs typeface="Arial" panose="020B0604020202020204"/>
              </a:rPr>
              <a:t>k</a:t>
            </a:r>
            <a:r>
              <a:rPr lang="en-US" sz="3600" b="1" dirty="0" err="1">
                <a:cs typeface="Arial" panose="020B0604020202020204"/>
              </a:rPr>
              <a:t>at</a:t>
            </a:r>
            <a:r>
              <a:rPr lang="en-US" sz="3600" b="1" spc="-18" dirty="0">
                <a:cs typeface="Arial" panose="020B0604020202020204"/>
              </a:rPr>
              <a:t> </a:t>
            </a:r>
            <a:r>
              <a:rPr lang="en-US" sz="3600" b="1" dirty="0" err="1">
                <a:cs typeface="Arial" panose="020B0604020202020204"/>
              </a:rPr>
              <a:t>l</a:t>
            </a:r>
            <a:r>
              <a:rPr lang="en-US" sz="3600" b="1" spc="8" dirty="0" err="1">
                <a:cs typeface="Arial" panose="020B0604020202020204"/>
              </a:rPr>
              <a:t>u</a:t>
            </a:r>
            <a:r>
              <a:rPr lang="en-US" sz="3600" b="1" dirty="0" err="1">
                <a:cs typeface="Arial" panose="020B0604020202020204"/>
              </a:rPr>
              <a:t>n</a:t>
            </a:r>
            <a:r>
              <a:rPr lang="en-US" sz="3600" b="1" spc="8" dirty="0" err="1">
                <a:cs typeface="Arial" panose="020B0604020202020204"/>
              </a:rPr>
              <a:t>a</a:t>
            </a:r>
            <a:r>
              <a:rPr lang="en-US" sz="3600" b="1" dirty="0" err="1">
                <a:cs typeface="Arial" panose="020B0604020202020204"/>
              </a:rPr>
              <a:t>k</a:t>
            </a:r>
            <a:r>
              <a:rPr lang="en-US" sz="3600" b="1" spc="28" dirty="0">
                <a:cs typeface="Arial" panose="020B0604020202020204"/>
              </a:rPr>
              <a:t> </a:t>
            </a:r>
            <a:r>
              <a:rPr lang="en-US" sz="3600" spc="18" dirty="0">
                <a:cs typeface="Arial" panose="020B0604020202020204"/>
              </a:rPr>
              <a:t>(</a:t>
            </a:r>
            <a:r>
              <a:rPr lang="en-US" sz="3600" b="1" dirty="0">
                <a:cs typeface="Arial" panose="020B0604020202020204"/>
              </a:rPr>
              <a:t>s/</a:t>
            </a:r>
            <a:r>
              <a:rPr lang="en-US" sz="3600" b="1" spc="78" dirty="0">
                <a:cs typeface="Arial" panose="020B0604020202020204"/>
              </a:rPr>
              <a:t>w</a:t>
            </a:r>
            <a:r>
              <a:rPr lang="en-US" sz="3600" dirty="0">
                <a:cs typeface="Arial" panose="020B0604020202020204"/>
              </a:rPr>
              <a:t>),</a:t>
            </a:r>
            <a:r>
              <a:rPr lang="en-US" sz="3600" spc="-8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baik</a:t>
            </a:r>
            <a:r>
              <a:rPr lang="en-US" sz="3600" spc="48" dirty="0">
                <a:cs typeface="Arial" panose="020B0604020202020204"/>
              </a:rPr>
              <a:t> </a:t>
            </a:r>
            <a:r>
              <a:rPr lang="en-US" sz="3600" spc="-118" dirty="0">
                <a:cs typeface="Arial" panose="020B0604020202020204"/>
              </a:rPr>
              <a:t>y</a:t>
            </a:r>
            <a:r>
              <a:rPr lang="en-US" sz="3600" dirty="0">
                <a:cs typeface="Arial" panose="020B0604020202020204"/>
              </a:rPr>
              <a:t>ang</a:t>
            </a:r>
            <a:r>
              <a:rPr lang="en-US" sz="3600" spc="13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me</a:t>
            </a:r>
            <a:r>
              <a:rPr lang="en-US" sz="3600" spc="18" dirty="0" err="1">
                <a:cs typeface="Arial" panose="020B0604020202020204"/>
              </a:rPr>
              <a:t>r</a:t>
            </a:r>
            <a:r>
              <a:rPr lang="en-US" sz="3600" dirty="0" err="1">
                <a:cs typeface="Arial" panose="020B0604020202020204"/>
              </a:rPr>
              <a:t>ancang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i="1" dirty="0">
                <a:cs typeface="Arial" panose="020B0604020202020204"/>
              </a:rPr>
              <a:t>O</a:t>
            </a:r>
            <a:r>
              <a:rPr lang="en-US" sz="3600" i="1" spc="-18" dirty="0">
                <a:cs typeface="Arial" panose="020B0604020202020204"/>
              </a:rPr>
              <a:t>S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i="1" dirty="0">
                <a:cs typeface="Arial" panose="020B0604020202020204"/>
              </a:rPr>
              <a:t>dat</a:t>
            </a:r>
            <a:r>
              <a:rPr lang="en-US" sz="3600" i="1" spc="18" dirty="0">
                <a:cs typeface="Arial" panose="020B0604020202020204"/>
              </a:rPr>
              <a:t>a</a:t>
            </a:r>
            <a:r>
              <a:rPr lang="en-US" sz="3600" i="1" dirty="0">
                <a:cs typeface="Arial" panose="020B0604020202020204"/>
              </a:rPr>
              <a:t>base</a:t>
            </a:r>
            <a:r>
              <a:rPr lang="en-US" sz="3600" i="1" spc="7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m</a:t>
            </a:r>
            <a:r>
              <a:rPr lang="en-US" sz="3600" spc="1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up</a:t>
            </a:r>
            <a:r>
              <a:rPr lang="en-US" sz="3600" spc="8" dirty="0" err="1">
                <a:cs typeface="Arial" panose="020B0604020202020204"/>
              </a:rPr>
              <a:t>u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sistem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aplikasi</a:t>
            </a:r>
            <a:r>
              <a:rPr lang="en-US" sz="3600" dirty="0">
                <a:cs typeface="Arial" panose="020B0604020202020204"/>
              </a:rPr>
              <a:t>.</a:t>
            </a:r>
            <a:endParaRPr lang="en-US" sz="3600" dirty="0">
              <a:cs typeface="Arial" panose="020B0604020202020204"/>
            </a:endParaRPr>
          </a:p>
          <a:p>
            <a:pPr marL="25400">
              <a:lnSpc>
                <a:spcPts val="6330"/>
              </a:lnSpc>
              <a:spcBef>
                <a:spcPts val="315"/>
              </a:spcBef>
            </a:pPr>
            <a:r>
              <a:rPr lang="en-US" sz="3600" dirty="0" err="1">
                <a:cs typeface="Arial" panose="020B0604020202020204"/>
              </a:rPr>
              <a:t>L</a:t>
            </a:r>
            <a:r>
              <a:rPr lang="en-US" sz="3600" spc="1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18" dirty="0" err="1">
                <a:cs typeface="Arial" panose="020B0604020202020204"/>
              </a:rPr>
              <a:t>g</a:t>
            </a:r>
            <a:r>
              <a:rPr lang="en-US" sz="3600" dirty="0" err="1">
                <a:cs typeface="Arial" panose="020B0604020202020204"/>
              </a:rPr>
              <a:t>ku</a:t>
            </a:r>
            <a:r>
              <a:rPr lang="en-US" sz="3600" spc="18" dirty="0" err="1">
                <a:cs typeface="Arial" panose="020B0604020202020204"/>
              </a:rPr>
              <a:t>n</a:t>
            </a:r>
            <a:r>
              <a:rPr lang="en-US" sz="3600" dirty="0" err="1">
                <a:cs typeface="Arial" panose="020B0604020202020204"/>
              </a:rPr>
              <a:t>g</a:t>
            </a:r>
            <a:r>
              <a:rPr lang="en-US" sz="3600" spc="1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3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ke</a:t>
            </a:r>
            <a:r>
              <a:rPr lang="en-US" sz="3600" spc="18" dirty="0" err="1">
                <a:cs typeface="Arial" panose="020B0604020202020204"/>
              </a:rPr>
              <a:t>l</a:t>
            </a:r>
            <a:r>
              <a:rPr lang="en-US" sz="3600" dirty="0" err="1">
                <a:cs typeface="Arial" panose="020B0604020202020204"/>
              </a:rPr>
              <a:t>om</a:t>
            </a:r>
            <a:r>
              <a:rPr lang="en-US" sz="3600" spc="18" dirty="0" err="1">
                <a:cs typeface="Arial" panose="020B0604020202020204"/>
              </a:rPr>
              <a:t>p</a:t>
            </a:r>
            <a:r>
              <a:rPr lang="en-US" sz="3600" dirty="0" err="1">
                <a:cs typeface="Arial" panose="020B0604020202020204"/>
              </a:rPr>
              <a:t>ok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spc="18" dirty="0" err="1">
                <a:cs typeface="Arial" panose="020B0604020202020204"/>
              </a:rPr>
              <a:t>n</a:t>
            </a:r>
            <a:r>
              <a:rPr lang="en-US" sz="3600" spc="8" dirty="0" err="1">
                <a:cs typeface="Arial" panose="020B0604020202020204"/>
              </a:rPr>
              <a:t>i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-5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me</a:t>
            </a:r>
            <a:r>
              <a:rPr lang="en-US" sz="3600" spc="8" dirty="0" err="1">
                <a:cs typeface="Arial" panose="020B0604020202020204"/>
              </a:rPr>
              <a:t>mili</a:t>
            </a:r>
            <a:r>
              <a:rPr lang="en-US" sz="3600" dirty="0" err="1">
                <a:cs typeface="Arial" panose="020B0604020202020204"/>
              </a:rPr>
              <a:t>ki</a:t>
            </a:r>
            <a:r>
              <a:rPr lang="en-US" sz="3600" spc="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pek</a:t>
            </a:r>
            <a:r>
              <a:rPr lang="en-US" sz="3600" spc="8" dirty="0" err="1">
                <a:cs typeface="Arial" panose="020B0604020202020204"/>
              </a:rPr>
              <a:t>e</a:t>
            </a:r>
            <a:r>
              <a:rPr lang="en-US" sz="3600" dirty="0" err="1">
                <a:cs typeface="Arial" panose="020B0604020202020204"/>
              </a:rPr>
              <a:t>r</a:t>
            </a:r>
            <a:r>
              <a:rPr lang="en-US" sz="3600" spc="8" dirty="0" err="1">
                <a:cs typeface="Arial" panose="020B0604020202020204"/>
              </a:rPr>
              <a:t>j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1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3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spt</a:t>
            </a:r>
            <a:r>
              <a:rPr lang="en-US" sz="3600" dirty="0">
                <a:cs typeface="Arial" panose="020B0604020202020204"/>
              </a:rPr>
              <a:t>:</a:t>
            </a:r>
            <a:endParaRPr lang="en-US" sz="3600" dirty="0">
              <a:cs typeface="Arial" panose="020B0604020202020204"/>
            </a:endParaRPr>
          </a:p>
          <a:p>
            <a:pPr marL="768350" marR="62230" indent="-742950">
              <a:lnSpc>
                <a:spcPts val="4290"/>
              </a:lnSpc>
              <a:spcBef>
                <a:spcPts val="215"/>
              </a:spcBef>
              <a:buAutoNum type="alphaLcPeriod"/>
            </a:pPr>
            <a:r>
              <a:rPr lang="en-US" sz="3600" b="1">
                <a:cs typeface="Arial" panose="020B0604020202020204"/>
              </a:rPr>
              <a:t>Pengembangan Perangkat Lunak (software Development)</a:t>
            </a:r>
            <a:endParaRPr lang="en-US" sz="3600" b="1">
              <a:cs typeface="Arial" panose="020B0604020202020204"/>
            </a:endParaRPr>
          </a:p>
          <a:p>
            <a:pPr marL="768350" marR="62230" indent="-742950">
              <a:lnSpc>
                <a:spcPts val="4290"/>
              </a:lnSpc>
              <a:spcBef>
                <a:spcPts val="215"/>
              </a:spcBef>
              <a:buAutoNum type="alphaLcPeriod"/>
            </a:pPr>
            <a:r>
              <a:rPr lang="en-US" sz="3600" b="1">
                <a:cs typeface="Arial" panose="020B0604020202020204"/>
              </a:rPr>
              <a:t>Perancangan Sistem dan Arsitektur</a:t>
            </a:r>
            <a:endParaRPr lang="en-US" sz="3600" b="1">
              <a:cs typeface="Arial" panose="020B0604020202020204"/>
            </a:endParaRPr>
          </a:p>
          <a:p>
            <a:pPr marL="768350" marR="62230" indent="-742950">
              <a:lnSpc>
                <a:spcPts val="4290"/>
              </a:lnSpc>
              <a:spcBef>
                <a:spcPts val="215"/>
              </a:spcBef>
              <a:buAutoNum type="alphaLcPeriod"/>
            </a:pPr>
            <a:r>
              <a:rPr lang="en-US" sz="3600" b="1">
                <a:cs typeface="Arial" panose="020B0604020202020204"/>
              </a:rPr>
              <a:t>Pengujian dan Kualitas</a:t>
            </a:r>
            <a:endParaRPr lang="en-US" sz="3600" b="1">
              <a:cs typeface="Arial" panose="020B0604020202020204"/>
            </a:endParaRPr>
          </a:p>
          <a:p>
            <a:pPr marL="768350" marR="62230" indent="-742950">
              <a:lnSpc>
                <a:spcPts val="4290"/>
              </a:lnSpc>
              <a:spcBef>
                <a:spcPts val="215"/>
              </a:spcBef>
              <a:buAutoNum type="alphaLcPeriod"/>
            </a:pPr>
            <a:r>
              <a:rPr lang="en-US" sz="3600" b="1">
                <a:cs typeface="Arial" panose="020B0604020202020204"/>
              </a:rPr>
              <a:t>Manajemen dan Dukungan Proyek</a:t>
            </a:r>
            <a:endParaRPr lang="en-US" sz="3600" b="1">
              <a:cs typeface="Arial" panose="020B0604020202020204"/>
            </a:endParaRPr>
          </a:p>
          <a:p>
            <a:pPr marL="768350" marR="62230" indent="-742950">
              <a:lnSpc>
                <a:spcPts val="4290"/>
              </a:lnSpc>
              <a:spcBef>
                <a:spcPts val="215"/>
              </a:spcBef>
              <a:buAutoNum type="alphaLcPeriod"/>
            </a:pPr>
            <a:r>
              <a:rPr lang="en-US" sz="3600" b="1">
                <a:cs typeface="Arial" panose="020B0604020202020204"/>
              </a:rPr>
              <a:t>Infrastruktur dan Operasional</a:t>
            </a:r>
            <a:endParaRPr lang="en-US" sz="3600" dirty="0">
              <a:cs typeface="Arial" panose="020B0604020202020204"/>
            </a:endParaRPr>
          </a:p>
          <a:p>
            <a:pPr marL="25400">
              <a:lnSpc>
                <a:spcPts val="6330"/>
              </a:lnSpc>
              <a:spcBef>
                <a:spcPts val="315"/>
              </a:spcBef>
            </a:pPr>
            <a:endParaRPr lang="en-US" sz="3600" dirty="0"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1104900"/>
            <a:ext cx="3201244" cy="4800600"/>
          </a:xfrm>
        </p:spPr>
        <p:txBody>
          <a:bodyPr>
            <a:normAutofit/>
          </a:bodyPr>
          <a:lstStyle/>
          <a:p>
            <a:pPr algn="ctr"/>
            <a:r>
              <a:rPr lang="en-US"/>
              <a:t>Kelompok 1 </a:t>
            </a:r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3239344" y="311408"/>
            <a:ext cx="14400956" cy="966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/>
            <a:r>
              <a:rPr lang="en-US" sz="2600"/>
              <a:t>1.	Pengembangan Perangkat Lunak (software Development)</a:t>
            </a:r>
            <a:endParaRPr lang="en-US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Software Engineer / Programmer / Developer: Menulis kode untuk sistem operasi, aplikasi, atau database.</a:t>
            </a:r>
            <a:endParaRPr lang="en-ID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Front-end Developer: Membuat antarmuka pengguna (UI/UX) pada aplikasi atau website.</a:t>
            </a:r>
            <a:endParaRPr lang="en-ID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Back-end Developer: Membuat logika, server, dan basis data di balik aplikasi.</a:t>
            </a:r>
            <a:endParaRPr lang="en-ID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Full-stack Developer: Menggabungkan front-end dan back-end development.</a:t>
            </a:r>
            <a:endParaRPr lang="en-US" sz="2600"/>
          </a:p>
          <a:p>
            <a:pPr marL="361950" indent="-361950"/>
            <a:r>
              <a:rPr lang="en-US" sz="2600"/>
              <a:t>2.	Perancangan Sistem dan Arsitektur</a:t>
            </a:r>
            <a:endParaRPr lang="en-US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System Architect / Software Architect: Merancang struktur dan alur software agar efisien dan scalable.</a:t>
            </a:r>
            <a:endParaRPr lang="en-ID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Application Designer / UX Designer: Merancang antarmuka dan pengalaman pengguna.</a:t>
            </a:r>
            <a:endParaRPr lang="en-ID" sz="2600"/>
          </a:p>
          <a:p>
            <a:pPr marL="895350" lvl="0" indent="-361950">
              <a:buFont typeface="+mj-lt"/>
              <a:buAutoNum type="alphaLcPeriod"/>
            </a:pPr>
            <a:r>
              <a:rPr lang="en-ID" sz="2600"/>
              <a:t>Database Designer / Data Architect: Merancang struktur database dan aliran data.</a:t>
            </a:r>
            <a:endParaRPr lang="en-ID" sz="2600"/>
          </a:p>
          <a:p>
            <a:pPr marL="361950" lvl="0" indent="-361950">
              <a:buAutoNum type="arabicPeriod" startAt="3"/>
            </a:pPr>
            <a:r>
              <a:rPr lang="en-ID" sz="2600"/>
              <a:t>Pengujian dan kualitas</a:t>
            </a:r>
            <a:endParaRPr lang="en-ID" sz="2600"/>
          </a:p>
          <a:p>
            <a:pPr marL="884555" lvl="0" indent="-441325">
              <a:buAutoNum type="alphaLcPeriod"/>
            </a:pPr>
            <a:r>
              <a:rPr lang="en-ID" sz="2600"/>
              <a:t>Quality Assurance (QA) Engineer: Menguji software untuk memastikan bebas bug dan sesuai spesifikasi.</a:t>
            </a:r>
            <a:endParaRPr lang="en-ID" sz="2600"/>
          </a:p>
          <a:p>
            <a:pPr marL="884555" lvl="0" indent="-441325">
              <a:buAutoNum type="alphaLcPeriod"/>
            </a:pPr>
            <a:r>
              <a:rPr lang="en-ID" sz="2600"/>
              <a:t>Automation Tester: Membuat skrip pengujian otomatis untuk memeriksa fungsi software.</a:t>
            </a:r>
            <a:endParaRPr lang="en-ID" sz="2600"/>
          </a:p>
          <a:p>
            <a:pPr marL="361950" lvl="0" indent="-361950">
              <a:buAutoNum type="arabicPeriod" startAt="4"/>
            </a:pPr>
            <a:r>
              <a:rPr lang="en-ID" sz="2600"/>
              <a:t>Manajemen dan dukungan proyek</a:t>
            </a:r>
            <a:endParaRPr lang="en-ID" sz="2600"/>
          </a:p>
          <a:p>
            <a:pPr marL="884555" indent="-441325">
              <a:buAutoNum type="alphaLcPeriod"/>
            </a:pPr>
            <a:r>
              <a:rPr lang="en-ID" sz="2600"/>
              <a:t>Project Manager: Mengelola tim software, timeline, dan deliverable proyek.</a:t>
            </a:r>
            <a:endParaRPr lang="en-ID" sz="2600"/>
          </a:p>
          <a:p>
            <a:pPr marL="884555" indent="-441325">
              <a:buAutoNum type="alphaLcPeriod"/>
            </a:pPr>
            <a:r>
              <a:rPr lang="en-ID" sz="2600"/>
              <a:t>Product Manager: Mengelola fitur dan roadmap produk software.</a:t>
            </a:r>
            <a:endParaRPr lang="en-ID" sz="2600"/>
          </a:p>
          <a:p>
            <a:pPr marL="884555" indent="-441325">
              <a:buAutoNum type="alphaLcPeriod"/>
            </a:pPr>
            <a:r>
              <a:rPr lang="en-ID" sz="2600"/>
              <a:t>Technical Support / IT Support: Memberikan dukungan teknis untuk software yang sudah digunakan.</a:t>
            </a:r>
            <a:endParaRPr lang="en-ID" sz="2600"/>
          </a:p>
          <a:p>
            <a:pPr marL="361950" lvl="0" indent="-361950"/>
            <a:r>
              <a:rPr lang="en-ID" sz="2600"/>
              <a:t>5. Infrastruktur dan Operasional</a:t>
            </a:r>
            <a:endParaRPr lang="en-ID" sz="2600"/>
          </a:p>
          <a:p>
            <a:pPr marL="884555" lvl="0" indent="-441325">
              <a:buFont typeface="+mj-lt"/>
              <a:buAutoNum type="alphaLcPeriod"/>
            </a:pPr>
            <a:r>
              <a:rPr lang="en-ID" sz="2600"/>
              <a:t>DevOps Engineer: Mengelola proses deployment, server, dan integrasi software.</a:t>
            </a:r>
            <a:endParaRPr lang="en-ID" sz="2600"/>
          </a:p>
          <a:p>
            <a:pPr marL="884555" lvl="0" indent="-441325">
              <a:buFont typeface="+mj-lt"/>
              <a:buAutoNum type="alphaLcPeriod"/>
            </a:pPr>
            <a:r>
              <a:rPr lang="en-ID" sz="2600"/>
              <a:t>System Administrator: Mengelola OS dan infrastruktur yang mendukung aplikasi.</a:t>
            </a:r>
            <a:endParaRPr lang="en-ID" sz="2600"/>
          </a:p>
          <a:p>
            <a:endParaRPr lang="en-ID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9344" y="0"/>
            <a:ext cx="15048656" cy="1181100"/>
          </a:xfrm>
        </p:spPr>
        <p:txBody>
          <a:bodyPr/>
          <a:lstStyle/>
          <a:p>
            <a:r>
              <a:rPr lang="en-US"/>
              <a:t>Diagram Alur Lingkungan Pekerjaan Kelompok Software</a:t>
            </a:r>
            <a:endParaRPr lang="en-ID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1100"/>
            <a:ext cx="77724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255068"/>
          </a:xfrm>
        </p:spPr>
        <p:txBody>
          <a:bodyPr/>
          <a:lstStyle/>
          <a:p>
            <a:pPr>
              <a:lnSpc>
                <a:spcPts val="6230"/>
              </a:lnSpc>
            </a:pPr>
            <a:r>
              <a:rPr lang="en-US" altLang="ko-KR" sz="4800" b="1" dirty="0" err="1"/>
              <a:t>Gambaran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Umum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Pekerjaan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bidang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Teknologi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Informasi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100" y="1255068"/>
            <a:ext cx="17928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880" marR="97155"/>
            <a:r>
              <a:rPr lang="en-US" sz="3200" spc="18" dirty="0">
                <a:cs typeface="Arial" panose="020B0604020202020204"/>
              </a:rPr>
              <a:t>2. </a:t>
            </a:r>
            <a:r>
              <a:rPr lang="en-US" sz="3200" spc="18" dirty="0" err="1">
                <a:cs typeface="Arial" panose="020B0604020202020204"/>
              </a:rPr>
              <a:t>K</a:t>
            </a:r>
            <a:r>
              <a:rPr lang="en-US" sz="3200" dirty="0" err="1">
                <a:cs typeface="Arial" panose="020B0604020202020204"/>
              </a:rPr>
              <a:t>elomp</a:t>
            </a:r>
            <a:r>
              <a:rPr lang="en-US" sz="3200" spc="18" dirty="0" err="1">
                <a:cs typeface="Arial" panose="020B0604020202020204"/>
              </a:rPr>
              <a:t>o</a:t>
            </a:r>
            <a:r>
              <a:rPr lang="en-US" sz="3200" dirty="0" err="1">
                <a:cs typeface="Arial" panose="020B0604020202020204"/>
              </a:rPr>
              <a:t>k</a:t>
            </a:r>
            <a:r>
              <a:rPr lang="en-US" sz="3200" spc="-38" dirty="0">
                <a:cs typeface="Arial" panose="020B0604020202020204"/>
              </a:rPr>
              <a:t> </a:t>
            </a:r>
            <a:r>
              <a:rPr lang="en-US" sz="3200" err="1">
                <a:cs typeface="Arial" panose="020B0604020202020204"/>
              </a:rPr>
              <a:t>Kedua</a:t>
            </a:r>
            <a:r>
              <a:rPr lang="en-US" sz="3200">
                <a:cs typeface="Arial" panose="020B0604020202020204"/>
              </a:rPr>
              <a:t> : Tim Pengembangan Web</a:t>
            </a:r>
            <a:endParaRPr lang="en-US" sz="3200" dirty="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Web Designer: </a:t>
            </a:r>
            <a:r>
              <a:rPr lang="en-ID" sz="3200"/>
              <a:t>Fokus pada perancangan tampilan dan pengalaman pengguna (UI/UX), termasuk studi kelayakan, analisis kebutuhan, dan desain visual.</a:t>
            </a:r>
            <a:r>
              <a:rPr lang="en-US" sz="3200">
                <a:cs typeface="Arial" panose="020B0604020202020204"/>
              </a:rPr>
              <a:t> </a:t>
            </a:r>
            <a:endParaRPr lang="en-US" sz="320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Web Programmer / Web Developer: </a:t>
            </a:r>
            <a:r>
              <a:rPr lang="en-ID" sz="3200"/>
              <a:t>Bertanggung jawab pada implementasi desain menjadi kode program, membuat fungsionalitas web sesuai desain.</a:t>
            </a:r>
            <a:endParaRPr lang="en-US" sz="320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Front end Developer: </a:t>
            </a:r>
            <a:r>
              <a:rPr lang="en-ID" sz="3200"/>
              <a:t>Mengembangkan bagian tampilan depan (UI) dari website, menggunakan HTML, CSS, JavaScript.</a:t>
            </a:r>
            <a:endParaRPr lang="en-US" sz="320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Back end Developer: </a:t>
            </a:r>
            <a:r>
              <a:rPr lang="en-ID" sz="3200"/>
              <a:t>Mengembangkan logika, database, dan server-side dari website.</a:t>
            </a:r>
            <a:endParaRPr lang="en-US" sz="320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Full Stack Developer: </a:t>
            </a:r>
            <a:r>
              <a:rPr lang="en-ID" sz="3200"/>
              <a:t>Menguasai baik front-end maupun back-end.</a:t>
            </a:r>
            <a:endParaRPr lang="en-US" sz="320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UI/UX Designer: fokus pada pengalaman pengguna dan interaksi visual</a:t>
            </a:r>
            <a:endParaRPr lang="en-US" sz="3200">
              <a:cs typeface="Arial" panose="020B0604020202020204"/>
            </a:endParaRPr>
          </a:p>
          <a:p>
            <a:pPr marL="798830" marR="97155" indent="-436880">
              <a:buAutoNum type="alphaLcPeriod"/>
            </a:pPr>
            <a:r>
              <a:rPr lang="en-US" sz="3200">
                <a:cs typeface="Arial" panose="020B0604020202020204"/>
              </a:rPr>
              <a:t>Project Manager Coordinator: mengatur jadwal, sumber daya, dan koordinasi tim </a:t>
            </a:r>
            <a:endParaRPr lang="en-US" sz="3200" dirty="0"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800100"/>
          </a:xfrm>
        </p:spPr>
        <p:txBody>
          <a:bodyPr/>
          <a:lstStyle/>
          <a:p>
            <a:r>
              <a:rPr lang="en-US"/>
              <a:t>Diagram Kelompok Kerja Web Development</a:t>
            </a:r>
            <a:endParaRPr lang="en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1104900"/>
            <a:ext cx="14630400" cy="8001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952500"/>
          </a:xfrm>
        </p:spPr>
        <p:txBody>
          <a:bodyPr/>
          <a:lstStyle/>
          <a:p>
            <a:pPr>
              <a:lnSpc>
                <a:spcPts val="6230"/>
              </a:lnSpc>
            </a:pPr>
            <a:r>
              <a:rPr lang="en-US" altLang="ko-KR" sz="4800" b="1" dirty="0" err="1"/>
              <a:t>Gambaran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Umum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Pekerjaan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bidang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Teknologi</a:t>
            </a:r>
            <a:r>
              <a:rPr lang="en-US" altLang="ko-KR" sz="4800" b="1" dirty="0"/>
              <a:t> </a:t>
            </a:r>
            <a:r>
              <a:rPr lang="en-US" altLang="ko-KR" sz="4800" b="1" dirty="0" err="1"/>
              <a:t>Informasi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07096" y="1333500"/>
            <a:ext cx="16273808" cy="963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cs typeface="Arial" panose="020B0604020202020204"/>
              </a:rPr>
              <a:t>3. </a:t>
            </a:r>
            <a:r>
              <a:rPr lang="en-US" sz="3200" b="1" dirty="0" err="1">
                <a:cs typeface="Arial" panose="020B0604020202020204"/>
              </a:rPr>
              <a:t>K</a:t>
            </a:r>
            <a:r>
              <a:rPr lang="en-US" sz="3200" b="1" spc="-28" dirty="0" err="1">
                <a:cs typeface="Arial" panose="020B0604020202020204"/>
              </a:rPr>
              <a:t>e</a:t>
            </a:r>
            <a:r>
              <a:rPr lang="en-US" sz="3200" b="1" dirty="0" err="1">
                <a:cs typeface="Arial" panose="020B0604020202020204"/>
              </a:rPr>
              <a:t>l</a:t>
            </a:r>
            <a:r>
              <a:rPr lang="en-US" sz="3200" b="1" spc="18" dirty="0" err="1">
                <a:cs typeface="Arial" panose="020B0604020202020204"/>
              </a:rPr>
              <a:t>o</a:t>
            </a:r>
            <a:r>
              <a:rPr lang="en-US" sz="3200" b="1" dirty="0" err="1">
                <a:cs typeface="Arial" panose="020B0604020202020204"/>
              </a:rPr>
              <a:t>mpok</a:t>
            </a:r>
            <a:r>
              <a:rPr lang="en-US" sz="3200" b="1" dirty="0">
                <a:cs typeface="Arial" panose="020B0604020202020204"/>
              </a:rPr>
              <a:t> </a:t>
            </a:r>
            <a:r>
              <a:rPr lang="en-US" sz="3200" b="1" dirty="0" err="1">
                <a:cs typeface="Arial" panose="020B0604020202020204"/>
              </a:rPr>
              <a:t>K</a:t>
            </a:r>
            <a:r>
              <a:rPr lang="en-US" sz="3200" b="1" spc="-18" dirty="0" err="1">
                <a:cs typeface="Arial" panose="020B0604020202020204"/>
              </a:rPr>
              <a:t>e</a:t>
            </a:r>
            <a:r>
              <a:rPr lang="en-US" sz="3200" b="1" dirty="0" err="1">
                <a:cs typeface="Arial" panose="020B0604020202020204"/>
              </a:rPr>
              <a:t>tiga</a:t>
            </a:r>
            <a:r>
              <a:rPr lang="en-US" sz="3200" dirty="0">
                <a:cs typeface="Arial" panose="020B0604020202020204"/>
              </a:rPr>
              <a:t>:</a:t>
            </a:r>
            <a:r>
              <a:rPr lang="en-US" sz="3200" spc="18" dirty="0">
                <a:cs typeface="Arial" panose="020B0604020202020204"/>
              </a:rPr>
              <a:t> </a:t>
            </a:r>
            <a:r>
              <a:rPr lang="en-US" sz="3200" dirty="0" err="1">
                <a:cs typeface="Arial" panose="020B0604020202020204"/>
              </a:rPr>
              <a:t>mer</a:t>
            </a:r>
            <a:r>
              <a:rPr lang="en-US" sz="3200" spc="-28" dirty="0" err="1">
                <a:cs typeface="Arial" panose="020B0604020202020204"/>
              </a:rPr>
              <a:t>e</a:t>
            </a:r>
            <a:r>
              <a:rPr lang="en-US" sz="3200" dirty="0" err="1">
                <a:cs typeface="Arial" panose="020B0604020202020204"/>
              </a:rPr>
              <a:t>ka</a:t>
            </a:r>
            <a:r>
              <a:rPr lang="en-US" sz="3200" dirty="0">
                <a:cs typeface="Arial" panose="020B0604020202020204"/>
              </a:rPr>
              <a:t> </a:t>
            </a:r>
            <a:r>
              <a:rPr lang="en-US" sz="3200" spc="-78" dirty="0">
                <a:cs typeface="Arial" panose="020B0604020202020204"/>
              </a:rPr>
              <a:t>yan</a:t>
            </a:r>
            <a:r>
              <a:rPr lang="en-US" sz="3200" dirty="0">
                <a:cs typeface="Arial" panose="020B0604020202020204"/>
              </a:rPr>
              <a:t>g</a:t>
            </a:r>
            <a:r>
              <a:rPr lang="en-US" sz="3200" spc="78" dirty="0">
                <a:cs typeface="Arial" panose="020B0604020202020204"/>
              </a:rPr>
              <a:t> </a:t>
            </a:r>
            <a:r>
              <a:rPr lang="en-US" sz="3200" dirty="0" err="1">
                <a:cs typeface="Arial" panose="020B0604020202020204"/>
              </a:rPr>
              <a:t>b</a:t>
            </a:r>
            <a:r>
              <a:rPr lang="en-US" sz="3200" spc="-28" dirty="0" err="1">
                <a:cs typeface="Arial" panose="020B0604020202020204"/>
              </a:rPr>
              <a:t>e</a:t>
            </a:r>
            <a:r>
              <a:rPr lang="en-US" sz="3200" dirty="0" err="1">
                <a:cs typeface="Arial" panose="020B0604020202020204"/>
              </a:rPr>
              <a:t>rg</a:t>
            </a:r>
            <a:r>
              <a:rPr lang="en-US" sz="3200" spc="-28" dirty="0" err="1">
                <a:cs typeface="Arial" panose="020B0604020202020204"/>
              </a:rPr>
              <a:t>e</a:t>
            </a:r>
            <a:r>
              <a:rPr lang="en-US" sz="3200" dirty="0" err="1">
                <a:cs typeface="Arial" panose="020B0604020202020204"/>
              </a:rPr>
              <a:t>l</a:t>
            </a:r>
            <a:r>
              <a:rPr lang="en-US" sz="3200" spc="-28" dirty="0" err="1">
                <a:cs typeface="Arial" panose="020B0604020202020204"/>
              </a:rPr>
              <a:t>u</a:t>
            </a:r>
            <a:r>
              <a:rPr lang="en-US" sz="3200" dirty="0" err="1">
                <a:cs typeface="Arial" panose="020B0604020202020204"/>
              </a:rPr>
              <a:t>t</a:t>
            </a:r>
            <a:r>
              <a:rPr lang="en-US" sz="3200" spc="68" dirty="0">
                <a:cs typeface="Arial" panose="020B0604020202020204"/>
              </a:rPr>
              <a:t> </a:t>
            </a:r>
            <a:r>
              <a:rPr lang="en-US" sz="3200" dirty="0">
                <a:cs typeface="Arial" panose="020B0604020202020204"/>
              </a:rPr>
              <a:t>di </a:t>
            </a:r>
            <a:r>
              <a:rPr lang="en-US" sz="3200" dirty="0" err="1">
                <a:cs typeface="Arial" panose="020B0604020202020204"/>
              </a:rPr>
              <a:t>bidang</a:t>
            </a:r>
            <a:r>
              <a:rPr lang="en-US" sz="3200" dirty="0">
                <a:cs typeface="Arial" panose="020B0604020202020204"/>
              </a:rPr>
              <a:t> </a:t>
            </a:r>
            <a:r>
              <a:rPr lang="en-US" sz="3200" dirty="0" err="1">
                <a:cs typeface="Arial" panose="020B0604020202020204"/>
              </a:rPr>
              <a:t>perangkat</a:t>
            </a:r>
            <a:r>
              <a:rPr lang="en-US" sz="3200" dirty="0">
                <a:cs typeface="Arial" panose="020B0604020202020204"/>
              </a:rPr>
              <a:t> </a:t>
            </a:r>
            <a:r>
              <a:rPr lang="en-US" sz="3200" dirty="0" err="1">
                <a:cs typeface="Arial" panose="020B0604020202020204"/>
              </a:rPr>
              <a:t>keras</a:t>
            </a:r>
            <a:r>
              <a:rPr lang="en-US" sz="3200" dirty="0">
                <a:cs typeface="Arial" panose="020B0604020202020204"/>
              </a:rPr>
              <a:t> (h/</a:t>
            </a:r>
            <a:r>
              <a:rPr lang="en-US" sz="3200">
                <a:cs typeface="Arial" panose="020B0604020202020204"/>
              </a:rPr>
              <a:t>w) / </a:t>
            </a:r>
            <a:r>
              <a:rPr lang="en-ID" sz="3200"/>
              <a:t>Hardware Engineers / Hardware Specialists</a:t>
            </a:r>
            <a:endParaRPr lang="en-US" sz="3200" dirty="0">
              <a:cs typeface="Arial" panose="020B0604020202020204"/>
            </a:endParaRPr>
          </a:p>
          <a:p>
            <a:r>
              <a:rPr lang="en-US" sz="3200">
                <a:cs typeface="Arial" panose="020B0604020202020204"/>
              </a:rPr>
              <a:t>Jenis pekerjaan yang dimiliki: </a:t>
            </a:r>
            <a:endParaRPr lang="en-US" sz="3200" dirty="0">
              <a:cs typeface="Arial" panose="020B0604020202020204"/>
            </a:endParaRPr>
          </a:p>
          <a:p>
            <a:pPr marL="624205" lvl="0" indent="-260350">
              <a:buFont typeface="+mj-lt"/>
              <a:buAutoNum type="alphaLcPeriod"/>
            </a:pPr>
            <a:r>
              <a:rPr lang="en-ID" sz="3200" b="1"/>
              <a:t>Hardware Engineer / Computer Hardware Engineer</a:t>
            </a:r>
            <a:r>
              <a:rPr lang="en-ID" sz="3200"/>
              <a:t>: Merancang, mengembangkan, dan menguji komponen fisik komputer seperti CPU, motherboard, GPU, RAM, dan perangkat keras lainnya.</a:t>
            </a:r>
            <a:endParaRPr lang="en-ID" sz="3200"/>
          </a:p>
          <a:p>
            <a:pPr marL="624205" lvl="0" indent="-260350">
              <a:buFont typeface="+mj-lt"/>
              <a:buAutoNum type="alphaLcPeriod"/>
            </a:pPr>
            <a:r>
              <a:rPr lang="en-ID" sz="3200" b="1"/>
              <a:t>Network Engineer / Network Administrator: </a:t>
            </a:r>
            <a:r>
              <a:rPr lang="en-ID" sz="3200"/>
              <a:t>Merancang, menginstal, dan memelihara infrastruktur jaringan, termasuk server, router, switch, dan kabel jaringan.</a:t>
            </a:r>
            <a:endParaRPr lang="en-ID" sz="3200"/>
          </a:p>
          <a:p>
            <a:pPr marL="624205" lvl="0" indent="-260350">
              <a:buFont typeface="+mj-lt"/>
              <a:buAutoNum type="alphaLcPeriod"/>
            </a:pPr>
            <a:r>
              <a:rPr lang="en-ID" sz="3200" b="1"/>
              <a:t>Embedded Systems Engineer</a:t>
            </a:r>
            <a:r>
              <a:rPr lang="en-ID" sz="3200"/>
              <a:t>: Mengembangkan perangkat keras yang terintegrasi dengan perangkat lunak untuk sistem tertanam, misal pada robotika, IoT, atau alat medis.</a:t>
            </a:r>
            <a:endParaRPr lang="en-ID" sz="3200"/>
          </a:p>
          <a:p>
            <a:pPr marL="624205" lvl="0" indent="-260350">
              <a:buFont typeface="+mj-lt"/>
              <a:buAutoNum type="alphaLcPeriod"/>
            </a:pPr>
            <a:r>
              <a:rPr lang="en-ID" sz="3200" b="1"/>
              <a:t>Maintenance / Field Technician</a:t>
            </a:r>
            <a:r>
              <a:rPr lang="en-ID" sz="3200"/>
              <a:t>: Memperbaiki dan melakukan perawatan perangkat keras komputer, server, printer, dan perangkat elektronik lainnya.</a:t>
            </a:r>
            <a:endParaRPr lang="en-ID" sz="3200"/>
          </a:p>
          <a:p>
            <a:pPr marL="624205" lvl="0" indent="-260350">
              <a:buFont typeface="+mj-lt"/>
              <a:buAutoNum type="alphaLcPeriod"/>
            </a:pPr>
            <a:r>
              <a:rPr lang="en-ID" sz="3200" b="1"/>
              <a:t>System / Hardware Analyst</a:t>
            </a:r>
            <a:r>
              <a:rPr lang="en-ID" sz="3200"/>
              <a:t>: Menganalisis kebutuhan perangkat keras untuk sistem tertentu dan memberikan rekomendasi upgrade atau konfigurasi.</a:t>
            </a:r>
            <a:endParaRPr lang="en-ID" sz="3200"/>
          </a:p>
          <a:p>
            <a:pPr marL="624205" lvl="0" indent="-260350">
              <a:buFont typeface="+mj-lt"/>
              <a:buAutoNum type="alphaLcPeriod"/>
            </a:pPr>
            <a:r>
              <a:rPr lang="en-ID" sz="3200" b="1"/>
              <a:t>PCB Designer / Electronics Engineer</a:t>
            </a:r>
            <a:r>
              <a:rPr lang="en-ID" sz="3200"/>
              <a:t>: Mendesain sirkuit elektronik, papan sirkuit tercetak (PCB), dan perangkat elektronik lainnya.</a:t>
            </a:r>
            <a:endParaRPr lang="en-ID" sz="3200"/>
          </a:p>
          <a:p>
            <a:endParaRPr lang="en-US" sz="3600" dirty="0">
              <a:cs typeface="Arial" panose="020B0604020202020204"/>
            </a:endParaRPr>
          </a:p>
          <a:p>
            <a:endParaRPr lang="en-US" sz="3600" dirty="0">
              <a:cs typeface="Arial" panose="020B0604020202020204"/>
            </a:endParaRPr>
          </a:p>
          <a:p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104900"/>
          </a:xfrm>
        </p:spPr>
        <p:txBody>
          <a:bodyPr/>
          <a:lstStyle/>
          <a:p>
            <a:r>
              <a:rPr lang="en-US"/>
              <a:t>Hardware vs Software</a:t>
            </a:r>
            <a:endParaRPr lang="en-ID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133707"/>
          <a:ext cx="9448800" cy="7566642"/>
        </p:xfrm>
        <a:graphic>
          <a:graphicData uri="http://schemas.openxmlformats.org/drawingml/2006/table">
            <a:tbl>
              <a:tblPr/>
              <a:tblGrid>
                <a:gridCol w="3149600"/>
                <a:gridCol w="3149600"/>
                <a:gridCol w="3149600"/>
              </a:tblGrid>
              <a:tr h="417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 b="1"/>
                        <a:t>Kelompok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 b="1"/>
                        <a:t>Fokus / Lingkup Pekerjaan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 b="1"/>
                        <a:t>Contoh Jenis Pekerjaan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72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 b="1"/>
                        <a:t>Perangkat Lunak (Software)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/>
                        <a:t>Membuat, merancang, dan memelihara program atau aplikasi yang berjalan di komputer atau perangkat digital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/>
                        <a:t>- Software Developer / Programmer- Web Developer / Web Designer- Mobile App Developer- Database Administrator- System Analyst / Software Engineer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3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 b="1"/>
                        <a:t>Perangkat Keras (Hardware)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/>
                        <a:t>Merancang, mengembangkan, menguji, dan memelihara komponen fisik komputer dan sistem elektronik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400"/>
                        <a:t>- Hardware Engineer / Computer Hardware Engineer- Network Engineer / Administrator- Embedded Systems Engineer- Maintenance / Field Technician- PCB Designer / Electronics Engineer</a:t>
                      </a:r>
                      <a:endParaRPr lang="en-ID" sz="2400"/>
                    </a:p>
                  </a:txBody>
                  <a:tcPr marL="83814" marR="83814" marT="41907" marB="41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138353"/>
            <a:ext cx="8153400" cy="81199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876300"/>
          </a:xfrm>
        </p:spPr>
        <p:txBody>
          <a:bodyPr>
            <a:normAutofit/>
          </a:bodyPr>
          <a:lstStyle/>
          <a:p>
            <a:pPr>
              <a:lnSpc>
                <a:spcPts val="6230"/>
              </a:lnSpc>
            </a:pPr>
            <a:r>
              <a:rPr lang="en-US" altLang="ko-KR" sz="4000" b="1" dirty="0" err="1"/>
              <a:t>Gambaran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Umum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Pekerjaan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bidang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Teknologi</a:t>
            </a:r>
            <a:r>
              <a:rPr lang="en-US" altLang="ko-KR" sz="4000" b="1" dirty="0"/>
              <a:t> </a:t>
            </a:r>
            <a:r>
              <a:rPr lang="en-US" altLang="ko-KR" sz="4000" b="1" dirty="0" err="1"/>
              <a:t>Informasi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5008" y="876300"/>
            <a:ext cx="17310992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9275" indent="-523875"/>
            <a:r>
              <a:rPr lang="en-US" sz="3200" b="1" dirty="0">
                <a:cs typeface="Arial" panose="020B0604020202020204"/>
              </a:rPr>
              <a:t>4. </a:t>
            </a:r>
            <a:r>
              <a:rPr lang="en-US" sz="3200" b="1" dirty="0" err="1">
                <a:cs typeface="Arial" panose="020B0604020202020204"/>
              </a:rPr>
              <a:t>Ke</a:t>
            </a:r>
            <a:r>
              <a:rPr lang="en-US" sz="3200" b="1" spc="-18" dirty="0" err="1">
                <a:cs typeface="Arial" panose="020B0604020202020204"/>
              </a:rPr>
              <a:t>lo</a:t>
            </a:r>
            <a:r>
              <a:rPr lang="en-US" sz="3200" b="1" dirty="0" err="1">
                <a:cs typeface="Arial" panose="020B0604020202020204"/>
              </a:rPr>
              <a:t>mp</a:t>
            </a:r>
            <a:r>
              <a:rPr lang="en-US" sz="3200" b="1" spc="-28" dirty="0" err="1">
                <a:cs typeface="Arial" panose="020B0604020202020204"/>
              </a:rPr>
              <a:t>o</a:t>
            </a:r>
            <a:r>
              <a:rPr lang="en-US" sz="3200" b="1" dirty="0" err="1">
                <a:cs typeface="Arial" panose="020B0604020202020204"/>
              </a:rPr>
              <a:t>k</a:t>
            </a:r>
            <a:r>
              <a:rPr lang="en-US" sz="3200" b="1" spc="58" dirty="0">
                <a:cs typeface="Arial" panose="020B0604020202020204"/>
              </a:rPr>
              <a:t> </a:t>
            </a:r>
            <a:r>
              <a:rPr lang="en-US" sz="3200" b="1" spc="58" dirty="0" err="1">
                <a:cs typeface="Arial" panose="020B0604020202020204"/>
              </a:rPr>
              <a:t>k</a:t>
            </a:r>
            <a:r>
              <a:rPr lang="en-US" sz="3200" b="1" dirty="0" err="1">
                <a:cs typeface="Arial" panose="020B0604020202020204"/>
              </a:rPr>
              <a:t>e</a:t>
            </a:r>
            <a:r>
              <a:rPr lang="en-US" sz="3200" b="1" spc="-28" dirty="0" err="1">
                <a:cs typeface="Arial" panose="020B0604020202020204"/>
              </a:rPr>
              <a:t>-empat</a:t>
            </a:r>
            <a:r>
              <a:rPr lang="en-US" sz="3200" dirty="0">
                <a:cs typeface="Arial" panose="020B0604020202020204"/>
              </a:rPr>
              <a:t>:</a:t>
            </a:r>
            <a:r>
              <a:rPr lang="en-US" sz="3200" spc="68" dirty="0">
                <a:cs typeface="Arial" panose="020B0604020202020204"/>
              </a:rPr>
              <a:t> </a:t>
            </a:r>
            <a:r>
              <a:rPr lang="en-US" sz="3200" spc="-18" dirty="0" err="1">
                <a:cs typeface="Arial" panose="020B0604020202020204"/>
              </a:rPr>
              <a:t>m</a:t>
            </a:r>
            <a:r>
              <a:rPr lang="en-US" sz="3200" dirty="0" err="1">
                <a:cs typeface="Arial" panose="020B0604020202020204"/>
              </a:rPr>
              <a:t>e</a:t>
            </a:r>
            <a:r>
              <a:rPr lang="en-US" sz="3200" spc="-28" dirty="0" err="1">
                <a:cs typeface="Arial" panose="020B0604020202020204"/>
              </a:rPr>
              <a:t>r</a:t>
            </a:r>
            <a:r>
              <a:rPr lang="en-US" sz="3200" dirty="0" err="1">
                <a:cs typeface="Arial" panose="020B0604020202020204"/>
              </a:rPr>
              <a:t>e</a:t>
            </a:r>
            <a:r>
              <a:rPr lang="en-US" sz="3200" spc="-18" dirty="0" err="1">
                <a:cs typeface="Arial" panose="020B0604020202020204"/>
              </a:rPr>
              <a:t>k</a:t>
            </a:r>
            <a:r>
              <a:rPr lang="en-US" sz="3200" dirty="0" err="1">
                <a:cs typeface="Arial" panose="020B0604020202020204"/>
              </a:rPr>
              <a:t>a</a:t>
            </a:r>
            <a:r>
              <a:rPr lang="en-US" sz="3200" spc="58" dirty="0">
                <a:cs typeface="Arial" panose="020B0604020202020204"/>
              </a:rPr>
              <a:t> </a:t>
            </a:r>
            <a:r>
              <a:rPr lang="en-US" sz="3200" spc="-78" dirty="0">
                <a:cs typeface="Arial" panose="020B0604020202020204"/>
              </a:rPr>
              <a:t>yan</a:t>
            </a:r>
            <a:r>
              <a:rPr lang="en-US" sz="3200" dirty="0">
                <a:cs typeface="Arial" panose="020B0604020202020204"/>
              </a:rPr>
              <a:t>g</a:t>
            </a:r>
            <a:r>
              <a:rPr lang="en-US" sz="3200" spc="98" dirty="0">
                <a:cs typeface="Arial" panose="020B0604020202020204"/>
              </a:rPr>
              <a:t> </a:t>
            </a:r>
            <a:r>
              <a:rPr lang="en-US" sz="3200" dirty="0" err="1">
                <a:cs typeface="Arial" panose="020B0604020202020204"/>
              </a:rPr>
              <a:t>b</a:t>
            </a:r>
            <a:r>
              <a:rPr lang="en-US" sz="3200" spc="-28" dirty="0" err="1">
                <a:cs typeface="Arial" panose="020B0604020202020204"/>
              </a:rPr>
              <a:t>e</a:t>
            </a:r>
            <a:r>
              <a:rPr lang="en-US" sz="3200" dirty="0" err="1">
                <a:cs typeface="Arial" panose="020B0604020202020204"/>
              </a:rPr>
              <a:t>r</a:t>
            </a:r>
            <a:r>
              <a:rPr lang="en-US" sz="3200" spc="-18" dirty="0" err="1">
                <a:cs typeface="Arial" panose="020B0604020202020204"/>
              </a:rPr>
              <a:t>k</a:t>
            </a:r>
            <a:r>
              <a:rPr lang="en-US" sz="3200" dirty="0" err="1">
                <a:cs typeface="Arial" panose="020B0604020202020204"/>
              </a:rPr>
              <a:t>e</a:t>
            </a:r>
            <a:r>
              <a:rPr lang="en-US" sz="3200" spc="-18" dirty="0" err="1">
                <a:cs typeface="Arial" panose="020B0604020202020204"/>
              </a:rPr>
              <a:t>c</a:t>
            </a:r>
            <a:r>
              <a:rPr lang="en-US" sz="3200" dirty="0" err="1">
                <a:cs typeface="Arial" panose="020B0604020202020204"/>
              </a:rPr>
              <a:t>im</a:t>
            </a:r>
            <a:r>
              <a:rPr lang="en-US" sz="3200" spc="-28" dirty="0" err="1">
                <a:cs typeface="Arial" panose="020B0604020202020204"/>
              </a:rPr>
              <a:t>p</a:t>
            </a:r>
            <a:r>
              <a:rPr lang="en-US" sz="3200" dirty="0" err="1">
                <a:cs typeface="Arial" panose="020B0604020202020204"/>
              </a:rPr>
              <a:t>u</a:t>
            </a:r>
            <a:r>
              <a:rPr lang="en-US" sz="3200" spc="-28" dirty="0" err="1">
                <a:cs typeface="Arial" panose="020B0604020202020204"/>
              </a:rPr>
              <a:t>n</a:t>
            </a:r>
            <a:r>
              <a:rPr lang="en-US" sz="3200" dirty="0" err="1">
                <a:cs typeface="Arial" panose="020B0604020202020204"/>
              </a:rPr>
              <a:t>g</a:t>
            </a:r>
            <a:r>
              <a:rPr lang="en-US" sz="3200" spc="138" dirty="0">
                <a:cs typeface="Arial" panose="020B0604020202020204"/>
              </a:rPr>
              <a:t> </a:t>
            </a:r>
            <a:r>
              <a:rPr lang="en-US" sz="3200" dirty="0" err="1">
                <a:cs typeface="Arial" panose="020B0604020202020204"/>
              </a:rPr>
              <a:t>d</a:t>
            </a:r>
            <a:r>
              <a:rPr lang="en-US" sz="3200" spc="-28" dirty="0" err="1">
                <a:cs typeface="Arial" panose="020B0604020202020204"/>
              </a:rPr>
              <a:t>a</a:t>
            </a:r>
            <a:r>
              <a:rPr lang="en-US" sz="3200" dirty="0" err="1">
                <a:cs typeface="Arial" panose="020B0604020202020204"/>
              </a:rPr>
              <a:t>lam</a:t>
            </a:r>
            <a:r>
              <a:rPr lang="en-US" sz="3200" dirty="0">
                <a:cs typeface="Arial" panose="020B0604020202020204"/>
              </a:rPr>
              <a:t> </a:t>
            </a:r>
            <a:r>
              <a:rPr lang="en-US" sz="3200" b="1" spc="-18" dirty="0" err="1">
                <a:cs typeface="Arial" panose="020B0604020202020204"/>
              </a:rPr>
              <a:t>op</a:t>
            </a:r>
            <a:r>
              <a:rPr lang="en-US" sz="3200" b="1" dirty="0" err="1">
                <a:cs typeface="Arial" panose="020B0604020202020204"/>
              </a:rPr>
              <a:t>era</a:t>
            </a:r>
            <a:r>
              <a:rPr lang="en-US" sz="3200" b="1" spc="-18" dirty="0" err="1">
                <a:cs typeface="Arial" panose="020B0604020202020204"/>
              </a:rPr>
              <a:t>s</a:t>
            </a:r>
            <a:r>
              <a:rPr lang="en-US" sz="3200" b="1" dirty="0" err="1">
                <a:cs typeface="Arial" panose="020B0604020202020204"/>
              </a:rPr>
              <a:t>i</a:t>
            </a:r>
            <a:r>
              <a:rPr lang="en-US" sz="3200" b="1" spc="-18" dirty="0" err="1">
                <a:cs typeface="Arial" panose="020B0604020202020204"/>
              </a:rPr>
              <a:t>on</a:t>
            </a:r>
            <a:r>
              <a:rPr lang="en-US" sz="3200" b="1" dirty="0" err="1">
                <a:cs typeface="Arial" panose="020B0604020202020204"/>
              </a:rPr>
              <a:t>al</a:t>
            </a:r>
            <a:r>
              <a:rPr lang="en-US" sz="3200" b="1" spc="138" dirty="0">
                <a:cs typeface="Arial" panose="020B0604020202020204"/>
              </a:rPr>
              <a:t> </a:t>
            </a:r>
            <a:r>
              <a:rPr lang="en-US" sz="3200" b="1" err="1">
                <a:cs typeface="Arial" panose="020B0604020202020204"/>
              </a:rPr>
              <a:t>s</a:t>
            </a:r>
            <a:r>
              <a:rPr lang="en-US" sz="3200" b="1" spc="-18" err="1">
                <a:cs typeface="Arial" panose="020B0604020202020204"/>
              </a:rPr>
              <a:t>i</a:t>
            </a:r>
            <a:r>
              <a:rPr lang="en-US" sz="3200" b="1" err="1">
                <a:cs typeface="Arial" panose="020B0604020202020204"/>
              </a:rPr>
              <a:t>s</a:t>
            </a:r>
            <a:r>
              <a:rPr lang="en-US" sz="3200" b="1" spc="-18" err="1">
                <a:cs typeface="Arial" panose="020B0604020202020204"/>
              </a:rPr>
              <a:t>t</a:t>
            </a:r>
            <a:r>
              <a:rPr lang="en-US" sz="3200" b="1" err="1">
                <a:cs typeface="Arial" panose="020B0604020202020204"/>
              </a:rPr>
              <a:t>em</a:t>
            </a:r>
            <a:r>
              <a:rPr lang="en-US" sz="3200" b="1" spc="88">
                <a:cs typeface="Arial" panose="020B0604020202020204"/>
              </a:rPr>
              <a:t>  </a:t>
            </a:r>
            <a:r>
              <a:rPr lang="en-US" sz="3200" b="1">
                <a:cs typeface="Arial" panose="020B0604020202020204"/>
              </a:rPr>
              <a:t>i</a:t>
            </a:r>
            <a:r>
              <a:rPr lang="en-US" sz="3200" b="1" spc="-18">
                <a:cs typeface="Arial" panose="020B0604020202020204"/>
              </a:rPr>
              <a:t>n</a:t>
            </a:r>
            <a:r>
              <a:rPr lang="en-US" sz="3200" b="1">
                <a:cs typeface="Arial" panose="020B0604020202020204"/>
              </a:rPr>
              <a:t>f</a:t>
            </a:r>
            <a:r>
              <a:rPr lang="en-US" sz="3200" b="1" spc="-28">
                <a:cs typeface="Arial" panose="020B0604020202020204"/>
              </a:rPr>
              <a:t>o</a:t>
            </a:r>
            <a:r>
              <a:rPr lang="en-US" sz="3200" b="1" spc="8">
                <a:cs typeface="Arial" panose="020B0604020202020204"/>
              </a:rPr>
              <a:t>rm</a:t>
            </a:r>
            <a:r>
              <a:rPr lang="en-US" sz="3200" b="1">
                <a:cs typeface="Arial" panose="020B0604020202020204"/>
              </a:rPr>
              <a:t>a</a:t>
            </a:r>
            <a:r>
              <a:rPr lang="en-US" sz="3200" b="1" spc="-18">
                <a:cs typeface="Arial" panose="020B0604020202020204"/>
              </a:rPr>
              <a:t>s</a:t>
            </a:r>
            <a:r>
              <a:rPr lang="en-US" sz="3200" b="1" spc="18">
                <a:cs typeface="Arial" panose="020B0604020202020204"/>
              </a:rPr>
              <a:t>i</a:t>
            </a:r>
            <a:r>
              <a:rPr lang="en-US" sz="3200">
                <a:cs typeface="Arial" panose="020B0604020202020204"/>
              </a:rPr>
              <a:t> </a:t>
            </a:r>
            <a:r>
              <a:rPr lang="en-US" sz="3200" dirty="0">
                <a:cs typeface="Arial" panose="020B0604020202020204"/>
              </a:rPr>
              <a:t>:</a:t>
            </a:r>
            <a:endParaRPr lang="en-US" sz="3200" dirty="0">
              <a:cs typeface="Arial" panose="020B0604020202020204"/>
            </a:endParaRPr>
          </a:p>
          <a:p>
            <a:r>
              <a:rPr lang="en-US" sz="2600"/>
              <a:t>	Beberapa </a:t>
            </a:r>
            <a:r>
              <a:rPr lang="en-US" sz="2600" b="1"/>
              <a:t>jenis pekerjaan dalam kelompok ini</a:t>
            </a:r>
            <a:r>
              <a:rPr lang="en-US" sz="2600"/>
              <a:t> antara lain:</a:t>
            </a:r>
            <a:endParaRPr lang="en-ID" sz="2600"/>
          </a:p>
          <a:p>
            <a:pPr lvl="0"/>
            <a:r>
              <a:rPr lang="en-ID" sz="2600" b="1"/>
              <a:t>	1. System Administrator (Admin Sistem)</a:t>
            </a:r>
            <a:endParaRPr lang="en-ID" sz="2600"/>
          </a:p>
          <a:p>
            <a:pPr lvl="1"/>
            <a:r>
              <a:rPr lang="en-US" sz="2600"/>
              <a:t>		Mengelola server, sistem operasi, dan jaringan.</a:t>
            </a:r>
            <a:endParaRPr lang="en-ID" sz="2600"/>
          </a:p>
          <a:p>
            <a:pPr lvl="1"/>
            <a:r>
              <a:rPr lang="en-ID" sz="2600"/>
              <a:t>		Memastikan layanan IT berjalan tanpa gangguan.</a:t>
            </a:r>
            <a:endParaRPr lang="en-ID" sz="2600"/>
          </a:p>
          <a:p>
            <a:pPr lvl="0"/>
            <a:r>
              <a:rPr lang="en-ID" sz="2600" b="1"/>
              <a:t>	2. Database Administrator (DBA)</a:t>
            </a:r>
            <a:endParaRPr lang="en-ID" sz="2600"/>
          </a:p>
          <a:p>
            <a:pPr lvl="1"/>
            <a:r>
              <a:rPr lang="en-ID" sz="2600"/>
              <a:t>		Memelihara basis data agar selalu aman, konsisten, dan tersedia.</a:t>
            </a:r>
            <a:endParaRPr lang="en-ID" sz="2600"/>
          </a:p>
          <a:p>
            <a:pPr lvl="1"/>
            <a:r>
              <a:rPr lang="en-ID" sz="2600"/>
              <a:t>		Mengelola backup, recovery, dan performa database.</a:t>
            </a:r>
            <a:endParaRPr lang="en-ID" sz="2600"/>
          </a:p>
          <a:p>
            <a:pPr lvl="0"/>
            <a:r>
              <a:rPr lang="en-ID" sz="2600" b="1"/>
              <a:t>	3. Network Administrator / Network Engineer</a:t>
            </a:r>
            <a:endParaRPr lang="en-ID" sz="2600"/>
          </a:p>
          <a:p>
            <a:pPr lvl="1"/>
            <a:r>
              <a:rPr lang="en-US" sz="2600"/>
              <a:t>		Mengelola jaringan lokal (LAN), jaringan luas (WAN), dan koneksi internet.</a:t>
            </a:r>
            <a:endParaRPr lang="en-ID" sz="2600"/>
          </a:p>
          <a:p>
            <a:pPr lvl="1"/>
            <a:r>
              <a:rPr lang="en-US" sz="2600"/>
              <a:t>		Memastikan jaringan stabil dan aman dari gangguan.</a:t>
            </a:r>
            <a:endParaRPr lang="en-ID" sz="2600"/>
          </a:p>
          <a:p>
            <a:pPr lvl="0"/>
            <a:r>
              <a:rPr lang="en-ID" sz="2600" b="1"/>
              <a:t>	4. IT Support / Help Desk</a:t>
            </a:r>
            <a:endParaRPr lang="en-ID" sz="2600"/>
          </a:p>
          <a:p>
            <a:pPr lvl="1"/>
            <a:r>
              <a:rPr lang="en-ID" sz="2600"/>
              <a:t>		Memberikan dukungan teknis kepada pengguna.</a:t>
            </a:r>
            <a:endParaRPr lang="en-ID" sz="2600"/>
          </a:p>
          <a:p>
            <a:pPr lvl="1"/>
            <a:r>
              <a:rPr lang="en-ID" sz="2600"/>
              <a:t>		Menangani masalah perangkat keras, perangkat lunak, dan akses sistem.</a:t>
            </a:r>
            <a:endParaRPr lang="en-ID" sz="2600"/>
          </a:p>
          <a:p>
            <a:pPr lvl="0"/>
            <a:r>
              <a:rPr lang="en-ID" sz="2600" b="1"/>
              <a:t>	5. IT Operations Manager</a:t>
            </a:r>
            <a:endParaRPr lang="en-ID" sz="2600"/>
          </a:p>
          <a:p>
            <a:pPr lvl="1"/>
            <a:r>
              <a:rPr lang="en-US" sz="2600"/>
              <a:t>		Mengawasi seluruh aktivitas operasional TI.</a:t>
            </a:r>
            <a:endParaRPr lang="en-ID" sz="2600"/>
          </a:p>
          <a:p>
            <a:pPr lvl="1"/>
            <a:r>
              <a:rPr lang="en-ID" sz="2600"/>
              <a:t>		Menjamin proses bisnis berbasis IT berjalan efektif dan efisien.</a:t>
            </a:r>
            <a:endParaRPr lang="en-ID" sz="2600"/>
          </a:p>
          <a:p>
            <a:pPr lvl="0"/>
            <a:r>
              <a:rPr lang="en-ID" sz="2600" b="1"/>
              <a:t>	6. Security Analyst / Cybersecurity Officer</a:t>
            </a:r>
            <a:endParaRPr lang="en-ID" sz="2600"/>
          </a:p>
          <a:p>
            <a:pPr lvl="1"/>
            <a:r>
              <a:rPr lang="en-US" sz="2600"/>
              <a:t>		Memantau keamanan sistem informasi dari ancaman cyber.</a:t>
            </a:r>
            <a:endParaRPr lang="en-ID" sz="2600"/>
          </a:p>
          <a:p>
            <a:pPr lvl="1"/>
            <a:r>
              <a:rPr lang="en-US" sz="2600"/>
              <a:t>		Melakukan audit keamanan, mitigasi risiko, dan penanganan insiden.</a:t>
            </a:r>
            <a:endParaRPr lang="en-ID" sz="2600"/>
          </a:p>
          <a:p>
            <a:pPr marL="549275" indent="-523875"/>
            <a:endParaRPr lang="en-US" sz="3600" dirty="0">
              <a:cs typeface="Arial" panose="020B0604020202020204"/>
            </a:endParaRPr>
          </a:p>
          <a:p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09238" y="1023583"/>
          <a:ext cx="7872762" cy="7935230"/>
        </p:xfrm>
        <a:graphic>
          <a:graphicData uri="http://schemas.openxmlformats.org/drawingml/2006/table">
            <a:tbl>
              <a:tblPr/>
              <a:tblGrid>
                <a:gridCol w="2624254"/>
                <a:gridCol w="2624254"/>
                <a:gridCol w="2624254"/>
              </a:tblGrid>
              <a:tr h="2034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Kelompok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Fokus / Lingkungan Kerja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Jenis Pekerjaan / Peran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36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1. Perangkat Lunak (Software)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Merancang, mengembangkan, dan memelihara aplikasi dan sistem operasi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- Software Developer / Programmer- System Analyst- Application Developer- OS Developer- Database Developer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2. Web &amp; Aplikasi Berbasis Web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Merancang dan mengimplementasikan aplikasi berbasis web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- Web Designer (perencanaan &amp; desain)- Web Programmer / Developer (implementasi)- Front-End Developer- Back-End Developer- Full-Stack Developer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8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3. Perangkat Keras (Hardware)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 sz="1800"/>
                        <a:t>Menangani komponen fisik dan infrastruktur IT</a:t>
                      </a:r>
                      <a:endParaRPr lang="nn-NO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- Hardware Engineer / Technician- Network Engineer- Embedded Systems Engineer- IT Support (hardware-focused)- Maintenance Technician</a:t>
                      </a:r>
                      <a:endParaRPr lang="en-US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13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b="1"/>
                        <a:t>4. Operasional Sistem Informasi</a:t>
                      </a:r>
                      <a:endParaRPr lang="en-ID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/>
                        <a:t>Menjalankan, memelihara, dan memastikan sistem informasi berjalan lancar</a:t>
                      </a:r>
                      <a:endParaRPr lang="sv-SE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- System Administrator- Database Administrator (DBA)- Network Administrator / Engineer- IT Support / Help Desk- IT Operations Manager- Security Analyst / Cybersecurity Officer</a:t>
                      </a:r>
                      <a:endParaRPr lang="en-US" sz="1800"/>
                    </a:p>
                  </a:txBody>
                  <a:tcPr marL="50854" marR="50854" marT="25427" marB="254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1932" y="571500"/>
            <a:ext cx="9144000" cy="8709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104900"/>
          </a:xfrm>
        </p:spPr>
        <p:txBody>
          <a:bodyPr/>
          <a:lstStyle/>
          <a:p>
            <a:r>
              <a:rPr lang="en-US"/>
              <a:t>Etika 4 kelompok bidang TI</a:t>
            </a:r>
            <a:endParaRPr lang="en-ID"/>
          </a:p>
        </p:txBody>
      </p:sp>
      <p:sp>
        <p:nvSpPr>
          <p:cNvPr id="4" name="Oval 3"/>
          <p:cNvSpPr/>
          <p:nvPr/>
        </p:nvSpPr>
        <p:spPr>
          <a:xfrm>
            <a:off x="1409701" y="2103489"/>
            <a:ext cx="2362200" cy="11049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Software</a:t>
            </a:r>
            <a:endParaRPr lang="en-ID" sz="2800"/>
          </a:p>
        </p:txBody>
      </p:sp>
      <p:sp>
        <p:nvSpPr>
          <p:cNvPr id="5" name="Oval 4"/>
          <p:cNvSpPr/>
          <p:nvPr/>
        </p:nvSpPr>
        <p:spPr>
          <a:xfrm>
            <a:off x="5600699" y="2103489"/>
            <a:ext cx="2362200" cy="11049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Web Designer &amp; Web Programmer</a:t>
            </a:r>
            <a:endParaRPr lang="en-ID"/>
          </a:p>
        </p:txBody>
      </p:sp>
      <p:sp>
        <p:nvSpPr>
          <p:cNvPr id="6" name="Oval 5"/>
          <p:cNvSpPr/>
          <p:nvPr/>
        </p:nvSpPr>
        <p:spPr>
          <a:xfrm>
            <a:off x="9448800" y="2103489"/>
            <a:ext cx="2362200" cy="11049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Hardware</a:t>
            </a:r>
            <a:endParaRPr lang="en-ID" sz="2800"/>
          </a:p>
        </p:txBody>
      </p:sp>
      <p:sp>
        <p:nvSpPr>
          <p:cNvPr id="7" name="Oval 6"/>
          <p:cNvSpPr/>
          <p:nvPr/>
        </p:nvSpPr>
        <p:spPr>
          <a:xfrm>
            <a:off x="13907724" y="2103489"/>
            <a:ext cx="2551475" cy="11049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/>
              <a:t>Operasional SI</a:t>
            </a:r>
            <a:endParaRPr lang="en-ID" sz="2200"/>
          </a:p>
        </p:txBody>
      </p:sp>
      <p:sp>
        <p:nvSpPr>
          <p:cNvPr id="8" name="TextBox 7"/>
          <p:cNvSpPr txBox="1"/>
          <p:nvPr/>
        </p:nvSpPr>
        <p:spPr>
          <a:xfrm>
            <a:off x="1143000" y="3667799"/>
            <a:ext cx="3352800" cy="4524315"/>
          </a:xfrm>
          <a:prstGeom prst="rect">
            <a:avLst/>
          </a:prstGeom>
          <a:solidFill>
            <a:srgbClr val="FFFF00"/>
          </a:solidFill>
          <a:ln>
            <a:solidFill>
              <a:srgbClr val="92D05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Memastikan kode bebas malware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Menghormati hak cipta software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Menjaga keamanan data pengguna</a:t>
            </a:r>
            <a:endParaRPr lang="en-ID" sz="3200"/>
          </a:p>
        </p:txBody>
      </p:sp>
      <p:sp>
        <p:nvSpPr>
          <p:cNvPr id="9" name="TextBox 8"/>
          <p:cNvSpPr txBox="1"/>
          <p:nvPr/>
        </p:nvSpPr>
        <p:spPr>
          <a:xfrm>
            <a:off x="5105399" y="3709090"/>
            <a:ext cx="3352800" cy="3539430"/>
          </a:xfrm>
          <a:prstGeom prst="rect">
            <a:avLst/>
          </a:prstGeom>
          <a:solidFill>
            <a:srgbClr val="FFC000"/>
          </a:solidFill>
          <a:ln>
            <a:solidFill>
              <a:srgbClr val="92D05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Membuat desain web yang inklusif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Aksesibel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Tidak menipu pengguna (data privacy)</a:t>
            </a:r>
            <a:endParaRPr lang="en-ID" sz="3200"/>
          </a:p>
        </p:txBody>
      </p:sp>
      <p:sp>
        <p:nvSpPr>
          <p:cNvPr id="10" name="TextBox 9"/>
          <p:cNvSpPr txBox="1"/>
          <p:nvPr/>
        </p:nvSpPr>
        <p:spPr>
          <a:xfrm>
            <a:off x="9183326" y="3709090"/>
            <a:ext cx="3352800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92D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Mengelola perangkat keras sesuai regulasi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Memastikan keselamatan pengguna</a:t>
            </a:r>
            <a:endParaRPr lang="en-ID" sz="3200"/>
          </a:p>
        </p:txBody>
      </p:sp>
      <p:sp>
        <p:nvSpPr>
          <p:cNvPr id="11" name="TextBox 10"/>
          <p:cNvSpPr txBox="1"/>
          <p:nvPr/>
        </p:nvSpPr>
        <p:spPr>
          <a:xfrm>
            <a:off x="13261252" y="3709090"/>
            <a:ext cx="3655147" cy="3539430"/>
          </a:xfrm>
          <a:prstGeom prst="rect">
            <a:avLst/>
          </a:prstGeom>
          <a:solidFill>
            <a:srgbClr val="00B0F0"/>
          </a:solidFill>
          <a:ln>
            <a:solidFill>
              <a:srgbClr val="92D050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Menjaga kerahasiaan data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Memastikan akses yang adil</a:t>
            </a:r>
            <a:endParaRPr lang="en-US" sz="320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/>
              <a:t>Mencegah penyalahgunaan sistem</a:t>
            </a:r>
            <a:endParaRPr lang="en-US"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572" y="390972"/>
            <a:ext cx="15048656" cy="1255068"/>
          </a:xfrm>
        </p:spPr>
        <p:txBody>
          <a:bodyPr/>
          <a:lstStyle/>
          <a:p>
            <a:pPr>
              <a:defRPr/>
            </a:pPr>
            <a:r>
              <a:rPr lang="en-US" sz="4800" b="1" dirty="0" err="1"/>
              <a:t>Profesi</a:t>
            </a:r>
            <a:r>
              <a:rPr lang="en-US" sz="4800" b="1" dirty="0"/>
              <a:t> di </a:t>
            </a:r>
            <a:r>
              <a:rPr lang="en-US" sz="4800" b="1" dirty="0" err="1"/>
              <a:t>bidang</a:t>
            </a:r>
            <a:r>
              <a:rPr lang="en-US" sz="4800" b="1" dirty="0"/>
              <a:t> </a:t>
            </a:r>
            <a:r>
              <a:rPr lang="en-US" sz="4800" b="1" dirty="0" err="1"/>
              <a:t>Teknologi</a:t>
            </a:r>
            <a:r>
              <a:rPr lang="en-US" sz="4800" b="1" dirty="0"/>
              <a:t> </a:t>
            </a:r>
            <a:r>
              <a:rPr lang="en-US" sz="4800" b="1" dirty="0" err="1"/>
              <a:t>Informasi</a:t>
            </a:r>
            <a:endParaRPr lang="en-US" sz="4800" b="1" dirty="0"/>
          </a:p>
        </p:txBody>
      </p:sp>
      <p:sp>
        <p:nvSpPr>
          <p:cNvPr id="5" name="Rectangle 2"/>
          <p:cNvSpPr/>
          <p:nvPr/>
        </p:nvSpPr>
        <p:spPr>
          <a:xfrm>
            <a:off x="2231232" y="534988"/>
            <a:ext cx="15553728" cy="1152128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07296" y="2263181"/>
            <a:ext cx="15265696" cy="5911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96900" marR="31115" indent="-571500">
              <a:buFont typeface="Wingdings" panose="05000000000000000000" pitchFamily="2" charset="2"/>
              <a:buChar char="§"/>
            </a:pPr>
            <a:r>
              <a:rPr lang="en-US" sz="4800" baseline="3000" dirty="0" err="1">
                <a:cs typeface="Calibri" panose="020F0502020204030204"/>
              </a:rPr>
              <a:t>U</a:t>
            </a:r>
            <a:r>
              <a:rPr lang="en-US" sz="4800" spc="-28" baseline="3000" dirty="0" err="1">
                <a:cs typeface="Calibri" panose="020F0502020204030204"/>
              </a:rPr>
              <a:t>n</a:t>
            </a:r>
            <a:r>
              <a:rPr lang="en-US" sz="4800" spc="8" baseline="3000" dirty="0" err="1">
                <a:cs typeface="Calibri" panose="020F0502020204030204"/>
              </a:rPr>
              <a:t>t</a:t>
            </a:r>
            <a:r>
              <a:rPr lang="en-US" sz="4800" baseline="3000" dirty="0" err="1">
                <a:cs typeface="Calibri" panose="020F0502020204030204"/>
              </a:rPr>
              <a:t>uk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m</a:t>
            </a:r>
            <a:r>
              <a:rPr lang="en-US" sz="4800" spc="18" baseline="3000" dirty="0" err="1">
                <a:cs typeface="Calibri" panose="020F0502020204030204"/>
              </a:rPr>
              <a:t>e</a:t>
            </a:r>
            <a:r>
              <a:rPr lang="en-US" sz="4800" baseline="3000" dirty="0" err="1">
                <a:cs typeface="Calibri" panose="020F0502020204030204"/>
              </a:rPr>
              <a:t>n</a:t>
            </a:r>
            <a:r>
              <a:rPr lang="en-US" sz="4800" spc="-18" baseline="3000" dirty="0" err="1">
                <a:cs typeface="Calibri" panose="020F0502020204030204"/>
              </a:rPr>
              <a:t>g</a:t>
            </a:r>
            <a:r>
              <a:rPr lang="en-US" sz="4800" baseline="3000" dirty="0" err="1">
                <a:cs typeface="Calibri" panose="020F0502020204030204"/>
              </a:rPr>
              <a:t>atak</a:t>
            </a:r>
            <a:r>
              <a:rPr lang="en-US" sz="4800" spc="-18" baseline="3000" dirty="0" err="1">
                <a:cs typeface="Calibri" panose="020F0502020204030204"/>
              </a:rPr>
              <a:t>a</a:t>
            </a:r>
            <a:r>
              <a:rPr lang="en-US" sz="4800" baseline="3000" dirty="0" err="1">
                <a:cs typeface="Calibri" panose="020F0502020204030204"/>
              </a:rPr>
              <a:t>n</a:t>
            </a:r>
            <a:r>
              <a:rPr lang="en-US" sz="4800" spc="50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a</a:t>
            </a:r>
            <a:r>
              <a:rPr lang="en-US" sz="4800" spc="-18" baseline="3000" dirty="0" err="1">
                <a:cs typeface="Calibri" panose="020F0502020204030204"/>
              </a:rPr>
              <a:t>p</a:t>
            </a:r>
            <a:r>
              <a:rPr lang="en-US" sz="4800" baseline="3000" dirty="0" err="1">
                <a:cs typeface="Calibri" panose="020F0502020204030204"/>
              </a:rPr>
              <a:t>a</a:t>
            </a:r>
            <a:r>
              <a:rPr lang="en-US" sz="4800" spc="-8" baseline="3000" dirty="0" err="1">
                <a:cs typeface="Calibri" panose="020F0502020204030204"/>
              </a:rPr>
              <a:t>k</a:t>
            </a:r>
            <a:r>
              <a:rPr lang="en-US" sz="4800" baseline="3000" dirty="0" err="1">
                <a:cs typeface="Calibri" panose="020F0502020204030204"/>
              </a:rPr>
              <a:t>ah</a:t>
            </a:r>
            <a:r>
              <a:rPr lang="en-US" sz="4800" spc="28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suatu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pekerj</a:t>
            </a:r>
            <a:r>
              <a:rPr lang="en-US" sz="4800" spc="-18" baseline="3000" dirty="0" err="1">
                <a:cs typeface="Calibri" panose="020F0502020204030204"/>
              </a:rPr>
              <a:t>a</a:t>
            </a:r>
            <a:r>
              <a:rPr lang="en-US" sz="4800" baseline="3000" dirty="0" err="1">
                <a:cs typeface="Calibri" panose="020F0502020204030204"/>
              </a:rPr>
              <a:t>an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spc="8" baseline="3000" dirty="0" err="1">
                <a:cs typeface="Calibri" panose="020F0502020204030204"/>
              </a:rPr>
              <a:t>t</a:t>
            </a:r>
            <a:r>
              <a:rPr lang="en-US" sz="4800" baseline="3000" dirty="0" err="1">
                <a:cs typeface="Calibri" panose="020F0502020204030204"/>
              </a:rPr>
              <a:t>ermasuk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profesi</a:t>
            </a:r>
            <a:r>
              <a:rPr lang="en-US" sz="4800" b="1" spc="18" baseline="1000" dirty="0">
                <a:cs typeface="Calibri" panose="020F0502020204030204"/>
              </a:rPr>
              <a:t> </a:t>
            </a:r>
            <a:r>
              <a:rPr lang="en-US" sz="4800" baseline="1000" dirty="0" err="1">
                <a:cs typeface="Calibri" panose="020F0502020204030204"/>
              </a:rPr>
              <a:t>atau</a:t>
            </a:r>
            <a:r>
              <a:rPr lang="en-US" sz="4800" spc="50" baseline="1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buka</a:t>
            </a:r>
            <a:r>
              <a:rPr lang="en-US" sz="4800" b="1" spc="8" baseline="1000" dirty="0" err="1">
                <a:cs typeface="Calibri" panose="020F0502020204030204"/>
              </a:rPr>
              <a:t>n</a:t>
            </a:r>
            <a:r>
              <a:rPr lang="en-US" sz="4800" baseline="1000">
                <a:cs typeface="Calibri" panose="020F0502020204030204"/>
              </a:rPr>
              <a:t>, k</a:t>
            </a:r>
            <a:r>
              <a:rPr lang="en-US" sz="4800" spc="-18" baseline="1000">
                <a:cs typeface="Calibri" panose="020F0502020204030204"/>
              </a:rPr>
              <a:t>r</a:t>
            </a:r>
            <a:r>
              <a:rPr lang="en-US" sz="4800" baseline="1000">
                <a:cs typeface="Calibri" panose="020F0502020204030204"/>
              </a:rPr>
              <a:t>i</a:t>
            </a:r>
            <a:r>
              <a:rPr lang="en-US" sz="4800" spc="18" baseline="1000">
                <a:cs typeface="Calibri" panose="020F0502020204030204"/>
              </a:rPr>
              <a:t>t</a:t>
            </a:r>
            <a:r>
              <a:rPr lang="en-US" sz="4800" baseline="1000">
                <a:cs typeface="Calibri" panose="020F0502020204030204"/>
              </a:rPr>
              <a:t>eria</a:t>
            </a:r>
            <a:r>
              <a:rPr lang="en-US" sz="4800" spc="48" baseline="1000">
                <a:cs typeface="Calibri" panose="020F0502020204030204"/>
              </a:rPr>
              <a:t> </a:t>
            </a:r>
            <a:r>
              <a:rPr lang="en-US" sz="4800" baseline="1000" dirty="0" err="1">
                <a:cs typeface="Calibri" panose="020F0502020204030204"/>
              </a:rPr>
              <a:t>pekerj</a:t>
            </a:r>
            <a:r>
              <a:rPr lang="en-US" sz="4800" spc="-18" baseline="1000" dirty="0" err="1">
                <a:cs typeface="Calibri" panose="020F0502020204030204"/>
              </a:rPr>
              <a:t>a</a:t>
            </a:r>
            <a:r>
              <a:rPr lang="en-US" sz="4800" baseline="1000" dirty="0" err="1">
                <a:cs typeface="Calibri" panose="020F0502020204030204"/>
              </a:rPr>
              <a:t>an</a:t>
            </a:r>
            <a:r>
              <a:rPr lang="en-US" sz="4800" spc="28" baseline="1000" dirty="0">
                <a:cs typeface="Calibri" panose="020F0502020204030204"/>
              </a:rPr>
              <a:t> </a:t>
            </a:r>
            <a:r>
              <a:rPr lang="en-US" sz="4800" spc="8" baseline="1000" dirty="0" err="1">
                <a:cs typeface="Calibri" panose="020F0502020204030204"/>
              </a:rPr>
              <a:t>ter</a:t>
            </a:r>
            <a:r>
              <a:rPr lang="en-US" sz="4800" baseline="1000" dirty="0" err="1">
                <a:cs typeface="Calibri" panose="020F0502020204030204"/>
              </a:rPr>
              <a:t>sebut</a:t>
            </a:r>
            <a:r>
              <a:rPr lang="en-US" sz="4800" baseline="1000" dirty="0">
                <a:cs typeface="Calibri" panose="020F0502020204030204"/>
              </a:rPr>
              <a:t> </a:t>
            </a:r>
            <a:r>
              <a:rPr lang="en-US" sz="4800" b="1" u="heavy" baseline="1000" dirty="0" err="1">
                <a:cs typeface="Calibri" panose="020F0502020204030204"/>
              </a:rPr>
              <a:t>harus</a:t>
            </a:r>
            <a:r>
              <a:rPr lang="en-US" sz="4800" b="1" u="heavy" spc="28" baseline="1000" dirty="0">
                <a:cs typeface="Calibri" panose="020F0502020204030204"/>
              </a:rPr>
              <a:t> </a:t>
            </a:r>
            <a:r>
              <a:rPr lang="en-US" sz="4800" b="1" u="heavy" baseline="1000" dirty="0" err="1">
                <a:cs typeface="Calibri" panose="020F0502020204030204"/>
              </a:rPr>
              <a:t>di</a:t>
            </a:r>
            <a:r>
              <a:rPr lang="en-US" sz="4800" b="1" u="heavy" spc="18" baseline="1000" dirty="0" err="1">
                <a:cs typeface="Calibri" panose="020F0502020204030204"/>
              </a:rPr>
              <a:t>u</a:t>
            </a:r>
            <a:r>
              <a:rPr lang="en-US" sz="4800" b="1" u="heavy" baseline="1000" dirty="0" err="1">
                <a:cs typeface="Calibri" panose="020F0502020204030204"/>
              </a:rPr>
              <a:t>ji</a:t>
            </a:r>
            <a:r>
              <a:rPr lang="en-US" sz="4800" baseline="1000" dirty="0">
                <a:cs typeface="Calibri" panose="020F0502020204030204"/>
              </a:rPr>
              <a:t>.</a:t>
            </a:r>
            <a:endParaRPr lang="en-US" sz="4800" baseline="1000" dirty="0">
              <a:cs typeface="Calibri" panose="020F0502020204030204"/>
            </a:endParaRPr>
          </a:p>
          <a:p>
            <a:pPr marL="596900" indent="-571500" algn="just">
              <a:buFont typeface="Wingdings" panose="05000000000000000000" pitchFamily="2" charset="2"/>
              <a:buChar char="§"/>
            </a:pPr>
            <a:r>
              <a:rPr lang="en-US" sz="4800" baseline="3000" dirty="0" err="1">
                <a:cs typeface="Calibri" panose="020F0502020204030204"/>
              </a:rPr>
              <a:t>Sebagai</a:t>
            </a:r>
            <a:r>
              <a:rPr lang="en-US" sz="4800" spc="8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c</a:t>
            </a:r>
            <a:r>
              <a:rPr lang="en-US" sz="4800" spc="8" baseline="3000" dirty="0" err="1">
                <a:cs typeface="Calibri" panose="020F0502020204030204"/>
              </a:rPr>
              <a:t>o</a:t>
            </a:r>
            <a:r>
              <a:rPr lang="en-US" sz="4800" baseline="3000" dirty="0" err="1">
                <a:cs typeface="Calibri" panose="020F0502020204030204"/>
              </a:rPr>
              <a:t>nt</a:t>
            </a:r>
            <a:r>
              <a:rPr lang="en-US" sz="4800" spc="18" baseline="3000" dirty="0" err="1">
                <a:cs typeface="Calibri" panose="020F0502020204030204"/>
              </a:rPr>
              <a:t>o</a:t>
            </a:r>
            <a:r>
              <a:rPr lang="en-US" sz="4800" baseline="3000" dirty="0" err="1">
                <a:cs typeface="Calibri" panose="020F0502020204030204"/>
              </a:rPr>
              <a:t>h</a:t>
            </a:r>
            <a:r>
              <a:rPr lang="en-US" sz="4800" baseline="3000" dirty="0">
                <a:cs typeface="Calibri" panose="020F0502020204030204"/>
              </a:rPr>
              <a:t>:</a:t>
            </a:r>
            <a:r>
              <a:rPr lang="en-US" sz="4800" spc="-18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pekerj</a:t>
            </a:r>
            <a:r>
              <a:rPr lang="en-US" sz="4800" spc="-18" baseline="3000" dirty="0" err="1">
                <a:cs typeface="Calibri" panose="020F0502020204030204"/>
              </a:rPr>
              <a:t>a</a:t>
            </a:r>
            <a:r>
              <a:rPr lang="en-US" sz="4800" baseline="3000" dirty="0" err="1">
                <a:cs typeface="Calibri" panose="020F0502020204030204"/>
              </a:rPr>
              <a:t>an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sebagai</a:t>
            </a:r>
            <a:r>
              <a:rPr lang="en-US" sz="4800" spc="48" baseline="3000" dirty="0">
                <a:cs typeface="Calibri" panose="020F0502020204030204"/>
              </a:rPr>
              <a:t> </a:t>
            </a:r>
            <a:r>
              <a:rPr lang="en-US" sz="4800" b="1" i="1" baseline="3000" dirty="0" err="1">
                <a:cs typeface="Calibri" panose="020F0502020204030204"/>
              </a:rPr>
              <a:t>staf</a:t>
            </a:r>
            <a:r>
              <a:rPr lang="en-US" sz="4800" b="1" i="1" spc="-18" baseline="3000" dirty="0">
                <a:cs typeface="Calibri" panose="020F0502020204030204"/>
              </a:rPr>
              <a:t> </a:t>
            </a:r>
            <a:r>
              <a:rPr lang="en-US" sz="4800" b="1" i="1" spc="8" baseline="3000" dirty="0">
                <a:cs typeface="Calibri" panose="020F0502020204030204"/>
              </a:rPr>
              <a:t>o</a:t>
            </a:r>
            <a:r>
              <a:rPr lang="en-US" sz="4800" b="1" i="1" baseline="3000" dirty="0">
                <a:cs typeface="Calibri" panose="020F0502020204030204"/>
              </a:rPr>
              <a:t>p</a:t>
            </a:r>
            <a:r>
              <a:rPr lang="en-US" sz="4800" b="1" i="1" spc="18" baseline="3000" dirty="0">
                <a:cs typeface="Calibri" panose="020F0502020204030204"/>
              </a:rPr>
              <a:t>e</a:t>
            </a:r>
            <a:r>
              <a:rPr lang="en-US" sz="4800" b="1" i="1" baseline="3000" dirty="0">
                <a:cs typeface="Calibri" panose="020F0502020204030204"/>
              </a:rPr>
              <a:t>r</a:t>
            </a:r>
            <a:r>
              <a:rPr lang="en-US" sz="4800" b="1" i="1" spc="18" baseline="3000" dirty="0">
                <a:cs typeface="Calibri" panose="020F0502020204030204"/>
              </a:rPr>
              <a:t>a</a:t>
            </a:r>
            <a:r>
              <a:rPr lang="en-US" sz="4800" b="1" i="1" baseline="3000" dirty="0">
                <a:cs typeface="Calibri" panose="020F0502020204030204"/>
              </a:rPr>
              <a:t>tor</a:t>
            </a:r>
            <a:r>
              <a:rPr lang="en-US" sz="4800" b="1" i="1" spc="-38" baseline="3000" dirty="0">
                <a:cs typeface="Calibri" panose="020F0502020204030204"/>
              </a:rPr>
              <a:t> </a:t>
            </a:r>
            <a:r>
              <a:rPr lang="en-US" sz="4800" b="1" i="1" spc="-18" baseline="3000" dirty="0" err="1">
                <a:cs typeface="Calibri" panose="020F0502020204030204"/>
              </a:rPr>
              <a:t>k</a:t>
            </a:r>
            <a:r>
              <a:rPr lang="en-US" sz="4800" b="1" i="1" spc="8" baseline="3000" dirty="0" err="1">
                <a:cs typeface="Calibri" panose="020F0502020204030204"/>
              </a:rPr>
              <a:t>o</a:t>
            </a:r>
            <a:r>
              <a:rPr lang="en-US" sz="4800" b="1" i="1" spc="-8" baseline="3000" dirty="0" err="1">
                <a:cs typeface="Calibri" panose="020F0502020204030204"/>
              </a:rPr>
              <a:t>m</a:t>
            </a:r>
            <a:r>
              <a:rPr lang="en-US" sz="4800" b="1" i="1" baseline="3000" dirty="0" err="1">
                <a:cs typeface="Calibri" panose="020F0502020204030204"/>
              </a:rPr>
              <a:t>p</a:t>
            </a:r>
            <a:r>
              <a:rPr lang="en-US" sz="4800" b="1" i="1" spc="28" baseline="3000" dirty="0" err="1">
                <a:cs typeface="Calibri" panose="020F0502020204030204"/>
              </a:rPr>
              <a:t>u</a:t>
            </a:r>
            <a:r>
              <a:rPr lang="en-US" sz="4800" b="1" i="1" baseline="3000" dirty="0" err="1">
                <a:cs typeface="Calibri" panose="020F0502020204030204"/>
              </a:rPr>
              <a:t>ter</a:t>
            </a:r>
            <a:r>
              <a:rPr lang="en-US" sz="4800" b="1" i="1" spc="28" baseline="3000" dirty="0">
                <a:cs typeface="Calibri" panose="020F0502020204030204"/>
              </a:rPr>
              <a:t> </a:t>
            </a:r>
            <a:r>
              <a:rPr lang="en-US" sz="4800" baseline="3000" dirty="0">
                <a:cs typeface="Calibri" panose="020F0502020204030204"/>
              </a:rPr>
              <a:t>(</a:t>
            </a:r>
            <a:r>
              <a:rPr lang="en-US" sz="4800" baseline="3000" dirty="0" err="1">
                <a:cs typeface="Calibri" panose="020F0502020204030204"/>
              </a:rPr>
              <a:t>sekedar</a:t>
            </a:r>
            <a:r>
              <a:rPr lang="en-US" sz="4800" baseline="3000" dirty="0">
                <a:cs typeface="Calibri" panose="020F0502020204030204"/>
              </a:rPr>
              <a:t>            </a:t>
            </a:r>
            <a:r>
              <a:rPr lang="en-US" sz="4800" baseline="1000" dirty="0" err="1">
                <a:cs typeface="Calibri" panose="020F0502020204030204"/>
              </a:rPr>
              <a:t>m</a:t>
            </a:r>
            <a:r>
              <a:rPr lang="en-US" sz="4800" spc="18" baseline="1000" dirty="0" err="1">
                <a:cs typeface="Calibri" panose="020F0502020204030204"/>
              </a:rPr>
              <a:t>e</a:t>
            </a:r>
            <a:r>
              <a:rPr lang="en-US" sz="4800" baseline="1000" dirty="0" err="1">
                <a:cs typeface="Calibri" panose="020F0502020204030204"/>
              </a:rPr>
              <a:t>n</a:t>
            </a:r>
            <a:r>
              <a:rPr lang="en-US" sz="4800" spc="-18" baseline="1000" dirty="0" err="1">
                <a:cs typeface="Calibri" panose="020F0502020204030204"/>
              </a:rPr>
              <a:t>g</a:t>
            </a:r>
            <a:r>
              <a:rPr lang="en-US" sz="4800" spc="8" baseline="1000" dirty="0" err="1">
                <a:cs typeface="Calibri" panose="020F0502020204030204"/>
              </a:rPr>
              <a:t>o</a:t>
            </a:r>
            <a:r>
              <a:rPr lang="en-US" sz="4800" baseline="1000" dirty="0" err="1">
                <a:cs typeface="Calibri" panose="020F0502020204030204"/>
              </a:rPr>
              <a:t>per</a:t>
            </a:r>
            <a:r>
              <a:rPr lang="en-US" sz="4800" spc="-18" baseline="1000" dirty="0" err="1">
                <a:cs typeface="Calibri" panose="020F0502020204030204"/>
              </a:rPr>
              <a:t>a</a:t>
            </a:r>
            <a:r>
              <a:rPr lang="en-US" sz="4800" baseline="1000" dirty="0" err="1">
                <a:cs typeface="Calibri" panose="020F0502020204030204"/>
              </a:rPr>
              <a:t>sika</a:t>
            </a:r>
            <a:r>
              <a:rPr lang="en-US" sz="4800" spc="-8" baseline="1000" dirty="0" err="1">
                <a:cs typeface="Calibri" panose="020F0502020204030204"/>
              </a:rPr>
              <a:t>n</a:t>
            </a:r>
            <a:r>
              <a:rPr lang="en-US" sz="4800" baseline="1000" dirty="0">
                <a:cs typeface="Calibri" panose="020F0502020204030204"/>
              </a:rPr>
              <a:t>), </a:t>
            </a:r>
            <a:r>
              <a:rPr lang="en-US" sz="4800" b="1" spc="-1124" baseline="1000" dirty="0">
                <a:cs typeface="Calibri" panose="020F0502020204030204"/>
              </a:rPr>
              <a:t> </a:t>
            </a:r>
            <a:r>
              <a:rPr lang="en-US" sz="4800" b="1" u="heavy" baseline="1000" dirty="0" err="1">
                <a:cs typeface="Calibri" panose="020F0502020204030204"/>
              </a:rPr>
              <a:t>tidak</a:t>
            </a:r>
            <a:r>
              <a:rPr lang="en-US" sz="4800" b="1" u="heavy" spc="8" baseline="1000" dirty="0">
                <a:cs typeface="Calibri" panose="020F0502020204030204"/>
              </a:rPr>
              <a:t> </a:t>
            </a:r>
            <a:r>
              <a:rPr lang="en-US" sz="4800" b="1" u="heavy" baseline="1000" dirty="0" err="1">
                <a:cs typeface="Calibri" panose="020F0502020204030204"/>
              </a:rPr>
              <a:t>t</a:t>
            </a:r>
            <a:r>
              <a:rPr lang="en-US" sz="4800" b="1" u="heavy" spc="-18" baseline="1000" dirty="0" err="1">
                <a:cs typeface="Calibri" panose="020F0502020204030204"/>
              </a:rPr>
              <a:t>e</a:t>
            </a:r>
            <a:r>
              <a:rPr lang="en-US" sz="4800" b="1" u="heavy" baseline="1000" dirty="0" err="1">
                <a:cs typeface="Calibri" panose="020F0502020204030204"/>
              </a:rPr>
              <a:t>rmasuk</a:t>
            </a:r>
            <a:r>
              <a:rPr lang="en-US" sz="4800" b="1" spc="68" baseline="1000" dirty="0">
                <a:cs typeface="Calibri" panose="020F0502020204030204"/>
              </a:rPr>
              <a:t> </a:t>
            </a:r>
            <a:r>
              <a:rPr lang="en-US" sz="4800" baseline="1000" dirty="0" err="1">
                <a:cs typeface="Calibri" panose="020F0502020204030204"/>
              </a:rPr>
              <a:t>dalam</a:t>
            </a:r>
            <a:r>
              <a:rPr lang="en-US" sz="4800" spc="-8" baseline="1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g</a:t>
            </a:r>
            <a:r>
              <a:rPr lang="en-US" sz="4800" b="1" spc="8" baseline="1000" dirty="0" err="1">
                <a:cs typeface="Calibri" panose="020F0502020204030204"/>
              </a:rPr>
              <a:t>o</a:t>
            </a:r>
            <a:r>
              <a:rPr lang="en-US" sz="4800" b="1" baseline="1000" dirty="0" err="1">
                <a:cs typeface="Calibri" panose="020F0502020204030204"/>
              </a:rPr>
              <a:t>lon</a:t>
            </a:r>
            <a:r>
              <a:rPr lang="en-US" sz="4800" b="1" spc="28" baseline="1000" dirty="0" err="1">
                <a:cs typeface="Calibri" panose="020F0502020204030204"/>
              </a:rPr>
              <a:t>g</a:t>
            </a:r>
            <a:r>
              <a:rPr lang="en-US" sz="4800" b="1" baseline="1000" dirty="0" err="1">
                <a:cs typeface="Calibri" panose="020F0502020204030204"/>
              </a:rPr>
              <a:t>an</a:t>
            </a:r>
            <a:r>
              <a:rPr lang="en-US" sz="4800" b="1" baseline="1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profesi</a:t>
            </a:r>
            <a:r>
              <a:rPr lang="en-US" sz="4800" b="1" spc="18" baseline="1000" dirty="0">
                <a:cs typeface="Calibri" panose="020F0502020204030204"/>
              </a:rPr>
              <a:t> </a:t>
            </a:r>
            <a:r>
              <a:rPr lang="en-US" sz="4800" baseline="1000" dirty="0" err="1">
                <a:cs typeface="Calibri" panose="020F0502020204030204"/>
              </a:rPr>
              <a:t>jika</a:t>
            </a:r>
            <a:r>
              <a:rPr lang="en-US" sz="4800" baseline="1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untuk</a:t>
            </a:r>
            <a:r>
              <a:rPr lang="en-US" sz="4800" spc="18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bekerja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sebagai</a:t>
            </a:r>
            <a:r>
              <a:rPr lang="en-US" sz="4800" spc="-28" baseline="3000" dirty="0">
                <a:cs typeface="Calibri" panose="020F0502020204030204"/>
              </a:rPr>
              <a:t> </a:t>
            </a:r>
            <a:r>
              <a:rPr lang="en-US" sz="4800" baseline="3000" dirty="0" err="1">
                <a:cs typeface="Calibri" panose="020F0502020204030204"/>
              </a:rPr>
              <a:t>s</a:t>
            </a:r>
            <a:r>
              <a:rPr lang="en-US" sz="4800" spc="18" baseline="3000" dirty="0" err="1">
                <a:cs typeface="Calibri" panose="020F0502020204030204"/>
              </a:rPr>
              <a:t>t</a:t>
            </a:r>
            <a:r>
              <a:rPr lang="en-US" sz="4800" baseline="3000" dirty="0" err="1">
                <a:cs typeface="Calibri" panose="020F0502020204030204"/>
              </a:rPr>
              <a:t>af</a:t>
            </a:r>
            <a:r>
              <a:rPr lang="en-US" sz="4800" baseline="3000" dirty="0">
                <a:cs typeface="Calibri" panose="020F0502020204030204"/>
              </a:rPr>
              <a:t> oper</a:t>
            </a:r>
            <a:r>
              <a:rPr lang="en-US" sz="4800" spc="-18" baseline="3000" dirty="0">
                <a:cs typeface="Calibri" panose="020F0502020204030204"/>
              </a:rPr>
              <a:t>a</a:t>
            </a:r>
            <a:r>
              <a:rPr lang="en-US" sz="4800" spc="8" baseline="3000" dirty="0">
                <a:cs typeface="Calibri" panose="020F0502020204030204"/>
              </a:rPr>
              <a:t>to</a:t>
            </a:r>
            <a:r>
              <a:rPr lang="en-US" sz="4800" baseline="3000" dirty="0">
                <a:cs typeface="Calibri" panose="020F0502020204030204"/>
              </a:rPr>
              <a:t>r </a:t>
            </a:r>
            <a:r>
              <a:rPr lang="en-US" sz="4800" spc="18" baseline="3000" dirty="0" err="1">
                <a:cs typeface="Calibri" panose="020F0502020204030204"/>
              </a:rPr>
              <a:t>ter</a:t>
            </a:r>
            <a:r>
              <a:rPr lang="en-US" sz="4800" baseline="3000" dirty="0" err="1">
                <a:cs typeface="Calibri" panose="020F0502020204030204"/>
              </a:rPr>
              <a:t>sebut</a:t>
            </a:r>
            <a:r>
              <a:rPr lang="en-US" sz="4800" baseline="3000" dirty="0">
                <a:cs typeface="Calibri" panose="020F0502020204030204"/>
              </a:rPr>
              <a:t> </a:t>
            </a:r>
            <a:r>
              <a:rPr lang="en-US" sz="4800" b="1" u="heavy" baseline="3000" dirty="0" err="1">
                <a:cs typeface="Calibri" panose="020F0502020204030204"/>
              </a:rPr>
              <a:t>tidak</a:t>
            </a:r>
            <a:r>
              <a:rPr lang="en-US" sz="4800" b="1" spc="48" baseline="3000" dirty="0">
                <a:cs typeface="Calibri" panose="020F0502020204030204"/>
              </a:rPr>
              <a:t> </a:t>
            </a:r>
            <a:r>
              <a:rPr lang="en-US" sz="4800" b="1" spc="8" baseline="3000" dirty="0" err="1">
                <a:cs typeface="Calibri" panose="020F0502020204030204"/>
              </a:rPr>
              <a:t>m</a:t>
            </a:r>
            <a:r>
              <a:rPr lang="en-US" sz="4800" b="1" spc="-18" baseline="3000" dirty="0" err="1">
                <a:cs typeface="Calibri" panose="020F0502020204030204"/>
              </a:rPr>
              <a:t>e</a:t>
            </a:r>
            <a:r>
              <a:rPr lang="en-US" sz="4800" b="1" spc="8" baseline="3000" dirty="0" err="1">
                <a:cs typeface="Calibri" panose="020F0502020204030204"/>
              </a:rPr>
              <a:t>m</a:t>
            </a:r>
            <a:r>
              <a:rPr lang="en-US" sz="4800" b="1" baseline="3000" dirty="0" err="1">
                <a:cs typeface="Calibri" panose="020F0502020204030204"/>
              </a:rPr>
              <a:t>but</a:t>
            </a:r>
            <a:r>
              <a:rPr lang="en-US" sz="4800" b="1" spc="18" baseline="3000" dirty="0" err="1">
                <a:cs typeface="Calibri" panose="020F0502020204030204"/>
              </a:rPr>
              <a:t>u</a:t>
            </a:r>
            <a:r>
              <a:rPr lang="en-US" sz="4800" b="1" baseline="3000" dirty="0" err="1">
                <a:cs typeface="Calibri" panose="020F0502020204030204"/>
              </a:rPr>
              <a:t>hk</a:t>
            </a:r>
            <a:r>
              <a:rPr lang="en-US" sz="4800" b="1" spc="-8" baseline="3000" dirty="0" err="1">
                <a:cs typeface="Calibri" panose="020F0502020204030204"/>
              </a:rPr>
              <a:t>a</a:t>
            </a:r>
            <a:r>
              <a:rPr lang="en-US" sz="4800" b="1" baseline="3000" dirty="0" err="1">
                <a:cs typeface="Calibri" panose="020F0502020204030204"/>
              </a:rPr>
              <a:t>n</a:t>
            </a:r>
            <a:r>
              <a:rPr lang="en-US" sz="4800" b="1" baseline="3000" dirty="0">
                <a:cs typeface="Calibri" panose="020F0502020204030204"/>
              </a:rPr>
              <a:t> </a:t>
            </a:r>
            <a:r>
              <a:rPr lang="en-US" sz="4800" b="1" baseline="3000" dirty="0" err="1">
                <a:cs typeface="Calibri" panose="020F0502020204030204"/>
              </a:rPr>
              <a:t>latar</a:t>
            </a:r>
            <a:r>
              <a:rPr lang="en-US" sz="4800" b="1" baseline="3000" dirty="0">
                <a:cs typeface="Calibri" panose="020F0502020204030204"/>
              </a:rPr>
              <a:t> </a:t>
            </a:r>
            <a:r>
              <a:rPr lang="en-US" sz="4800" b="1" baseline="1000" err="1">
                <a:cs typeface="Calibri" panose="020F0502020204030204"/>
              </a:rPr>
              <a:t>bel</a:t>
            </a:r>
            <a:r>
              <a:rPr lang="en-US" sz="4800" b="1" spc="-8" baseline="1000" err="1">
                <a:cs typeface="Calibri" panose="020F0502020204030204"/>
              </a:rPr>
              <a:t>a</a:t>
            </a:r>
            <a:r>
              <a:rPr lang="en-US" sz="4800" b="1" spc="-18" baseline="1000" err="1">
                <a:cs typeface="Calibri" panose="020F0502020204030204"/>
              </a:rPr>
              <a:t>k</a:t>
            </a:r>
            <a:r>
              <a:rPr lang="en-US" sz="4800" b="1" baseline="1000" err="1">
                <a:cs typeface="Calibri" panose="020F0502020204030204"/>
              </a:rPr>
              <a:t>ang</a:t>
            </a:r>
            <a:r>
              <a:rPr lang="en-US" sz="4800" b="1" spc="78" baseline="1000">
                <a:cs typeface="Calibri" panose="020F0502020204030204"/>
              </a:rPr>
              <a:t> </a:t>
            </a:r>
            <a:r>
              <a:rPr lang="en-US" sz="4800" b="1" baseline="1000">
                <a:cs typeface="Calibri" panose="020F0502020204030204"/>
              </a:rPr>
              <a:t>pendi</a:t>
            </a:r>
            <a:r>
              <a:rPr lang="en-US" sz="4800" b="1" spc="18" baseline="1000">
                <a:cs typeface="Calibri" panose="020F0502020204030204"/>
              </a:rPr>
              <a:t>d</a:t>
            </a:r>
            <a:r>
              <a:rPr lang="en-US" sz="4800" b="1" baseline="1000">
                <a:cs typeface="Calibri" panose="020F0502020204030204"/>
              </a:rPr>
              <a:t>ik</a:t>
            </a:r>
            <a:r>
              <a:rPr lang="en-US" sz="4800" b="1" spc="-18" baseline="1000">
                <a:cs typeface="Calibri" panose="020F0502020204030204"/>
              </a:rPr>
              <a:t>a</a:t>
            </a:r>
            <a:r>
              <a:rPr lang="en-US" sz="4800" b="1" baseline="1000">
                <a:cs typeface="Calibri" panose="020F0502020204030204"/>
              </a:rPr>
              <a:t>n</a:t>
            </a:r>
            <a:r>
              <a:rPr lang="en-US" sz="4800" b="1" baseline="1000" dirty="0">
                <a:cs typeface="Calibri" panose="020F0502020204030204"/>
              </a:rPr>
              <a:t>,</a:t>
            </a:r>
            <a:r>
              <a:rPr lang="en-US" sz="4800" b="1" spc="38" baseline="1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pengetahuan</a:t>
            </a:r>
            <a:r>
              <a:rPr lang="en-US" sz="4800" b="1" spc="158" baseline="1000" dirty="0">
                <a:cs typeface="Calibri" panose="020F0502020204030204"/>
              </a:rPr>
              <a:t> </a:t>
            </a:r>
            <a:r>
              <a:rPr lang="en-US" sz="4800" spc="-8" baseline="1000" dirty="0" err="1">
                <a:cs typeface="Calibri" panose="020F0502020204030204"/>
              </a:rPr>
              <a:t>da</a:t>
            </a:r>
            <a:r>
              <a:rPr lang="en-US" sz="4800" baseline="1000" dirty="0" err="1">
                <a:cs typeface="Calibri" panose="020F0502020204030204"/>
              </a:rPr>
              <a:t>n</a:t>
            </a:r>
            <a:r>
              <a:rPr lang="en-US" sz="4800" spc="18" baseline="1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pengalaman</a:t>
            </a:r>
            <a:r>
              <a:rPr lang="en-US" sz="4800" b="1" baseline="1000" dirty="0">
                <a:cs typeface="Calibri" panose="020F0502020204030204"/>
              </a:rPr>
              <a:t> </a:t>
            </a:r>
            <a:r>
              <a:rPr lang="en-US" sz="4800" b="1" baseline="1000" dirty="0" err="1">
                <a:cs typeface="Calibri" panose="020F0502020204030204"/>
              </a:rPr>
              <a:t>t</a:t>
            </a:r>
            <a:r>
              <a:rPr lang="en-US" sz="4800" b="1" spc="-28" baseline="1000" dirty="0" err="1">
                <a:cs typeface="Calibri" panose="020F0502020204030204"/>
              </a:rPr>
              <a:t>e</a:t>
            </a:r>
            <a:r>
              <a:rPr lang="en-US" sz="4800" b="1" baseline="1000" dirty="0" err="1">
                <a:cs typeface="Calibri" panose="020F0502020204030204"/>
              </a:rPr>
              <a:t>rt</a:t>
            </a:r>
            <a:r>
              <a:rPr lang="en-US" sz="4800" b="1" spc="-28" baseline="1000" dirty="0" err="1">
                <a:cs typeface="Calibri" panose="020F0502020204030204"/>
              </a:rPr>
              <a:t>e</a:t>
            </a:r>
            <a:r>
              <a:rPr lang="en-US" sz="4800" b="1" baseline="1000" dirty="0" err="1">
                <a:cs typeface="Calibri" panose="020F0502020204030204"/>
              </a:rPr>
              <a:t>nt</a:t>
            </a:r>
            <a:r>
              <a:rPr lang="en-US" sz="4800" b="1" spc="18" baseline="1000" dirty="0" err="1">
                <a:cs typeface="Calibri" panose="020F0502020204030204"/>
              </a:rPr>
              <a:t>u</a:t>
            </a:r>
            <a:r>
              <a:rPr lang="en-US" sz="4800" baseline="1000" dirty="0">
                <a:cs typeface="Calibri" panose="020F0502020204030204"/>
              </a:rPr>
              <a:t>.</a:t>
            </a:r>
            <a:endParaRPr lang="en-US" sz="4800" baseline="1000" dirty="0">
              <a:cs typeface="Calibri" panose="020F0502020204030204"/>
            </a:endParaRPr>
          </a:p>
          <a:p>
            <a:pPr marL="596900" indent="-571500" algn="just">
              <a:buFont typeface="Wingdings" panose="05000000000000000000" pitchFamily="2" charset="2"/>
              <a:buChar char="§"/>
            </a:pPr>
            <a:r>
              <a:rPr lang="en-US" sz="4800" baseline="3000">
                <a:cs typeface="Calibri" panose="020F0502020204030204"/>
              </a:rPr>
              <a:t>Adapun seorang </a:t>
            </a:r>
            <a:r>
              <a:rPr lang="en-US" sz="4800" b="1" baseline="3000">
                <a:cs typeface="Calibri" panose="020F0502020204030204"/>
              </a:rPr>
              <a:t>software engineer</a:t>
            </a:r>
            <a:r>
              <a:rPr lang="en-US" sz="4800" baseline="3000">
                <a:cs typeface="Calibri" panose="020F0502020204030204"/>
              </a:rPr>
              <a:t> dapat dikatakan sebagai sebuah </a:t>
            </a:r>
            <a:r>
              <a:rPr lang="en-US" sz="4800" b="1" baseline="3000">
                <a:cs typeface="Calibri" panose="020F0502020204030204"/>
              </a:rPr>
              <a:t>profesi</a:t>
            </a:r>
            <a:r>
              <a:rPr lang="en-US" sz="4800" baseline="3000">
                <a:cs typeface="Calibri" panose="020F0502020204030204"/>
              </a:rPr>
              <a:t> karena seseorang yang bekerja sebagai </a:t>
            </a:r>
            <a:r>
              <a:rPr lang="en-US" sz="4800" b="1" baseline="3000">
                <a:cs typeface="Calibri" panose="020F0502020204030204"/>
              </a:rPr>
              <a:t>software engineer</a:t>
            </a:r>
            <a:r>
              <a:rPr lang="en-US" sz="4800" baseline="3000">
                <a:cs typeface="Calibri" panose="020F0502020204030204"/>
              </a:rPr>
              <a:t> haruslah </a:t>
            </a:r>
            <a:r>
              <a:rPr lang="en-US" sz="4800" b="1" baseline="3000">
                <a:cs typeface="Calibri" panose="020F0502020204030204"/>
              </a:rPr>
              <a:t>berpengetahuan</a:t>
            </a:r>
            <a:r>
              <a:rPr lang="en-US" sz="4800" baseline="3000">
                <a:cs typeface="Calibri" panose="020F0502020204030204"/>
              </a:rPr>
              <a:t> dan  memiliki </a:t>
            </a:r>
            <a:r>
              <a:rPr lang="en-US" sz="4800" b="1" baseline="3000">
                <a:cs typeface="Calibri" panose="020F0502020204030204"/>
              </a:rPr>
              <a:t>pengalaman kerja</a:t>
            </a:r>
            <a:r>
              <a:rPr lang="en-US" sz="4800" baseline="3000">
                <a:cs typeface="Calibri" panose="020F0502020204030204"/>
              </a:rPr>
              <a:t> dibidangnya.</a:t>
            </a:r>
            <a:endParaRPr lang="en-US" sz="4800" baseline="3000" dirty="0">
              <a:cs typeface="Calibri" panose="020F0502020204030204"/>
            </a:endParaRPr>
          </a:p>
          <a:p>
            <a:pPr marL="596900" indent="-571500" algn="just">
              <a:buFont typeface="Wingdings" panose="05000000000000000000" pitchFamily="2" charset="2"/>
              <a:buChar char="§"/>
            </a:pPr>
            <a:endParaRPr lang="en-US" sz="3600" dirty="0">
              <a:cs typeface="Calibri" panose="020F0502020204030204"/>
            </a:endParaRPr>
          </a:p>
          <a:p>
            <a:pPr marL="25400">
              <a:lnSpc>
                <a:spcPts val="5500"/>
              </a:lnSpc>
              <a:spcBef>
                <a:spcPts val="275"/>
              </a:spcBef>
            </a:pPr>
            <a:endParaRPr lang="en-US" sz="2400" dirty="0">
              <a:cs typeface="Calibri" panose="020F0502020204030204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625284" y="556760"/>
            <a:ext cx="2232368" cy="1152000"/>
          </a:xfrm>
          <a:prstGeom prst="homePlate">
            <a:avLst>
              <a:gd name="adj" fmla="val 549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88631" y="714753"/>
            <a:ext cx="1209278" cy="86177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600" b="1" dirty="0">
                <a:solidFill>
                  <a:schemeClr val="bg1"/>
                </a:solidFill>
                <a:cs typeface="Arial" panose="020B0604020202020204" pitchFamily="34" charset="0"/>
              </a:rPr>
              <a:t>02</a:t>
            </a:r>
            <a:endParaRPr lang="en-US" altLang="ko-KR" sz="5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05200" y="1485900"/>
          <a:ext cx="13487400" cy="7069444"/>
        </p:xfrm>
        <a:graphic>
          <a:graphicData uri="http://schemas.openxmlformats.org/drawingml/2006/table">
            <a:tbl>
              <a:tblPr/>
              <a:tblGrid>
                <a:gridCol w="2971800"/>
                <a:gridCol w="5105400"/>
                <a:gridCol w="5410200"/>
              </a:tblGrid>
              <a:tr h="3838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800" b="0"/>
                        <a:t>Aspek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800" b="0"/>
                        <a:t>Profesi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800" b="0"/>
                        <a:t>Pekerjaan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375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Definisi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Kegiatan yang membutuhkan keahlian khusus, pendidikan formal, dan kode etik tertentu.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Kegiatan yang dilakukan seseorang untuk memperoleh penghasilan, bisa bersifat umum atau teknis.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75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Keahlian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Memerlukan kompetensi dan sertifikasi tertentu, biasanya diperoleh melalui pendidikan dan pelatihan khusus.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Tidak selalu membutuhkan pendidikan atau sertifikasi khusus, bisa dilakukan dengan pengalaman atau keterampilan dasar.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0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Etika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Diatur oleh kode etik profesi dan standar profesional.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Tidak selalu terikat kode etik khusus, lebih fleksibel.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91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Tujuan utama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2800" b="0"/>
                        <a:t>Menekankan pada pelayanan profesional dan kualitas kerja.</a:t>
                      </a:r>
                      <a:endParaRPr lang="fi-FI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Menekankan pada pencarian penghasilan atau tugas yang harus diselesaikan.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06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Contoh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0"/>
                        <a:t>Dokter, insinyur, akuntan, pengacara, dosen</a:t>
                      </a:r>
                      <a:endParaRPr lang="sv-SE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2800" b="0"/>
                        <a:t>Tukang kebun, kasir, satpam, driver ojek online, admin data</a:t>
                      </a:r>
                      <a:endParaRPr lang="en-ID" sz="2800" b="0"/>
                    </a:p>
                  </a:txBody>
                  <a:tcPr marL="65594" marR="65594" marT="32797" marB="327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975148"/>
            <a:ext cx="18288000" cy="9725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400">
              <a:lnSpc>
                <a:spcPct val="100000"/>
              </a:lnSpc>
              <a:spcBef>
                <a:spcPts val="4705"/>
              </a:spcBef>
            </a:pPr>
            <a:r>
              <a:rPr lang="en-US" sz="3600" b="1" dirty="0">
                <a:cs typeface="Arial" panose="020B0604020202020204"/>
              </a:rPr>
              <a:t>Juli</a:t>
            </a:r>
            <a:r>
              <a:rPr lang="en-US" sz="3600" b="1" spc="-18" dirty="0">
                <a:cs typeface="Arial" panose="020B0604020202020204"/>
              </a:rPr>
              <a:t>u</a:t>
            </a:r>
            <a:r>
              <a:rPr lang="en-US" sz="3600" b="1" dirty="0">
                <a:cs typeface="Arial" panose="020B0604020202020204"/>
              </a:rPr>
              <a:t>s</a:t>
            </a:r>
            <a:r>
              <a:rPr lang="en-US" sz="3600" b="1" spc="-28" dirty="0">
                <a:cs typeface="Arial" panose="020B0604020202020204"/>
              </a:rPr>
              <a:t> </a:t>
            </a:r>
            <a:r>
              <a:rPr lang="en-US" sz="3600" b="1" dirty="0" err="1">
                <a:cs typeface="Arial" panose="020B0604020202020204"/>
              </a:rPr>
              <a:t>Herma</a:t>
            </a:r>
            <a:r>
              <a:rPr lang="en-US" sz="3600" b="1" spc="18" dirty="0" err="1">
                <a:cs typeface="Arial" panose="020B0604020202020204"/>
              </a:rPr>
              <a:t>w</a:t>
            </a:r>
            <a:r>
              <a:rPr lang="en-US" sz="3600" b="1" dirty="0" err="1">
                <a:cs typeface="Arial" panose="020B0604020202020204"/>
              </a:rPr>
              <a:t>an</a:t>
            </a:r>
            <a:r>
              <a:rPr lang="en-US" sz="3600" b="1" spc="-18" dirty="0">
                <a:cs typeface="Arial" panose="020B0604020202020204"/>
              </a:rPr>
              <a:t> </a:t>
            </a:r>
            <a:r>
              <a:rPr lang="en-US" sz="3600" dirty="0">
                <a:cs typeface="Arial" panose="020B0604020202020204"/>
              </a:rPr>
              <a:t>(2003</a:t>
            </a:r>
            <a:r>
              <a:rPr lang="en-US" sz="3600" spc="-8" dirty="0">
                <a:cs typeface="Arial" panose="020B0604020202020204"/>
              </a:rPr>
              <a:t>)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-2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men</a:t>
            </a:r>
            <a:r>
              <a:rPr lang="en-US" sz="3600" spc="28" dirty="0" err="1">
                <a:cs typeface="Arial" panose="020B0604020202020204"/>
              </a:rPr>
              <a:t>c</a:t>
            </a:r>
            <a:r>
              <a:rPr lang="en-US" sz="3600" dirty="0" err="1">
                <a:cs typeface="Arial" panose="020B0604020202020204"/>
              </a:rPr>
              <a:t>atat</a:t>
            </a:r>
            <a:r>
              <a:rPr lang="en-US" sz="3600" spc="-50" dirty="0">
                <a:cs typeface="Arial" panose="020B0604020202020204"/>
              </a:rPr>
              <a:t> </a:t>
            </a:r>
            <a:r>
              <a:rPr lang="en-US" sz="3600" b="1" dirty="0">
                <a:cs typeface="Arial" panose="020B0604020202020204"/>
              </a:rPr>
              <a:t>2 </a:t>
            </a:r>
            <a:r>
              <a:rPr lang="en-US" sz="3600" b="1" dirty="0" err="1">
                <a:cs typeface="Arial" panose="020B0604020202020204"/>
              </a:rPr>
              <a:t>ka</a:t>
            </a:r>
            <a:r>
              <a:rPr lang="en-US" sz="3600" b="1" spc="8" dirty="0" err="1">
                <a:cs typeface="Arial" panose="020B0604020202020204"/>
              </a:rPr>
              <a:t>r</a:t>
            </a:r>
            <a:r>
              <a:rPr lang="en-US" sz="3600" b="1" dirty="0" err="1">
                <a:cs typeface="Arial" panose="020B0604020202020204"/>
              </a:rPr>
              <a:t>akteristik</a:t>
            </a:r>
            <a:r>
              <a:rPr lang="en-US" sz="3600" b="1" spc="-58" dirty="0">
                <a:cs typeface="Arial" panose="020B0604020202020204"/>
              </a:rPr>
              <a:t> </a:t>
            </a:r>
            <a:r>
              <a:rPr lang="en-US" sz="3600" spc="-100" dirty="0">
                <a:cs typeface="Arial" panose="020B0604020202020204"/>
              </a:rPr>
              <a:t>yan</a:t>
            </a:r>
            <a:r>
              <a:rPr lang="en-US" sz="3600" dirty="0">
                <a:cs typeface="Arial" panose="020B0604020202020204"/>
              </a:rPr>
              <a:t>g</a:t>
            </a:r>
            <a:r>
              <a:rPr lang="en-US" sz="3600" spc="7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</a:t>
            </a:r>
            <a:r>
              <a:rPr lang="en-US" sz="3600" spc="1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m</a:t>
            </a:r>
            <a:r>
              <a:rPr lang="en-US" sz="3600" spc="18" dirty="0" err="1">
                <a:cs typeface="Arial" panose="020B0604020202020204"/>
              </a:rPr>
              <a:t>i</a:t>
            </a:r>
            <a:r>
              <a:rPr lang="en-US" sz="3600" spc="8" dirty="0" err="1">
                <a:cs typeface="Arial" panose="020B0604020202020204"/>
              </a:rPr>
              <a:t>lik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o</a:t>
            </a:r>
            <a:r>
              <a:rPr lang="en-US" sz="3600" spc="18" dirty="0" err="1">
                <a:cs typeface="Arial" panose="020B0604020202020204"/>
              </a:rPr>
              <a:t>l</a:t>
            </a:r>
            <a:r>
              <a:rPr lang="en-US" sz="3600" dirty="0" err="1">
                <a:cs typeface="Arial" panose="020B0604020202020204"/>
              </a:rPr>
              <a:t>eh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b="1" i="1">
                <a:cs typeface="Arial" panose="020B0604020202020204"/>
              </a:rPr>
              <a:t>so</a:t>
            </a:r>
            <a:r>
              <a:rPr lang="en-US" sz="3600" b="1" i="1" spc="-18">
                <a:cs typeface="Arial" panose="020B0604020202020204"/>
              </a:rPr>
              <a:t>f</a:t>
            </a:r>
            <a:r>
              <a:rPr lang="en-US" sz="3600" b="1" i="1">
                <a:cs typeface="Arial" panose="020B0604020202020204"/>
              </a:rPr>
              <a:t>t</a:t>
            </a:r>
            <a:r>
              <a:rPr lang="en-US" sz="3600" b="1" i="1" spc="-28">
                <a:cs typeface="Arial" panose="020B0604020202020204"/>
              </a:rPr>
              <a:t>w</a:t>
            </a:r>
            <a:r>
              <a:rPr lang="en-US" sz="3600" b="1" i="1">
                <a:cs typeface="Arial" panose="020B0604020202020204"/>
              </a:rPr>
              <a:t>are</a:t>
            </a:r>
            <a:r>
              <a:rPr lang="en-US" sz="3600" b="1" i="1" spc="8">
                <a:cs typeface="Arial" panose="020B0604020202020204"/>
              </a:rPr>
              <a:t> </a:t>
            </a:r>
            <a:r>
              <a:rPr lang="en-US" sz="3600" b="1" i="1">
                <a:cs typeface="Arial" panose="020B0604020202020204"/>
              </a:rPr>
              <a:t>en</a:t>
            </a:r>
            <a:r>
              <a:rPr lang="en-US" sz="3600" b="1" i="1" spc="-18">
                <a:cs typeface="Arial" panose="020B0604020202020204"/>
              </a:rPr>
              <a:t>g</a:t>
            </a:r>
            <a:r>
              <a:rPr lang="en-US" sz="3600" b="1" i="1">
                <a:cs typeface="Arial" panose="020B0604020202020204"/>
              </a:rPr>
              <a:t>ineer </a:t>
            </a:r>
            <a:r>
              <a:rPr lang="en-US" sz="3600" spc="8" dirty="0" err="1">
                <a:cs typeface="Arial" panose="020B0604020202020204"/>
              </a:rPr>
              <a:t>se</a:t>
            </a:r>
            <a:r>
              <a:rPr lang="en-US" sz="3600" dirty="0" err="1">
                <a:cs typeface="Arial" panose="020B0604020202020204"/>
              </a:rPr>
              <a:t>hingga</a:t>
            </a:r>
            <a:r>
              <a:rPr lang="en-US" sz="3600" spc="-6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pe</a:t>
            </a:r>
            <a:r>
              <a:rPr lang="en-US" sz="3600" spc="18" dirty="0" err="1">
                <a:cs typeface="Arial" panose="020B0604020202020204"/>
              </a:rPr>
              <a:t>k</a:t>
            </a:r>
            <a:r>
              <a:rPr lang="en-US" sz="3600" dirty="0" err="1">
                <a:cs typeface="Arial" panose="020B0604020202020204"/>
              </a:rPr>
              <a:t>erja</a:t>
            </a:r>
            <a:r>
              <a:rPr lang="en-US" sz="3600" spc="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6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ter</a:t>
            </a:r>
            <a:r>
              <a:rPr lang="en-US" sz="3600" spc="18" dirty="0" err="1">
                <a:cs typeface="Arial" panose="020B0604020202020204"/>
              </a:rPr>
              <a:t>se</a:t>
            </a:r>
            <a:r>
              <a:rPr lang="en-US" sz="3600" dirty="0" err="1">
                <a:cs typeface="Arial" panose="020B0604020202020204"/>
              </a:rPr>
              <a:t>but</a:t>
            </a:r>
            <a:r>
              <a:rPr lang="en-US" sz="3600" spc="-28" dirty="0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l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-100" dirty="0" err="1">
                <a:cs typeface="Arial" panose="020B0604020202020204"/>
              </a:rPr>
              <a:t>y</a:t>
            </a:r>
            <a:r>
              <a:rPr lang="en-US" sz="3600" dirty="0" err="1">
                <a:cs typeface="Arial" panose="020B0604020202020204"/>
              </a:rPr>
              <a:t>ak</a:t>
            </a:r>
            <a:r>
              <a:rPr lang="en-US" sz="3600" spc="5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</a:t>
            </a:r>
            <a:r>
              <a:rPr lang="en-US" sz="3600" spc="18" dirty="0" err="1">
                <a:cs typeface="Arial" panose="020B0604020202020204"/>
              </a:rPr>
              <a:t>i</a:t>
            </a:r>
            <a:r>
              <a:rPr lang="en-US" sz="3600" spc="8" dirty="0" err="1">
                <a:cs typeface="Arial" panose="020B0604020202020204"/>
              </a:rPr>
              <a:t>s</a:t>
            </a:r>
            <a:r>
              <a:rPr lang="en-US" sz="3600" dirty="0" err="1">
                <a:cs typeface="Arial" panose="020B0604020202020204"/>
              </a:rPr>
              <a:t>ebut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s</a:t>
            </a:r>
            <a:r>
              <a:rPr lang="en-US" sz="3600" dirty="0" err="1">
                <a:cs typeface="Arial" panose="020B0604020202020204"/>
              </a:rPr>
              <a:t>ebuah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b="1" u="heavy" dirty="0" err="1">
                <a:cs typeface="Arial" panose="020B0604020202020204"/>
              </a:rPr>
              <a:t>pr</a:t>
            </a:r>
            <a:r>
              <a:rPr lang="en-US" sz="3600" b="1" u="heavy" spc="-18" dirty="0" err="1">
                <a:cs typeface="Arial" panose="020B0604020202020204"/>
              </a:rPr>
              <a:t>o</a:t>
            </a:r>
            <a:r>
              <a:rPr lang="en-US" sz="3600" b="1" u="heavy" dirty="0" err="1">
                <a:cs typeface="Arial" panose="020B0604020202020204"/>
              </a:rPr>
              <a:t>f</a:t>
            </a:r>
            <a:r>
              <a:rPr lang="en-US" sz="3600" b="1" u="heavy" spc="-8" dirty="0" err="1">
                <a:cs typeface="Arial" panose="020B0604020202020204"/>
              </a:rPr>
              <a:t>e</a:t>
            </a:r>
            <a:r>
              <a:rPr lang="en-US" sz="3600" b="1" u="heavy" dirty="0" err="1">
                <a:cs typeface="Arial" panose="020B0604020202020204"/>
              </a:rPr>
              <a:t>s</a:t>
            </a:r>
            <a:r>
              <a:rPr lang="en-US" sz="3600" b="1" u="heavy" spc="8" dirty="0" err="1">
                <a:cs typeface="Arial" panose="020B0604020202020204"/>
              </a:rPr>
              <a:t>i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-38" dirty="0">
                <a:cs typeface="Arial" panose="020B0604020202020204"/>
              </a:rPr>
              <a:t> </a:t>
            </a:r>
            <a:r>
              <a:rPr lang="en-US" sz="3600" spc="-100" dirty="0" err="1">
                <a:cs typeface="Arial" panose="020B0604020202020204"/>
              </a:rPr>
              <a:t>y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tu</a:t>
            </a:r>
            <a:r>
              <a:rPr lang="en-US" sz="3600" dirty="0">
                <a:cs typeface="Arial" panose="020B0604020202020204"/>
              </a:rPr>
              <a:t>:</a:t>
            </a:r>
            <a:endParaRPr lang="en-US" sz="3600" dirty="0">
              <a:cs typeface="Arial" panose="020B0604020202020204"/>
            </a:endParaRPr>
          </a:p>
          <a:p>
            <a:pPr marL="549275" indent="-549275"/>
            <a:r>
              <a:rPr lang="en-US" sz="3600" b="1" spc="-18" dirty="0">
                <a:solidFill>
                  <a:srgbClr val="6600CC"/>
                </a:solidFill>
                <a:cs typeface="Arial" panose="020B0604020202020204"/>
              </a:rPr>
              <a:t>1</a:t>
            </a:r>
            <a:r>
              <a:rPr lang="en-US" sz="3600" b="1" dirty="0">
                <a:solidFill>
                  <a:srgbClr val="6600CC"/>
                </a:solidFill>
                <a:cs typeface="Arial" panose="020B0604020202020204"/>
              </a:rPr>
              <a:t>.</a:t>
            </a:r>
            <a:r>
              <a:rPr lang="en-US" sz="3600" b="1" spc="1152" dirty="0">
                <a:solidFill>
                  <a:srgbClr val="6600CC"/>
                </a:solidFill>
                <a:cs typeface="Arial" panose="020B0604020202020204"/>
              </a:rPr>
              <a:t> </a:t>
            </a:r>
            <a:r>
              <a:rPr lang="en-US" sz="3600" b="1" dirty="0" err="1">
                <a:cs typeface="Arial" panose="020B0604020202020204"/>
              </a:rPr>
              <a:t>Kom</a:t>
            </a:r>
            <a:r>
              <a:rPr lang="en-US" sz="3600" b="1" spc="-18" dirty="0" err="1">
                <a:cs typeface="Arial" panose="020B0604020202020204"/>
              </a:rPr>
              <a:t>pe</a:t>
            </a:r>
            <a:r>
              <a:rPr lang="en-US" sz="3600" b="1" dirty="0" err="1">
                <a:cs typeface="Arial" panose="020B0604020202020204"/>
              </a:rPr>
              <a:t>t</a:t>
            </a:r>
            <a:r>
              <a:rPr lang="en-US" sz="3600" b="1" spc="-8" dirty="0" err="1">
                <a:cs typeface="Arial" panose="020B0604020202020204"/>
              </a:rPr>
              <a:t>e</a:t>
            </a:r>
            <a:r>
              <a:rPr lang="en-US" sz="3600" b="1" dirty="0" err="1">
                <a:cs typeface="Arial" panose="020B0604020202020204"/>
              </a:rPr>
              <a:t>n</a:t>
            </a:r>
            <a:r>
              <a:rPr lang="en-US" sz="3600" b="1" spc="-18" dirty="0" err="1">
                <a:cs typeface="Arial" panose="020B0604020202020204"/>
              </a:rPr>
              <a:t>s</a:t>
            </a:r>
            <a:r>
              <a:rPr lang="en-US" sz="3600" b="1" dirty="0" err="1">
                <a:cs typeface="Arial" panose="020B0604020202020204"/>
              </a:rPr>
              <a:t>i</a:t>
            </a:r>
            <a:r>
              <a:rPr lang="en-US" sz="3600" b="1" spc="68" dirty="0">
                <a:cs typeface="Arial" panose="020B0604020202020204"/>
              </a:rPr>
              <a:t> </a:t>
            </a:r>
            <a:r>
              <a:rPr lang="en-US" sz="3600" dirty="0">
                <a:cs typeface="Arial" panose="020B0604020202020204"/>
              </a:rPr>
              <a:t>: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spc="-18" dirty="0" err="1">
                <a:cs typeface="Arial" panose="020B0604020202020204"/>
              </a:rPr>
              <a:t>fa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spc="-58" dirty="0">
                <a:cs typeface="Arial" panose="020B0604020202020204"/>
              </a:rPr>
              <a:t>yan</a:t>
            </a:r>
            <a:r>
              <a:rPr lang="en-US" sz="3600" dirty="0">
                <a:cs typeface="Arial" panose="020B0604020202020204"/>
              </a:rPr>
              <a:t>g</a:t>
            </a:r>
            <a:r>
              <a:rPr lang="en-US" sz="3600" spc="50" dirty="0">
                <a:cs typeface="Arial" panose="020B0604020202020204"/>
              </a:rPr>
              <a:t> 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dirty="0" err="1">
                <a:cs typeface="Arial" panose="020B0604020202020204"/>
              </a:rPr>
              <a:t>l</a:t>
            </a:r>
            <a:r>
              <a:rPr lang="en-US" sz="3600" spc="-2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lu</a:t>
            </a:r>
            <a:r>
              <a:rPr lang="en-US" sz="3600" spc="-28" dirty="0">
                <a:cs typeface="Arial" panose="020B0604020202020204"/>
              </a:rPr>
              <a:t> </a:t>
            </a:r>
            <a:r>
              <a:rPr lang="en-US" sz="3600" spc="-28" dirty="0" err="1">
                <a:cs typeface="Arial" panose="020B0604020202020204"/>
              </a:rPr>
              <a:t>m</a:t>
            </a:r>
            <a:r>
              <a:rPr lang="en-US" sz="3600" spc="-18" dirty="0" err="1">
                <a:cs typeface="Arial" panose="020B0604020202020204"/>
              </a:rPr>
              <a:t>enun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-18" dirty="0" err="1">
                <a:cs typeface="Arial" panose="020B0604020202020204"/>
              </a:rPr>
              <a:t>u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58" dirty="0"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p</a:t>
            </a:r>
            <a:r>
              <a:rPr lang="en-US" sz="3600" dirty="0" err="1">
                <a:cs typeface="Arial" panose="020B0604020202020204"/>
              </a:rPr>
              <a:t>r</a:t>
            </a:r>
            <a:r>
              <a:rPr lang="en-US" sz="3600" spc="-8" dirty="0" err="1">
                <a:cs typeface="Arial" panose="020B0604020202020204"/>
              </a:rPr>
              <a:t>o</a:t>
            </a:r>
            <a:r>
              <a:rPr lang="en-US" sz="3600" dirty="0" err="1">
                <a:cs typeface="Arial" panose="020B0604020202020204"/>
              </a:rPr>
              <a:t>f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spc="-28" dirty="0" err="1">
                <a:cs typeface="Arial" panose="020B0604020202020204"/>
              </a:rPr>
              <a:t>o</a:t>
            </a:r>
            <a:r>
              <a:rPr lang="en-US" sz="3600" spc="-18" dirty="0" err="1">
                <a:cs typeface="Arial" panose="020B0604020202020204"/>
              </a:rPr>
              <a:t>na</a:t>
            </a:r>
            <a:r>
              <a:rPr lang="en-US" sz="3600" dirty="0" err="1">
                <a:cs typeface="Arial" panose="020B0604020202020204"/>
              </a:rPr>
              <a:t>l</a:t>
            </a:r>
            <a:r>
              <a:rPr lang="en-US" sz="3600" spc="58" dirty="0">
                <a:cs typeface="Arial" panose="020B0604020202020204"/>
              </a:rPr>
              <a:t> </a:t>
            </a:r>
            <a:r>
              <a:rPr lang="en-US" sz="3600" spc="18" dirty="0">
                <a:cs typeface="Arial" panose="020B0604020202020204"/>
              </a:rPr>
              <a:t>s</a:t>
            </a:r>
            <a:r>
              <a:rPr lang="en-US" sz="3600" dirty="0">
                <a:cs typeface="Arial" panose="020B0604020202020204"/>
              </a:rPr>
              <a:t>/w </a:t>
            </a:r>
            <a:r>
              <a:rPr lang="en-US" sz="3600" spc="-18" dirty="0">
                <a:cs typeface="Arial" panose="020B0604020202020204"/>
              </a:rPr>
              <a:t>eng</a:t>
            </a:r>
            <a:r>
              <a:rPr lang="en-US" sz="3600" dirty="0">
                <a:cs typeface="Arial" panose="020B0604020202020204"/>
              </a:rPr>
              <a:t>i</a:t>
            </a:r>
            <a:r>
              <a:rPr lang="en-US" sz="3600" spc="-28" dirty="0">
                <a:cs typeface="Arial" panose="020B0604020202020204"/>
              </a:rPr>
              <a:t>n</a:t>
            </a:r>
            <a:r>
              <a:rPr lang="en-US" sz="3600" spc="-18" dirty="0">
                <a:cs typeface="Arial" panose="020B0604020202020204"/>
              </a:rPr>
              <a:t>ee</a:t>
            </a:r>
            <a:r>
              <a:rPr lang="en-US" sz="3600" dirty="0">
                <a:cs typeface="Arial" panose="020B0604020202020204"/>
              </a:rPr>
              <a:t>r 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mempe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r</a:t>
            </a:r>
            <a:r>
              <a:rPr lang="en-US" sz="3600" spc="-8" dirty="0" err="1">
                <a:solidFill>
                  <a:srgbClr val="0000CC"/>
                </a:solidFill>
                <a:cs typeface="Arial" panose="020B0604020202020204"/>
              </a:rPr>
              <a:t>d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a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l</a:t>
            </a:r>
            <a:r>
              <a:rPr lang="en-US" sz="3600" spc="-28" dirty="0" err="1">
                <a:solidFill>
                  <a:srgbClr val="0000CC"/>
                </a:solidFill>
                <a:cs typeface="Arial" panose="020B0604020202020204"/>
              </a:rPr>
              <a:t>a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m</a:t>
            </a:r>
            <a:r>
              <a:rPr lang="en-US" sz="3600" spc="108" dirty="0">
                <a:solidFill>
                  <a:srgbClr val="0000CC"/>
                </a:solidFill>
                <a:cs typeface="Arial" panose="020B0604020202020204"/>
              </a:rPr>
              <a:t> </a:t>
            </a:r>
            <a:r>
              <a:rPr lang="en-US" sz="3600" dirty="0">
                <a:cs typeface="Arial" panose="020B0604020202020204"/>
              </a:rPr>
              <a:t>&amp; 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mempe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r</a:t>
            </a:r>
            <a:r>
              <a:rPr lang="en-US" sz="3600" spc="-8" dirty="0" err="1">
                <a:solidFill>
                  <a:srgbClr val="0000CC"/>
                </a:solidFill>
                <a:cs typeface="Arial" panose="020B0604020202020204"/>
              </a:rPr>
              <a:t>b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aha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r</a:t>
            </a:r>
            <a:r>
              <a:rPr lang="en-US" sz="3600" spc="-8" dirty="0" err="1">
                <a:solidFill>
                  <a:srgbClr val="0000CC"/>
                </a:solidFill>
                <a:cs typeface="Arial" panose="020B0604020202020204"/>
              </a:rPr>
              <a:t>u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i</a:t>
            </a:r>
            <a:r>
              <a:rPr lang="en-US" sz="3600" spc="108" dirty="0">
                <a:solidFill>
                  <a:srgbClr val="0000CC"/>
                </a:solidFill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penge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-18" dirty="0" err="1">
                <a:cs typeface="Arial" panose="020B0604020202020204"/>
              </a:rPr>
              <a:t>ahua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50" dirty="0"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da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ketr</a:t>
            </a:r>
            <a:r>
              <a:rPr lang="en-US" sz="3600" spc="-28" dirty="0" err="1">
                <a:cs typeface="Arial" panose="020B0604020202020204"/>
              </a:rPr>
              <a:t>a</a:t>
            </a:r>
            <a:r>
              <a:rPr lang="en-US" sz="3600" spc="-18" dirty="0" err="1">
                <a:cs typeface="Arial" panose="020B0604020202020204"/>
              </a:rPr>
              <a:t>mp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spc="-28" dirty="0" err="1">
                <a:cs typeface="Arial" panose="020B0604020202020204"/>
              </a:rPr>
              <a:t>l</a:t>
            </a:r>
            <a:r>
              <a:rPr lang="en-US" sz="3600" spc="-1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spc="-18" dirty="0" err="1">
                <a:cs typeface="Arial" panose="020B0604020202020204"/>
              </a:rPr>
              <a:t>ua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-18" dirty="0" err="1">
                <a:cs typeface="Arial" panose="020B0604020202020204"/>
              </a:rPr>
              <a:t>un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-18" dirty="0" err="1">
                <a:cs typeface="Arial" panose="020B0604020202020204"/>
              </a:rPr>
              <a:t>u</a:t>
            </a:r>
            <a:r>
              <a:rPr lang="en-US" sz="3600" dirty="0" err="1">
                <a:cs typeface="Arial" panose="020B0604020202020204"/>
              </a:rPr>
              <a:t>t</a:t>
            </a:r>
            <a:r>
              <a:rPr lang="en-US" sz="3600" spc="-1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50" dirty="0"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p</a:t>
            </a:r>
            <a:r>
              <a:rPr lang="en-US" sz="3600" dirty="0" err="1">
                <a:cs typeface="Arial" panose="020B0604020202020204"/>
              </a:rPr>
              <a:t>r</a:t>
            </a:r>
            <a:r>
              <a:rPr lang="en-US" sz="3600" spc="-8" dirty="0" err="1">
                <a:cs typeface="Arial" panose="020B0604020202020204"/>
              </a:rPr>
              <a:t>o</a:t>
            </a:r>
            <a:r>
              <a:rPr lang="en-US" sz="3600" dirty="0" err="1">
                <a:cs typeface="Arial" panose="020B0604020202020204"/>
              </a:rPr>
              <a:t>f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dirty="0" err="1">
                <a:cs typeface="Arial" panose="020B0604020202020204"/>
              </a:rPr>
              <a:t>i</a:t>
            </a:r>
            <a:r>
              <a:rPr lang="en-US" sz="3600" spc="-28" dirty="0" err="1">
                <a:cs typeface="Arial" panose="020B0604020202020204"/>
              </a:rPr>
              <a:t>n</a:t>
            </a:r>
            <a:r>
              <a:rPr lang="en-US" sz="3600" spc="-58" dirty="0" err="1">
                <a:cs typeface="Arial" panose="020B0604020202020204"/>
              </a:rPr>
              <a:t>y</a:t>
            </a:r>
            <a:r>
              <a:rPr lang="en-US" sz="3600" spc="-18" dirty="0" err="1">
                <a:cs typeface="Arial" panose="020B0604020202020204"/>
              </a:rPr>
              <a:t>a</a:t>
            </a:r>
            <a:r>
              <a:rPr lang="en-US" sz="3600" dirty="0">
                <a:cs typeface="Arial" panose="020B0604020202020204"/>
              </a:rPr>
              <a:t>.</a:t>
            </a:r>
            <a:endParaRPr lang="en-US" sz="3600" dirty="0">
              <a:cs typeface="Arial" panose="020B0604020202020204"/>
            </a:endParaRPr>
          </a:p>
          <a:p>
            <a:pPr marL="730250" marR="80010" indent="-730250"/>
            <a:r>
              <a:rPr lang="en-US" sz="3600" b="1" spc="-18" dirty="0">
                <a:solidFill>
                  <a:srgbClr val="6600CC"/>
                </a:solidFill>
                <a:cs typeface="Arial" panose="020B0604020202020204"/>
              </a:rPr>
              <a:t>2</a:t>
            </a:r>
            <a:r>
              <a:rPr lang="en-US" sz="3600" b="1" dirty="0">
                <a:solidFill>
                  <a:srgbClr val="6600CC"/>
                </a:solidFill>
                <a:cs typeface="Arial" panose="020B0604020202020204"/>
              </a:rPr>
              <a:t>.</a:t>
            </a:r>
            <a:r>
              <a:rPr lang="en-US" sz="3600" b="1" spc="1152" dirty="0">
                <a:solidFill>
                  <a:srgbClr val="6600CC"/>
                </a:solidFill>
                <a:cs typeface="Arial" panose="020B0604020202020204"/>
              </a:rPr>
              <a:t> </a:t>
            </a:r>
            <a:r>
              <a:rPr lang="en-US" sz="3600" b="1" dirty="0" err="1">
                <a:cs typeface="Arial" panose="020B0604020202020204"/>
              </a:rPr>
              <a:t>T</a:t>
            </a:r>
            <a:r>
              <a:rPr lang="en-US" sz="3600" b="1" spc="-18" dirty="0" err="1">
                <a:cs typeface="Arial" panose="020B0604020202020204"/>
              </a:rPr>
              <a:t>a</a:t>
            </a:r>
            <a:r>
              <a:rPr lang="en-US" sz="3600" b="1" dirty="0" err="1">
                <a:cs typeface="Arial" panose="020B0604020202020204"/>
              </a:rPr>
              <a:t>ng</a:t>
            </a:r>
            <a:r>
              <a:rPr lang="en-US" sz="3600" b="1" spc="-18" dirty="0" err="1">
                <a:cs typeface="Arial" panose="020B0604020202020204"/>
              </a:rPr>
              <a:t>g</a:t>
            </a:r>
            <a:r>
              <a:rPr lang="en-US" sz="3600" b="1" dirty="0" err="1">
                <a:cs typeface="Arial" panose="020B0604020202020204"/>
              </a:rPr>
              <a:t>ung</a:t>
            </a:r>
            <a:r>
              <a:rPr lang="en-US" sz="3600" b="1" spc="100" dirty="0">
                <a:cs typeface="Arial" panose="020B0604020202020204"/>
              </a:rPr>
              <a:t> </a:t>
            </a:r>
            <a:r>
              <a:rPr lang="en-US" sz="3600" b="1" dirty="0" err="1">
                <a:cs typeface="Arial" panose="020B0604020202020204"/>
              </a:rPr>
              <a:t>j</a:t>
            </a:r>
            <a:r>
              <a:rPr lang="en-US" sz="3600" b="1" spc="-18" dirty="0" err="1">
                <a:cs typeface="Arial" panose="020B0604020202020204"/>
              </a:rPr>
              <a:t>a</a:t>
            </a:r>
            <a:r>
              <a:rPr lang="en-US" sz="3600" b="1" spc="88" dirty="0" err="1">
                <a:cs typeface="Arial" panose="020B0604020202020204"/>
              </a:rPr>
              <a:t>w</a:t>
            </a:r>
            <a:r>
              <a:rPr lang="en-US" sz="3600" b="1" spc="-18" dirty="0" err="1">
                <a:cs typeface="Arial" panose="020B0604020202020204"/>
              </a:rPr>
              <a:t>a</a:t>
            </a:r>
            <a:r>
              <a:rPr lang="en-US" sz="3600" b="1" dirty="0" err="1">
                <a:cs typeface="Arial" panose="020B0604020202020204"/>
              </a:rPr>
              <a:t>b</a:t>
            </a:r>
            <a:r>
              <a:rPr lang="en-US" sz="3600" b="1" spc="-38" dirty="0">
                <a:cs typeface="Arial" panose="020B0604020202020204"/>
              </a:rPr>
              <a:t> </a:t>
            </a:r>
            <a:r>
              <a:rPr lang="en-US" sz="3600" dirty="0">
                <a:cs typeface="Arial" panose="020B0604020202020204"/>
              </a:rPr>
              <a:t>: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spc="18" dirty="0" err="1">
                <a:cs typeface="Arial" panose="020B0604020202020204"/>
              </a:rPr>
              <a:t>k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spc="18" dirty="0" err="1">
                <a:cs typeface="Arial" panose="020B0604020202020204"/>
              </a:rPr>
              <a:t>s</a:t>
            </a:r>
            <a:r>
              <a:rPr lang="en-US" sz="3600" spc="-18" dirty="0" err="1">
                <a:cs typeface="Arial" panose="020B0604020202020204"/>
              </a:rPr>
              <a:t>ada</a:t>
            </a:r>
            <a:r>
              <a:rPr lang="en-US" sz="3600" dirty="0" err="1">
                <a:cs typeface="Arial" panose="020B0604020202020204"/>
              </a:rPr>
              <a:t>r</a:t>
            </a:r>
            <a:r>
              <a:rPr lang="en-US" sz="3600" spc="-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8" dirty="0"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un</a:t>
            </a:r>
            <a:r>
              <a:rPr lang="en-US" sz="3600" dirty="0" err="1">
                <a:cs typeface="Arial" panose="020B0604020202020204"/>
              </a:rPr>
              <a:t>tuk</a:t>
            </a:r>
            <a:r>
              <a:rPr lang="en-US" sz="3600" spc="68" dirty="0">
                <a:cs typeface="Arial" panose="020B0604020202020204"/>
              </a:rPr>
              <a:t> 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membeban</a:t>
            </a:r>
            <a:r>
              <a:rPr lang="en-US" sz="3600" spc="18" dirty="0" err="1">
                <a:solidFill>
                  <a:srgbClr val="0000CC"/>
                </a:solidFill>
                <a:cs typeface="Arial" panose="020B0604020202020204"/>
              </a:rPr>
              <a:t>k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a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n</a:t>
            </a:r>
            <a:r>
              <a:rPr lang="en-US" sz="3600" spc="50" dirty="0">
                <a:solidFill>
                  <a:srgbClr val="0000CC"/>
                </a:solidFill>
                <a:cs typeface="Arial" panose="020B0604020202020204"/>
              </a:rPr>
              <a:t> 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ha</a:t>
            </a:r>
            <a:r>
              <a:rPr lang="en-US" sz="3600" spc="18" dirty="0" err="1">
                <a:solidFill>
                  <a:srgbClr val="0000CC"/>
                </a:solidFill>
                <a:cs typeface="Arial" panose="020B0604020202020204"/>
              </a:rPr>
              <a:t>s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il</a:t>
            </a:r>
            <a:r>
              <a:rPr lang="en-US" sz="3600" dirty="0">
                <a:solidFill>
                  <a:srgbClr val="0000CC"/>
                </a:solidFill>
                <a:cs typeface="Arial" panose="020B0604020202020204"/>
              </a:rPr>
              <a:t> 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pe</a:t>
            </a:r>
            <a:r>
              <a:rPr lang="en-US" sz="3600" spc="8" dirty="0" err="1">
                <a:solidFill>
                  <a:srgbClr val="0000CC"/>
                </a:solidFill>
                <a:cs typeface="Arial" panose="020B0604020202020204"/>
              </a:rPr>
              <a:t>k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e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r</a:t>
            </a:r>
            <a:r>
              <a:rPr lang="en-US" sz="3600" spc="-8" dirty="0" err="1">
                <a:solidFill>
                  <a:srgbClr val="0000CC"/>
                </a:solidFill>
                <a:cs typeface="Arial" panose="020B0604020202020204"/>
              </a:rPr>
              <a:t>j</a:t>
            </a:r>
            <a:r>
              <a:rPr lang="en-US" sz="3600" spc="-18" dirty="0" err="1">
                <a:solidFill>
                  <a:srgbClr val="0000CC"/>
                </a:solidFill>
                <a:cs typeface="Arial" panose="020B0604020202020204"/>
              </a:rPr>
              <a:t>aann</a:t>
            </a:r>
            <a:r>
              <a:rPr lang="en-US" sz="3600" spc="-58" dirty="0" err="1">
                <a:solidFill>
                  <a:srgbClr val="0000CC"/>
                </a:solidFill>
                <a:cs typeface="Arial" panose="020B0604020202020204"/>
              </a:rPr>
              <a:t>y</a:t>
            </a:r>
            <a:r>
              <a:rPr lang="en-US" sz="3600" dirty="0" err="1">
                <a:solidFill>
                  <a:srgbClr val="0000CC"/>
                </a:solidFill>
                <a:cs typeface="Arial" panose="020B0604020202020204"/>
              </a:rPr>
              <a:t>a</a:t>
            </a:r>
            <a:r>
              <a:rPr lang="en-US" sz="3600" spc="100" dirty="0">
                <a:solidFill>
                  <a:srgbClr val="0000CC"/>
                </a:solidFill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se</a:t>
            </a:r>
            <a:r>
              <a:rPr lang="en-US" sz="3600" spc="-18" dirty="0" err="1">
                <a:cs typeface="Arial" panose="020B0604020202020204"/>
              </a:rPr>
              <a:t>ba</a:t>
            </a:r>
            <a:r>
              <a:rPr lang="en-US" sz="3600" dirty="0" err="1">
                <a:cs typeface="Arial" panose="020B0604020202020204"/>
              </a:rPr>
              <a:t>gai</a:t>
            </a:r>
            <a:r>
              <a:rPr lang="en-US" sz="3600" dirty="0">
                <a:cs typeface="Arial" panose="020B0604020202020204"/>
              </a:rPr>
              <a:t>        </a:t>
            </a:r>
            <a:r>
              <a:rPr lang="en-US" sz="3600" spc="-18" dirty="0" err="1">
                <a:cs typeface="Arial" panose="020B0604020202020204"/>
              </a:rPr>
              <a:t>tanggung</a:t>
            </a:r>
            <a:r>
              <a:rPr lang="en-US" sz="3600" spc="-8" dirty="0" err="1">
                <a:cs typeface="Arial" panose="020B0604020202020204"/>
              </a:rPr>
              <a:t>j</a:t>
            </a:r>
            <a:r>
              <a:rPr lang="en-US" sz="3600" spc="-18" dirty="0" err="1">
                <a:cs typeface="Arial" panose="020B0604020202020204"/>
              </a:rPr>
              <a:t>a</a:t>
            </a:r>
            <a:r>
              <a:rPr lang="en-US" sz="3600" spc="-38" dirty="0" err="1">
                <a:cs typeface="Arial" panose="020B0604020202020204"/>
              </a:rPr>
              <a:t>w</a:t>
            </a:r>
            <a:r>
              <a:rPr lang="en-US" sz="3600" spc="-18" dirty="0" err="1">
                <a:cs typeface="Arial" panose="020B0604020202020204"/>
              </a:rPr>
              <a:t>a</a:t>
            </a:r>
            <a:r>
              <a:rPr lang="en-US" sz="3600" dirty="0" err="1">
                <a:cs typeface="Arial" panose="020B0604020202020204"/>
              </a:rPr>
              <a:t>b</a:t>
            </a:r>
            <a:r>
              <a:rPr lang="en-US" sz="3600" spc="58" dirty="0"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p</a:t>
            </a:r>
            <a:r>
              <a:rPr lang="en-US" sz="3600" dirty="0" err="1">
                <a:cs typeface="Arial" panose="020B0604020202020204"/>
              </a:rPr>
              <a:t>r</a:t>
            </a:r>
            <a:r>
              <a:rPr lang="en-US" sz="3600" spc="-8" dirty="0" err="1">
                <a:cs typeface="Arial" panose="020B0604020202020204"/>
              </a:rPr>
              <a:t>i</a:t>
            </a:r>
            <a:r>
              <a:rPr lang="en-US" sz="3600" spc="-18" dirty="0" err="1">
                <a:cs typeface="Arial" panose="020B0604020202020204"/>
              </a:rPr>
              <a:t>bad</a:t>
            </a:r>
            <a:r>
              <a:rPr lang="en-US" sz="3600" spc="-8" dirty="0" err="1">
                <a:cs typeface="Arial" panose="020B0604020202020204"/>
              </a:rPr>
              <a:t>i</a:t>
            </a:r>
            <a:r>
              <a:rPr lang="en-US" sz="3600" dirty="0">
                <a:cs typeface="Arial" panose="020B0604020202020204"/>
              </a:rPr>
              <a:t>.</a:t>
            </a:r>
            <a:endParaRPr lang="en-US" sz="3600" dirty="0">
              <a:cs typeface="Arial" panose="020B0604020202020204"/>
            </a:endParaRPr>
          </a:p>
          <a:p>
            <a:pPr marL="25400" marR="72390" algn="just">
              <a:tabLst>
                <a:tab pos="711200" algn="l"/>
              </a:tabLst>
            </a:pPr>
            <a:r>
              <a:rPr lang="en-US" sz="3600" dirty="0">
                <a:cs typeface="Arial" panose="020B0604020202020204"/>
              </a:rPr>
              <a:t>A</a:t>
            </a:r>
            <a:r>
              <a:rPr lang="en-US" sz="3600" spc="8" dirty="0">
                <a:cs typeface="Arial" panose="020B0604020202020204"/>
              </a:rPr>
              <a:t>g</a:t>
            </a:r>
            <a:r>
              <a:rPr lang="en-US" sz="3600" dirty="0">
                <a:cs typeface="Arial" panose="020B0604020202020204"/>
              </a:rPr>
              <a:t>ar</a:t>
            </a:r>
            <a:r>
              <a:rPr lang="en-US" sz="3600" spc="-3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dapat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m</a:t>
            </a:r>
            <a:r>
              <a:rPr lang="en-US" sz="3600" dirty="0" err="1">
                <a:cs typeface="Arial" panose="020B0604020202020204"/>
              </a:rPr>
              <a:t>e</a:t>
            </a:r>
            <a:r>
              <a:rPr lang="en-US" sz="3600" spc="18" dirty="0" err="1">
                <a:cs typeface="Arial" panose="020B0604020202020204"/>
              </a:rPr>
              <a:t>l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18" dirty="0" err="1">
                <a:cs typeface="Arial" panose="020B0604020202020204"/>
              </a:rPr>
              <a:t>k</a:t>
            </a:r>
            <a:r>
              <a:rPr lang="en-US" sz="3600" spc="8" dirty="0" err="1">
                <a:cs typeface="Arial" panose="020B0604020202020204"/>
              </a:rPr>
              <a:t>s</a:t>
            </a:r>
            <a:r>
              <a:rPr lang="en-US" sz="3600" dirty="0" err="1">
                <a:cs typeface="Arial" panose="020B0604020202020204"/>
              </a:rPr>
              <a:t>anakan</a:t>
            </a:r>
            <a:r>
              <a:rPr lang="en-US" sz="3600" spc="-1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tugas</a:t>
            </a:r>
            <a:r>
              <a:rPr lang="en-US" sz="3600" spc="-50" dirty="0">
                <a:cs typeface="Arial" panose="020B0604020202020204"/>
              </a:rPr>
              <a:t> </a:t>
            </a:r>
            <a:r>
              <a:rPr lang="en-US" sz="3600" dirty="0">
                <a:cs typeface="Arial" panose="020B0604020202020204"/>
              </a:rPr>
              <a:t>&amp; </a:t>
            </a:r>
            <a:r>
              <a:rPr lang="en-US" sz="3600" spc="8" dirty="0" err="1">
                <a:cs typeface="Arial" panose="020B0604020202020204"/>
              </a:rPr>
              <a:t>t</a:t>
            </a:r>
            <a:r>
              <a:rPr lang="en-US" sz="3600" dirty="0" err="1">
                <a:cs typeface="Arial" panose="020B0604020202020204"/>
              </a:rPr>
              <a:t>anggu</a:t>
            </a:r>
            <a:r>
              <a:rPr lang="en-US" sz="3600" spc="8" dirty="0" err="1">
                <a:cs typeface="Arial" panose="020B0604020202020204"/>
              </a:rPr>
              <a:t>n</a:t>
            </a:r>
            <a:r>
              <a:rPr lang="en-US" sz="3600" dirty="0" err="1">
                <a:cs typeface="Arial" panose="020B0604020202020204"/>
              </a:rPr>
              <a:t>g</a:t>
            </a:r>
            <a:r>
              <a:rPr lang="en-US" sz="3600" spc="18" dirty="0" err="1">
                <a:cs typeface="Arial" panose="020B0604020202020204"/>
              </a:rPr>
              <a:t>j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-78" dirty="0" err="1">
                <a:cs typeface="Arial" panose="020B0604020202020204"/>
              </a:rPr>
              <a:t>w</a:t>
            </a:r>
            <a:r>
              <a:rPr lang="en-US" sz="3600" dirty="0" err="1">
                <a:cs typeface="Arial" panose="020B0604020202020204"/>
              </a:rPr>
              <a:t>abn</a:t>
            </a:r>
            <a:r>
              <a:rPr lang="en-US" sz="3600" spc="-88" dirty="0" err="1">
                <a:cs typeface="Arial" panose="020B0604020202020204"/>
              </a:rPr>
              <a:t>y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3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dengan</a:t>
            </a:r>
            <a:r>
              <a:rPr lang="en-US" sz="3600" spc="-2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ba</a:t>
            </a:r>
            <a:r>
              <a:rPr lang="en-US" sz="3600" spc="1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k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dan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bena</a:t>
            </a:r>
            <a:r>
              <a:rPr lang="en-US" sz="3600" spc="-8" dirty="0" err="1">
                <a:cs typeface="Arial" panose="020B0604020202020204"/>
              </a:rPr>
              <a:t>r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-38" dirty="0">
                <a:cs typeface="Arial" panose="020B0604020202020204"/>
              </a:rPr>
              <a:t> </a:t>
            </a:r>
            <a:r>
              <a:rPr lang="en-US" sz="3600" spc="-38" err="1">
                <a:cs typeface="Arial" panose="020B0604020202020204"/>
              </a:rPr>
              <a:t>s</a:t>
            </a:r>
            <a:r>
              <a:rPr lang="en-US" sz="3600" err="1">
                <a:cs typeface="Arial" panose="020B0604020202020204"/>
              </a:rPr>
              <a:t>eo</a:t>
            </a:r>
            <a:r>
              <a:rPr lang="en-US" sz="3600" spc="-8" err="1">
                <a:cs typeface="Arial" panose="020B0604020202020204"/>
              </a:rPr>
              <a:t>r</a:t>
            </a:r>
            <a:r>
              <a:rPr lang="en-US" sz="3600" err="1">
                <a:cs typeface="Arial" panose="020B0604020202020204"/>
              </a:rPr>
              <a:t>ang</a:t>
            </a:r>
            <a:r>
              <a:rPr lang="en-US" sz="3600" spc="-78">
                <a:cs typeface="Arial" panose="020B0604020202020204"/>
              </a:rPr>
              <a:t> </a:t>
            </a:r>
            <a:r>
              <a:rPr lang="en-US" sz="3600" spc="8">
                <a:cs typeface="Arial" panose="020B0604020202020204"/>
              </a:rPr>
              <a:t>s</a:t>
            </a:r>
            <a:r>
              <a:rPr lang="en-US" sz="3600" dirty="0">
                <a:cs typeface="Arial" panose="020B0604020202020204"/>
              </a:rPr>
              <a:t>/w eng</a:t>
            </a:r>
            <a:r>
              <a:rPr lang="en-US" sz="3600" spc="8" dirty="0">
                <a:cs typeface="Arial" panose="020B0604020202020204"/>
              </a:rPr>
              <a:t>i</a:t>
            </a:r>
            <a:r>
              <a:rPr lang="en-US" sz="3600" dirty="0">
                <a:cs typeface="Arial" panose="020B0604020202020204"/>
              </a:rPr>
              <a:t>neer</a:t>
            </a:r>
            <a:r>
              <a:rPr lang="en-US" sz="3600" spc="-8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ha</a:t>
            </a:r>
            <a:r>
              <a:rPr lang="en-US" sz="3600" spc="-8" dirty="0" err="1">
                <a:cs typeface="Arial" panose="020B0604020202020204"/>
              </a:rPr>
              <a:t>r</a:t>
            </a:r>
            <a:r>
              <a:rPr lang="en-US" sz="3600" dirty="0" err="1">
                <a:cs typeface="Arial" panose="020B0604020202020204"/>
              </a:rPr>
              <a:t>us</a:t>
            </a:r>
            <a:r>
              <a:rPr lang="en-US" sz="3600" spc="-5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te</a:t>
            </a:r>
            <a:r>
              <a:rPr lang="en-US" sz="3600" spc="-8" dirty="0" err="1">
                <a:cs typeface="Arial" panose="020B0604020202020204"/>
              </a:rPr>
              <a:t>r</a:t>
            </a:r>
            <a:r>
              <a:rPr lang="en-US" sz="3600" dirty="0" err="1">
                <a:cs typeface="Arial" panose="020B0604020202020204"/>
              </a:rPr>
              <a:t>us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mengembang</a:t>
            </a:r>
            <a:r>
              <a:rPr lang="en-US" sz="3600" spc="18" dirty="0" err="1">
                <a:cs typeface="Arial" panose="020B0604020202020204"/>
              </a:rPr>
              <a:t>k</a:t>
            </a:r>
            <a:r>
              <a:rPr lang="en-US" sz="3600" dirty="0" err="1">
                <a:cs typeface="Arial" panose="020B0604020202020204"/>
              </a:rPr>
              <a:t>an</a:t>
            </a:r>
            <a:r>
              <a:rPr lang="en-US" sz="3600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b</a:t>
            </a:r>
            <a:r>
              <a:rPr lang="en-US" sz="3600" spc="1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dang</a:t>
            </a:r>
            <a:r>
              <a:rPr lang="en-US" sz="3600" spc="-58" dirty="0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il</a:t>
            </a:r>
            <a:r>
              <a:rPr lang="en-US" sz="3600" dirty="0" err="1">
                <a:cs typeface="Arial" panose="020B0604020202020204"/>
              </a:rPr>
              <a:t>mu</a:t>
            </a:r>
            <a:r>
              <a:rPr lang="en-US" sz="3600" spc="-18" dirty="0">
                <a:cs typeface="Arial" panose="020B0604020202020204"/>
              </a:rPr>
              <a:t> </a:t>
            </a:r>
            <a:r>
              <a:rPr lang="en-US" sz="3600" err="1">
                <a:cs typeface="Arial" panose="020B0604020202020204"/>
              </a:rPr>
              <a:t>da</a:t>
            </a:r>
            <a:r>
              <a:rPr lang="en-US" sz="3600" spc="18" err="1">
                <a:cs typeface="Arial" panose="020B0604020202020204"/>
              </a:rPr>
              <a:t>la</a:t>
            </a:r>
            <a:r>
              <a:rPr lang="en-US" sz="3600" err="1">
                <a:cs typeface="Arial" panose="020B0604020202020204"/>
              </a:rPr>
              <a:t>m</a:t>
            </a:r>
            <a:r>
              <a:rPr lang="en-US" sz="3600" spc="-28">
                <a:cs typeface="Arial" panose="020B0604020202020204"/>
              </a:rPr>
              <a:t> p</a:t>
            </a:r>
            <a:r>
              <a:rPr lang="en-US" sz="3600">
                <a:cs typeface="Arial" panose="020B0604020202020204"/>
              </a:rPr>
              <a:t>enge</a:t>
            </a:r>
            <a:r>
              <a:rPr lang="en-US" sz="3600" spc="8">
                <a:cs typeface="Arial" panose="020B0604020202020204"/>
              </a:rPr>
              <a:t>m</a:t>
            </a:r>
            <a:r>
              <a:rPr lang="en-US" sz="3600">
                <a:cs typeface="Arial" panose="020B0604020202020204"/>
              </a:rPr>
              <a:t>bangan</a:t>
            </a:r>
            <a:r>
              <a:rPr lang="en-US" sz="3600" spc="-150">
                <a:cs typeface="Arial" panose="020B0604020202020204"/>
              </a:rPr>
              <a:t> </a:t>
            </a:r>
            <a:r>
              <a:rPr lang="en-US" sz="3600">
                <a:cs typeface="Arial" panose="020B0604020202020204"/>
              </a:rPr>
              <a:t>perang</a:t>
            </a:r>
            <a:r>
              <a:rPr lang="en-US" sz="3600" spc="8">
                <a:cs typeface="Arial" panose="020B0604020202020204"/>
              </a:rPr>
              <a:t>k</a:t>
            </a:r>
            <a:r>
              <a:rPr lang="en-US" sz="3600">
                <a:cs typeface="Arial" panose="020B0604020202020204"/>
              </a:rPr>
              <a:t>at</a:t>
            </a:r>
            <a:r>
              <a:rPr lang="en-US" sz="3600" spc="-68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l</a:t>
            </a:r>
            <a:r>
              <a:rPr lang="en-US" sz="3600" dirty="0" err="1">
                <a:cs typeface="Arial" panose="020B0604020202020204"/>
              </a:rPr>
              <a:t>una</a:t>
            </a:r>
            <a:r>
              <a:rPr lang="en-US" sz="3600" spc="18" dirty="0" err="1">
                <a:cs typeface="Arial" panose="020B0604020202020204"/>
              </a:rPr>
              <a:t>k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-68" dirty="0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se</a:t>
            </a:r>
            <a:r>
              <a:rPr lang="en-US" sz="3600" dirty="0" err="1">
                <a:cs typeface="Arial" panose="020B0604020202020204"/>
              </a:rPr>
              <a:t>perti</a:t>
            </a:r>
            <a:r>
              <a:rPr lang="en-US" sz="3600" dirty="0">
                <a:cs typeface="Arial" panose="020B0604020202020204"/>
              </a:rPr>
              <a:t>:</a:t>
            </a:r>
            <a:endParaRPr lang="en-US" sz="3600" dirty="0">
              <a:cs typeface="Arial" panose="020B0604020202020204"/>
            </a:endParaRPr>
          </a:p>
          <a:p>
            <a:pPr marL="1425575" indent="-695325">
              <a:buFont typeface="+mj-lt"/>
              <a:buAutoNum type="alphaLcPeriod"/>
            </a:pPr>
            <a:r>
              <a:rPr lang="nn-NO" sz="3600" dirty="0">
                <a:cs typeface="Arial" panose="020B0604020202020204"/>
              </a:rPr>
              <a:t>B</a:t>
            </a:r>
            <a:r>
              <a:rPr lang="nn-NO" sz="3600" spc="-8" dirty="0">
                <a:cs typeface="Arial" panose="020B0604020202020204"/>
              </a:rPr>
              <a:t>i</a:t>
            </a:r>
            <a:r>
              <a:rPr lang="nn-NO" sz="3600" spc="-18" dirty="0">
                <a:cs typeface="Arial" panose="020B0604020202020204"/>
              </a:rPr>
              <a:t>dan</a:t>
            </a:r>
            <a:r>
              <a:rPr lang="nn-NO" sz="3600" dirty="0">
                <a:cs typeface="Arial" panose="020B0604020202020204"/>
              </a:rPr>
              <a:t>g</a:t>
            </a:r>
            <a:r>
              <a:rPr lang="nn-NO" sz="3600" spc="18" dirty="0">
                <a:cs typeface="Arial" panose="020B0604020202020204"/>
              </a:rPr>
              <a:t> </a:t>
            </a:r>
            <a:r>
              <a:rPr lang="nn-NO" sz="3600" dirty="0">
                <a:cs typeface="Arial" panose="020B0604020202020204"/>
              </a:rPr>
              <a:t>i</a:t>
            </a:r>
            <a:r>
              <a:rPr lang="nn-NO" sz="3600" spc="-28" dirty="0">
                <a:cs typeface="Arial" panose="020B0604020202020204"/>
              </a:rPr>
              <a:t>l</a:t>
            </a:r>
            <a:r>
              <a:rPr lang="nn-NO" sz="3600" spc="-18" dirty="0">
                <a:cs typeface="Arial" panose="020B0604020202020204"/>
              </a:rPr>
              <a:t>m</a:t>
            </a:r>
            <a:r>
              <a:rPr lang="nn-NO" sz="3600" dirty="0">
                <a:cs typeface="Arial" panose="020B0604020202020204"/>
              </a:rPr>
              <a:t>u</a:t>
            </a:r>
            <a:r>
              <a:rPr lang="nn-NO" sz="3600" spc="18" dirty="0">
                <a:cs typeface="Arial" panose="020B0604020202020204"/>
              </a:rPr>
              <a:t> </a:t>
            </a:r>
            <a:r>
              <a:rPr lang="nn-NO" sz="3600" spc="-18" dirty="0">
                <a:cs typeface="Arial" panose="020B0604020202020204"/>
              </a:rPr>
              <a:t>me</a:t>
            </a:r>
            <a:r>
              <a:rPr lang="nn-NO" sz="3600" dirty="0">
                <a:cs typeface="Arial" panose="020B0604020202020204"/>
              </a:rPr>
              <a:t>t</a:t>
            </a:r>
            <a:r>
              <a:rPr lang="nn-NO" sz="3600" spc="-18" dirty="0">
                <a:cs typeface="Arial" panose="020B0604020202020204"/>
              </a:rPr>
              <a:t>odo</a:t>
            </a:r>
            <a:r>
              <a:rPr lang="nn-NO" sz="3600" dirty="0">
                <a:cs typeface="Arial" panose="020B0604020202020204"/>
              </a:rPr>
              <a:t>l</a:t>
            </a:r>
            <a:r>
              <a:rPr lang="nn-NO" sz="3600" spc="-28" dirty="0">
                <a:cs typeface="Arial" panose="020B0604020202020204"/>
              </a:rPr>
              <a:t>o</a:t>
            </a:r>
            <a:r>
              <a:rPr lang="nn-NO" sz="3600" spc="-18" dirty="0">
                <a:cs typeface="Arial" panose="020B0604020202020204"/>
              </a:rPr>
              <a:t>g</a:t>
            </a:r>
            <a:r>
              <a:rPr lang="nn-NO" sz="3600" dirty="0">
                <a:cs typeface="Arial" panose="020B0604020202020204"/>
              </a:rPr>
              <a:t>i</a:t>
            </a:r>
            <a:r>
              <a:rPr lang="nn-NO" sz="3600" spc="100" dirty="0">
                <a:cs typeface="Arial" panose="020B0604020202020204"/>
              </a:rPr>
              <a:t> </a:t>
            </a:r>
            <a:r>
              <a:rPr lang="nn-NO" sz="3600" spc="-18" dirty="0">
                <a:cs typeface="Arial" panose="020B0604020202020204"/>
              </a:rPr>
              <a:t>pengembanga</a:t>
            </a:r>
            <a:r>
              <a:rPr lang="nn-NO" sz="3600" dirty="0">
                <a:cs typeface="Arial" panose="020B0604020202020204"/>
              </a:rPr>
              <a:t>n</a:t>
            </a:r>
            <a:r>
              <a:rPr lang="nn-NO" sz="3600" spc="50" dirty="0">
                <a:cs typeface="Arial" panose="020B0604020202020204"/>
              </a:rPr>
              <a:t> </a:t>
            </a:r>
            <a:r>
              <a:rPr lang="nn-NO" sz="3600" spc="-18" dirty="0">
                <a:cs typeface="Arial" panose="020B0604020202020204"/>
              </a:rPr>
              <a:t>pe</a:t>
            </a:r>
            <a:r>
              <a:rPr lang="nn-NO" sz="3600" dirty="0">
                <a:cs typeface="Arial" panose="020B0604020202020204"/>
              </a:rPr>
              <a:t>r</a:t>
            </a:r>
            <a:r>
              <a:rPr lang="nn-NO" sz="3600" spc="-8" dirty="0">
                <a:cs typeface="Arial" panose="020B0604020202020204"/>
              </a:rPr>
              <a:t>a</a:t>
            </a:r>
            <a:r>
              <a:rPr lang="nn-NO" sz="3600" spc="-18" dirty="0">
                <a:cs typeface="Arial" panose="020B0604020202020204"/>
              </a:rPr>
              <a:t>ng</a:t>
            </a:r>
            <a:r>
              <a:rPr lang="nn-NO" sz="3600" spc="18" dirty="0">
                <a:cs typeface="Arial" panose="020B0604020202020204"/>
              </a:rPr>
              <a:t>k</a:t>
            </a:r>
            <a:r>
              <a:rPr lang="nn-NO" sz="3600" spc="-18" dirty="0">
                <a:cs typeface="Arial" panose="020B0604020202020204"/>
              </a:rPr>
              <a:t>a</a:t>
            </a:r>
            <a:r>
              <a:rPr lang="nn-NO" sz="3600" dirty="0">
                <a:cs typeface="Arial" panose="020B0604020202020204"/>
              </a:rPr>
              <a:t>t</a:t>
            </a:r>
            <a:r>
              <a:rPr lang="nn-NO" sz="3600" spc="28" dirty="0">
                <a:cs typeface="Arial" panose="020B0604020202020204"/>
              </a:rPr>
              <a:t> </a:t>
            </a:r>
            <a:r>
              <a:rPr lang="nn-NO" sz="3600" dirty="0">
                <a:cs typeface="Arial" panose="020B0604020202020204"/>
              </a:rPr>
              <a:t>l</a:t>
            </a:r>
            <a:r>
              <a:rPr lang="nn-NO" sz="3600" spc="-28" dirty="0">
                <a:cs typeface="Arial" panose="020B0604020202020204"/>
              </a:rPr>
              <a:t>u</a:t>
            </a:r>
            <a:r>
              <a:rPr lang="nn-NO" sz="3600" spc="-18" dirty="0">
                <a:cs typeface="Arial" panose="020B0604020202020204"/>
              </a:rPr>
              <a:t>na</a:t>
            </a:r>
            <a:r>
              <a:rPr lang="nn-NO" sz="3600" dirty="0">
                <a:cs typeface="Arial" panose="020B0604020202020204"/>
              </a:rPr>
              <a:t>k</a:t>
            </a:r>
            <a:endParaRPr lang="nn-NO" sz="3600" dirty="0">
              <a:cs typeface="Arial" panose="020B0604020202020204"/>
            </a:endParaRPr>
          </a:p>
          <a:p>
            <a:pPr marL="1425575" marR="80010" indent="-695325">
              <a:buFont typeface="+mj-lt"/>
              <a:buAutoNum type="alphaLcPeriod"/>
            </a:pPr>
            <a:r>
              <a:rPr lang="nn-NO" sz="3600" spc="-18" dirty="0">
                <a:cs typeface="Arial" panose="020B0604020202020204"/>
              </a:rPr>
              <a:t>Mena</a:t>
            </a:r>
            <a:r>
              <a:rPr lang="nn-NO" sz="3600" spc="-8" dirty="0">
                <a:cs typeface="Arial" panose="020B0604020202020204"/>
              </a:rPr>
              <a:t>j</a:t>
            </a:r>
            <a:r>
              <a:rPr lang="nn-NO" sz="3600" spc="-18" dirty="0">
                <a:cs typeface="Arial" panose="020B0604020202020204"/>
              </a:rPr>
              <a:t>eme</a:t>
            </a:r>
            <a:r>
              <a:rPr lang="nn-NO" sz="3600" dirty="0">
                <a:cs typeface="Arial" panose="020B0604020202020204"/>
              </a:rPr>
              <a:t>n</a:t>
            </a:r>
            <a:r>
              <a:rPr lang="nn-NO" sz="3600" spc="58" dirty="0">
                <a:cs typeface="Arial" panose="020B0604020202020204"/>
              </a:rPr>
              <a:t> </a:t>
            </a:r>
            <a:r>
              <a:rPr lang="nn-NO" sz="3600" spc="8" dirty="0">
                <a:cs typeface="Arial" panose="020B0604020202020204"/>
              </a:rPr>
              <a:t>s</a:t>
            </a:r>
            <a:r>
              <a:rPr lang="nn-NO" sz="3600" spc="-18" dirty="0">
                <a:cs typeface="Arial" panose="020B0604020202020204"/>
              </a:rPr>
              <a:t>umbe</a:t>
            </a:r>
            <a:r>
              <a:rPr lang="nn-NO" sz="3600" dirty="0">
                <a:cs typeface="Arial" panose="020B0604020202020204"/>
              </a:rPr>
              <a:t>r</a:t>
            </a:r>
            <a:r>
              <a:rPr lang="nn-NO" sz="3600" spc="28" dirty="0">
                <a:cs typeface="Arial" panose="020B0604020202020204"/>
              </a:rPr>
              <a:t> </a:t>
            </a:r>
            <a:r>
              <a:rPr lang="nn-NO" sz="3600" spc="-18" dirty="0">
                <a:cs typeface="Arial" panose="020B0604020202020204"/>
              </a:rPr>
              <a:t>da</a:t>
            </a:r>
            <a:r>
              <a:rPr lang="nn-NO" sz="3600" spc="-58" dirty="0">
                <a:cs typeface="Arial" panose="020B0604020202020204"/>
              </a:rPr>
              <a:t>y</a:t>
            </a:r>
            <a:r>
              <a:rPr lang="nn-NO" sz="3600" dirty="0">
                <a:cs typeface="Arial" panose="020B0604020202020204"/>
              </a:rPr>
              <a:t>a</a:t>
            </a:r>
            <a:endParaRPr lang="nn-NO" sz="3600" dirty="0">
              <a:cs typeface="Arial" panose="020B0604020202020204"/>
            </a:endParaRPr>
          </a:p>
          <a:p>
            <a:pPr marL="1425575" marR="80010" indent="-695325">
              <a:buFont typeface="+mj-lt"/>
              <a:buAutoNum type="alphaLcPeriod"/>
            </a:pPr>
            <a:r>
              <a:rPr lang="nn-NO" sz="3600" spc="-18" dirty="0">
                <a:cs typeface="Arial" panose="020B0604020202020204"/>
              </a:rPr>
              <a:t>Menge</a:t>
            </a:r>
            <a:r>
              <a:rPr lang="nn-NO" sz="3600" dirty="0">
                <a:cs typeface="Arial" panose="020B0604020202020204"/>
              </a:rPr>
              <a:t>l</a:t>
            </a:r>
            <a:r>
              <a:rPr lang="nn-NO" sz="3600" spc="-28" dirty="0">
                <a:cs typeface="Arial" panose="020B0604020202020204"/>
              </a:rPr>
              <a:t>o</a:t>
            </a:r>
            <a:r>
              <a:rPr lang="nn-NO" sz="3600" dirty="0">
                <a:cs typeface="Arial" panose="020B0604020202020204"/>
              </a:rPr>
              <a:t>la</a:t>
            </a:r>
            <a:r>
              <a:rPr lang="nn-NO" sz="3600" spc="38" dirty="0">
                <a:cs typeface="Arial" panose="020B0604020202020204"/>
              </a:rPr>
              <a:t> </a:t>
            </a:r>
            <a:r>
              <a:rPr lang="nn-NO" sz="3600" spc="18" dirty="0">
                <a:cs typeface="Arial" panose="020B0604020202020204"/>
              </a:rPr>
              <a:t>k</a:t>
            </a:r>
            <a:r>
              <a:rPr lang="nn-NO" sz="3600" spc="-18" dirty="0">
                <a:cs typeface="Arial" panose="020B0604020202020204"/>
              </a:rPr>
              <a:t>e</a:t>
            </a:r>
            <a:r>
              <a:rPr lang="nn-NO" sz="3600" dirty="0">
                <a:cs typeface="Arial" panose="020B0604020202020204"/>
              </a:rPr>
              <a:t>l</a:t>
            </a:r>
            <a:r>
              <a:rPr lang="nn-NO" sz="3600" spc="-28" dirty="0">
                <a:cs typeface="Arial" panose="020B0604020202020204"/>
              </a:rPr>
              <a:t>o</a:t>
            </a:r>
            <a:r>
              <a:rPr lang="nn-NO" sz="3600" spc="-18" dirty="0">
                <a:cs typeface="Arial" panose="020B0604020202020204"/>
              </a:rPr>
              <a:t>mpo</a:t>
            </a:r>
            <a:r>
              <a:rPr lang="nn-NO" sz="3600" dirty="0">
                <a:cs typeface="Arial" panose="020B0604020202020204"/>
              </a:rPr>
              <a:t>k</a:t>
            </a:r>
            <a:r>
              <a:rPr lang="nn-NO" sz="3600" spc="18" dirty="0">
                <a:cs typeface="Arial" panose="020B0604020202020204"/>
              </a:rPr>
              <a:t> </a:t>
            </a:r>
            <a:r>
              <a:rPr lang="nn-NO" sz="3600" dirty="0">
                <a:cs typeface="Arial" panose="020B0604020202020204"/>
              </a:rPr>
              <a:t>ker</a:t>
            </a:r>
            <a:r>
              <a:rPr lang="nn-NO" sz="3600" spc="-8" dirty="0">
                <a:cs typeface="Arial" panose="020B0604020202020204"/>
              </a:rPr>
              <a:t>j</a:t>
            </a:r>
            <a:r>
              <a:rPr lang="nn-NO" sz="3600" dirty="0">
                <a:cs typeface="Arial" panose="020B0604020202020204"/>
              </a:rPr>
              <a:t>a</a:t>
            </a:r>
            <a:endParaRPr lang="nn-NO" sz="3600" dirty="0">
              <a:cs typeface="Arial" panose="020B0604020202020204"/>
            </a:endParaRPr>
          </a:p>
          <a:p>
            <a:pPr marL="1425575" marR="80010" indent="-695325">
              <a:buFont typeface="+mj-lt"/>
              <a:buAutoNum type="alphaLcPeriod"/>
            </a:pPr>
            <a:r>
              <a:rPr lang="nn-NO" sz="3600" spc="8" dirty="0">
                <a:cs typeface="Arial" panose="020B0604020202020204"/>
              </a:rPr>
              <a:t>k</a:t>
            </a:r>
            <a:r>
              <a:rPr lang="nn-NO" sz="3600" spc="-18" dirty="0">
                <a:cs typeface="Arial" panose="020B0604020202020204"/>
              </a:rPr>
              <a:t>omun</a:t>
            </a:r>
            <a:r>
              <a:rPr lang="nn-NO" sz="3600" spc="-8" dirty="0">
                <a:cs typeface="Arial" panose="020B0604020202020204"/>
              </a:rPr>
              <a:t>i</a:t>
            </a:r>
            <a:r>
              <a:rPr lang="nn-NO" sz="3600" spc="8" dirty="0">
                <a:cs typeface="Arial" panose="020B0604020202020204"/>
              </a:rPr>
              <a:t>k</a:t>
            </a:r>
            <a:r>
              <a:rPr lang="nn-NO" sz="3600" spc="-18" dirty="0">
                <a:cs typeface="Arial" panose="020B0604020202020204"/>
              </a:rPr>
              <a:t>a</a:t>
            </a:r>
            <a:r>
              <a:rPr lang="nn-NO" sz="3600" spc="8" dirty="0">
                <a:cs typeface="Arial" panose="020B0604020202020204"/>
              </a:rPr>
              <a:t>s</a:t>
            </a:r>
            <a:r>
              <a:rPr lang="nn-NO" sz="3600" dirty="0">
                <a:cs typeface="Arial" panose="020B0604020202020204"/>
              </a:rPr>
              <a:t>i</a:t>
            </a:r>
            <a:endParaRPr lang="nn-NO" sz="3600" dirty="0">
              <a:cs typeface="Arial" panose="020B0604020202020204"/>
            </a:endParaRPr>
          </a:p>
          <a:p>
            <a:pPr marL="25400" marR="72390" algn="just">
              <a:lnSpc>
                <a:spcPct val="100000"/>
              </a:lnSpc>
              <a:spcBef>
                <a:spcPts val="1315"/>
              </a:spcBef>
              <a:tabLst>
                <a:tab pos="711200" algn="l"/>
              </a:tabLst>
            </a:pPr>
            <a:endParaRPr lang="en-US" sz="3600" dirty="0">
              <a:cs typeface="Arial" panose="020B0604020202020204"/>
            </a:endParaRPr>
          </a:p>
          <a:p>
            <a:pPr indent="25400">
              <a:lnSpc>
                <a:spcPct val="100000"/>
              </a:lnSpc>
              <a:spcBef>
                <a:spcPts val="4705"/>
              </a:spcBef>
            </a:pPr>
            <a:endParaRPr lang="en-US" sz="3600" dirty="0">
              <a:cs typeface="Arial" panose="020B0604020202020204"/>
            </a:endParaRPr>
          </a:p>
          <a:p>
            <a:pPr algn="just"/>
            <a:endParaRPr lang="en-US" sz="3600" dirty="0"/>
          </a:p>
        </p:txBody>
      </p:sp>
      <p:sp>
        <p:nvSpPr>
          <p:cNvPr id="4" name="Title 1"/>
          <p:cNvSpPr txBox="1"/>
          <p:nvPr/>
        </p:nvSpPr>
        <p:spPr>
          <a:xfrm>
            <a:off x="0" y="41196"/>
            <a:ext cx="17135872" cy="125506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sz="5600" b="1" dirty="0" err="1"/>
              <a:t>Profesi</a:t>
            </a:r>
            <a:r>
              <a:rPr lang="en-US" sz="5600" b="1" dirty="0"/>
              <a:t> di </a:t>
            </a:r>
            <a:r>
              <a:rPr lang="en-US" sz="5600" b="1" dirty="0" err="1"/>
              <a:t>bidang</a:t>
            </a:r>
            <a:r>
              <a:rPr lang="en-US" sz="5600" b="1" dirty="0"/>
              <a:t> </a:t>
            </a:r>
            <a:r>
              <a:rPr lang="en-US" sz="5600" b="1" dirty="0" err="1"/>
              <a:t>Teknologi</a:t>
            </a:r>
            <a:r>
              <a:rPr lang="en-US" sz="5600" b="1" dirty="0"/>
              <a:t> </a:t>
            </a:r>
            <a:r>
              <a:rPr lang="en-US" sz="5600" b="1" dirty="0" err="1"/>
              <a:t>Informasi</a:t>
            </a:r>
            <a:endParaRPr lang="en-US" sz="5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872452" y="390972"/>
            <a:ext cx="2232368" cy="1152000"/>
          </a:xfrm>
          <a:prstGeom prst="homePlate">
            <a:avLst>
              <a:gd name="adj" fmla="val 549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3600" dirty="0"/>
          </a:p>
        </p:txBody>
      </p:sp>
      <p:sp>
        <p:nvSpPr>
          <p:cNvPr id="4" name="Rectangle 2"/>
          <p:cNvSpPr/>
          <p:nvPr/>
        </p:nvSpPr>
        <p:spPr>
          <a:xfrm>
            <a:off x="2756961" y="367222"/>
            <a:ext cx="12435710" cy="1152000"/>
          </a:xfrm>
          <a:custGeom>
            <a:avLst/>
            <a:gdLst/>
            <a:ahLst/>
            <a:cxnLst/>
            <a:rect l="l" t="t" r="r" b="b"/>
            <a:pathLst>
              <a:path w="6460280" h="792000">
                <a:moveTo>
                  <a:pt x="0" y="0"/>
                </a:moveTo>
                <a:lnTo>
                  <a:pt x="6460280" y="0"/>
                </a:lnTo>
                <a:lnTo>
                  <a:pt x="6460280" y="792000"/>
                </a:lnTo>
                <a:lnTo>
                  <a:pt x="0" y="792000"/>
                </a:lnTo>
                <a:lnTo>
                  <a:pt x="396000" y="3960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35799" y="548965"/>
            <a:ext cx="1209278" cy="86177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600" b="1" dirty="0">
                <a:solidFill>
                  <a:schemeClr val="bg1"/>
                </a:solidFill>
                <a:cs typeface="Arial" panose="020B0604020202020204" pitchFamily="34" charset="0"/>
              </a:rPr>
              <a:t>03</a:t>
            </a:r>
            <a:endParaRPr lang="en-US" altLang="ko-KR" sz="5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10"/>
          <p:cNvSpPr txBox="1"/>
          <p:nvPr/>
        </p:nvSpPr>
        <p:spPr bwMode="auto">
          <a:xfrm>
            <a:off x="3485812" y="454849"/>
            <a:ext cx="11418828" cy="82407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230"/>
              </a:lnSpc>
            </a:pPr>
            <a:r>
              <a:rPr lang="en-US" sz="4000" b="1" dirty="0" err="1">
                <a:cs typeface="Arial" panose="020B0604020202020204" pitchFamily="34" charset="0"/>
              </a:rPr>
              <a:t>Klasifikasi</a:t>
            </a:r>
            <a:r>
              <a:rPr lang="en-US" sz="4000" b="1" dirty="0">
                <a:cs typeface="Arial" panose="020B0604020202020204" pitchFamily="34" charset="0"/>
              </a:rPr>
              <a:t> Job </a:t>
            </a:r>
            <a:r>
              <a:rPr lang="en-US" sz="4000" b="1" dirty="0" err="1">
                <a:cs typeface="Arial" panose="020B0604020202020204" pitchFamily="34" charset="0"/>
              </a:rPr>
              <a:t>bidang</a:t>
            </a:r>
            <a:r>
              <a:rPr lang="en-US" sz="4000" b="1" dirty="0">
                <a:cs typeface="Arial" panose="020B0604020202020204" pitchFamily="34" charset="0"/>
              </a:rPr>
              <a:t> </a:t>
            </a:r>
            <a:r>
              <a:rPr lang="en-US" sz="4000" b="1" dirty="0" err="1">
                <a:cs typeface="Arial" panose="020B0604020202020204" pitchFamily="34" charset="0"/>
              </a:rPr>
              <a:t>Teknologi</a:t>
            </a:r>
            <a:r>
              <a:rPr lang="en-US" sz="4000" b="1" dirty="0">
                <a:cs typeface="Arial" panose="020B0604020202020204" pitchFamily="34" charset="0"/>
              </a:rPr>
              <a:t> </a:t>
            </a:r>
            <a:r>
              <a:rPr lang="en-US" sz="4000" b="1" dirty="0" err="1">
                <a:cs typeface="Arial" panose="020B0604020202020204" pitchFamily="34" charset="0"/>
              </a:rPr>
              <a:t>Informasi</a:t>
            </a:r>
            <a:endParaRPr lang="en-US" sz="4000" b="1" dirty="0"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1312" y="1687117"/>
            <a:ext cx="1519267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marR="725170" algn="just">
              <a:lnSpc>
                <a:spcPct val="100000"/>
              </a:lnSpc>
              <a:spcBef>
                <a:spcPts val="5140"/>
              </a:spcBef>
            </a:pPr>
            <a:r>
              <a:rPr lang="en-US" sz="3600" spc="-8" dirty="0" err="1">
                <a:cs typeface="Arial" panose="020B0604020202020204"/>
              </a:rPr>
              <a:t>B</a:t>
            </a:r>
            <a:r>
              <a:rPr lang="en-US" sz="3600" dirty="0" err="1">
                <a:cs typeface="Arial" panose="020B0604020202020204"/>
              </a:rPr>
              <a:t>eb</a:t>
            </a:r>
            <a:r>
              <a:rPr lang="en-US" sz="3600" spc="-18" dirty="0" err="1">
                <a:cs typeface="Arial" panose="020B0604020202020204"/>
              </a:rPr>
              <a:t>e</a:t>
            </a:r>
            <a:r>
              <a:rPr lang="en-US" sz="3600" spc="8" dirty="0" err="1">
                <a:cs typeface="Arial" panose="020B0604020202020204"/>
              </a:rPr>
              <a:t>r</a:t>
            </a:r>
            <a:r>
              <a:rPr lang="en-US" sz="3600" dirty="0" err="1">
                <a:cs typeface="Arial" panose="020B0604020202020204"/>
              </a:rPr>
              <a:t>apa</a:t>
            </a:r>
            <a:r>
              <a:rPr lang="en-US" sz="3600" spc="3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k</a:t>
            </a:r>
            <a:r>
              <a:rPr lang="en-US" sz="3600" spc="8" dirty="0" err="1">
                <a:cs typeface="Arial" panose="020B0604020202020204"/>
              </a:rPr>
              <a:t>r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spc="8" dirty="0" err="1">
                <a:cs typeface="Arial" panose="020B0604020202020204"/>
              </a:rPr>
              <a:t>t</a:t>
            </a:r>
            <a:r>
              <a:rPr lang="en-US" sz="3600" dirty="0" err="1">
                <a:cs typeface="Arial" panose="020B0604020202020204"/>
              </a:rPr>
              <a:t>eria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spc="-78" dirty="0">
                <a:cs typeface="Arial" panose="020B0604020202020204"/>
              </a:rPr>
              <a:t>yan</a:t>
            </a:r>
            <a:r>
              <a:rPr lang="en-US" sz="3600" dirty="0">
                <a:cs typeface="Arial" panose="020B0604020202020204"/>
              </a:rPr>
              <a:t>g</a:t>
            </a:r>
            <a:r>
              <a:rPr lang="en-US" sz="3600" spc="88" dirty="0">
                <a:cs typeface="Arial" panose="020B0604020202020204"/>
              </a:rPr>
              <a:t> </a:t>
            </a:r>
            <a:r>
              <a:rPr lang="en-US" sz="3600" spc="8" dirty="0" err="1">
                <a:cs typeface="Arial" panose="020B0604020202020204"/>
              </a:rPr>
              <a:t>m</a:t>
            </a:r>
            <a:r>
              <a:rPr lang="en-US" sz="3600" dirty="0" err="1">
                <a:cs typeface="Arial" panose="020B0604020202020204"/>
              </a:rPr>
              <a:t>en</a:t>
            </a:r>
            <a:r>
              <a:rPr lang="en-US" sz="3600" spc="-28" dirty="0" err="1">
                <a:cs typeface="Arial" panose="020B0604020202020204"/>
              </a:rPr>
              <a:t>j</a:t>
            </a:r>
            <a:r>
              <a:rPr lang="en-US" sz="3600" dirty="0" err="1">
                <a:cs typeface="Arial" panose="020B0604020202020204"/>
              </a:rPr>
              <a:t>adi</a:t>
            </a:r>
            <a:r>
              <a:rPr lang="en-US" sz="3600" spc="8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per</a:t>
            </a:r>
            <a:r>
              <a:rPr lang="en-US" sz="3600" spc="8" dirty="0" err="1">
                <a:cs typeface="Arial" panose="020B0604020202020204"/>
              </a:rPr>
              <a:t>t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spc="8" dirty="0" err="1">
                <a:cs typeface="Arial" panose="020B0604020202020204"/>
              </a:rPr>
              <a:t>m</a:t>
            </a:r>
            <a:r>
              <a:rPr lang="en-US" sz="3600" dirty="0" err="1">
                <a:cs typeface="Arial" panose="020B0604020202020204"/>
              </a:rPr>
              <a:t>ba</a:t>
            </a:r>
            <a:r>
              <a:rPr lang="en-US" sz="3600" spc="-18" dirty="0" err="1">
                <a:cs typeface="Arial" panose="020B0604020202020204"/>
              </a:rPr>
              <a:t>n</a:t>
            </a:r>
            <a:r>
              <a:rPr lang="en-US" sz="3600" dirty="0" err="1">
                <a:cs typeface="Arial" panose="020B0604020202020204"/>
              </a:rPr>
              <a:t>gan</a:t>
            </a:r>
            <a:r>
              <a:rPr lang="en-US" sz="3600" spc="48" dirty="0">
                <a:cs typeface="Arial" panose="020B0604020202020204"/>
              </a:rPr>
              <a:t> </a:t>
            </a:r>
            <a:r>
              <a:rPr lang="en-US" sz="3600" dirty="0" err="1">
                <a:cs typeface="Arial" panose="020B0604020202020204"/>
              </a:rPr>
              <a:t>da</a:t>
            </a:r>
            <a:r>
              <a:rPr lang="en-US" sz="3600" spc="-18" dirty="0" err="1">
                <a:cs typeface="Arial" panose="020B0604020202020204"/>
              </a:rPr>
              <a:t>la</a:t>
            </a:r>
            <a:r>
              <a:rPr lang="en-US" sz="3600" dirty="0" err="1">
                <a:cs typeface="Arial" panose="020B0604020202020204"/>
              </a:rPr>
              <a:t>m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spc="8" err="1">
                <a:cs typeface="Arial" panose="020B0604020202020204"/>
              </a:rPr>
              <a:t>m</a:t>
            </a:r>
            <a:r>
              <a:rPr lang="en-US" sz="3600" err="1">
                <a:cs typeface="Arial" panose="020B0604020202020204"/>
              </a:rPr>
              <a:t>en</a:t>
            </a:r>
            <a:r>
              <a:rPr lang="en-US" sz="3600" spc="-18" err="1">
                <a:cs typeface="Arial" panose="020B0604020202020204"/>
              </a:rPr>
              <a:t>g</a:t>
            </a:r>
            <a:r>
              <a:rPr lang="en-US" sz="3600" err="1">
                <a:cs typeface="Arial" panose="020B0604020202020204"/>
              </a:rPr>
              <a:t>e</a:t>
            </a:r>
            <a:r>
              <a:rPr lang="en-US" sz="3600" spc="8" err="1">
                <a:cs typeface="Arial" panose="020B0604020202020204"/>
              </a:rPr>
              <a:t>m</a:t>
            </a:r>
            <a:r>
              <a:rPr lang="en-US" sz="3600" err="1">
                <a:cs typeface="Arial" panose="020B0604020202020204"/>
              </a:rPr>
              <a:t>ba</a:t>
            </a:r>
            <a:r>
              <a:rPr lang="en-US" sz="3600" spc="-18" err="1">
                <a:cs typeface="Arial" panose="020B0604020202020204"/>
              </a:rPr>
              <a:t>n</a:t>
            </a:r>
            <a:r>
              <a:rPr lang="en-US" sz="3600" err="1">
                <a:cs typeface="Arial" panose="020B0604020202020204"/>
              </a:rPr>
              <a:t>g</a:t>
            </a:r>
            <a:r>
              <a:rPr lang="en-US" sz="3600">
                <a:cs typeface="Arial" panose="020B0604020202020204"/>
              </a:rPr>
              <a:t> kan </a:t>
            </a:r>
            <a:r>
              <a:rPr lang="en-US" sz="3600" dirty="0" err="1">
                <a:cs typeface="Arial" panose="020B0604020202020204"/>
              </a:rPr>
              <a:t>k</a:t>
            </a:r>
            <a:r>
              <a:rPr lang="en-US" sz="3600" spc="-18" dirty="0" err="1">
                <a:cs typeface="Arial" panose="020B0604020202020204"/>
              </a:rPr>
              <a:t>l</a:t>
            </a:r>
            <a:r>
              <a:rPr lang="en-US" sz="3600" dirty="0" err="1">
                <a:cs typeface="Arial" panose="020B0604020202020204"/>
              </a:rPr>
              <a:t>as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spc="8" dirty="0" err="1">
                <a:cs typeface="Arial" panose="020B0604020202020204"/>
              </a:rPr>
              <a:t>f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kasi</a:t>
            </a:r>
            <a:r>
              <a:rPr lang="en-US" sz="3600" spc="38" dirty="0">
                <a:cs typeface="Arial" panose="020B0604020202020204"/>
              </a:rPr>
              <a:t> </a:t>
            </a:r>
            <a:r>
              <a:rPr lang="en-US" sz="3600" spc="-18" dirty="0">
                <a:cs typeface="Arial" panose="020B0604020202020204"/>
              </a:rPr>
              <a:t>j</a:t>
            </a:r>
            <a:r>
              <a:rPr lang="en-US" sz="3600" dirty="0">
                <a:cs typeface="Arial" panose="020B0604020202020204"/>
              </a:rPr>
              <a:t>ob</a:t>
            </a:r>
            <a:r>
              <a:rPr lang="en-US" sz="3600" spc="38" dirty="0">
                <a:cs typeface="Arial" panose="020B0604020202020204"/>
              </a:rPr>
              <a:t> 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dirty="0" err="1">
                <a:cs typeface="Arial" panose="020B0604020202020204"/>
              </a:rPr>
              <a:t>n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dirty="0">
                <a:cs typeface="Arial" panose="020B0604020202020204"/>
              </a:rPr>
              <a:t>,</a:t>
            </a:r>
            <a:r>
              <a:rPr lang="en-US" sz="3600" spc="28" dirty="0">
                <a:cs typeface="Arial" panose="020B0604020202020204"/>
              </a:rPr>
              <a:t> </a:t>
            </a:r>
            <a:r>
              <a:rPr lang="en-US" sz="3600" spc="-78" dirty="0" err="1">
                <a:cs typeface="Arial" panose="020B0604020202020204"/>
              </a:rPr>
              <a:t>y</a:t>
            </a:r>
            <a:r>
              <a:rPr lang="en-US" sz="3600" dirty="0" err="1">
                <a:cs typeface="Arial" panose="020B0604020202020204"/>
              </a:rPr>
              <a:t>a</a:t>
            </a:r>
            <a:r>
              <a:rPr lang="en-US" sz="3600" spc="-18" dirty="0" err="1">
                <a:cs typeface="Arial" panose="020B0604020202020204"/>
              </a:rPr>
              <a:t>i</a:t>
            </a:r>
            <a:r>
              <a:rPr lang="en-US" sz="3600" spc="8" dirty="0" err="1">
                <a:cs typeface="Arial" panose="020B0604020202020204"/>
              </a:rPr>
              <a:t>t</a:t>
            </a:r>
            <a:r>
              <a:rPr lang="en-US" sz="3600" dirty="0" err="1">
                <a:cs typeface="Arial" panose="020B0604020202020204"/>
              </a:rPr>
              <a:t>u</a:t>
            </a:r>
            <a:r>
              <a:rPr lang="en-US" sz="3600" dirty="0">
                <a:cs typeface="Arial" panose="020B0604020202020204"/>
              </a:rPr>
              <a:t>:</a:t>
            </a:r>
            <a:endParaRPr lang="en-US" sz="3600" dirty="0">
              <a:cs typeface="Arial" panose="020B0604020202020204"/>
            </a:endParaRPr>
          </a:p>
          <a:p>
            <a:pPr marL="92075" marR="68580"/>
            <a:r>
              <a:rPr lang="en-US" sz="3600" b="1" dirty="0">
                <a:cs typeface="Arial" panose="020B0604020202020204"/>
              </a:rPr>
              <a:t>a) </a:t>
            </a:r>
            <a:r>
              <a:rPr lang="en-US" sz="3600" b="1" spc="568" dirty="0">
                <a:cs typeface="Arial" panose="020B0604020202020204"/>
              </a:rPr>
              <a:t> </a:t>
            </a:r>
            <a:r>
              <a:rPr lang="en-US" sz="3600" b="1" spc="-18" dirty="0">
                <a:cs typeface="Arial" panose="020B0604020202020204"/>
              </a:rPr>
              <a:t>C</a:t>
            </a:r>
            <a:r>
              <a:rPr lang="en-US" sz="3600" b="1" dirty="0">
                <a:cs typeface="Arial" panose="020B0604020202020204"/>
              </a:rPr>
              <a:t>ro</a:t>
            </a:r>
            <a:r>
              <a:rPr lang="en-US" sz="3600" b="1" spc="-8" dirty="0">
                <a:cs typeface="Arial" panose="020B0604020202020204"/>
              </a:rPr>
              <a:t>s</a:t>
            </a:r>
            <a:r>
              <a:rPr lang="en-US" sz="3600" b="1" dirty="0">
                <a:cs typeface="Arial" panose="020B0604020202020204"/>
              </a:rPr>
              <a:t>s</a:t>
            </a:r>
            <a:r>
              <a:rPr lang="en-US" sz="3600" b="1" spc="48" dirty="0">
                <a:cs typeface="Arial" panose="020B0604020202020204"/>
              </a:rPr>
              <a:t> </a:t>
            </a:r>
            <a:r>
              <a:rPr lang="en-US" sz="3600" b="1" spc="-18" dirty="0">
                <a:cs typeface="Arial" panose="020B0604020202020204"/>
              </a:rPr>
              <a:t>C</a:t>
            </a:r>
            <a:r>
              <a:rPr lang="en-US" sz="3600" b="1" dirty="0">
                <a:cs typeface="Arial" panose="020B0604020202020204"/>
              </a:rPr>
              <a:t>o</a:t>
            </a:r>
            <a:r>
              <a:rPr lang="en-US" sz="3600" b="1" spc="-18" dirty="0">
                <a:cs typeface="Arial" panose="020B0604020202020204"/>
              </a:rPr>
              <a:t>u</a:t>
            </a:r>
            <a:r>
              <a:rPr lang="en-US" sz="3600" b="1" dirty="0">
                <a:cs typeface="Arial" panose="020B0604020202020204"/>
              </a:rPr>
              <a:t>ntr</a:t>
            </a:r>
            <a:r>
              <a:rPr lang="en-US" sz="3600" b="1" spc="-78" dirty="0">
                <a:cs typeface="Arial" panose="020B0604020202020204"/>
              </a:rPr>
              <a:t>y</a:t>
            </a:r>
            <a:r>
              <a:rPr lang="en-US" sz="3600" b="1" dirty="0">
                <a:cs typeface="Arial" panose="020B0604020202020204"/>
              </a:rPr>
              <a:t>,</a:t>
            </a:r>
            <a:r>
              <a:rPr lang="en-US" sz="3600" b="1" spc="108" dirty="0">
                <a:cs typeface="Arial" panose="020B0604020202020204"/>
              </a:rPr>
              <a:t> </a:t>
            </a:r>
            <a:r>
              <a:rPr lang="en-US" sz="3600" b="1" dirty="0">
                <a:cs typeface="Arial" panose="020B0604020202020204"/>
              </a:rPr>
              <a:t>cr</a:t>
            </a:r>
            <a:r>
              <a:rPr lang="en-US" sz="3600" b="1" spc="-8" dirty="0">
                <a:cs typeface="Arial" panose="020B0604020202020204"/>
              </a:rPr>
              <a:t>o</a:t>
            </a:r>
            <a:r>
              <a:rPr lang="en-US" sz="3600" b="1" dirty="0">
                <a:cs typeface="Arial" panose="020B0604020202020204"/>
              </a:rPr>
              <a:t>ss</a:t>
            </a:r>
            <a:r>
              <a:rPr lang="en-US" sz="3600" b="1" spc="8" dirty="0">
                <a:cs typeface="Arial" panose="020B0604020202020204"/>
              </a:rPr>
              <a:t>-</a:t>
            </a:r>
            <a:r>
              <a:rPr lang="en-US" sz="3600" b="1" dirty="0">
                <a:cs typeface="Arial" panose="020B0604020202020204"/>
              </a:rPr>
              <a:t>e</a:t>
            </a:r>
            <a:r>
              <a:rPr lang="en-US" sz="3600" b="1" spc="-18" dirty="0">
                <a:cs typeface="Arial" panose="020B0604020202020204"/>
              </a:rPr>
              <a:t>n</a:t>
            </a:r>
            <a:r>
              <a:rPr lang="en-US" sz="3600" b="1" dirty="0">
                <a:cs typeface="Arial" panose="020B0604020202020204"/>
              </a:rPr>
              <a:t>terpr</a:t>
            </a:r>
            <a:r>
              <a:rPr lang="en-US" sz="3600" b="1" spc="18" dirty="0">
                <a:cs typeface="Arial" panose="020B0604020202020204"/>
              </a:rPr>
              <a:t>i</a:t>
            </a:r>
            <a:r>
              <a:rPr lang="en-US" sz="3600" b="1" dirty="0">
                <a:cs typeface="Arial" panose="020B0604020202020204"/>
              </a:rPr>
              <a:t>se</a:t>
            </a:r>
            <a:r>
              <a:rPr lang="en-US" sz="3600" b="1" spc="58" dirty="0">
                <a:cs typeface="Arial" panose="020B0604020202020204"/>
              </a:rPr>
              <a:t> </a:t>
            </a:r>
            <a:r>
              <a:rPr lang="en-US" sz="3600" b="1" dirty="0">
                <a:cs typeface="Arial" panose="020B0604020202020204"/>
              </a:rPr>
              <a:t>a</a:t>
            </a:r>
            <a:r>
              <a:rPr lang="en-US" sz="3600" b="1" spc="-18" dirty="0">
                <a:cs typeface="Arial" panose="020B0604020202020204"/>
              </a:rPr>
              <a:t>p</a:t>
            </a:r>
            <a:r>
              <a:rPr lang="en-US" sz="3600" b="1" dirty="0">
                <a:cs typeface="Arial" panose="020B0604020202020204"/>
              </a:rPr>
              <a:t>pl</a:t>
            </a:r>
            <a:r>
              <a:rPr lang="en-US" sz="3600" b="1" spc="8" dirty="0">
                <a:cs typeface="Arial" panose="020B0604020202020204"/>
              </a:rPr>
              <a:t>i</a:t>
            </a:r>
            <a:r>
              <a:rPr lang="en-US" sz="3600" b="1" dirty="0">
                <a:cs typeface="Arial" panose="020B0604020202020204"/>
              </a:rPr>
              <a:t>c</a:t>
            </a:r>
            <a:r>
              <a:rPr lang="en-US" sz="3600" b="1" spc="-18" dirty="0">
                <a:cs typeface="Arial" panose="020B0604020202020204"/>
              </a:rPr>
              <a:t>a</a:t>
            </a:r>
            <a:r>
              <a:rPr lang="en-US" sz="3600" b="1" dirty="0">
                <a:cs typeface="Arial" panose="020B0604020202020204"/>
              </a:rPr>
              <a:t>bi</a:t>
            </a:r>
            <a:r>
              <a:rPr lang="en-US" sz="3600" b="1" spc="8" dirty="0">
                <a:cs typeface="Arial" panose="020B0604020202020204"/>
              </a:rPr>
              <a:t>li</a:t>
            </a:r>
            <a:r>
              <a:rPr lang="en-US" sz="3600" b="1" dirty="0">
                <a:cs typeface="Arial" panose="020B0604020202020204"/>
              </a:rPr>
              <a:t>ty</a:t>
            </a:r>
            <a:endParaRPr lang="en-US" sz="3600" dirty="0">
              <a:cs typeface="Arial" panose="020B0604020202020204"/>
            </a:endParaRPr>
          </a:p>
          <a:p>
            <a:pPr marL="717550" marR="398145" indent="60325"/>
            <a:r>
              <a:rPr lang="en-US" sz="2800" dirty="0" err="1">
                <a:cs typeface="Arial" panose="020B0604020202020204"/>
              </a:rPr>
              <a:t>Artin</a:t>
            </a:r>
            <a:r>
              <a:rPr lang="en-US" sz="2800" spc="-78" dirty="0" err="1">
                <a:cs typeface="Arial" panose="020B0604020202020204"/>
              </a:rPr>
              <a:t>y</a:t>
            </a:r>
            <a:r>
              <a:rPr lang="en-US" sz="2800" dirty="0" err="1">
                <a:cs typeface="Arial" panose="020B0604020202020204"/>
              </a:rPr>
              <a:t>a</a:t>
            </a:r>
            <a:r>
              <a:rPr lang="en-US" sz="2800" dirty="0">
                <a:cs typeface="Arial" panose="020B0604020202020204"/>
              </a:rPr>
              <a:t>:</a:t>
            </a:r>
            <a:r>
              <a:rPr lang="en-US" sz="2800" spc="7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bahwa</a:t>
            </a:r>
            <a:r>
              <a:rPr lang="en-US" sz="2800" dirty="0">
                <a:cs typeface="Arial" panose="020B0604020202020204"/>
              </a:rPr>
              <a:t> job </a:t>
            </a:r>
            <a:r>
              <a:rPr lang="en-US" sz="2800" spc="-78" dirty="0">
                <a:cs typeface="Arial" panose="020B0604020202020204"/>
              </a:rPr>
              <a:t>yan</a:t>
            </a:r>
            <a:r>
              <a:rPr lang="en-US" sz="2800" dirty="0">
                <a:cs typeface="Arial" panose="020B0604020202020204"/>
              </a:rPr>
              <a:t>g</a:t>
            </a:r>
            <a:r>
              <a:rPr lang="en-US" sz="2800" spc="7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diidenti</a:t>
            </a:r>
            <a:r>
              <a:rPr lang="en-US" sz="2800" spc="28" dirty="0" err="1">
                <a:cs typeface="Arial" panose="020B0604020202020204"/>
              </a:rPr>
              <a:t>f</a:t>
            </a:r>
            <a:r>
              <a:rPr lang="en-US" sz="2800" dirty="0" err="1">
                <a:cs typeface="Arial" panose="020B0604020202020204"/>
              </a:rPr>
              <a:t>i</a:t>
            </a:r>
            <a:r>
              <a:rPr lang="en-US" sz="2800" spc="38" dirty="0" err="1">
                <a:cs typeface="Arial" panose="020B0604020202020204"/>
              </a:rPr>
              <a:t>k</a:t>
            </a:r>
            <a:r>
              <a:rPr lang="en-US" sz="2800" dirty="0" err="1">
                <a:cs typeface="Arial" panose="020B0604020202020204"/>
              </a:rPr>
              <a:t>asi</a:t>
            </a:r>
            <a:r>
              <a:rPr lang="en-US" sz="2800" spc="-7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tersebut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harus</a:t>
            </a:r>
            <a:r>
              <a:rPr lang="en-US" sz="2800" spc="38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relevan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dengan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kondisi</a:t>
            </a:r>
            <a:r>
              <a:rPr lang="en-US" sz="2800" b="1" dirty="0">
                <a:cs typeface="Arial" panose="020B0604020202020204"/>
              </a:rPr>
              <a:t> region </a:t>
            </a:r>
            <a:r>
              <a:rPr lang="en-US" sz="2800" dirty="0" err="1">
                <a:cs typeface="Arial" panose="020B0604020202020204"/>
              </a:rPr>
              <a:t>dan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setiap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negara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pada</a:t>
            </a:r>
            <a:r>
              <a:rPr lang="en-US" sz="2800" dirty="0">
                <a:cs typeface="Arial" panose="020B0604020202020204"/>
              </a:rPr>
              <a:t> region </a:t>
            </a:r>
            <a:r>
              <a:rPr lang="en-US" sz="2800" dirty="0" err="1">
                <a:cs typeface="Arial" panose="020B0604020202020204"/>
              </a:rPr>
              <a:t>tersebut</a:t>
            </a:r>
            <a:r>
              <a:rPr lang="en-US" sz="2800" dirty="0">
                <a:cs typeface="Arial" panose="020B0604020202020204"/>
              </a:rPr>
              <a:t>, </a:t>
            </a:r>
            <a:r>
              <a:rPr lang="en-US" sz="2800" dirty="0" err="1">
                <a:cs typeface="Arial" panose="020B0604020202020204"/>
              </a:rPr>
              <a:t>serta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spc="38" dirty="0" err="1">
                <a:cs typeface="Arial" panose="020B0604020202020204"/>
              </a:rPr>
              <a:t>m</a:t>
            </a:r>
            <a:r>
              <a:rPr lang="en-US" sz="2800" dirty="0" err="1">
                <a:cs typeface="Arial" panose="020B0604020202020204"/>
              </a:rPr>
              <a:t>e</a:t>
            </a:r>
            <a:r>
              <a:rPr lang="en-US" sz="2800" spc="38" dirty="0" err="1">
                <a:cs typeface="Arial" panose="020B0604020202020204"/>
              </a:rPr>
              <a:t>m</a:t>
            </a:r>
            <a:r>
              <a:rPr lang="en-US" sz="2800" dirty="0" err="1">
                <a:cs typeface="Arial" panose="020B0604020202020204"/>
              </a:rPr>
              <a:t>ili</a:t>
            </a:r>
            <a:r>
              <a:rPr lang="en-US" sz="2800" spc="38" dirty="0" err="1">
                <a:cs typeface="Arial" panose="020B0604020202020204"/>
              </a:rPr>
              <a:t>k</a:t>
            </a:r>
            <a:r>
              <a:rPr lang="en-US" sz="2800" dirty="0" err="1">
                <a:cs typeface="Arial" panose="020B0604020202020204"/>
              </a:rPr>
              <a:t>i</a:t>
            </a:r>
            <a:r>
              <a:rPr lang="en-US" sz="2800" spc="-100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kesamaan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pemahaman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err="1">
                <a:cs typeface="Arial" panose="020B0604020202020204"/>
              </a:rPr>
              <a:t>atas</a:t>
            </a:r>
            <a:r>
              <a:rPr lang="en-US" sz="2800">
                <a:cs typeface="Arial" panose="020B0604020202020204"/>
              </a:rPr>
              <a:t>  setiap </a:t>
            </a:r>
            <a:r>
              <a:rPr lang="en-US" sz="2800" spc="28" dirty="0" err="1">
                <a:cs typeface="Arial" panose="020B0604020202020204"/>
              </a:rPr>
              <a:t>f</a:t>
            </a:r>
            <a:r>
              <a:rPr lang="en-US" sz="2800" dirty="0" err="1">
                <a:cs typeface="Arial" panose="020B0604020202020204"/>
              </a:rPr>
              <a:t>ungsi</a:t>
            </a:r>
            <a:r>
              <a:rPr lang="en-US" sz="2800" spc="-3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berbed</a:t>
            </a:r>
            <a:r>
              <a:rPr lang="en-US" sz="2800" spc="8" dirty="0" err="1">
                <a:cs typeface="Arial" panose="020B0604020202020204"/>
              </a:rPr>
              <a:t>a</a:t>
            </a:r>
            <a:r>
              <a:rPr lang="en-US" sz="2800" dirty="0">
                <a:cs typeface="Arial" panose="020B0604020202020204"/>
              </a:rPr>
              <a:t>.</a:t>
            </a:r>
            <a:endParaRPr lang="en-US" sz="2800" dirty="0">
              <a:cs typeface="Arial" panose="020B0604020202020204"/>
            </a:endParaRPr>
          </a:p>
          <a:p>
            <a:pPr marL="92075" marR="68580"/>
            <a:r>
              <a:rPr lang="en-US" sz="3600" b="1" spc="8" dirty="0">
                <a:cs typeface="Arial" panose="020B0604020202020204"/>
              </a:rPr>
              <a:t>b</a:t>
            </a:r>
            <a:r>
              <a:rPr lang="en-US" sz="3600" b="1" dirty="0">
                <a:cs typeface="Arial" panose="020B0604020202020204"/>
              </a:rPr>
              <a:t>) </a:t>
            </a:r>
            <a:r>
              <a:rPr lang="en-US" sz="3600" b="1" spc="368" dirty="0">
                <a:cs typeface="Arial" panose="020B0604020202020204"/>
              </a:rPr>
              <a:t> </a:t>
            </a:r>
            <a:r>
              <a:rPr lang="en-US" sz="3600" b="1" dirty="0">
                <a:cs typeface="Arial" panose="020B0604020202020204"/>
              </a:rPr>
              <a:t>F</a:t>
            </a:r>
            <a:r>
              <a:rPr lang="en-US" sz="3600" b="1" spc="-18" dirty="0">
                <a:cs typeface="Arial" panose="020B0604020202020204"/>
              </a:rPr>
              <a:t>u</a:t>
            </a:r>
            <a:r>
              <a:rPr lang="en-US" sz="3600" b="1" dirty="0">
                <a:cs typeface="Arial" panose="020B0604020202020204"/>
              </a:rPr>
              <a:t>n</a:t>
            </a:r>
            <a:r>
              <a:rPr lang="en-US" sz="3600" b="1" spc="-8" dirty="0">
                <a:cs typeface="Arial" panose="020B0604020202020204"/>
              </a:rPr>
              <a:t>c</a:t>
            </a:r>
            <a:r>
              <a:rPr lang="en-US" sz="3600" b="1" spc="8" dirty="0">
                <a:cs typeface="Arial" panose="020B0604020202020204"/>
              </a:rPr>
              <a:t>ti</a:t>
            </a:r>
            <a:r>
              <a:rPr lang="en-US" sz="3600" b="1" dirty="0">
                <a:cs typeface="Arial" panose="020B0604020202020204"/>
              </a:rPr>
              <a:t>on</a:t>
            </a:r>
            <a:r>
              <a:rPr lang="en-US" sz="3600" b="1" spc="78" dirty="0">
                <a:cs typeface="Arial" panose="020B0604020202020204"/>
              </a:rPr>
              <a:t> </a:t>
            </a:r>
            <a:r>
              <a:rPr lang="en-US" sz="3600" b="1" spc="18" dirty="0">
                <a:cs typeface="Arial" panose="020B0604020202020204"/>
              </a:rPr>
              <a:t>O</a:t>
            </a:r>
            <a:r>
              <a:rPr lang="en-US" sz="3600" b="1" dirty="0">
                <a:cs typeface="Arial" panose="020B0604020202020204"/>
              </a:rPr>
              <a:t>r</a:t>
            </a:r>
            <a:r>
              <a:rPr lang="en-US" sz="3600" b="1" spc="18" dirty="0">
                <a:cs typeface="Arial" panose="020B0604020202020204"/>
              </a:rPr>
              <a:t>i</a:t>
            </a:r>
            <a:r>
              <a:rPr lang="en-US" sz="3600" b="1" dirty="0">
                <a:cs typeface="Arial" panose="020B0604020202020204"/>
              </a:rPr>
              <a:t>e</a:t>
            </a:r>
            <a:r>
              <a:rPr lang="en-US" sz="3600" b="1" spc="-8" dirty="0">
                <a:cs typeface="Arial" panose="020B0604020202020204"/>
              </a:rPr>
              <a:t>n</a:t>
            </a:r>
            <a:r>
              <a:rPr lang="en-US" sz="3600" b="1" spc="8" dirty="0">
                <a:cs typeface="Arial" panose="020B0604020202020204"/>
              </a:rPr>
              <a:t>t</a:t>
            </a:r>
            <a:r>
              <a:rPr lang="en-US" sz="3600" b="1" dirty="0">
                <a:cs typeface="Arial" panose="020B0604020202020204"/>
              </a:rPr>
              <a:t>ed </a:t>
            </a:r>
            <a:r>
              <a:rPr lang="en-US" sz="3600" b="1" dirty="0" err="1">
                <a:cs typeface="Arial" panose="020B0604020202020204"/>
              </a:rPr>
              <a:t>b</a:t>
            </a:r>
            <a:r>
              <a:rPr lang="en-US" sz="3600" b="1" spc="-18" dirty="0" err="1">
                <a:cs typeface="Arial" panose="020B0604020202020204"/>
              </a:rPr>
              <a:t>u</a:t>
            </a:r>
            <a:r>
              <a:rPr lang="en-US" sz="3600" b="1" dirty="0" err="1">
                <a:cs typeface="Arial" panose="020B0604020202020204"/>
              </a:rPr>
              <a:t>kan</a:t>
            </a:r>
            <a:r>
              <a:rPr lang="en-US" sz="3600" b="1" spc="38" dirty="0">
                <a:cs typeface="Arial" panose="020B0604020202020204"/>
              </a:rPr>
              <a:t> </a:t>
            </a:r>
            <a:r>
              <a:rPr lang="en-US" sz="3600" b="1" spc="-50" dirty="0">
                <a:cs typeface="Arial" panose="020B0604020202020204"/>
              </a:rPr>
              <a:t>T</a:t>
            </a:r>
            <a:r>
              <a:rPr lang="en-US" sz="3600" b="1" spc="8" dirty="0">
                <a:cs typeface="Arial" panose="020B0604020202020204"/>
              </a:rPr>
              <a:t>ittl</a:t>
            </a:r>
            <a:r>
              <a:rPr lang="en-US" sz="3600" b="1" dirty="0">
                <a:cs typeface="Arial" panose="020B0604020202020204"/>
              </a:rPr>
              <a:t>e</a:t>
            </a:r>
            <a:r>
              <a:rPr lang="en-US" sz="3600" b="1" spc="48" dirty="0">
                <a:cs typeface="Arial" panose="020B0604020202020204"/>
              </a:rPr>
              <a:t> </a:t>
            </a:r>
            <a:r>
              <a:rPr lang="en-US" sz="3600" b="1" spc="18" dirty="0">
                <a:cs typeface="Arial" panose="020B0604020202020204"/>
              </a:rPr>
              <a:t>O</a:t>
            </a:r>
            <a:r>
              <a:rPr lang="en-US" sz="3600" b="1" dirty="0">
                <a:cs typeface="Arial" panose="020B0604020202020204"/>
              </a:rPr>
              <a:t>r</a:t>
            </a:r>
            <a:r>
              <a:rPr lang="en-US" sz="3600" b="1" spc="18" dirty="0">
                <a:cs typeface="Arial" panose="020B0604020202020204"/>
              </a:rPr>
              <a:t>i</a:t>
            </a:r>
            <a:r>
              <a:rPr lang="en-US" sz="3600" b="1" dirty="0">
                <a:cs typeface="Arial" panose="020B0604020202020204"/>
              </a:rPr>
              <a:t>e</a:t>
            </a:r>
            <a:r>
              <a:rPr lang="en-US" sz="3600" b="1" spc="-8" dirty="0">
                <a:cs typeface="Arial" panose="020B0604020202020204"/>
              </a:rPr>
              <a:t>n</a:t>
            </a:r>
            <a:r>
              <a:rPr lang="en-US" sz="3600" b="1" spc="8" dirty="0">
                <a:cs typeface="Arial" panose="020B0604020202020204"/>
              </a:rPr>
              <a:t>t</a:t>
            </a:r>
            <a:r>
              <a:rPr lang="en-US" sz="3600" b="1" dirty="0">
                <a:cs typeface="Arial" panose="020B0604020202020204"/>
              </a:rPr>
              <a:t>ed</a:t>
            </a:r>
            <a:endParaRPr lang="en-US" sz="3600" dirty="0">
              <a:cs typeface="Arial" panose="020B0604020202020204"/>
            </a:endParaRPr>
          </a:p>
          <a:p>
            <a:pPr marL="778510"/>
            <a:r>
              <a:rPr lang="en-US" sz="2800" dirty="0" err="1">
                <a:cs typeface="Arial" panose="020B0604020202020204"/>
              </a:rPr>
              <a:t>Arti</a:t>
            </a:r>
            <a:r>
              <a:rPr lang="en-US" sz="2800" spc="-8" dirty="0" err="1">
                <a:cs typeface="Arial" panose="020B0604020202020204"/>
              </a:rPr>
              <a:t>n</a:t>
            </a:r>
            <a:r>
              <a:rPr lang="en-US" sz="2800" spc="-78" dirty="0" err="1">
                <a:cs typeface="Arial" panose="020B0604020202020204"/>
              </a:rPr>
              <a:t>y</a:t>
            </a:r>
            <a:r>
              <a:rPr lang="en-US" sz="2800" dirty="0" err="1">
                <a:cs typeface="Arial" panose="020B0604020202020204"/>
              </a:rPr>
              <a:t>a</a:t>
            </a:r>
            <a:r>
              <a:rPr lang="en-US" sz="2800" dirty="0">
                <a:cs typeface="Arial" panose="020B0604020202020204"/>
              </a:rPr>
              <a:t>:</a:t>
            </a:r>
            <a:r>
              <a:rPr lang="en-US" sz="2800" spc="68" dirty="0">
                <a:cs typeface="Arial" panose="020B0604020202020204"/>
              </a:rPr>
              <a:t> </a:t>
            </a:r>
            <a:r>
              <a:rPr lang="en-US" sz="2800" spc="28" dirty="0" err="1">
                <a:cs typeface="Arial" panose="020B0604020202020204"/>
              </a:rPr>
              <a:t>k</a:t>
            </a:r>
            <a:r>
              <a:rPr lang="en-US" sz="2800" dirty="0" err="1">
                <a:cs typeface="Arial" panose="020B0604020202020204"/>
              </a:rPr>
              <a:t>lasi</a:t>
            </a:r>
            <a:r>
              <a:rPr lang="en-US" sz="2800" spc="28" dirty="0" err="1">
                <a:cs typeface="Arial" panose="020B0604020202020204"/>
              </a:rPr>
              <a:t>f</a:t>
            </a:r>
            <a:r>
              <a:rPr lang="en-US" sz="2800" dirty="0" err="1">
                <a:cs typeface="Arial" panose="020B0604020202020204"/>
              </a:rPr>
              <a:t>i</a:t>
            </a:r>
            <a:r>
              <a:rPr lang="en-US" sz="2800" spc="28" dirty="0" err="1">
                <a:cs typeface="Arial" panose="020B0604020202020204"/>
              </a:rPr>
              <a:t>k</a:t>
            </a:r>
            <a:r>
              <a:rPr lang="en-US" sz="2800" dirty="0" err="1">
                <a:cs typeface="Arial" panose="020B0604020202020204"/>
              </a:rPr>
              <a:t>asi</a:t>
            </a:r>
            <a:r>
              <a:rPr lang="en-US" sz="2800" spc="-11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pe</a:t>
            </a:r>
            <a:r>
              <a:rPr lang="en-US" sz="2800" spc="28" dirty="0" err="1">
                <a:cs typeface="Arial" panose="020B0604020202020204"/>
              </a:rPr>
              <a:t>k</a:t>
            </a:r>
            <a:r>
              <a:rPr lang="en-US" sz="2800" dirty="0" err="1">
                <a:cs typeface="Arial" panose="020B0604020202020204"/>
              </a:rPr>
              <a:t>erja</a:t>
            </a:r>
            <a:r>
              <a:rPr lang="en-US" sz="2800" spc="-8" dirty="0" err="1">
                <a:cs typeface="Arial" panose="020B0604020202020204"/>
              </a:rPr>
              <a:t>a</a:t>
            </a:r>
            <a:r>
              <a:rPr lang="en-US" sz="2800" dirty="0" err="1">
                <a:cs typeface="Arial" panose="020B0604020202020204"/>
              </a:rPr>
              <a:t>n</a:t>
            </a:r>
            <a:r>
              <a:rPr lang="en-US" sz="2800" spc="-3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ber</a:t>
            </a:r>
            <a:r>
              <a:rPr lang="en-US" sz="2800" spc="-8" dirty="0" err="1">
                <a:cs typeface="Arial" panose="020B0604020202020204"/>
              </a:rPr>
              <a:t>o</a:t>
            </a:r>
            <a:r>
              <a:rPr lang="en-US" sz="2800" dirty="0" err="1">
                <a:cs typeface="Arial" panose="020B0604020202020204"/>
              </a:rPr>
              <a:t>rien</a:t>
            </a:r>
            <a:r>
              <a:rPr lang="en-US" sz="2800" spc="-8" dirty="0" err="1">
                <a:cs typeface="Arial" panose="020B0604020202020204"/>
              </a:rPr>
              <a:t>t</a:t>
            </a:r>
            <a:r>
              <a:rPr lang="en-US" sz="2800" dirty="0" err="1">
                <a:cs typeface="Arial" panose="020B0604020202020204"/>
              </a:rPr>
              <a:t>asi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spc="-8" dirty="0" err="1">
                <a:cs typeface="Arial" panose="020B0604020202020204"/>
              </a:rPr>
              <a:t>pa</a:t>
            </a:r>
            <a:r>
              <a:rPr lang="en-US" sz="2800" dirty="0" err="1">
                <a:cs typeface="Arial" panose="020B0604020202020204"/>
              </a:rPr>
              <a:t>da</a:t>
            </a:r>
            <a:r>
              <a:rPr lang="en-US" sz="2800" spc="38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fung</a:t>
            </a:r>
            <a:r>
              <a:rPr lang="en-US" sz="2800" b="1" spc="-8" dirty="0" err="1">
                <a:cs typeface="Arial" panose="020B0604020202020204"/>
              </a:rPr>
              <a:t>s</a:t>
            </a:r>
            <a:r>
              <a:rPr lang="en-US" sz="2800" b="1" dirty="0" err="1">
                <a:cs typeface="Arial" panose="020B0604020202020204"/>
              </a:rPr>
              <a:t>i</a:t>
            </a:r>
            <a:r>
              <a:rPr lang="en-US" sz="2800" dirty="0">
                <a:cs typeface="Arial" panose="020B0604020202020204"/>
              </a:rPr>
              <a:t>, </a:t>
            </a:r>
            <a:r>
              <a:rPr lang="en-US" sz="2800" spc="-88" dirty="0">
                <a:cs typeface="Arial" panose="020B0604020202020204"/>
              </a:rPr>
              <a:t>yan</a:t>
            </a:r>
            <a:r>
              <a:rPr lang="en-US" sz="2800" dirty="0">
                <a:cs typeface="Arial" panose="020B0604020202020204"/>
              </a:rPr>
              <a:t>g</a:t>
            </a:r>
            <a:r>
              <a:rPr lang="en-US" sz="2800" spc="6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ber</a:t>
            </a:r>
            <a:r>
              <a:rPr lang="en-US" sz="2800" spc="-8" dirty="0" err="1">
                <a:cs typeface="Arial" panose="020B0604020202020204"/>
              </a:rPr>
              <a:t>a</a:t>
            </a:r>
            <a:r>
              <a:rPr lang="en-US" sz="2800" dirty="0" err="1">
                <a:cs typeface="Arial" panose="020B0604020202020204"/>
              </a:rPr>
              <a:t>rti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ba</a:t>
            </a:r>
            <a:r>
              <a:rPr lang="en-US" sz="2800" spc="-8" dirty="0" err="1">
                <a:cs typeface="Arial" panose="020B0604020202020204"/>
              </a:rPr>
              <a:t>h</a:t>
            </a:r>
            <a:r>
              <a:rPr lang="en-US" sz="2800" dirty="0" err="1">
                <a:cs typeface="Arial" panose="020B0604020202020204"/>
              </a:rPr>
              <a:t>wa</a:t>
            </a:r>
            <a:r>
              <a:rPr lang="en-US" sz="2800" spc="8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gel</a:t>
            </a:r>
            <a:r>
              <a:rPr lang="en-US" sz="2800" b="1" spc="-8" dirty="0" err="1">
                <a:cs typeface="Arial" panose="020B0604020202020204"/>
              </a:rPr>
              <a:t>a</a:t>
            </a:r>
            <a:r>
              <a:rPr lang="en-US" sz="2800" b="1" dirty="0" err="1">
                <a:cs typeface="Arial" panose="020B0604020202020204"/>
              </a:rPr>
              <a:t>r</a:t>
            </a:r>
            <a:r>
              <a:rPr lang="en-US" sz="2800" b="1" dirty="0">
                <a:cs typeface="Arial" panose="020B0604020202020204"/>
              </a:rPr>
              <a:t>/title</a:t>
            </a:r>
            <a:endParaRPr lang="en-US" sz="2800" dirty="0">
              <a:cs typeface="Arial" panose="020B0604020202020204"/>
            </a:endParaRPr>
          </a:p>
          <a:p>
            <a:pPr marL="717550"/>
            <a:r>
              <a:rPr lang="en-US" sz="2800" spc="-78" dirty="0">
                <a:cs typeface="Arial" panose="020B0604020202020204"/>
              </a:rPr>
              <a:t>yan</a:t>
            </a:r>
            <a:r>
              <a:rPr lang="en-US" sz="2800" dirty="0">
                <a:cs typeface="Arial" panose="020B0604020202020204"/>
              </a:rPr>
              <a:t>g</a:t>
            </a:r>
            <a:r>
              <a:rPr lang="en-US" sz="2800" spc="7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diberi</a:t>
            </a:r>
            <a:r>
              <a:rPr lang="en-US" sz="2800" spc="38" dirty="0" err="1">
                <a:cs typeface="Arial" panose="020B0604020202020204"/>
              </a:rPr>
              <a:t>k</a:t>
            </a:r>
            <a:r>
              <a:rPr lang="en-US" sz="2800" dirty="0" err="1">
                <a:cs typeface="Arial" panose="020B0604020202020204"/>
              </a:rPr>
              <a:t>an</a:t>
            </a:r>
            <a:r>
              <a:rPr lang="en-US" sz="2800" spc="-28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dapat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saja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berb</a:t>
            </a:r>
            <a:r>
              <a:rPr lang="en-US" sz="2800" b="1" spc="-8" dirty="0" err="1">
                <a:cs typeface="Arial" panose="020B0604020202020204"/>
              </a:rPr>
              <a:t>e</a:t>
            </a:r>
            <a:r>
              <a:rPr lang="en-US" sz="2800" b="1" dirty="0" err="1">
                <a:cs typeface="Arial" panose="020B0604020202020204"/>
              </a:rPr>
              <a:t>d</a:t>
            </a:r>
            <a:r>
              <a:rPr lang="en-US" sz="2800" b="1" spc="8" dirty="0" err="1">
                <a:cs typeface="Arial" panose="020B0604020202020204"/>
              </a:rPr>
              <a:t>a</a:t>
            </a:r>
            <a:r>
              <a:rPr lang="en-US" sz="2800" dirty="0">
                <a:cs typeface="Arial" panose="020B0604020202020204"/>
              </a:rPr>
              <a:t>, </a:t>
            </a:r>
            <a:r>
              <a:rPr lang="en-US" sz="2800" dirty="0" err="1">
                <a:cs typeface="Arial" panose="020B0604020202020204"/>
              </a:rPr>
              <a:t>tapi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spc="-78" dirty="0">
                <a:cs typeface="Arial" panose="020B0604020202020204"/>
              </a:rPr>
              <a:t>y</a:t>
            </a:r>
            <a:r>
              <a:rPr lang="en-US" sz="2800" dirty="0">
                <a:cs typeface="Arial" panose="020B0604020202020204"/>
              </a:rPr>
              <a:t>ang</a:t>
            </a:r>
            <a:r>
              <a:rPr lang="en-US" sz="2800" spc="78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penting</a:t>
            </a:r>
            <a:r>
              <a:rPr lang="en-US" sz="2800" spc="8" dirty="0">
                <a:cs typeface="Arial" panose="020B0604020202020204"/>
              </a:rPr>
              <a:t> </a:t>
            </a:r>
            <a:r>
              <a:rPr lang="en-US" sz="2800" b="1" dirty="0" err="1">
                <a:cs typeface="Arial" panose="020B0604020202020204"/>
              </a:rPr>
              <a:t>fungsi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spc="-118" dirty="0" err="1">
                <a:cs typeface="Arial" panose="020B0604020202020204"/>
              </a:rPr>
              <a:t>y</a:t>
            </a:r>
            <a:r>
              <a:rPr lang="en-US" sz="2800" b="1" dirty="0" err="1">
                <a:cs typeface="Arial" panose="020B0604020202020204"/>
              </a:rPr>
              <a:t>g</a:t>
            </a:r>
            <a:r>
              <a:rPr lang="en-US" sz="2800" b="1" spc="118" dirty="0">
                <a:cs typeface="Arial" panose="020B0604020202020204"/>
              </a:rPr>
              <a:t> </a:t>
            </a:r>
            <a:r>
              <a:rPr lang="en-US" sz="2800" b="1" err="1">
                <a:cs typeface="Arial" panose="020B0604020202020204"/>
              </a:rPr>
              <a:t>diberikan</a:t>
            </a:r>
            <a:r>
              <a:rPr lang="en-US" sz="2800" b="1">
                <a:cs typeface="Arial" panose="020B0604020202020204"/>
              </a:rPr>
              <a:t> pekerjaan </a:t>
            </a:r>
            <a:r>
              <a:rPr lang="en-US" sz="2800" b="1" dirty="0" err="1">
                <a:cs typeface="Arial" panose="020B0604020202020204"/>
              </a:rPr>
              <a:t>tersebut</a:t>
            </a:r>
            <a:r>
              <a:rPr lang="en-US" sz="2800" b="1" dirty="0">
                <a:cs typeface="Arial" panose="020B0604020202020204"/>
              </a:rPr>
              <a:t> </a:t>
            </a:r>
            <a:r>
              <a:rPr lang="en-US" sz="2800" b="1" spc="-8" dirty="0" err="1">
                <a:cs typeface="Arial" panose="020B0604020202020204"/>
              </a:rPr>
              <a:t>s</a:t>
            </a:r>
            <a:r>
              <a:rPr lang="en-US" sz="2800" b="1" dirty="0" err="1">
                <a:cs typeface="Arial" panose="020B0604020202020204"/>
              </a:rPr>
              <a:t>am</a:t>
            </a:r>
            <a:r>
              <a:rPr lang="en-US" sz="2800" b="1" spc="8" dirty="0" err="1">
                <a:cs typeface="Arial" panose="020B0604020202020204"/>
              </a:rPr>
              <a:t>a</a:t>
            </a:r>
            <a:r>
              <a:rPr lang="en-US" sz="2800" dirty="0">
                <a:cs typeface="Arial" panose="020B0604020202020204"/>
              </a:rPr>
              <a:t>. </a:t>
            </a:r>
            <a:r>
              <a:rPr lang="en-US" sz="2800" dirty="0" err="1">
                <a:cs typeface="Arial" panose="020B0604020202020204"/>
              </a:rPr>
              <a:t>Gelar</a:t>
            </a:r>
            <a:r>
              <a:rPr lang="en-US" sz="2800" dirty="0">
                <a:cs typeface="Arial" panose="020B0604020202020204"/>
              </a:rPr>
              <a:t>/title </a:t>
            </a:r>
            <a:r>
              <a:rPr lang="en-US" sz="2800" dirty="0" err="1">
                <a:cs typeface="Arial" panose="020B0604020202020204"/>
              </a:rPr>
              <a:t>da</a:t>
            </a:r>
            <a:r>
              <a:rPr lang="en-US" sz="2800" spc="-8" dirty="0" err="1">
                <a:cs typeface="Arial" panose="020B0604020202020204"/>
              </a:rPr>
              <a:t>p</a:t>
            </a:r>
            <a:r>
              <a:rPr lang="en-US" sz="2800" dirty="0" err="1">
                <a:cs typeface="Arial" panose="020B0604020202020204"/>
              </a:rPr>
              <a:t>at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berbeda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pada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dirty="0" err="1">
                <a:cs typeface="Arial" panose="020B0604020202020204"/>
              </a:rPr>
              <a:t>neg</a:t>
            </a:r>
            <a:r>
              <a:rPr lang="en-US" sz="2800" spc="-8" dirty="0" err="1">
                <a:cs typeface="Arial" panose="020B0604020202020204"/>
              </a:rPr>
              <a:t>a</a:t>
            </a:r>
            <a:r>
              <a:rPr lang="en-US" sz="2800" dirty="0" err="1">
                <a:cs typeface="Arial" panose="020B0604020202020204"/>
              </a:rPr>
              <a:t>ra</a:t>
            </a:r>
            <a:r>
              <a:rPr lang="en-US" sz="2800" dirty="0">
                <a:cs typeface="Arial" panose="020B0604020202020204"/>
              </a:rPr>
              <a:t> </a:t>
            </a:r>
            <a:r>
              <a:rPr lang="en-US" sz="2800" spc="-78" dirty="0" err="1">
                <a:cs typeface="Arial" panose="020B0604020202020204"/>
              </a:rPr>
              <a:t>y</a:t>
            </a:r>
            <a:r>
              <a:rPr lang="en-US" sz="2800" dirty="0" err="1">
                <a:cs typeface="Arial" panose="020B0604020202020204"/>
              </a:rPr>
              <a:t>g</a:t>
            </a:r>
            <a:r>
              <a:rPr lang="en-US" sz="2800" spc="78" dirty="0">
                <a:cs typeface="Arial" panose="020B0604020202020204"/>
              </a:rPr>
              <a:t> </a:t>
            </a:r>
            <a:r>
              <a:rPr lang="en-US" sz="2800" err="1">
                <a:cs typeface="Arial" panose="020B0604020202020204"/>
              </a:rPr>
              <a:t>berbeda</a:t>
            </a:r>
            <a:r>
              <a:rPr lang="en-US" sz="2800">
                <a:cs typeface="Arial" panose="020B0604020202020204"/>
              </a:rPr>
              <a:t>. </a:t>
            </a:r>
            <a:endParaRPr lang="en-US" sz="2800" dirty="0">
              <a:cs typeface="Arial" panose="020B0604020202020204"/>
            </a:endParaRPr>
          </a:p>
          <a:p>
            <a:pPr marL="25400" marR="68580"/>
            <a:r>
              <a:rPr lang="en-US" sz="3600" b="1" dirty="0">
                <a:cs typeface="Arial" panose="020B0604020202020204"/>
              </a:rPr>
              <a:t>c)   </a:t>
            </a:r>
            <a:r>
              <a:rPr lang="en-US" sz="3600" b="1" spc="-50" dirty="0">
                <a:cs typeface="Arial" panose="020B0604020202020204"/>
              </a:rPr>
              <a:t>T</a:t>
            </a:r>
            <a:r>
              <a:rPr lang="en-US" sz="3600" b="1" dirty="0">
                <a:cs typeface="Arial" panose="020B0604020202020204"/>
              </a:rPr>
              <a:t>e</a:t>
            </a:r>
            <a:r>
              <a:rPr lang="en-US" sz="3600" b="1" spc="-18" dirty="0">
                <a:cs typeface="Arial" panose="020B0604020202020204"/>
              </a:rPr>
              <a:t>s</a:t>
            </a:r>
            <a:r>
              <a:rPr lang="en-US" sz="3600" b="1" dirty="0">
                <a:cs typeface="Arial" panose="020B0604020202020204"/>
              </a:rPr>
              <a:t>table</a:t>
            </a:r>
            <a:r>
              <a:rPr lang="en-US" sz="3600" b="1" spc="8" dirty="0">
                <a:cs typeface="Arial" panose="020B0604020202020204"/>
              </a:rPr>
              <a:t>/</a:t>
            </a:r>
            <a:r>
              <a:rPr lang="en-US" sz="3600" b="1" dirty="0" err="1">
                <a:cs typeface="Arial" panose="020B0604020202020204"/>
              </a:rPr>
              <a:t>c</a:t>
            </a:r>
            <a:r>
              <a:rPr lang="en-US" sz="3600" b="1" spc="-18" dirty="0" err="1">
                <a:cs typeface="Arial" panose="020B0604020202020204"/>
              </a:rPr>
              <a:t>e</a:t>
            </a:r>
            <a:r>
              <a:rPr lang="en-US" sz="3600" b="1" dirty="0" err="1">
                <a:cs typeface="Arial" panose="020B0604020202020204"/>
              </a:rPr>
              <a:t>r</a:t>
            </a:r>
            <a:r>
              <a:rPr lang="en-US" sz="3600" b="1" spc="8" dirty="0" err="1">
                <a:cs typeface="Arial" panose="020B0604020202020204"/>
              </a:rPr>
              <a:t>ti</a:t>
            </a:r>
            <a:r>
              <a:rPr lang="en-US" sz="3600" b="1" dirty="0" err="1">
                <a:cs typeface="Arial" panose="020B0604020202020204"/>
              </a:rPr>
              <a:t>f</a:t>
            </a:r>
            <a:r>
              <a:rPr lang="en-US" sz="3600" b="1" spc="18" dirty="0" err="1">
                <a:cs typeface="Arial" panose="020B0604020202020204"/>
              </a:rPr>
              <a:t>i</a:t>
            </a:r>
            <a:r>
              <a:rPr lang="en-US" sz="3600" b="1" dirty="0" err="1">
                <a:cs typeface="Arial" panose="020B0604020202020204"/>
              </a:rPr>
              <a:t>c</a:t>
            </a:r>
            <a:r>
              <a:rPr lang="en-US" sz="3600" b="1" spc="-18" dirty="0" err="1">
                <a:cs typeface="Arial" panose="020B0604020202020204"/>
              </a:rPr>
              <a:t>a</a:t>
            </a:r>
            <a:r>
              <a:rPr lang="en-US" sz="3600" b="1" dirty="0" err="1">
                <a:cs typeface="Arial" panose="020B0604020202020204"/>
              </a:rPr>
              <a:t>ble</a:t>
            </a:r>
            <a:endParaRPr lang="en-US" sz="3600" dirty="0">
              <a:cs typeface="Arial" panose="020B0604020202020204"/>
            </a:endParaRPr>
          </a:p>
          <a:p>
            <a:pPr marL="717550" marR="68580"/>
            <a:r>
              <a:rPr lang="en-US" sz="2800" dirty="0" err="1">
                <a:cs typeface="Arial" panose="020B0604020202020204"/>
              </a:rPr>
              <a:t>Artin</a:t>
            </a:r>
            <a:r>
              <a:rPr lang="en-US" sz="2800" spc="-78" dirty="0" err="1">
                <a:cs typeface="Arial" panose="020B0604020202020204"/>
              </a:rPr>
              <a:t>y</a:t>
            </a:r>
            <a:r>
              <a:rPr lang="en-US" sz="2800" dirty="0" err="1">
                <a:cs typeface="Arial" panose="020B0604020202020204"/>
              </a:rPr>
              <a:t>a</a:t>
            </a:r>
            <a:r>
              <a:rPr lang="en-US" sz="2800">
                <a:cs typeface="Arial" panose="020B0604020202020204"/>
              </a:rPr>
              <a:t>:</a:t>
            </a:r>
            <a:r>
              <a:rPr lang="en-US" sz="2800" spc="78">
                <a:cs typeface="Arial" panose="020B0604020202020204"/>
              </a:rPr>
              <a:t> </a:t>
            </a:r>
            <a:r>
              <a:rPr lang="en-US" sz="2800">
                <a:cs typeface="Arial" panose="020B0604020202020204"/>
              </a:rPr>
              <a:t>melibatkan pekerjaan IT yang dapat </a:t>
            </a:r>
            <a:r>
              <a:rPr lang="en-US" sz="2800" b="1">
                <a:cs typeface="Arial" panose="020B0604020202020204"/>
              </a:rPr>
              <a:t>diuji dan disertifikasi</a:t>
            </a:r>
            <a:r>
              <a:rPr lang="en-US" sz="2800">
                <a:cs typeface="Arial" panose="020B0604020202020204"/>
              </a:rPr>
              <a:t> berdasarkan standar tertentu. </a:t>
            </a:r>
            <a:endParaRPr lang="en-US" sz="2800">
              <a:cs typeface="Arial" panose="020B0604020202020204"/>
            </a:endParaRPr>
          </a:p>
          <a:p>
            <a:pPr marL="711200" marR="68580" indent="-685800">
              <a:buAutoNum type="alphaLcParenR" startAt="4"/>
            </a:pPr>
            <a:r>
              <a:rPr lang="en-US" sz="3600" b="1" spc="-50">
                <a:cs typeface="Arial" panose="020B0604020202020204"/>
              </a:rPr>
              <a:t>Applicable</a:t>
            </a:r>
            <a:endParaRPr lang="en-US" sz="3600" b="1" spc="-50">
              <a:cs typeface="Arial" panose="020B0604020202020204"/>
            </a:endParaRPr>
          </a:p>
          <a:p>
            <a:pPr marL="717550" marR="68580"/>
            <a:r>
              <a:rPr lang="en-US" sz="2800">
                <a:cs typeface="Arial" panose="020B0604020202020204"/>
              </a:rPr>
              <a:t>Artin</a:t>
            </a:r>
            <a:r>
              <a:rPr lang="en-US" sz="2800" spc="-78">
                <a:cs typeface="Arial" panose="020B0604020202020204"/>
              </a:rPr>
              <a:t>y</a:t>
            </a:r>
            <a:r>
              <a:rPr lang="en-US" sz="2800">
                <a:cs typeface="Arial" panose="020B0604020202020204"/>
              </a:rPr>
              <a:t>a:</a:t>
            </a:r>
            <a:r>
              <a:rPr lang="en-US" sz="2800" spc="78">
                <a:cs typeface="Arial" panose="020B0604020202020204"/>
              </a:rPr>
              <a:t> </a:t>
            </a:r>
            <a:r>
              <a:rPr lang="en-US" sz="2800">
                <a:cs typeface="Arial" panose="020B0604020202020204"/>
              </a:rPr>
              <a:t>berfokus pada pekerjaan yang hasilnya dapat diimplementasikan dalam konteks dunia nyata atau lingkungan kerja. </a:t>
            </a:r>
            <a:endParaRPr lang="en-US" sz="2800" dirty="0"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1"/>
            <a:stretch>
              <a:fillRect l="-70429" r="-7042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323134" y="8156869"/>
            <a:ext cx="2436684" cy="2692468"/>
          </a:xfrm>
          <a:custGeom>
            <a:avLst/>
            <a:gdLst/>
            <a:ahLst/>
            <a:cxnLst/>
            <a:rect l="l" t="t" r="r" b="b"/>
            <a:pathLst>
              <a:path w="2436684" h="2692468">
                <a:moveTo>
                  <a:pt x="0" y="0"/>
                </a:moveTo>
                <a:lnTo>
                  <a:pt x="2436684" y="0"/>
                </a:lnTo>
                <a:lnTo>
                  <a:pt x="2436684" y="2692469"/>
                </a:lnTo>
                <a:lnTo>
                  <a:pt x="0" y="26924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214591" y="6834162"/>
            <a:ext cx="2429181" cy="4015176"/>
          </a:xfrm>
          <a:custGeom>
            <a:avLst/>
            <a:gdLst/>
            <a:ahLst/>
            <a:cxnLst/>
            <a:rect l="l" t="t" r="r" b="b"/>
            <a:pathLst>
              <a:path w="2429181" h="4015176">
                <a:moveTo>
                  <a:pt x="0" y="0"/>
                </a:moveTo>
                <a:lnTo>
                  <a:pt x="2429182" y="0"/>
                </a:lnTo>
                <a:lnTo>
                  <a:pt x="2429182" y="4015176"/>
                </a:lnTo>
                <a:lnTo>
                  <a:pt x="0" y="40151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323134" y="-425331"/>
            <a:ext cx="2478756" cy="2404393"/>
          </a:xfrm>
          <a:custGeom>
            <a:avLst/>
            <a:gdLst/>
            <a:ahLst/>
            <a:cxnLst/>
            <a:rect l="l" t="t" r="r" b="b"/>
            <a:pathLst>
              <a:path w="2478756" h="2404393">
                <a:moveTo>
                  <a:pt x="0" y="0"/>
                </a:moveTo>
                <a:lnTo>
                  <a:pt x="2478756" y="0"/>
                </a:lnTo>
                <a:lnTo>
                  <a:pt x="2478756" y="2404393"/>
                </a:lnTo>
                <a:lnTo>
                  <a:pt x="0" y="2404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214591" y="-1246789"/>
            <a:ext cx="3669227" cy="4550979"/>
          </a:xfrm>
          <a:custGeom>
            <a:avLst/>
            <a:gdLst/>
            <a:ahLst/>
            <a:cxnLst/>
            <a:rect l="l" t="t" r="r" b="b"/>
            <a:pathLst>
              <a:path w="3669227" h="4550979">
                <a:moveTo>
                  <a:pt x="0" y="0"/>
                </a:moveTo>
                <a:lnTo>
                  <a:pt x="3669227" y="0"/>
                </a:lnTo>
                <a:lnTo>
                  <a:pt x="3669227" y="4550978"/>
                </a:lnTo>
                <a:lnTo>
                  <a:pt x="0" y="4550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54636" y="593717"/>
            <a:ext cx="14166312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3600">
                <a:solidFill>
                  <a:srgbClr val="404040"/>
                </a:solidFill>
                <a:latin typeface="Comic Sans MS" panose="030F0702030302020204" pitchFamily="66" charset="0"/>
                <a:ea typeface="Hibernate" panose="02000503000000000000"/>
                <a:cs typeface="Hibernate" panose="02000503000000000000"/>
                <a:sym typeface="Hibernate" panose="02000503000000000000"/>
              </a:rPr>
              <a:t>Hubungan Etika, Kompetensi dan Profesionalisme</a:t>
            </a:r>
            <a:endParaRPr lang="en-US" sz="3600">
              <a:solidFill>
                <a:srgbClr val="404040"/>
              </a:solidFill>
              <a:latin typeface="Comic Sans MS" panose="030F0702030302020204" pitchFamily="66" charset="0"/>
              <a:ea typeface="Hibernate" panose="02000503000000000000"/>
              <a:cs typeface="Hibernate" panose="02000503000000000000"/>
              <a:sym typeface="Hibernate" panose="0200050300000000000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7073409" y="3135912"/>
            <a:ext cx="2429181" cy="4015176"/>
          </a:xfrm>
          <a:custGeom>
            <a:avLst/>
            <a:gdLst/>
            <a:ahLst/>
            <a:cxnLst/>
            <a:rect l="l" t="t" r="r" b="b"/>
            <a:pathLst>
              <a:path w="2429181" h="4015176">
                <a:moveTo>
                  <a:pt x="0" y="0"/>
                </a:moveTo>
                <a:lnTo>
                  <a:pt x="2429182" y="0"/>
                </a:lnTo>
                <a:lnTo>
                  <a:pt x="2429182" y="4015176"/>
                </a:lnTo>
                <a:lnTo>
                  <a:pt x="0" y="40151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Oval 12"/>
          <p:cNvSpPr/>
          <p:nvPr/>
        </p:nvSpPr>
        <p:spPr>
          <a:xfrm>
            <a:off x="4685226" y="3839780"/>
            <a:ext cx="2669147" cy="136004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</a:rPr>
              <a:t>Etika</a:t>
            </a:r>
            <a:endParaRPr lang="en-ID" sz="4400">
              <a:solidFill>
                <a:schemeClr val="tx1"/>
              </a:solidFill>
            </a:endParaRPr>
          </a:p>
        </p:txBody>
      </p:sp>
      <p:sp>
        <p:nvSpPr>
          <p:cNvPr id="14" name="Arrow: Down 13"/>
          <p:cNvSpPr/>
          <p:nvPr/>
        </p:nvSpPr>
        <p:spPr>
          <a:xfrm>
            <a:off x="5638800" y="5411327"/>
            <a:ext cx="762000" cy="136004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TextBox 14"/>
          <p:cNvSpPr txBox="1"/>
          <p:nvPr/>
        </p:nvSpPr>
        <p:spPr>
          <a:xfrm>
            <a:off x="4876800" y="7020461"/>
            <a:ext cx="2286000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/>
              <a:t>Pedoman Moral</a:t>
            </a:r>
            <a:endParaRPr lang="en-ID" sz="4000"/>
          </a:p>
        </p:txBody>
      </p:sp>
      <p:sp>
        <p:nvSpPr>
          <p:cNvPr id="16" name="Oval 15"/>
          <p:cNvSpPr/>
          <p:nvPr/>
        </p:nvSpPr>
        <p:spPr>
          <a:xfrm>
            <a:off x="10058400" y="3839780"/>
            <a:ext cx="4497947" cy="136004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</a:rPr>
              <a:t>Kompetensi</a:t>
            </a:r>
            <a:endParaRPr lang="en-ID" sz="4400">
              <a:solidFill>
                <a:schemeClr val="tx1"/>
              </a:solidFill>
            </a:endParaRPr>
          </a:p>
        </p:txBody>
      </p:sp>
      <p:sp>
        <p:nvSpPr>
          <p:cNvPr id="17" name="Arrow: Down 16"/>
          <p:cNvSpPr/>
          <p:nvPr/>
        </p:nvSpPr>
        <p:spPr>
          <a:xfrm>
            <a:off x="11926373" y="5411327"/>
            <a:ext cx="762000" cy="136004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TextBox 17"/>
          <p:cNvSpPr txBox="1"/>
          <p:nvPr/>
        </p:nvSpPr>
        <p:spPr>
          <a:xfrm>
            <a:off x="10701598" y="7020460"/>
            <a:ext cx="3211549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/>
              <a:t>Keterampilan/Kemampuan</a:t>
            </a:r>
            <a:endParaRPr lang="en-ID" sz="4000"/>
          </a:p>
        </p:txBody>
      </p:sp>
      <p:sp>
        <p:nvSpPr>
          <p:cNvPr id="19" name="Rectangle 18"/>
          <p:cNvSpPr/>
          <p:nvPr/>
        </p:nvSpPr>
        <p:spPr>
          <a:xfrm>
            <a:off x="6248400" y="1866900"/>
            <a:ext cx="4724400" cy="13847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</a:rPr>
              <a:t>PROFESIONALISME</a:t>
            </a:r>
            <a:endParaRPr lang="en-ID" sz="4000">
              <a:solidFill>
                <a:schemeClr val="tx1"/>
              </a:solidFill>
            </a:endParaRPr>
          </a:p>
        </p:txBody>
      </p:sp>
      <p:sp>
        <p:nvSpPr>
          <p:cNvPr id="20" name="Arrow: Left-Right-Up 19"/>
          <p:cNvSpPr/>
          <p:nvPr/>
        </p:nvSpPr>
        <p:spPr>
          <a:xfrm>
            <a:off x="7467600" y="3478658"/>
            <a:ext cx="2514600" cy="1360042"/>
          </a:xfrm>
          <a:prstGeom prst="leftRightUp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1"/>
            <a:stretch>
              <a:fillRect l="-70429" r="-7042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214591" y="-653351"/>
            <a:ext cx="3335222" cy="3026714"/>
          </a:xfrm>
          <a:custGeom>
            <a:avLst/>
            <a:gdLst/>
            <a:ahLst/>
            <a:cxnLst/>
            <a:rect l="l" t="t" r="r" b="b"/>
            <a:pathLst>
              <a:path w="3335222" h="3026714">
                <a:moveTo>
                  <a:pt x="0" y="0"/>
                </a:moveTo>
                <a:lnTo>
                  <a:pt x="3335222" y="0"/>
                </a:lnTo>
                <a:lnTo>
                  <a:pt x="3335222" y="3026714"/>
                </a:lnTo>
                <a:lnTo>
                  <a:pt x="0" y="3026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77434" y="-1093686"/>
            <a:ext cx="2669512" cy="2469299"/>
          </a:xfrm>
          <a:custGeom>
            <a:avLst/>
            <a:gdLst/>
            <a:ahLst/>
            <a:cxnLst/>
            <a:rect l="l" t="t" r="r" b="b"/>
            <a:pathLst>
              <a:path w="2669512" h="2469299">
                <a:moveTo>
                  <a:pt x="0" y="0"/>
                </a:moveTo>
                <a:lnTo>
                  <a:pt x="2669513" y="0"/>
                </a:lnTo>
                <a:lnTo>
                  <a:pt x="2669513" y="2469299"/>
                </a:lnTo>
                <a:lnTo>
                  <a:pt x="0" y="2469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323134" y="8156869"/>
            <a:ext cx="2436684" cy="2692468"/>
          </a:xfrm>
          <a:custGeom>
            <a:avLst/>
            <a:gdLst/>
            <a:ahLst/>
            <a:cxnLst/>
            <a:rect l="l" t="t" r="r" b="b"/>
            <a:pathLst>
              <a:path w="2436684" h="2692468">
                <a:moveTo>
                  <a:pt x="0" y="0"/>
                </a:moveTo>
                <a:lnTo>
                  <a:pt x="2436684" y="0"/>
                </a:lnTo>
                <a:lnTo>
                  <a:pt x="2436684" y="2692469"/>
                </a:lnTo>
                <a:lnTo>
                  <a:pt x="0" y="2692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523674">
            <a:off x="8574628" y="8547243"/>
            <a:ext cx="3966278" cy="3822501"/>
          </a:xfrm>
          <a:custGeom>
            <a:avLst/>
            <a:gdLst/>
            <a:ahLst/>
            <a:cxnLst/>
            <a:rect l="l" t="t" r="r" b="b"/>
            <a:pathLst>
              <a:path w="3966278" h="3822501">
                <a:moveTo>
                  <a:pt x="0" y="0"/>
                </a:moveTo>
                <a:lnTo>
                  <a:pt x="3966278" y="0"/>
                </a:lnTo>
                <a:lnTo>
                  <a:pt x="3966278" y="3822501"/>
                </a:lnTo>
                <a:lnTo>
                  <a:pt x="0" y="3822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48651" y="8858795"/>
            <a:ext cx="2268425" cy="1990543"/>
          </a:xfrm>
          <a:custGeom>
            <a:avLst/>
            <a:gdLst/>
            <a:ahLst/>
            <a:cxnLst/>
            <a:rect l="l" t="t" r="r" b="b"/>
            <a:pathLst>
              <a:path w="2268425" h="1990543">
                <a:moveTo>
                  <a:pt x="0" y="0"/>
                </a:moveTo>
                <a:lnTo>
                  <a:pt x="2268425" y="0"/>
                </a:lnTo>
                <a:lnTo>
                  <a:pt x="2268425" y="1990543"/>
                </a:lnTo>
                <a:lnTo>
                  <a:pt x="0" y="19905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829396">
            <a:off x="16595204" y="61939"/>
            <a:ext cx="3367561" cy="3245487"/>
          </a:xfrm>
          <a:custGeom>
            <a:avLst/>
            <a:gdLst/>
            <a:ahLst/>
            <a:cxnLst/>
            <a:rect l="l" t="t" r="r" b="b"/>
            <a:pathLst>
              <a:path w="3367561" h="3245487">
                <a:moveTo>
                  <a:pt x="0" y="0"/>
                </a:moveTo>
                <a:lnTo>
                  <a:pt x="3367561" y="0"/>
                </a:lnTo>
                <a:lnTo>
                  <a:pt x="3367561" y="3245487"/>
                </a:lnTo>
                <a:lnTo>
                  <a:pt x="0" y="32454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214591" y="3572091"/>
            <a:ext cx="2429181" cy="4015176"/>
          </a:xfrm>
          <a:custGeom>
            <a:avLst/>
            <a:gdLst/>
            <a:ahLst/>
            <a:cxnLst/>
            <a:rect l="l" t="t" r="r" b="b"/>
            <a:pathLst>
              <a:path w="2429181" h="4015176">
                <a:moveTo>
                  <a:pt x="0" y="0"/>
                </a:moveTo>
                <a:lnTo>
                  <a:pt x="2429182" y="0"/>
                </a:lnTo>
                <a:lnTo>
                  <a:pt x="2429182" y="4015176"/>
                </a:lnTo>
                <a:lnTo>
                  <a:pt x="0" y="40151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36567" y="4592514"/>
            <a:ext cx="3102866" cy="3118458"/>
          </a:xfrm>
          <a:custGeom>
            <a:avLst/>
            <a:gdLst/>
            <a:ahLst/>
            <a:cxnLst/>
            <a:rect l="l" t="t" r="r" b="b"/>
            <a:pathLst>
              <a:path w="3102866" h="3118458">
                <a:moveTo>
                  <a:pt x="0" y="0"/>
                </a:moveTo>
                <a:lnTo>
                  <a:pt x="3102866" y="0"/>
                </a:lnTo>
                <a:lnTo>
                  <a:pt x="3102866" y="3118458"/>
                </a:lnTo>
                <a:lnTo>
                  <a:pt x="0" y="31184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726236">
            <a:off x="13288786" y="-648443"/>
            <a:ext cx="4156830" cy="1979691"/>
          </a:xfrm>
          <a:custGeom>
            <a:avLst/>
            <a:gdLst/>
            <a:ahLst/>
            <a:cxnLst/>
            <a:rect l="l" t="t" r="r" b="b"/>
            <a:pathLst>
              <a:path w="4156830" h="1979691">
                <a:moveTo>
                  <a:pt x="0" y="0"/>
                </a:moveTo>
                <a:lnTo>
                  <a:pt x="4156830" y="0"/>
                </a:lnTo>
                <a:lnTo>
                  <a:pt x="4156830" y="1979691"/>
                </a:lnTo>
                <a:lnTo>
                  <a:pt x="0" y="19796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789271" y="-1202197"/>
            <a:ext cx="2478756" cy="2404393"/>
          </a:xfrm>
          <a:custGeom>
            <a:avLst/>
            <a:gdLst/>
            <a:ahLst/>
            <a:cxnLst/>
            <a:rect l="l" t="t" r="r" b="b"/>
            <a:pathLst>
              <a:path w="2478756" h="2404393">
                <a:moveTo>
                  <a:pt x="0" y="0"/>
                </a:moveTo>
                <a:lnTo>
                  <a:pt x="2478756" y="0"/>
                </a:lnTo>
                <a:lnTo>
                  <a:pt x="2478756" y="2404394"/>
                </a:lnTo>
                <a:lnTo>
                  <a:pt x="0" y="24043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778935" y="8261739"/>
            <a:ext cx="3287385" cy="3184654"/>
          </a:xfrm>
          <a:custGeom>
            <a:avLst/>
            <a:gdLst/>
            <a:ahLst/>
            <a:cxnLst/>
            <a:rect l="l" t="t" r="r" b="b"/>
            <a:pathLst>
              <a:path w="3287385" h="3184654">
                <a:moveTo>
                  <a:pt x="0" y="0"/>
                </a:moveTo>
                <a:lnTo>
                  <a:pt x="3287384" y="0"/>
                </a:lnTo>
                <a:lnTo>
                  <a:pt x="3287384" y="3184654"/>
                </a:lnTo>
                <a:lnTo>
                  <a:pt x="0" y="318465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083439" y="9151851"/>
            <a:ext cx="4283445" cy="2039991"/>
          </a:xfrm>
          <a:custGeom>
            <a:avLst/>
            <a:gdLst/>
            <a:ahLst/>
            <a:cxnLst/>
            <a:rect l="l" t="t" r="r" b="b"/>
            <a:pathLst>
              <a:path w="4283445" h="2039991">
                <a:moveTo>
                  <a:pt x="0" y="0"/>
                </a:moveTo>
                <a:lnTo>
                  <a:pt x="4283444" y="0"/>
                </a:lnTo>
                <a:lnTo>
                  <a:pt x="4283444" y="2039990"/>
                </a:lnTo>
                <a:lnTo>
                  <a:pt x="0" y="20399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8754662">
            <a:off x="5893358" y="-2053103"/>
            <a:ext cx="4176376" cy="3664770"/>
          </a:xfrm>
          <a:custGeom>
            <a:avLst/>
            <a:gdLst/>
            <a:ahLst/>
            <a:cxnLst/>
            <a:rect l="l" t="t" r="r" b="b"/>
            <a:pathLst>
              <a:path w="4176376" h="3664770">
                <a:moveTo>
                  <a:pt x="0" y="0"/>
                </a:moveTo>
                <a:lnTo>
                  <a:pt x="4176376" y="0"/>
                </a:lnTo>
                <a:lnTo>
                  <a:pt x="4176376" y="3664769"/>
                </a:lnTo>
                <a:lnTo>
                  <a:pt x="0" y="36647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931403" y="3588870"/>
            <a:ext cx="10425193" cy="4347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395"/>
              </a:lnSpc>
            </a:pPr>
            <a:r>
              <a:rPr lang="en-US" sz="19065">
                <a:solidFill>
                  <a:srgbClr val="404040"/>
                </a:solidFill>
                <a:latin typeface="Hibernate" panose="02000503000000000000"/>
                <a:ea typeface="Hibernate" panose="02000503000000000000"/>
                <a:cs typeface="Hibernate" panose="02000503000000000000"/>
                <a:sym typeface="Hibernate" panose="02000503000000000000"/>
              </a:rPr>
              <a:t>THANK YOU VERY MUCH!</a:t>
            </a:r>
            <a:endParaRPr lang="en-US" sz="19065">
              <a:solidFill>
                <a:srgbClr val="404040"/>
              </a:solidFill>
              <a:latin typeface="Hibernate" panose="02000503000000000000"/>
              <a:ea typeface="Hibernate" panose="02000503000000000000"/>
              <a:cs typeface="Hibernate" panose="02000503000000000000"/>
              <a:sym typeface="Hibernate" panose="02000503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11201</Words>
  <Application>WPS Presentation</Application>
  <PresentationFormat>Custom</PresentationFormat>
  <Paragraphs>296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SimSun</vt:lpstr>
      <vt:lpstr>Wingdings</vt:lpstr>
      <vt:lpstr>Agrandir Medium</vt:lpstr>
      <vt:lpstr>Comic Sans MS</vt:lpstr>
      <vt:lpstr>Hibernate</vt:lpstr>
      <vt:lpstr>Arial Narrow</vt:lpstr>
      <vt:lpstr>Montserrat Bold</vt:lpstr>
      <vt:lpstr>Source Sans Pro</vt:lpstr>
      <vt:lpstr>Source Sans Pro</vt:lpstr>
      <vt:lpstr>Montserrat Medium</vt:lpstr>
      <vt:lpstr>Source Sans Pro</vt:lpstr>
      <vt:lpstr>Arial</vt:lpstr>
      <vt:lpstr>Calibri</vt:lpstr>
      <vt:lpstr>Microsoft YaHei</vt:lpstr>
      <vt:lpstr>Arial Unicode MS</vt:lpstr>
      <vt:lpstr>Calibri</vt:lpstr>
      <vt:lpstr>Malgun Gothic</vt:lpstr>
      <vt:lpstr>Office Theme</vt:lpstr>
      <vt:lpstr>PowerPoint 演示文稿</vt:lpstr>
      <vt:lpstr>PowerPoint 演示文稿</vt:lpstr>
      <vt:lpstr>PowerPoint 演示文稿</vt:lpstr>
      <vt:lpstr>PowerPoint 演示文稿</vt:lpstr>
      <vt:lpstr>Gambaran Umum Pekerjaan bidang Teknologi Informasi</vt:lpstr>
      <vt:lpstr>Kelompok 1 </vt:lpstr>
      <vt:lpstr>Diagram Alur Lingkungan Pekerjaan Kelompok Software</vt:lpstr>
      <vt:lpstr>Gambaran Umum Pekerjaan bidang Teknologi Informasi</vt:lpstr>
      <vt:lpstr>Diagram Kelompok Kerja Web Development</vt:lpstr>
      <vt:lpstr>Gambaran Umum Pekerjaan bidang Teknologi Informasi</vt:lpstr>
      <vt:lpstr>Hardware vs Software</vt:lpstr>
      <vt:lpstr>Gambaran Umum Pekerjaan bidang Teknologi Informasi</vt:lpstr>
      <vt:lpstr>PowerPoint 演示文稿</vt:lpstr>
      <vt:lpstr>Etika 4 kelompok bidang TI</vt:lpstr>
      <vt:lpstr>Profesi di bidang Teknologi Informasi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Watercolor Creative Project Presentation</dc:title>
  <dc:creator>Lenovo</dc:creator>
  <cp:lastModifiedBy>hanin</cp:lastModifiedBy>
  <cp:revision>10</cp:revision>
  <dcterms:created xsi:type="dcterms:W3CDTF">2006-08-16T00:00:00Z</dcterms:created>
  <dcterms:modified xsi:type="dcterms:W3CDTF">2026-10-06T02:51:39Z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9EA3E764DDEF41B981B870F0269351B1_12</vt:lpwstr>
  </property>
  <property fmtid="{D5CDD505-2E9C-101B-9397-08002B2CF9AE}" pid="3" name="KSOProductBuildVer">
    <vt:lpwstr>1033-12.1.0.28485</vt:lpwstr>
  </property>
</Properties>
</file>