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ink/ink1.xml" ContentType="application/inkml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ink/ink2.xml" ContentType="application/inkml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ink/ink3.xml" ContentType="application/inkml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4" r:id="rId1"/>
  </p:sldMasterIdLst>
  <p:notesMasterIdLst>
    <p:notesMasterId r:id="rId24"/>
  </p:notesMasterIdLst>
  <p:sldIdLst>
    <p:sldId id="256" r:id="rId2"/>
    <p:sldId id="352" r:id="rId3"/>
    <p:sldId id="353" r:id="rId4"/>
    <p:sldId id="354" r:id="rId5"/>
    <p:sldId id="355" r:id="rId6"/>
    <p:sldId id="367" r:id="rId7"/>
    <p:sldId id="356" r:id="rId8"/>
    <p:sldId id="368" r:id="rId9"/>
    <p:sldId id="357" r:id="rId10"/>
    <p:sldId id="369" r:id="rId11"/>
    <p:sldId id="358" r:id="rId12"/>
    <p:sldId id="371" r:id="rId13"/>
    <p:sldId id="359" r:id="rId14"/>
    <p:sldId id="372" r:id="rId15"/>
    <p:sldId id="361" r:id="rId16"/>
    <p:sldId id="373" r:id="rId17"/>
    <p:sldId id="362" r:id="rId18"/>
    <p:sldId id="363" r:id="rId19"/>
    <p:sldId id="370" r:id="rId20"/>
    <p:sldId id="376" r:id="rId21"/>
    <p:sldId id="375" r:id="rId22"/>
    <p:sldId id="36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5" autoAdjust="0"/>
    <p:restoredTop sz="75722" autoAdjust="0"/>
  </p:normalViewPr>
  <p:slideViewPr>
    <p:cSldViewPr snapToGrid="0" snapToObjects="1">
      <p:cViewPr varScale="1">
        <p:scale>
          <a:sx n="59" d="100"/>
          <a:sy n="59" d="100"/>
        </p:scale>
        <p:origin x="92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6.46259" units="1/cm"/>
          <inkml:channelProperty channel="Y" name="resolution" value="46.26506" units="1/cm"/>
          <inkml:channelProperty channel="T" name="resolution" value="1" units="1/dev"/>
        </inkml:channelProperties>
      </inkml:inkSource>
      <inkml:timestamp xml:id="ts0" timeString="2024-06-07T03:05:35.5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6102 10071 0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6.46259" units="1/cm"/>
          <inkml:channelProperty channel="Y" name="resolution" value="46.26506" units="1/cm"/>
          <inkml:channelProperty channel="T" name="resolution" value="1" units="1/dev"/>
        </inkml:channelProperties>
      </inkml:inkSource>
      <inkml:timestamp xml:id="ts0" timeString="2024-06-07T03:27:46.3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8285 6152 0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6.46259" units="1/cm"/>
          <inkml:channelProperty channel="Y" name="resolution" value="46.26506" units="1/cm"/>
          <inkml:channelProperty channel="T" name="resolution" value="1" units="1/dev"/>
        </inkml:channelProperties>
      </inkml:inkSource>
      <inkml:timestamp xml:id="ts0" timeString="2024-06-07T03:41:20.7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3820 13419 0,'0'-24'31</inkml:trace>
  <inkml:trace contextRef="#ctx0" brushRef="#br0" timeOffset="11546.971">10666 12650 0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CB43F-6B8E-3F40-AE03-53CEDE1D3B3B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66A9C-5E29-E94C-8D66-91F3BA880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54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56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25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</a:t>
            </a:r>
            <a:r>
              <a:rPr lang="en-US" dirty="0" err="1"/>
              <a:t>Fungsi</a:t>
            </a:r>
            <a:r>
              <a:rPr lang="en-US" dirty="0"/>
              <a:t> sub </a:t>
            </a:r>
            <a:r>
              <a:rPr lang="en-US" dirty="0" err="1"/>
              <a:t>rutinnya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add3, yang </a:t>
            </a:r>
            <a:r>
              <a:rPr lang="en-US" dirty="0" err="1"/>
              <a:t>mempunyai</a:t>
            </a:r>
            <a:r>
              <a:rPr lang="en-US" dirty="0"/>
              <a:t> 3 </a:t>
            </a:r>
            <a:r>
              <a:rPr lang="en-US" dirty="0" err="1"/>
              <a:t>inputan</a:t>
            </a:r>
            <a:r>
              <a:rPr lang="en-US" dirty="0"/>
              <a:t> : a, b, </a:t>
            </a:r>
            <a:r>
              <a:rPr lang="en-US" dirty="0" err="1"/>
              <a:t>dan</a:t>
            </a:r>
            <a:r>
              <a:rPr lang="en-US" dirty="0"/>
              <a:t> c- </a:t>
            </a:r>
            <a:r>
              <a:rPr lang="en-US" dirty="0" err="1"/>
              <a:t>Fungsi</a:t>
            </a:r>
            <a:r>
              <a:rPr lang="en-US" dirty="0"/>
              <a:t> sub </a:t>
            </a:r>
            <a:r>
              <a:rPr lang="en-US" dirty="0" err="1"/>
              <a:t>rutin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 </a:t>
            </a:r>
            <a:r>
              <a:rPr lang="en-US" dirty="0" err="1"/>
              <a:t>sekali</a:t>
            </a:r>
            <a:r>
              <a:rPr lang="en-US" dirty="0"/>
              <a:t>, </a:t>
            </a:r>
            <a:r>
              <a:rPr lang="en-US" dirty="0" err="1"/>
              <a:t>setiap</a:t>
            </a:r>
            <a:r>
              <a:rPr lang="en-US" dirty="0"/>
              <a:t> kali </a:t>
            </a:r>
            <a:r>
              <a:rPr lang="en-US" dirty="0" err="1"/>
              <a:t>dipanggil</a:t>
            </a:r>
            <a:r>
              <a:rPr lang="en-US" dirty="0"/>
              <a:t>, </a:t>
            </a:r>
            <a:r>
              <a:rPr lang="en-US" dirty="0" err="1"/>
              <a:t>dia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mengembalikan</a:t>
            </a:r>
            <a:r>
              <a:rPr lang="en-US" dirty="0"/>
              <a:t> 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penjumlahan</a:t>
            </a:r>
            <a:r>
              <a:rPr lang="en-US" dirty="0"/>
              <a:t> a + b + </a:t>
            </a:r>
            <a:r>
              <a:rPr lang="en-US" dirty="0" err="1"/>
              <a:t>c.Sekarang</a:t>
            </a:r>
            <a:r>
              <a:rPr lang="en-US" dirty="0"/>
              <a:t>, </a:t>
            </a:r>
            <a:r>
              <a:rPr lang="en-US" dirty="0" err="1"/>
              <a:t>mari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utamanya.Mulai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baris</a:t>
            </a:r>
            <a:r>
              <a:rPr lang="en-US" dirty="0"/>
              <a:t> </a:t>
            </a:r>
            <a:r>
              <a:rPr lang="en-US" dirty="0" err="1"/>
              <a:t>int</a:t>
            </a:r>
            <a:r>
              <a:rPr lang="en-US" dirty="0"/>
              <a:t> sum = 0.Pertama kali, </a:t>
            </a:r>
            <a:r>
              <a:rPr lang="en-US" dirty="0" err="1"/>
              <a:t>semua</a:t>
            </a:r>
            <a:r>
              <a:rPr lang="en-US" dirty="0"/>
              <a:t> program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,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main ().</a:t>
            </a:r>
            <a:r>
              <a:rPr lang="en-US" dirty="0" err="1"/>
              <a:t>Maka</a:t>
            </a:r>
            <a:r>
              <a:rPr lang="en-US" dirty="0"/>
              <a:t> di </a:t>
            </a:r>
            <a:r>
              <a:rPr lang="en-US" dirty="0" err="1"/>
              <a:t>baris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:sum += add3 (1, 2, 3)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memanggil</a:t>
            </a:r>
            <a:r>
              <a:rPr lang="en-US" dirty="0"/>
              <a:t> </a:t>
            </a:r>
            <a:r>
              <a:rPr lang="en-US" dirty="0" err="1"/>
              <a:t>subrutin</a:t>
            </a:r>
            <a:r>
              <a:rPr lang="en-US" dirty="0"/>
              <a:t> add3,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err="1"/>
              <a:t>subrutin</a:t>
            </a:r>
            <a:r>
              <a:rPr lang="en-US"/>
              <a:t> </a:t>
            </a:r>
            <a:r>
              <a:rPr lang="en-US" smtClean="0"/>
              <a:t>add3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mengembalikan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/>
              <a:t>6</a:t>
            </a:r>
            <a:r>
              <a:rPr lang="en-US" smtClean="0"/>
              <a:t>, (sehingga sum bernilai 6). sum+=</a:t>
            </a:r>
            <a:r>
              <a:rPr lang="en-US" baseline="0" smtClean="0"/>
              <a:t> artinya </a:t>
            </a:r>
            <a:r>
              <a:rPr lang="en-US" smtClean="0"/>
              <a:t>dalah operator penugasan penambahan. Ini adalah cara singkat untuk menulis sum = sum + ....Berikut adalah penjelasan lebih rinci:</a:t>
            </a:r>
          </a:p>
          <a:p>
            <a:r>
              <a:rPr lang="en-US" smtClean="0"/>
              <a:t>sum += ... berarti "tambahkan nilai ... ke variabel sum dan simpan hasilnya kembali ke sum".</a:t>
            </a:r>
          </a:p>
          <a:p>
            <a:r>
              <a:rPr lang="en-US" smtClean="0"/>
              <a:t>Dengan kata lain, sum += x adalah cara yang lebih ringkas untuk menulis sum = sum + x.</a:t>
            </a:r>
          </a:p>
          <a:p>
            <a:r>
              <a:rPr lang="en-US" smtClean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dijumlahkan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sum (</a:t>
            </a:r>
            <a:r>
              <a:rPr lang="en-US" dirty="0" err="1"/>
              <a:t>sehingga</a:t>
            </a:r>
            <a:r>
              <a:rPr lang="en-US" dirty="0"/>
              <a:t> sum </a:t>
            </a:r>
            <a:r>
              <a:rPr lang="en-US" dirty="0" err="1"/>
              <a:t>bernilai</a:t>
            </a:r>
            <a:r>
              <a:rPr lang="en-US" dirty="0"/>
              <a:t> 6).</a:t>
            </a:r>
            <a:r>
              <a:rPr lang="en-US" dirty="0" err="1"/>
              <a:t>Maka</a:t>
            </a:r>
            <a:r>
              <a:rPr lang="en-US" dirty="0"/>
              <a:t> di </a:t>
            </a:r>
            <a:r>
              <a:rPr lang="en-US" dirty="0" err="1"/>
              <a:t>baris</a:t>
            </a:r>
            <a:r>
              <a:rPr lang="en-US" dirty="0"/>
              <a:t> </a:t>
            </a:r>
            <a:r>
              <a:rPr lang="en-US" dirty="0" err="1"/>
              <a:t>kedua:sum</a:t>
            </a:r>
            <a:r>
              <a:rPr lang="en-US" dirty="0"/>
              <a:t> += 10akan </a:t>
            </a:r>
            <a:r>
              <a:rPr lang="en-US" dirty="0" err="1"/>
              <a:t>menjumlahkan</a:t>
            </a:r>
            <a:r>
              <a:rPr lang="en-US" dirty="0"/>
              <a:t> 10 </a:t>
            </a:r>
            <a:r>
              <a:rPr lang="en-US" dirty="0" err="1"/>
              <a:t>ke</a:t>
            </a:r>
            <a:r>
              <a:rPr lang="en-US" dirty="0"/>
              <a:t> sum (</a:t>
            </a:r>
            <a:r>
              <a:rPr lang="en-US" dirty="0" err="1"/>
              <a:t>sehingga</a:t>
            </a:r>
            <a:r>
              <a:rPr lang="en-US" dirty="0"/>
              <a:t> sum </a:t>
            </a:r>
            <a:r>
              <a:rPr lang="en-US" dirty="0" err="1"/>
              <a:t>bernilai</a:t>
            </a:r>
            <a:r>
              <a:rPr lang="en-US" dirty="0"/>
              <a:t> 16).</a:t>
            </a:r>
            <a:r>
              <a:rPr lang="en-US" dirty="0" err="1"/>
              <a:t>Maka</a:t>
            </a:r>
            <a:r>
              <a:rPr lang="en-US" dirty="0"/>
              <a:t> di </a:t>
            </a:r>
            <a:r>
              <a:rPr lang="en-US" dirty="0" err="1"/>
              <a:t>baris</a:t>
            </a:r>
            <a:r>
              <a:rPr lang="en-US" dirty="0"/>
              <a:t> </a:t>
            </a:r>
            <a:r>
              <a:rPr lang="en-US" dirty="0" err="1"/>
              <a:t>ketiga:sum</a:t>
            </a:r>
            <a:r>
              <a:rPr lang="en-US" dirty="0"/>
              <a:t> += add3 (10, 20, 30)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memanggil</a:t>
            </a:r>
            <a:r>
              <a:rPr lang="en-US" dirty="0"/>
              <a:t> </a:t>
            </a:r>
            <a:r>
              <a:rPr lang="en-US" dirty="0" err="1"/>
              <a:t>subrutin</a:t>
            </a:r>
            <a:r>
              <a:rPr lang="en-US" dirty="0"/>
              <a:t> add3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subrutin</a:t>
            </a:r>
            <a:r>
              <a:rPr lang="en-US" dirty="0"/>
              <a:t> add3 </a:t>
            </a:r>
            <a:r>
              <a:rPr lang="en-US" dirty="0" err="1"/>
              <a:t>mengembalikan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60,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dijumlahkan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sum yang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bernilai</a:t>
            </a:r>
            <a:r>
              <a:rPr lang="en-US" dirty="0"/>
              <a:t> 16. </a:t>
            </a:r>
            <a:r>
              <a:rPr lang="en-US" dirty="0" err="1"/>
              <a:t>Sehingga</a:t>
            </a:r>
            <a:r>
              <a:rPr lang="en-US" dirty="0"/>
              <a:t> sum </a:t>
            </a:r>
            <a:r>
              <a:rPr lang="en-US" dirty="0" err="1"/>
              <a:t>bernilai</a:t>
            </a:r>
            <a:r>
              <a:rPr lang="en-US" dirty="0"/>
              <a:t> 60 + 16 = 76.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342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700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650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802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08B9EBBA-996F-894A-B54A-D6246ED52CEA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517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54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61606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0260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690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753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0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91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16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204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70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9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7.emf"/><Relationship Id="rId5" Type="http://schemas.openxmlformats.org/officeDocument/2006/relationships/customXml" Target="../ink/ink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0.emf"/><Relationship Id="rId5" Type="http://schemas.openxmlformats.org/officeDocument/2006/relationships/customXml" Target="../ink/ink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customXml" Target="../ink/ink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EphEIMaqms&amp;t=11s" TargetMode="External"/><Relationship Id="rId2" Type="http://schemas.openxmlformats.org/officeDocument/2006/relationships/hyperlink" Target="https://www.youtube.com/watch?v=HEiPxjVR8C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BRsv3ZXoHto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Algoritma Pemrograman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err="1"/>
              <a:t>Pertemuan</a:t>
            </a:r>
            <a:r>
              <a:rPr lang="en-US"/>
              <a:t> </a:t>
            </a:r>
            <a:r>
              <a:rPr lang="en-US" smtClean="0"/>
              <a:t>IX </a:t>
            </a:r>
            <a:r>
              <a:rPr lang="en-US" dirty="0"/>
              <a:t>–Function / </a:t>
            </a:r>
            <a:r>
              <a:rPr lang="en-US" err="1"/>
              <a:t>Subrutin</a:t>
            </a:r>
            <a:r>
              <a:rPr lang="en-US"/>
              <a:t> </a:t>
            </a:r>
            <a:endParaRPr lang="en-US" smtClean="0"/>
          </a:p>
          <a:p>
            <a:endParaRPr lang="en-US"/>
          </a:p>
          <a:p>
            <a:r>
              <a:rPr lang="en-US" smtClean="0"/>
              <a:t>Retno Mumpuni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231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8525">
        <p15:prstTrans prst="drape"/>
      </p:transition>
    </mc:Choice>
    <mc:Fallback xmlns="">
      <p:transition spd="slow" advTm="852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Subrutin</a:t>
            </a:r>
            <a:r>
              <a:rPr lang="en-US" dirty="0"/>
              <a:t>/</a:t>
            </a:r>
            <a:r>
              <a:rPr lang="en-US" dirty="0" err="1"/>
              <a:t>Fungsi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600" y="2137559"/>
            <a:ext cx="4545162" cy="4351337"/>
          </a:xfrm>
        </p:spPr>
        <p:txBody>
          <a:bodyPr>
            <a:normAutofit/>
          </a:bodyPr>
          <a:lstStyle/>
          <a:p>
            <a:r>
              <a:rPr lang="en-US" sz="2000" dirty="0" err="1"/>
              <a:t>Sebuah</a:t>
            </a:r>
            <a:r>
              <a:rPr lang="en-US" sz="2000" dirty="0"/>
              <a:t> program yang </a:t>
            </a:r>
            <a:r>
              <a:rPr lang="en-US" sz="2000" dirty="0" err="1"/>
              <a:t>besar</a:t>
            </a:r>
            <a:r>
              <a:rPr lang="en-US" sz="2000" dirty="0"/>
              <a:t> </a:t>
            </a:r>
            <a:r>
              <a:rPr lang="en-US" sz="2000" dirty="0" err="1"/>
              <a:t>biasanya</a:t>
            </a:r>
            <a:r>
              <a:rPr lang="en-US" sz="2000" dirty="0"/>
              <a:t> </a:t>
            </a:r>
            <a:r>
              <a:rPr lang="en-US" sz="2000" dirty="0" err="1"/>
              <a:t>disusun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sejumlah</a:t>
            </a:r>
            <a:r>
              <a:rPr lang="en-US" sz="2000" dirty="0"/>
              <a:t> </a:t>
            </a:r>
            <a:r>
              <a:rPr lang="en-US" sz="2000" dirty="0" err="1"/>
              <a:t>bagian</a:t>
            </a:r>
            <a:r>
              <a:rPr lang="en-US" sz="2000" dirty="0"/>
              <a:t> yang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kecil</a:t>
            </a:r>
            <a:r>
              <a:rPr lang="en-US" sz="2000" dirty="0"/>
              <a:t> </a:t>
            </a:r>
            <a:r>
              <a:rPr lang="en-US" sz="2000" dirty="0">
                <a:sym typeface="Wingdings"/>
              </a:rPr>
              <a:t> </a:t>
            </a:r>
            <a:r>
              <a:rPr lang="en-US" sz="2000" dirty="0" err="1">
                <a:sym typeface="Wingdings"/>
              </a:rPr>
              <a:t>subrutin</a:t>
            </a:r>
            <a:r>
              <a:rPr lang="en-US" sz="2000" dirty="0">
                <a:sym typeface="Wingdings"/>
              </a:rPr>
              <a:t> / subprogram</a:t>
            </a:r>
          </a:p>
          <a:p>
            <a:r>
              <a:rPr lang="en-US" sz="2000" dirty="0" err="1">
                <a:sym typeface="Wingdings"/>
              </a:rPr>
              <a:t>Tujuan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penggunaan</a:t>
            </a:r>
            <a:r>
              <a:rPr lang="en-US" sz="2000" dirty="0">
                <a:sym typeface="Wingdings"/>
              </a:rPr>
              <a:t> </a:t>
            </a:r>
            <a:r>
              <a:rPr lang="en-US" sz="2000" dirty="0" err="1">
                <a:sym typeface="Wingdings"/>
              </a:rPr>
              <a:t>subrutin</a:t>
            </a:r>
            <a:r>
              <a:rPr lang="en-US" sz="2000" dirty="0">
                <a:sym typeface="Wingdings"/>
              </a:rPr>
              <a:t> :</a:t>
            </a:r>
          </a:p>
          <a:p>
            <a:pPr lvl="1"/>
            <a:r>
              <a:rPr lang="en-US" sz="1800" dirty="0" err="1">
                <a:sym typeface="Wingdings"/>
              </a:rPr>
              <a:t>Untuk</a:t>
            </a:r>
            <a:r>
              <a:rPr lang="en-US" sz="1800" dirty="0">
                <a:sym typeface="Wingdings"/>
              </a:rPr>
              <a:t> </a:t>
            </a:r>
            <a:r>
              <a:rPr lang="en-US" sz="1800" b="1" dirty="0" err="1">
                <a:sym typeface="Wingdings"/>
              </a:rPr>
              <a:t>memudahkan</a:t>
            </a:r>
            <a:r>
              <a:rPr lang="en-US" sz="1800" b="1" dirty="0">
                <a:sym typeface="Wingdings"/>
              </a:rPr>
              <a:t> </a:t>
            </a:r>
            <a:r>
              <a:rPr lang="en-US" sz="1800" b="1" dirty="0" err="1">
                <a:sym typeface="Wingdings"/>
              </a:rPr>
              <a:t>pengelolaan</a:t>
            </a:r>
            <a:r>
              <a:rPr lang="en-US" sz="1800" dirty="0">
                <a:sym typeface="Wingdings"/>
              </a:rPr>
              <a:t> </a:t>
            </a:r>
            <a:r>
              <a:rPr lang="en-US" sz="1800" dirty="0" err="1">
                <a:sym typeface="Wingdings"/>
              </a:rPr>
              <a:t>atau</a:t>
            </a:r>
            <a:r>
              <a:rPr lang="en-US" sz="1800" dirty="0">
                <a:sym typeface="Wingdings"/>
              </a:rPr>
              <a:t> </a:t>
            </a:r>
            <a:r>
              <a:rPr lang="en-US" sz="1800" dirty="0" err="1">
                <a:sym typeface="Wingdings"/>
              </a:rPr>
              <a:t>pengembangan</a:t>
            </a:r>
            <a:r>
              <a:rPr lang="en-US" sz="1800" dirty="0">
                <a:sym typeface="Wingdings"/>
              </a:rPr>
              <a:t> program</a:t>
            </a:r>
          </a:p>
          <a:p>
            <a:pPr lvl="1"/>
            <a:endParaRPr lang="en-US" sz="1800" dirty="0">
              <a:sym typeface="Wingdings"/>
            </a:endParaRPr>
          </a:p>
          <a:p>
            <a:pPr lvl="1"/>
            <a:r>
              <a:rPr lang="en-US" sz="1800" dirty="0" err="1">
                <a:sym typeface="Wingdings"/>
              </a:rPr>
              <a:t>Untuk</a:t>
            </a:r>
            <a:r>
              <a:rPr lang="en-US" sz="1800" dirty="0">
                <a:sym typeface="Wingdings"/>
              </a:rPr>
              <a:t> </a:t>
            </a:r>
            <a:r>
              <a:rPr lang="en-US" sz="1800" b="1" dirty="0" err="1">
                <a:sym typeface="Wingdings"/>
              </a:rPr>
              <a:t>mengurangi</a:t>
            </a:r>
            <a:r>
              <a:rPr lang="en-US" sz="1800" b="1" dirty="0">
                <a:sym typeface="Wingdings"/>
              </a:rPr>
              <a:t> </a:t>
            </a:r>
            <a:r>
              <a:rPr lang="en-US" sz="1800" b="1" dirty="0" err="1">
                <a:sym typeface="Wingdings"/>
              </a:rPr>
              <a:t>jumlah</a:t>
            </a:r>
            <a:r>
              <a:rPr lang="en-US" sz="1800" b="1" dirty="0">
                <a:sym typeface="Wingdings"/>
              </a:rPr>
              <a:t> </a:t>
            </a:r>
            <a:r>
              <a:rPr lang="en-US" sz="1800" b="1" dirty="0" err="1">
                <a:sym typeface="Wingdings"/>
              </a:rPr>
              <a:t>kode</a:t>
            </a:r>
            <a:r>
              <a:rPr lang="en-US" sz="1800" b="1" dirty="0">
                <a:sym typeface="Wingdings"/>
              </a:rPr>
              <a:t> </a:t>
            </a:r>
            <a:r>
              <a:rPr lang="en-US" sz="1800" dirty="0">
                <a:sym typeface="Wingdings"/>
              </a:rPr>
              <a:t> </a:t>
            </a:r>
            <a:r>
              <a:rPr lang="en-US" sz="1800" dirty="0" err="1">
                <a:sym typeface="Wingdings"/>
              </a:rPr>
              <a:t>pada</a:t>
            </a:r>
            <a:r>
              <a:rPr lang="en-US" sz="1800" dirty="0">
                <a:sym typeface="Wingdings"/>
              </a:rPr>
              <a:t> program yang </a:t>
            </a:r>
            <a:r>
              <a:rPr lang="en-US" sz="1800" dirty="0" err="1">
                <a:sym typeface="Wingdings"/>
              </a:rPr>
              <a:t>besar</a:t>
            </a:r>
            <a:r>
              <a:rPr lang="en-US" sz="1800" dirty="0">
                <a:sym typeface="Wingdings"/>
              </a:rPr>
              <a:t>, </a:t>
            </a:r>
            <a:r>
              <a:rPr lang="en-US" sz="1800" dirty="0" err="1">
                <a:sym typeface="Wingdings"/>
              </a:rPr>
              <a:t>seringkali</a:t>
            </a:r>
            <a:r>
              <a:rPr lang="en-US" sz="1800" dirty="0">
                <a:sym typeface="Wingdings"/>
              </a:rPr>
              <a:t> </a:t>
            </a:r>
            <a:r>
              <a:rPr lang="en-US" sz="1800" dirty="0" err="1">
                <a:sym typeface="Wingdings"/>
              </a:rPr>
              <a:t>potongan</a:t>
            </a:r>
            <a:r>
              <a:rPr lang="en-US" sz="1800" dirty="0">
                <a:sym typeface="Wingdings"/>
              </a:rPr>
              <a:t> </a:t>
            </a:r>
            <a:r>
              <a:rPr lang="en-US" sz="1800" dirty="0" err="1">
                <a:sym typeface="Wingdings"/>
              </a:rPr>
              <a:t>kode</a:t>
            </a:r>
            <a:r>
              <a:rPr lang="en-US" sz="1800" dirty="0">
                <a:sym typeface="Wingdings"/>
              </a:rPr>
              <a:t> yang </a:t>
            </a:r>
            <a:r>
              <a:rPr lang="en-US" sz="1800" dirty="0" err="1">
                <a:sym typeface="Wingdings"/>
              </a:rPr>
              <a:t>sama</a:t>
            </a:r>
            <a:r>
              <a:rPr lang="en-US" sz="1800" dirty="0">
                <a:sym typeface="Wingdings"/>
              </a:rPr>
              <a:t> </a:t>
            </a:r>
            <a:r>
              <a:rPr lang="en-US" sz="1800" dirty="0" err="1">
                <a:sym typeface="Wingdings"/>
              </a:rPr>
              <a:t>diketik</a:t>
            </a:r>
            <a:r>
              <a:rPr lang="en-US" sz="1800" dirty="0">
                <a:sym typeface="Wingdings"/>
              </a:rPr>
              <a:t> </a:t>
            </a:r>
            <a:r>
              <a:rPr lang="en-US" sz="1800" dirty="0" err="1">
                <a:sym typeface="Wingdings"/>
              </a:rPr>
              <a:t>berulang-ulang</a:t>
            </a:r>
            <a:r>
              <a:rPr lang="en-US" sz="1800" dirty="0">
                <a:sym typeface="Wingdings"/>
              </a:rPr>
              <a:t> / </a:t>
            </a:r>
            <a:r>
              <a:rPr lang="en-US" sz="1800" dirty="0" err="1">
                <a:sym typeface="Wingdings"/>
              </a:rPr>
              <a:t>digunakan</a:t>
            </a:r>
            <a:r>
              <a:rPr lang="en-US" sz="1800" dirty="0">
                <a:sym typeface="Wingdings"/>
              </a:rPr>
              <a:t> </a:t>
            </a:r>
            <a:r>
              <a:rPr lang="en-US" sz="1800" dirty="0" err="1">
                <a:sym typeface="Wingdings"/>
              </a:rPr>
              <a:t>berkali</a:t>
            </a:r>
            <a:r>
              <a:rPr lang="en-US" sz="1800" dirty="0">
                <a:sym typeface="Wingdings"/>
              </a:rPr>
              <a:t>-kali.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711" y="1502565"/>
            <a:ext cx="5384800" cy="3873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590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239"/>
    </mc:Choice>
    <mc:Fallback xmlns="">
      <p:transition spd="slow" advTm="160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740369"/>
          </a:xfrm>
        </p:spPr>
        <p:txBody>
          <a:bodyPr/>
          <a:lstStyle/>
          <a:p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Subrutin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485" y="1342104"/>
            <a:ext cx="8595360" cy="5355580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SUBRUTIN </a:t>
            </a:r>
            <a:r>
              <a:rPr lang="en-US" i="1" dirty="0"/>
              <a:t>type </a:t>
            </a:r>
            <a:r>
              <a:rPr lang="en-US" i="1" dirty="0" err="1"/>
              <a:t>Subrutin</a:t>
            </a:r>
            <a:r>
              <a:rPr lang="en-US" i="1" dirty="0"/>
              <a:t> </a:t>
            </a:r>
            <a:r>
              <a:rPr lang="en-US" i="1" dirty="0" err="1"/>
              <a:t>namaSubrutin</a:t>
            </a:r>
            <a:r>
              <a:rPr lang="en-US" i="1" dirty="0"/>
              <a:t> (</a:t>
            </a:r>
            <a:r>
              <a:rPr lang="en-US" i="1" dirty="0" err="1"/>
              <a:t>daftarParameter</a:t>
            </a:r>
            <a:r>
              <a:rPr lang="en-US" i="1" dirty="0"/>
              <a:t>)</a:t>
            </a:r>
            <a:br>
              <a:rPr lang="en-US" i="1" dirty="0"/>
            </a:br>
            <a:r>
              <a:rPr lang="en-US" i="1" dirty="0"/>
              <a:t>	Pernyataan1</a:t>
            </a:r>
            <a:br>
              <a:rPr lang="en-US" i="1" dirty="0"/>
            </a:br>
            <a:r>
              <a:rPr lang="en-US" i="1" dirty="0"/>
              <a:t>	Pernyataan2</a:t>
            </a:r>
            <a:br>
              <a:rPr lang="en-US" i="1" dirty="0"/>
            </a:br>
            <a:r>
              <a:rPr lang="en-US" i="1" dirty="0"/>
              <a:t>	</a:t>
            </a:r>
            <a:r>
              <a:rPr lang="mr-IN" i="1" dirty="0"/>
              <a:t>…</a:t>
            </a:r>
            <a:r>
              <a:rPr lang="en-US" i="1" dirty="0"/>
              <a:t/>
            </a:r>
            <a:br>
              <a:rPr lang="en-US" i="1" dirty="0"/>
            </a:br>
            <a:r>
              <a:rPr lang="en-US" i="1" dirty="0"/>
              <a:t>	</a:t>
            </a:r>
            <a:r>
              <a:rPr lang="en-US" i="1" dirty="0" err="1"/>
              <a:t>PernyataanN</a:t>
            </a:r>
            <a:r>
              <a:rPr lang="en-US" i="1" dirty="0"/>
              <a:t/>
            </a:r>
            <a:br>
              <a:rPr lang="en-US" i="1" dirty="0"/>
            </a:br>
            <a:r>
              <a:rPr lang="en-US" i="1" dirty="0"/>
              <a:t>AKHIR-SUBRUTIN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/>
              <a:t>SUBRUTIN </a:t>
            </a:r>
            <a:r>
              <a:rPr lang="en-US" i="1" dirty="0" err="1"/>
              <a:t>namaSubrutin</a:t>
            </a:r>
            <a:r>
              <a:rPr lang="en-US" i="1" dirty="0"/>
              <a:t> </a:t>
            </a:r>
            <a:r>
              <a:rPr lang="en-US" dirty="0"/>
              <a:t>: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judul</a:t>
            </a:r>
            <a:r>
              <a:rPr lang="en-US" dirty="0"/>
              <a:t> </a:t>
            </a:r>
            <a:r>
              <a:rPr lang="en-US" dirty="0" err="1"/>
              <a:t>subrutin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err="1"/>
              <a:t>Subrutin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: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b="1" dirty="0" err="1"/>
              <a:t>diberikan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pemanggilnya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err="1"/>
              <a:t>Contoh</a:t>
            </a:r>
            <a:r>
              <a:rPr lang="en-US" dirty="0"/>
              <a:t> :</a:t>
            </a:r>
            <a:br>
              <a:rPr lang="en-US" dirty="0"/>
            </a:br>
            <a:r>
              <a:rPr lang="en-US" dirty="0"/>
              <a:t>	SUBRUTIN </a:t>
            </a:r>
            <a:r>
              <a:rPr lang="en-US" i="1" dirty="0" err="1"/>
              <a:t>perolehKelilingKotak</a:t>
            </a:r>
            <a:r>
              <a:rPr lang="en-US" i="1" dirty="0"/>
              <a:t> (</a:t>
            </a:r>
            <a:r>
              <a:rPr lang="en-US" i="1" dirty="0" err="1"/>
              <a:t>panjang</a:t>
            </a:r>
            <a:r>
              <a:rPr lang="en-US" i="1" dirty="0"/>
              <a:t>, </a:t>
            </a:r>
            <a:r>
              <a:rPr lang="en-US" i="1" dirty="0" err="1"/>
              <a:t>lebar</a:t>
            </a:r>
            <a:r>
              <a:rPr lang="en-US" i="1" dirty="0"/>
              <a:t>)</a:t>
            </a:r>
            <a:br>
              <a:rPr lang="en-US" i="1" dirty="0"/>
            </a:br>
            <a:r>
              <a:rPr lang="en-US" i="1" dirty="0"/>
              <a:t>		</a:t>
            </a:r>
            <a:r>
              <a:rPr lang="en-US" i="1" dirty="0" err="1"/>
              <a:t>keliling</a:t>
            </a:r>
            <a:r>
              <a:rPr lang="en-US" i="1" dirty="0"/>
              <a:t> </a:t>
            </a:r>
            <a:r>
              <a:rPr lang="en-US" i="1" dirty="0">
                <a:sym typeface="Wingdings"/>
              </a:rPr>
              <a:t> 2 x (</a:t>
            </a:r>
            <a:r>
              <a:rPr lang="en-US" i="1" dirty="0" err="1">
                <a:sym typeface="Wingdings"/>
              </a:rPr>
              <a:t>panjang</a:t>
            </a:r>
            <a:r>
              <a:rPr lang="en-US" i="1" dirty="0">
                <a:sym typeface="Wingdings"/>
              </a:rPr>
              <a:t> + </a:t>
            </a:r>
            <a:r>
              <a:rPr lang="en-US" i="1" dirty="0" err="1">
                <a:sym typeface="Wingdings"/>
              </a:rPr>
              <a:t>lebar</a:t>
            </a:r>
            <a:r>
              <a:rPr lang="en-US" i="1" dirty="0">
                <a:sym typeface="Wingdings"/>
              </a:rPr>
              <a:t>)</a:t>
            </a:r>
            <a:br>
              <a:rPr lang="en-US" i="1" dirty="0">
                <a:sym typeface="Wingdings"/>
              </a:rPr>
            </a:br>
            <a:r>
              <a:rPr lang="en-US" i="1" dirty="0">
                <a:sym typeface="Wingdings"/>
              </a:rPr>
              <a:t>		</a:t>
            </a:r>
            <a:r>
              <a:rPr lang="en-US" dirty="0">
                <a:sym typeface="Wingdings"/>
              </a:rPr>
              <a:t>NILAI-BALIK </a:t>
            </a:r>
            <a:r>
              <a:rPr lang="en-US" i="1" dirty="0" err="1">
                <a:sym typeface="Wingdings"/>
              </a:rPr>
              <a:t>keliling</a:t>
            </a:r>
            <a:r>
              <a:rPr lang="en-US" i="1" dirty="0">
                <a:sym typeface="Wingdings"/>
              </a:rPr>
              <a:t/>
            </a:r>
            <a:br>
              <a:rPr lang="en-US" i="1" dirty="0">
                <a:sym typeface="Wingdings"/>
              </a:rPr>
            </a:br>
            <a:r>
              <a:rPr lang="en-US" i="1" dirty="0">
                <a:sym typeface="Wingdings"/>
              </a:rPr>
              <a:t>	</a:t>
            </a:r>
            <a:r>
              <a:rPr lang="en-US" dirty="0">
                <a:sym typeface="Wingdings"/>
              </a:rPr>
              <a:t>AKHIR-SUBRUTIN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err="1">
                <a:sym typeface="Wingdings"/>
              </a:rPr>
              <a:t>Contoh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pemanggilannya</a:t>
            </a:r>
            <a:r>
              <a:rPr lang="en-US" dirty="0">
                <a:sym typeface="Wingdings"/>
              </a:rPr>
              <a:t> :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	</a:t>
            </a:r>
            <a:r>
              <a:rPr lang="en-US" i="1" dirty="0" err="1">
                <a:sym typeface="Wingdings"/>
              </a:rPr>
              <a:t>hasil</a:t>
            </a:r>
            <a:r>
              <a:rPr lang="en-US" i="1" dirty="0">
                <a:sym typeface="Wingdings"/>
              </a:rPr>
              <a:t>  </a:t>
            </a:r>
            <a:r>
              <a:rPr lang="en-US" i="1" dirty="0" err="1">
                <a:sym typeface="Wingdings"/>
              </a:rPr>
              <a:t>perolehKelilingKotak</a:t>
            </a:r>
            <a:r>
              <a:rPr lang="en-US" i="1" dirty="0">
                <a:sym typeface="Wingdings"/>
              </a:rPr>
              <a:t> </a:t>
            </a:r>
            <a:r>
              <a:rPr lang="en-US" dirty="0">
                <a:sym typeface="Wingdings"/>
              </a:rPr>
              <a:t>(2,3)</a:t>
            </a:r>
            <a:br>
              <a:rPr lang="en-US" dirty="0">
                <a:sym typeface="Wingdings"/>
              </a:rPr>
            </a:br>
            <a:r>
              <a:rPr lang="en-US" dirty="0" err="1">
                <a:sym typeface="Wingdings"/>
              </a:rPr>
              <a:t>Maka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nanti</a:t>
            </a:r>
            <a:r>
              <a:rPr lang="en-US" dirty="0">
                <a:sym typeface="Wingdings"/>
              </a:rPr>
              <a:t> </a:t>
            </a:r>
            <a:r>
              <a:rPr lang="en-US" i="1" dirty="0" err="1">
                <a:sym typeface="Wingdings"/>
              </a:rPr>
              <a:t>hasil</a:t>
            </a:r>
            <a:r>
              <a:rPr lang="en-US" i="1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akan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bernilai</a:t>
            </a:r>
            <a:r>
              <a:rPr lang="en-US" dirty="0">
                <a:sym typeface="Wingdings"/>
              </a:rPr>
              <a:t> 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067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427"/>
    </mc:Choice>
    <mc:Fallback xmlns="">
      <p:transition spd="slow" advTm="1544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Lain </a:t>
            </a:r>
            <a:r>
              <a:rPr lang="en-US" dirty="0" err="1"/>
              <a:t>Subrutin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75" y="1924682"/>
            <a:ext cx="5798925" cy="46907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"/>
          <a:stretch/>
        </p:blipFill>
        <p:spPr>
          <a:xfrm>
            <a:off x="5438898" y="2227025"/>
            <a:ext cx="5813631" cy="40860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16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380"/>
    </mc:Choice>
    <mc:Fallback xmlns="">
      <p:transition spd="slow" advTm="293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363" y="-216130"/>
            <a:ext cx="9692640" cy="806066"/>
          </a:xfrm>
        </p:spPr>
        <p:txBody>
          <a:bodyPr>
            <a:normAutofit/>
          </a:bodyPr>
          <a:lstStyle/>
          <a:p>
            <a:r>
              <a:rPr lang="en-US" sz="3200" dirty="0" err="1"/>
              <a:t>Contoh</a:t>
            </a:r>
            <a:r>
              <a:rPr lang="en-US" sz="3200" dirty="0"/>
              <a:t> Program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744" y="589936"/>
            <a:ext cx="7043775" cy="1356851"/>
          </a:xfrm>
        </p:spPr>
        <p:txBody>
          <a:bodyPr>
            <a:normAutofit lnSpcReduction="10000"/>
          </a:bodyPr>
          <a:lstStyle/>
          <a:p>
            <a:r>
              <a:rPr lang="en-US" sz="1600" dirty="0" err="1"/>
              <a:t>Menghitung</a:t>
            </a:r>
            <a:r>
              <a:rPr lang="en-US" sz="1600" dirty="0"/>
              <a:t> </a:t>
            </a:r>
            <a:r>
              <a:rPr lang="en-US" sz="1600" dirty="0" err="1"/>
              <a:t>keliling</a:t>
            </a:r>
            <a:r>
              <a:rPr lang="en-US" sz="1600" dirty="0"/>
              <a:t> </a:t>
            </a:r>
            <a:r>
              <a:rPr lang="en-US" sz="1600" dirty="0" err="1"/>
              <a:t>kotak</a:t>
            </a:r>
            <a:endParaRPr lang="en-US" sz="1600" dirty="0"/>
          </a:p>
          <a:p>
            <a:r>
              <a:rPr lang="en-US" sz="1600" dirty="0"/>
              <a:t>	SUBRUTIN </a:t>
            </a:r>
            <a:r>
              <a:rPr lang="en-US" sz="1600" i="1" dirty="0" err="1"/>
              <a:t>perolehKelilingKotak</a:t>
            </a:r>
            <a:r>
              <a:rPr lang="en-US" sz="1600" i="1" dirty="0"/>
              <a:t> (</a:t>
            </a:r>
            <a:r>
              <a:rPr lang="en-US" sz="1600" i="1" dirty="0" err="1"/>
              <a:t>panjang</a:t>
            </a:r>
            <a:r>
              <a:rPr lang="en-US" sz="1600" i="1" dirty="0"/>
              <a:t>, </a:t>
            </a:r>
            <a:r>
              <a:rPr lang="en-US" sz="1600" i="1" dirty="0" err="1"/>
              <a:t>lebar</a:t>
            </a:r>
            <a:r>
              <a:rPr lang="en-US" sz="1600" i="1" dirty="0"/>
              <a:t>)</a:t>
            </a:r>
            <a:br>
              <a:rPr lang="en-US" sz="1600" i="1" dirty="0"/>
            </a:br>
            <a:r>
              <a:rPr lang="en-US" sz="1600" i="1" dirty="0"/>
              <a:t>		</a:t>
            </a:r>
            <a:r>
              <a:rPr lang="en-US" sz="1600" i="1" dirty="0" err="1"/>
              <a:t>keliling</a:t>
            </a:r>
            <a:r>
              <a:rPr lang="en-US" sz="1600" i="1" dirty="0"/>
              <a:t> </a:t>
            </a:r>
            <a:r>
              <a:rPr lang="en-US" sz="1600" i="1" dirty="0">
                <a:sym typeface="Wingdings"/>
              </a:rPr>
              <a:t> 2 x (</a:t>
            </a:r>
            <a:r>
              <a:rPr lang="en-US" sz="1600" i="1" dirty="0" err="1">
                <a:sym typeface="Wingdings"/>
              </a:rPr>
              <a:t>panjang</a:t>
            </a:r>
            <a:r>
              <a:rPr lang="en-US" sz="1600" i="1" dirty="0">
                <a:sym typeface="Wingdings"/>
              </a:rPr>
              <a:t> + </a:t>
            </a:r>
            <a:r>
              <a:rPr lang="en-US" sz="1600" i="1" dirty="0" err="1">
                <a:sym typeface="Wingdings"/>
              </a:rPr>
              <a:t>lebar</a:t>
            </a:r>
            <a:r>
              <a:rPr lang="en-US" sz="1600" i="1" dirty="0">
                <a:sym typeface="Wingdings"/>
              </a:rPr>
              <a:t>)</a:t>
            </a:r>
            <a:br>
              <a:rPr lang="en-US" sz="1600" i="1" dirty="0">
                <a:sym typeface="Wingdings"/>
              </a:rPr>
            </a:br>
            <a:r>
              <a:rPr lang="en-US" sz="1600" i="1" dirty="0">
                <a:sym typeface="Wingdings"/>
              </a:rPr>
              <a:t>		</a:t>
            </a:r>
            <a:r>
              <a:rPr lang="en-US" sz="1600" dirty="0">
                <a:sym typeface="Wingdings"/>
              </a:rPr>
              <a:t>NILAI-BALIK </a:t>
            </a:r>
            <a:r>
              <a:rPr lang="en-US" sz="1600" i="1" dirty="0" err="1">
                <a:sym typeface="Wingdings"/>
              </a:rPr>
              <a:t>keliling</a:t>
            </a:r>
            <a:r>
              <a:rPr lang="en-US" sz="1600" i="1" dirty="0">
                <a:sym typeface="Wingdings"/>
              </a:rPr>
              <a:t/>
            </a:r>
            <a:br>
              <a:rPr lang="en-US" sz="1600" i="1" dirty="0">
                <a:sym typeface="Wingdings"/>
              </a:rPr>
            </a:br>
            <a:r>
              <a:rPr lang="en-US" sz="1600" i="1" dirty="0">
                <a:sym typeface="Wingdings"/>
              </a:rPr>
              <a:t>	</a:t>
            </a:r>
            <a:r>
              <a:rPr lang="en-US" sz="1600" dirty="0">
                <a:sym typeface="Wingdings"/>
              </a:rPr>
              <a:t>AKHIR-SUBRUTIN</a:t>
            </a: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4188543" y="1946787"/>
            <a:ext cx="68580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#include &lt;</a:t>
            </a:r>
            <a:r>
              <a:rPr lang="en-US" sz="1600" err="1">
                <a:solidFill>
                  <a:srgbClr val="0070C0"/>
                </a:solidFill>
              </a:rPr>
              <a:t>stdio.h</a:t>
            </a:r>
            <a:r>
              <a:rPr lang="en-US" sz="1600" smtClean="0">
                <a:solidFill>
                  <a:srgbClr val="0070C0"/>
                </a:solidFill>
              </a:rPr>
              <a:t>&gt;</a:t>
            </a:r>
            <a:r>
              <a:rPr lang="en-US" sz="1600" dirty="0">
                <a:solidFill>
                  <a:srgbClr val="0070C0"/>
                </a:solidFill>
              </a:rPr>
              <a:t/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/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double </a:t>
            </a:r>
            <a:r>
              <a:rPr lang="en-US" sz="1600" dirty="0" err="1">
                <a:solidFill>
                  <a:srgbClr val="0070C0"/>
                </a:solidFill>
              </a:rPr>
              <a:t>hitung_keliling_kotak</a:t>
            </a:r>
            <a:r>
              <a:rPr lang="en-US" sz="1600" dirty="0">
                <a:solidFill>
                  <a:srgbClr val="0070C0"/>
                </a:solidFill>
              </a:rPr>
              <a:t> (double </a:t>
            </a:r>
            <a:r>
              <a:rPr lang="en-US" sz="1600" dirty="0" err="1">
                <a:solidFill>
                  <a:srgbClr val="0070C0"/>
                </a:solidFill>
              </a:rPr>
              <a:t>panjang</a:t>
            </a:r>
            <a:r>
              <a:rPr lang="en-US" sz="1600" dirty="0">
                <a:solidFill>
                  <a:srgbClr val="0070C0"/>
                </a:solidFill>
              </a:rPr>
              <a:t>, double </a:t>
            </a:r>
            <a:r>
              <a:rPr lang="en-US" sz="1600" dirty="0" err="1">
                <a:solidFill>
                  <a:srgbClr val="0070C0"/>
                </a:solidFill>
              </a:rPr>
              <a:t>lebar</a:t>
            </a:r>
            <a:r>
              <a:rPr lang="en-US" sz="1600" dirty="0">
                <a:solidFill>
                  <a:srgbClr val="0070C0"/>
                </a:solidFill>
              </a:rPr>
              <a:t>)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{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	double </a:t>
            </a:r>
            <a:r>
              <a:rPr lang="en-US" sz="1600" dirty="0" err="1">
                <a:solidFill>
                  <a:srgbClr val="0070C0"/>
                </a:solidFill>
              </a:rPr>
              <a:t>keliling</a:t>
            </a:r>
            <a:r>
              <a:rPr lang="en-US" sz="1600" dirty="0">
                <a:solidFill>
                  <a:srgbClr val="0070C0"/>
                </a:solidFill>
              </a:rPr>
              <a:t>;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	</a:t>
            </a:r>
            <a:r>
              <a:rPr lang="en-US" sz="1600" dirty="0" err="1">
                <a:solidFill>
                  <a:srgbClr val="0070C0"/>
                </a:solidFill>
              </a:rPr>
              <a:t>keliling</a:t>
            </a:r>
            <a:r>
              <a:rPr lang="en-US" sz="1600" dirty="0">
                <a:solidFill>
                  <a:srgbClr val="0070C0"/>
                </a:solidFill>
              </a:rPr>
              <a:t> = 2 * (</a:t>
            </a:r>
            <a:r>
              <a:rPr lang="en-US" sz="1600" dirty="0" err="1">
                <a:solidFill>
                  <a:srgbClr val="0070C0"/>
                </a:solidFill>
              </a:rPr>
              <a:t>panjang</a:t>
            </a:r>
            <a:r>
              <a:rPr lang="en-US" sz="1600" dirty="0">
                <a:solidFill>
                  <a:srgbClr val="0070C0"/>
                </a:solidFill>
              </a:rPr>
              <a:t> + </a:t>
            </a:r>
            <a:r>
              <a:rPr lang="en-US" sz="1600" dirty="0" err="1">
                <a:solidFill>
                  <a:srgbClr val="0070C0"/>
                </a:solidFill>
              </a:rPr>
              <a:t>lebar</a:t>
            </a:r>
            <a:r>
              <a:rPr lang="en-US" sz="1600" dirty="0">
                <a:solidFill>
                  <a:srgbClr val="0070C0"/>
                </a:solidFill>
              </a:rPr>
              <a:t>);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	return </a:t>
            </a:r>
            <a:r>
              <a:rPr lang="en-US" sz="1600" dirty="0" err="1">
                <a:solidFill>
                  <a:srgbClr val="0070C0"/>
                </a:solidFill>
              </a:rPr>
              <a:t>keliling</a:t>
            </a:r>
            <a:r>
              <a:rPr lang="en-US" sz="1600" dirty="0">
                <a:solidFill>
                  <a:srgbClr val="0070C0"/>
                </a:solidFill>
              </a:rPr>
              <a:t>;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}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/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 err="1">
                <a:solidFill>
                  <a:srgbClr val="0070C0"/>
                </a:solidFill>
              </a:rPr>
              <a:t>int</a:t>
            </a:r>
            <a:r>
              <a:rPr lang="en-US" sz="1600" dirty="0">
                <a:solidFill>
                  <a:srgbClr val="0070C0"/>
                </a:solidFill>
              </a:rPr>
              <a:t> main ()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{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	double </a:t>
            </a:r>
            <a:r>
              <a:rPr lang="en-US" sz="1600" dirty="0" err="1">
                <a:solidFill>
                  <a:srgbClr val="0070C0"/>
                </a:solidFill>
              </a:rPr>
              <a:t>keliling</a:t>
            </a:r>
            <a:r>
              <a:rPr lang="en-US" sz="1600" dirty="0">
                <a:solidFill>
                  <a:srgbClr val="0070C0"/>
                </a:solidFill>
              </a:rPr>
              <a:t>, </a:t>
            </a:r>
            <a:r>
              <a:rPr lang="en-US" sz="1600" dirty="0" err="1">
                <a:solidFill>
                  <a:srgbClr val="0070C0"/>
                </a:solidFill>
              </a:rPr>
              <a:t>panjang</a:t>
            </a:r>
            <a:r>
              <a:rPr lang="en-US" sz="1600" dirty="0">
                <a:solidFill>
                  <a:srgbClr val="0070C0"/>
                </a:solidFill>
              </a:rPr>
              <a:t>, </a:t>
            </a:r>
            <a:r>
              <a:rPr lang="en-US" sz="1600" dirty="0" err="1">
                <a:solidFill>
                  <a:srgbClr val="0070C0"/>
                </a:solidFill>
              </a:rPr>
              <a:t>lebar</a:t>
            </a:r>
            <a:r>
              <a:rPr lang="en-US" sz="1600" dirty="0">
                <a:solidFill>
                  <a:srgbClr val="0070C0"/>
                </a:solidFill>
              </a:rPr>
              <a:t>;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	</a:t>
            </a:r>
            <a:r>
              <a:rPr lang="en-US" sz="1600" dirty="0" err="1">
                <a:solidFill>
                  <a:srgbClr val="0070C0"/>
                </a:solidFill>
              </a:rPr>
              <a:t>panjang</a:t>
            </a:r>
            <a:r>
              <a:rPr lang="en-US" sz="1600" dirty="0">
                <a:solidFill>
                  <a:srgbClr val="0070C0"/>
                </a:solidFill>
              </a:rPr>
              <a:t> = 56.5;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	</a:t>
            </a:r>
            <a:r>
              <a:rPr lang="en-US" sz="1600" dirty="0" err="1">
                <a:solidFill>
                  <a:srgbClr val="0070C0"/>
                </a:solidFill>
              </a:rPr>
              <a:t>lebar</a:t>
            </a:r>
            <a:r>
              <a:rPr lang="en-US" sz="1600" dirty="0">
                <a:solidFill>
                  <a:srgbClr val="0070C0"/>
                </a:solidFill>
              </a:rPr>
              <a:t> = 2;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	</a:t>
            </a:r>
            <a:r>
              <a:rPr lang="en-US" sz="1600" dirty="0" err="1">
                <a:solidFill>
                  <a:srgbClr val="0070C0"/>
                </a:solidFill>
              </a:rPr>
              <a:t>keliling</a:t>
            </a:r>
            <a:r>
              <a:rPr lang="en-US" sz="1600" dirty="0">
                <a:solidFill>
                  <a:srgbClr val="0070C0"/>
                </a:solidFill>
              </a:rPr>
              <a:t> = </a:t>
            </a:r>
            <a:r>
              <a:rPr lang="en-US" sz="1600" dirty="0" err="1">
                <a:solidFill>
                  <a:srgbClr val="0070C0"/>
                </a:solidFill>
              </a:rPr>
              <a:t>hitung_keliling_kotak</a:t>
            </a:r>
            <a:r>
              <a:rPr lang="en-US" sz="1600" dirty="0">
                <a:solidFill>
                  <a:srgbClr val="0070C0"/>
                </a:solidFill>
              </a:rPr>
              <a:t> (</a:t>
            </a:r>
            <a:r>
              <a:rPr lang="en-US" sz="1600" dirty="0" err="1">
                <a:solidFill>
                  <a:srgbClr val="0070C0"/>
                </a:solidFill>
              </a:rPr>
              <a:t>panjang</a:t>
            </a:r>
            <a:r>
              <a:rPr lang="en-US" sz="1600" dirty="0">
                <a:solidFill>
                  <a:srgbClr val="0070C0"/>
                </a:solidFill>
              </a:rPr>
              <a:t>, </a:t>
            </a:r>
            <a:r>
              <a:rPr lang="en-US" sz="1600" dirty="0" err="1">
                <a:solidFill>
                  <a:srgbClr val="0070C0"/>
                </a:solidFill>
              </a:rPr>
              <a:t>lebar</a:t>
            </a:r>
            <a:r>
              <a:rPr lang="en-US" sz="1600" dirty="0">
                <a:solidFill>
                  <a:srgbClr val="0070C0"/>
                </a:solidFill>
              </a:rPr>
              <a:t>);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	</a:t>
            </a:r>
            <a:r>
              <a:rPr lang="en-US" sz="1600" dirty="0" err="1">
                <a:solidFill>
                  <a:srgbClr val="0070C0"/>
                </a:solidFill>
              </a:rPr>
              <a:t>printf</a:t>
            </a:r>
            <a:r>
              <a:rPr lang="en-US" sz="1600" dirty="0">
                <a:solidFill>
                  <a:srgbClr val="0070C0"/>
                </a:solidFill>
              </a:rPr>
              <a:t>(“</a:t>
            </a:r>
            <a:r>
              <a:rPr lang="en-US" sz="1600" dirty="0" err="1">
                <a:solidFill>
                  <a:srgbClr val="0070C0"/>
                </a:solidFill>
              </a:rPr>
              <a:t>keliling</a:t>
            </a:r>
            <a:r>
              <a:rPr lang="en-US" sz="1600" dirty="0">
                <a:solidFill>
                  <a:srgbClr val="0070C0"/>
                </a:solidFill>
              </a:rPr>
              <a:t> = %lf\n”, </a:t>
            </a:r>
            <a:r>
              <a:rPr lang="en-US" sz="1600" dirty="0" err="1">
                <a:solidFill>
                  <a:srgbClr val="0070C0"/>
                </a:solidFill>
              </a:rPr>
              <a:t>keliling</a:t>
            </a:r>
            <a:r>
              <a:rPr lang="en-US" sz="1600" dirty="0">
                <a:solidFill>
                  <a:srgbClr val="0070C0"/>
                </a:solidFill>
              </a:rPr>
              <a:t>);</a:t>
            </a:r>
            <a:br>
              <a:rPr lang="en-US" sz="1600" dirty="0">
                <a:solidFill>
                  <a:srgbClr val="0070C0"/>
                </a:solidFill>
              </a:rPr>
            </a:br>
            <a:r>
              <a:rPr lang="en-US" sz="1600" dirty="0">
                <a:solidFill>
                  <a:srgbClr val="0070C0"/>
                </a:solidFill>
              </a:rPr>
              <a:t>	return 0</a:t>
            </a:r>
            <a:r>
              <a:rPr lang="en-US" sz="1400" dirty="0">
                <a:solidFill>
                  <a:srgbClr val="0070C0"/>
                </a:solidFill>
              </a:rPr>
              <a:t/>
            </a:r>
            <a:br>
              <a:rPr lang="en-US" sz="1400" dirty="0">
                <a:solidFill>
                  <a:srgbClr val="0070C0"/>
                </a:solidFill>
              </a:rPr>
            </a:br>
            <a:r>
              <a:rPr lang="en-US" sz="1400" dirty="0">
                <a:solidFill>
                  <a:srgbClr val="0070C0"/>
                </a:solidFill>
              </a:rPr>
              <a:t>} //</a:t>
            </a:r>
            <a:r>
              <a:rPr lang="en-US" sz="1400" dirty="0" err="1">
                <a:solidFill>
                  <a:srgbClr val="0070C0"/>
                </a:solidFill>
              </a:rPr>
              <a:t>kelkotak.c</a:t>
            </a:r>
            <a:endParaRPr lang="en-US" sz="1400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132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77"/>
    </mc:Choice>
    <mc:Fallback xmlns="">
      <p:transition spd="slow" advTm="105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192047"/>
            <a:ext cx="9692640" cy="13255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8842" t="17440" r="57014" b="57963"/>
          <a:stretch/>
        </p:blipFill>
        <p:spPr>
          <a:xfrm>
            <a:off x="4615630" y="192047"/>
            <a:ext cx="6065520" cy="252165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05" y="1851818"/>
            <a:ext cx="7019925" cy="43053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2196720" y="3625560"/>
              <a:ext cx="360" cy="3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87360" y="36162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08675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140"/>
    </mc:Choice>
    <mc:Fallback xmlns="">
      <p:transition spd="slow" advTm="1541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784614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Program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b="1" dirty="0" err="1"/>
              <a:t>fungsi</a:t>
            </a:r>
            <a:r>
              <a:rPr lang="en-US" b="1" dirty="0"/>
              <a:t> </a:t>
            </a:r>
            <a:r>
              <a:rPr lang="en-US" b="1" dirty="0" err="1"/>
              <a:t>tanpa</a:t>
            </a:r>
            <a:r>
              <a:rPr lang="en-US" b="1" dirty="0"/>
              <a:t> </a:t>
            </a:r>
            <a:r>
              <a:rPr lang="en-US" b="1" dirty="0" err="1"/>
              <a:t>nilai</a:t>
            </a:r>
            <a:r>
              <a:rPr lang="en-US" b="1" dirty="0"/>
              <a:t> </a:t>
            </a:r>
            <a:r>
              <a:rPr lang="en-US" b="1" dirty="0" err="1"/>
              <a:t>balik</a:t>
            </a:r>
            <a:endParaRPr lang="en-US" b="1" dirty="0"/>
          </a:p>
          <a:p>
            <a:endParaRPr lang="en-US" dirty="0"/>
          </a:p>
          <a:p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void </a:t>
            </a:r>
            <a:r>
              <a:rPr lang="en-US" dirty="0" err="1"/>
              <a:t>infoPerusahaan</a:t>
            </a:r>
            <a:r>
              <a:rPr lang="en-US" dirty="0"/>
              <a:t>()</a:t>
            </a: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printf</a:t>
            </a:r>
            <a:r>
              <a:rPr lang="en-US" dirty="0"/>
              <a:t>(“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Informatika</a:t>
            </a:r>
            <a:r>
              <a:rPr lang="en-US" dirty="0"/>
              <a:t> UPN Veteran </a:t>
            </a:r>
            <a:r>
              <a:rPr lang="en-US" dirty="0" err="1"/>
              <a:t>Jatim</a:t>
            </a:r>
            <a:r>
              <a:rPr lang="en-US" dirty="0"/>
              <a:t>”);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int</a:t>
            </a:r>
            <a:r>
              <a:rPr lang="en-US" dirty="0"/>
              <a:t> main ()</a:t>
            </a: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infoPerusahaan</a:t>
            </a:r>
            <a:r>
              <a:rPr lang="en-US" dirty="0"/>
              <a:t>();</a:t>
            </a:r>
            <a:br>
              <a:rPr lang="en-US" dirty="0"/>
            </a:br>
            <a:r>
              <a:rPr lang="en-US" dirty="0"/>
              <a:t>	return 0;</a:t>
            </a:r>
            <a:br>
              <a:rPr lang="en-US" dirty="0"/>
            </a:br>
            <a:r>
              <a:rPr lang="en-US" dirty="0"/>
              <a:t>}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07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66"/>
    </mc:Choice>
    <mc:Fallback xmlns="">
      <p:transition spd="slow" advTm="80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209" t="202" r="47121" b="52551"/>
          <a:stretch/>
        </p:blipFill>
        <p:spPr>
          <a:xfrm>
            <a:off x="267831" y="365759"/>
            <a:ext cx="5779008" cy="44127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4169" t="17137" r="44118" b="55041"/>
          <a:stretch/>
        </p:blipFill>
        <p:spPr>
          <a:xfrm>
            <a:off x="3603915" y="3122511"/>
            <a:ext cx="6764594" cy="25367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388" y="289661"/>
            <a:ext cx="9692640" cy="13255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31" y="1873046"/>
            <a:ext cx="9589401" cy="4130111"/>
          </a:xfrm>
        </p:spPr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/>
              <p14:cNvContentPartPr/>
              <p14:nvPr/>
            </p14:nvContentPartPr>
            <p14:xfrm>
              <a:off x="2982600" y="2214720"/>
              <a:ext cx="360" cy="3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73240" y="220536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6850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095"/>
    </mc:Choice>
    <mc:Fallback xmlns="">
      <p:transition spd="slow" advTm="720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233" y="188779"/>
            <a:ext cx="9692640" cy="696124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Program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233" y="1494504"/>
            <a:ext cx="5103302" cy="4873660"/>
          </a:xfrm>
        </p:spPr>
        <p:txBody>
          <a:bodyPr/>
          <a:lstStyle/>
          <a:p>
            <a:r>
              <a:rPr lang="en-US" b="1" dirty="0" err="1"/>
              <a:t>Contoh</a:t>
            </a:r>
            <a:r>
              <a:rPr lang="en-US" b="1" dirty="0"/>
              <a:t> </a:t>
            </a:r>
            <a:r>
              <a:rPr lang="en-US" b="1" dirty="0" err="1"/>
              <a:t>aplikasi</a:t>
            </a:r>
            <a:r>
              <a:rPr lang="en-US" b="1" dirty="0"/>
              <a:t> </a:t>
            </a:r>
            <a:r>
              <a:rPr lang="en-US" b="1" dirty="0" err="1"/>
              <a:t>mencari</a:t>
            </a:r>
            <a:r>
              <a:rPr lang="en-US" b="1" dirty="0"/>
              <a:t> </a:t>
            </a:r>
            <a:r>
              <a:rPr lang="en-US" b="1" dirty="0" err="1"/>
              <a:t>bilangan</a:t>
            </a:r>
            <a:r>
              <a:rPr lang="en-US" b="1" dirty="0"/>
              <a:t> </a:t>
            </a:r>
            <a:r>
              <a:rPr lang="en-US" b="1" dirty="0" err="1"/>
              <a:t>terkecil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b="1" dirty="0" err="1"/>
              <a:t>Algoritma</a:t>
            </a:r>
            <a:r>
              <a:rPr lang="en-US" b="1" dirty="0"/>
              <a:t> :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SUBRUTIN </a:t>
            </a:r>
            <a:r>
              <a:rPr lang="en-US" dirty="0" err="1"/>
              <a:t>terkecil</a:t>
            </a:r>
            <a:r>
              <a:rPr lang="en-US" dirty="0"/>
              <a:t>(</a:t>
            </a:r>
            <a:r>
              <a:rPr lang="en-US" dirty="0" err="1"/>
              <a:t>x,y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  JIKA x &lt; y MAKA</a:t>
            </a:r>
            <a:br>
              <a:rPr lang="en-US" dirty="0"/>
            </a:br>
            <a:r>
              <a:rPr lang="en-US" dirty="0"/>
              <a:t>	min </a:t>
            </a:r>
            <a:r>
              <a:rPr lang="en-US" dirty="0">
                <a:sym typeface="Wingdings"/>
              </a:rPr>
              <a:t> x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  SEBALIKNYA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	min  y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  AKHIR-JIKA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/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   NILAI-BALIK min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AKHIR-SUBRUTIN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51401" y="1691322"/>
            <a:ext cx="629953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#include &lt;</a:t>
            </a:r>
            <a:r>
              <a:rPr lang="en-US" sz="1600" dirty="0" err="1"/>
              <a:t>stdio.h</a:t>
            </a:r>
            <a:r>
              <a:rPr lang="en-US" sz="1600" dirty="0"/>
              <a:t>&gt;</a:t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double </a:t>
            </a:r>
            <a:r>
              <a:rPr lang="en-US" sz="1600" dirty="0" err="1"/>
              <a:t>terkecil</a:t>
            </a:r>
            <a:r>
              <a:rPr lang="en-US" sz="1600" dirty="0"/>
              <a:t> (double x, double y)</a:t>
            </a:r>
            <a:br>
              <a:rPr lang="en-US" sz="1600" dirty="0"/>
            </a:br>
            <a:r>
              <a:rPr lang="en-US" sz="1600" dirty="0"/>
              <a:t>{</a:t>
            </a:r>
            <a:br>
              <a:rPr lang="en-US" sz="1600" dirty="0"/>
            </a:br>
            <a:r>
              <a:rPr lang="en-US" sz="1600" dirty="0"/>
              <a:t>	double min;</a:t>
            </a:r>
            <a:br>
              <a:rPr lang="en-US" sz="1600" dirty="0"/>
            </a:br>
            <a:r>
              <a:rPr lang="en-US" sz="1600" dirty="0"/>
              <a:t>	if (x &lt; y)   min = x;</a:t>
            </a:r>
            <a:br>
              <a:rPr lang="en-US" sz="1600" dirty="0"/>
            </a:br>
            <a:r>
              <a:rPr lang="en-US" sz="1600" dirty="0"/>
              <a:t>	else   min = y</a:t>
            </a:r>
            <a:br>
              <a:rPr lang="en-US" sz="1600" dirty="0"/>
            </a:br>
            <a:r>
              <a:rPr lang="en-US" sz="1600" dirty="0"/>
              <a:t>	return min;</a:t>
            </a:r>
            <a:br>
              <a:rPr lang="en-US" sz="1600" dirty="0"/>
            </a:br>
            <a:r>
              <a:rPr lang="en-US" sz="1600" dirty="0"/>
              <a:t>}</a:t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err="1"/>
              <a:t>int</a:t>
            </a:r>
            <a:r>
              <a:rPr lang="en-US" sz="1600" dirty="0"/>
              <a:t> main ()</a:t>
            </a:r>
            <a:br>
              <a:rPr lang="en-US" sz="1600" dirty="0"/>
            </a:br>
            <a:r>
              <a:rPr lang="en-US" sz="1600" dirty="0"/>
              <a:t>{</a:t>
            </a:r>
            <a:br>
              <a:rPr lang="en-US" sz="1600" dirty="0"/>
            </a:br>
            <a:r>
              <a:rPr lang="en-US" sz="1600" dirty="0"/>
              <a:t>	double a, b, c;</a:t>
            </a:r>
            <a:br>
              <a:rPr lang="en-US" sz="1600" dirty="0"/>
            </a:br>
            <a:r>
              <a:rPr lang="en-US" sz="1600" dirty="0"/>
              <a:t>	a = 35.6;</a:t>
            </a:r>
            <a:br>
              <a:rPr lang="en-US" sz="1600" dirty="0"/>
            </a:br>
            <a:r>
              <a:rPr lang="en-US" sz="1600" dirty="0"/>
              <a:t>  	b = 78.5;</a:t>
            </a:r>
            <a:br>
              <a:rPr lang="en-US" sz="1600" dirty="0"/>
            </a:br>
            <a:r>
              <a:rPr lang="en-US" sz="1600" dirty="0"/>
              <a:t>	c = </a:t>
            </a:r>
            <a:r>
              <a:rPr lang="en-US" sz="1600" dirty="0" err="1"/>
              <a:t>terkecil</a:t>
            </a:r>
            <a:r>
              <a:rPr lang="en-US" sz="1600" dirty="0"/>
              <a:t> (</a:t>
            </a:r>
            <a:r>
              <a:rPr lang="en-US" sz="1600" dirty="0" err="1"/>
              <a:t>a,b</a:t>
            </a:r>
            <a:r>
              <a:rPr lang="en-US" sz="1600" dirty="0"/>
              <a:t>);</a:t>
            </a:r>
            <a:br>
              <a:rPr lang="en-US" sz="1600" dirty="0"/>
            </a:br>
            <a:r>
              <a:rPr lang="en-US" sz="1600" dirty="0"/>
              <a:t>	</a:t>
            </a:r>
            <a:r>
              <a:rPr lang="en-US" sz="1600" dirty="0" err="1"/>
              <a:t>printf</a:t>
            </a:r>
            <a:r>
              <a:rPr lang="en-US" sz="1600" dirty="0"/>
              <a:t>(“</a:t>
            </a:r>
            <a:r>
              <a:rPr lang="en-US" sz="1600" dirty="0" err="1"/>
              <a:t>Terkecil</a:t>
            </a:r>
            <a:r>
              <a:rPr lang="en-US" sz="1600" dirty="0"/>
              <a:t> </a:t>
            </a:r>
            <a:r>
              <a:rPr lang="en-US" sz="1600" dirty="0" err="1"/>
              <a:t>antara</a:t>
            </a:r>
            <a:r>
              <a:rPr lang="en-US" sz="1600" dirty="0"/>
              <a:t> %lf </a:t>
            </a:r>
            <a:r>
              <a:rPr lang="en-US" sz="1600" dirty="0" err="1"/>
              <a:t>dan</a:t>
            </a:r>
            <a:r>
              <a:rPr lang="en-US" sz="1600" dirty="0"/>
              <a:t> %</a:t>
            </a:r>
            <a:r>
              <a:rPr lang="en-US" sz="1600"/>
              <a:t>lf </a:t>
            </a:r>
            <a:r>
              <a:rPr lang="en-US" sz="1600" smtClean="0"/>
              <a:t>adalah %lf </a:t>
            </a:r>
            <a:r>
              <a:rPr lang="en-US" sz="1600" dirty="0"/>
              <a:t>\n”, a</a:t>
            </a:r>
            <a:r>
              <a:rPr lang="en-US" sz="1600"/>
              <a:t>, </a:t>
            </a:r>
            <a:r>
              <a:rPr lang="en-US" sz="1600" smtClean="0"/>
              <a:t> b</a:t>
            </a:r>
            <a:r>
              <a:rPr lang="en-US" sz="1600" dirty="0"/>
              <a:t>, c);</a:t>
            </a:r>
            <a:br>
              <a:rPr lang="en-US" sz="1600" dirty="0"/>
            </a:br>
            <a:r>
              <a:rPr lang="en-US" sz="1600" dirty="0"/>
              <a:t>	return 0;</a:t>
            </a:r>
            <a:br>
              <a:rPr lang="en-US" sz="1600" dirty="0"/>
            </a:br>
            <a:r>
              <a:rPr lang="en-US" sz="1600" dirty="0"/>
              <a:t>}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610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803"/>
    </mc:Choice>
    <mc:Fallback xmlns="">
      <p:transition spd="slow" advTm="688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868" r="34833" b="35686"/>
          <a:stretch/>
        </p:blipFill>
        <p:spPr>
          <a:xfrm>
            <a:off x="294967" y="277270"/>
            <a:ext cx="7185071" cy="60645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7142" t="32538" r="32566" b="36618"/>
          <a:stretch/>
        </p:blipFill>
        <p:spPr>
          <a:xfrm>
            <a:off x="4418026" y="1445341"/>
            <a:ext cx="6339624" cy="272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69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355"/>
    </mc:Choice>
    <mc:Fallback xmlns="">
      <p:transition spd="slow" advTm="105355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098" y="362810"/>
            <a:ext cx="9692640" cy="769866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Program IV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3098" y="1864426"/>
            <a:ext cx="5103302" cy="4351337"/>
          </a:xfrm>
        </p:spPr>
        <p:txBody>
          <a:bodyPr>
            <a:normAutofit/>
          </a:bodyPr>
          <a:lstStyle/>
          <a:p>
            <a:r>
              <a:rPr lang="en-US" b="1" dirty="0" err="1"/>
              <a:t>Contoh</a:t>
            </a:r>
            <a:r>
              <a:rPr lang="en-US" b="1" dirty="0"/>
              <a:t> </a:t>
            </a:r>
            <a:r>
              <a:rPr lang="en-US" b="1" dirty="0" err="1"/>
              <a:t>aplikasi</a:t>
            </a:r>
            <a:r>
              <a:rPr lang="en-US" b="1" dirty="0"/>
              <a:t> </a:t>
            </a:r>
            <a:r>
              <a:rPr lang="en-US" b="1" dirty="0" err="1"/>
              <a:t>mencari</a:t>
            </a:r>
            <a:r>
              <a:rPr lang="en-US" b="1" dirty="0"/>
              <a:t> </a:t>
            </a:r>
            <a:r>
              <a:rPr lang="en-US" b="1" dirty="0" err="1"/>
              <a:t>bilangan</a:t>
            </a:r>
            <a:r>
              <a:rPr lang="en-US" b="1" dirty="0"/>
              <a:t> </a:t>
            </a:r>
            <a:r>
              <a:rPr lang="en-US" b="1" dirty="0" err="1"/>
              <a:t>terkecil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sebuah</a:t>
            </a:r>
            <a:r>
              <a:rPr lang="en-US" b="1" dirty="0"/>
              <a:t> array</a:t>
            </a:r>
            <a:br>
              <a:rPr lang="en-US" b="1" dirty="0"/>
            </a:br>
            <a:endParaRPr lang="en-US" b="1" dirty="0"/>
          </a:p>
          <a:p>
            <a:r>
              <a:rPr lang="en-US" dirty="0" err="1"/>
              <a:t>Algoritma</a:t>
            </a:r>
            <a:r>
              <a:rPr lang="en-US" dirty="0"/>
              <a:t> :</a:t>
            </a:r>
            <a:br>
              <a:rPr lang="en-US" dirty="0"/>
            </a:br>
            <a:r>
              <a:rPr lang="en-US" dirty="0"/>
              <a:t>SUBRUTIN </a:t>
            </a:r>
            <a:r>
              <a:rPr lang="en-US" dirty="0" err="1"/>
              <a:t>terkecil</a:t>
            </a:r>
            <a:r>
              <a:rPr lang="en-US" dirty="0"/>
              <a:t>(</a:t>
            </a:r>
            <a:r>
              <a:rPr lang="en-US" dirty="0" err="1"/>
              <a:t>X,jum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  min </a:t>
            </a:r>
            <a:r>
              <a:rPr lang="en-US" dirty="0">
                <a:sym typeface="Wingdings"/>
              </a:rPr>
              <a:t> X[0]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  UNTUK </a:t>
            </a:r>
            <a:r>
              <a:rPr lang="en-US" dirty="0" err="1">
                <a:sym typeface="Wingdings"/>
              </a:rPr>
              <a:t>i</a:t>
            </a:r>
            <a:r>
              <a:rPr lang="en-US" dirty="0">
                <a:sym typeface="Wingdings"/>
              </a:rPr>
              <a:t>=1 S/D </a:t>
            </a:r>
            <a:r>
              <a:rPr lang="en-US" dirty="0" err="1">
                <a:sym typeface="Wingdings"/>
              </a:rPr>
              <a:t>jum</a:t>
            </a:r>
            <a:r>
              <a:rPr lang="en-US" dirty="0">
                <a:sym typeface="Wingdings"/>
              </a:rPr>
              <a:t> </a:t>
            </a:r>
            <a:r>
              <a:rPr lang="mr-IN" dirty="0">
                <a:sym typeface="Wingdings"/>
              </a:rPr>
              <a:t>–</a:t>
            </a:r>
            <a:r>
              <a:rPr lang="en-US" dirty="0">
                <a:sym typeface="Wingdings"/>
              </a:rPr>
              <a:t> 1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          JIKA X[</a:t>
            </a:r>
            <a:r>
              <a:rPr lang="en-US" dirty="0" err="1">
                <a:sym typeface="Wingdings"/>
              </a:rPr>
              <a:t>i</a:t>
            </a:r>
            <a:r>
              <a:rPr lang="en-US" dirty="0">
                <a:sym typeface="Wingdings"/>
              </a:rPr>
              <a:t>] &lt; min MAKA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                   min  X[</a:t>
            </a:r>
            <a:r>
              <a:rPr lang="en-US" dirty="0" err="1">
                <a:sym typeface="Wingdings"/>
              </a:rPr>
              <a:t>i</a:t>
            </a:r>
            <a:r>
              <a:rPr lang="en-US" dirty="0">
                <a:sym typeface="Wingdings"/>
              </a:rPr>
              <a:t>]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           AKHIR-JIKA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  AKHIR-UNTUK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  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  NILAI-BALIK min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AKHIR-SUBRUTIN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17084" y="1283337"/>
            <a:ext cx="572237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#include &lt;</a:t>
            </a:r>
            <a:r>
              <a:rPr lang="en-US" sz="1600" dirty="0" err="1"/>
              <a:t>stdio.h</a:t>
            </a:r>
            <a:r>
              <a:rPr lang="en-US" sz="1600" dirty="0"/>
              <a:t>&gt;</a:t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double </a:t>
            </a:r>
            <a:r>
              <a:rPr lang="en-US" sz="1600" dirty="0" err="1"/>
              <a:t>terkecil</a:t>
            </a:r>
            <a:r>
              <a:rPr lang="en-US" sz="1600" dirty="0"/>
              <a:t> (double x[], 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jum</a:t>
            </a:r>
            <a:r>
              <a:rPr lang="en-US" sz="1600" dirty="0"/>
              <a:t>)</a:t>
            </a:r>
            <a:br>
              <a:rPr lang="en-US" sz="1600" dirty="0"/>
            </a:br>
            <a:r>
              <a:rPr lang="en-US" sz="1600" dirty="0"/>
              <a:t>{</a:t>
            </a:r>
            <a:br>
              <a:rPr lang="en-US" sz="1600" dirty="0"/>
            </a:br>
            <a:r>
              <a:rPr lang="en-US" sz="1600" dirty="0"/>
              <a:t>	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;</a:t>
            </a:r>
            <a:br>
              <a:rPr lang="en-US" sz="1600" dirty="0"/>
            </a:br>
            <a:r>
              <a:rPr lang="en-US" sz="1600" dirty="0"/>
              <a:t>	double min;</a:t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	min = x[0];</a:t>
            </a:r>
            <a:br>
              <a:rPr lang="en-US" sz="1600" dirty="0"/>
            </a:br>
            <a:r>
              <a:rPr lang="en-US" sz="1600" dirty="0"/>
              <a:t>	for (</a:t>
            </a:r>
            <a:r>
              <a:rPr lang="en-US" sz="1600" dirty="0" err="1"/>
              <a:t>i</a:t>
            </a:r>
            <a:r>
              <a:rPr lang="en-US" sz="1600" dirty="0"/>
              <a:t>=1; </a:t>
            </a:r>
            <a:r>
              <a:rPr lang="en-US" sz="1600" dirty="0" err="1"/>
              <a:t>i</a:t>
            </a:r>
            <a:r>
              <a:rPr lang="en-US" sz="1600" dirty="0"/>
              <a:t>&lt; </a:t>
            </a:r>
            <a:r>
              <a:rPr lang="en-US" sz="1600" dirty="0" err="1"/>
              <a:t>jum</a:t>
            </a:r>
            <a:r>
              <a:rPr lang="en-US" sz="1600" dirty="0"/>
              <a:t>; </a:t>
            </a:r>
            <a:r>
              <a:rPr lang="en-US" sz="1600" dirty="0" err="1"/>
              <a:t>i</a:t>
            </a:r>
            <a:r>
              <a:rPr lang="en-US" sz="1600" dirty="0"/>
              <a:t>++)</a:t>
            </a:r>
            <a:br>
              <a:rPr lang="en-US" sz="1600" dirty="0"/>
            </a:br>
            <a:r>
              <a:rPr lang="en-US" sz="1600" dirty="0"/>
              <a:t>		if(x[</a:t>
            </a:r>
            <a:r>
              <a:rPr lang="en-US" sz="1600" dirty="0" err="1"/>
              <a:t>i</a:t>
            </a:r>
            <a:r>
              <a:rPr lang="en-US" sz="1600" dirty="0"/>
              <a:t>] &lt; min)</a:t>
            </a:r>
            <a:br>
              <a:rPr lang="en-US" sz="1600" dirty="0"/>
            </a:br>
            <a:r>
              <a:rPr lang="en-US" sz="1600" dirty="0"/>
              <a:t>			min = x[</a:t>
            </a:r>
            <a:r>
              <a:rPr lang="en-US" sz="1600" dirty="0" err="1"/>
              <a:t>i</a:t>
            </a:r>
            <a:r>
              <a:rPr lang="en-US" sz="1600" dirty="0"/>
              <a:t>];</a:t>
            </a:r>
            <a:br>
              <a:rPr lang="en-US" sz="1600" dirty="0"/>
            </a:br>
            <a:r>
              <a:rPr lang="en-US" sz="1600" dirty="0"/>
              <a:t>	return min;</a:t>
            </a:r>
            <a:br>
              <a:rPr lang="en-US" sz="1600" dirty="0"/>
            </a:br>
            <a:r>
              <a:rPr lang="en-US" sz="1600" dirty="0"/>
              <a:t>}</a:t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err="1"/>
              <a:t>int</a:t>
            </a:r>
            <a:r>
              <a:rPr lang="en-US" sz="1600" dirty="0"/>
              <a:t> main ()</a:t>
            </a:r>
            <a:br>
              <a:rPr lang="en-US" sz="1600" dirty="0"/>
            </a:br>
            <a:r>
              <a:rPr lang="en-US" sz="1600" dirty="0"/>
              <a:t>{</a:t>
            </a:r>
            <a:br>
              <a:rPr lang="en-US" sz="1600" dirty="0"/>
            </a:br>
            <a:r>
              <a:rPr lang="en-US" sz="1600" dirty="0"/>
              <a:t>	double y;</a:t>
            </a:r>
          </a:p>
          <a:p>
            <a:r>
              <a:rPr lang="en-US" sz="1600" dirty="0"/>
              <a:t>	double data [] = {578, 67.8, 2.3, 24,123.5};</a:t>
            </a:r>
            <a:br>
              <a:rPr lang="en-US" sz="1600" dirty="0"/>
            </a:br>
            <a:r>
              <a:rPr lang="en-US" sz="1600" dirty="0"/>
              <a:t>	y = </a:t>
            </a:r>
            <a:r>
              <a:rPr lang="en-US" sz="1600" dirty="0" err="1"/>
              <a:t>terkecil</a:t>
            </a:r>
            <a:r>
              <a:rPr lang="en-US" sz="1600" dirty="0"/>
              <a:t>(data,5);</a:t>
            </a:r>
            <a:br>
              <a:rPr lang="en-US" sz="1600" dirty="0"/>
            </a:br>
            <a:r>
              <a:rPr lang="en-US" sz="1600" dirty="0"/>
              <a:t>	</a:t>
            </a:r>
            <a:r>
              <a:rPr lang="en-US" sz="1600" dirty="0" err="1"/>
              <a:t>printf</a:t>
            </a:r>
            <a:r>
              <a:rPr lang="en-US" sz="1600" dirty="0"/>
              <a:t>(“</a:t>
            </a:r>
            <a:r>
              <a:rPr lang="en-US" sz="1600" dirty="0" err="1"/>
              <a:t>Terkecil</a:t>
            </a:r>
            <a:r>
              <a:rPr lang="en-US" sz="1600" dirty="0"/>
              <a:t> : %lf \n”, y);</a:t>
            </a:r>
            <a:br>
              <a:rPr lang="en-US" sz="1600" dirty="0"/>
            </a:br>
            <a:r>
              <a:rPr lang="en-US" sz="1600" dirty="0"/>
              <a:t>	return 0;</a:t>
            </a:r>
            <a:br>
              <a:rPr lang="en-US" sz="1600" dirty="0"/>
            </a:br>
            <a:r>
              <a:rPr lang="en-US" sz="1600" dirty="0"/>
              <a:t>} //</a:t>
            </a:r>
            <a:r>
              <a:rPr lang="en-US" sz="1600" dirty="0" err="1"/>
              <a:t>minim.c</a:t>
            </a:r>
            <a:r>
              <a:rPr lang="en-US" sz="1600" dirty="0"/>
              <a:t>	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291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98"/>
    </mc:Choice>
    <mc:Fallback xmlns="">
      <p:transition spd="slow" advTm="139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982" t="11290" r="33690" b="29436"/>
          <a:stretch/>
        </p:blipFill>
        <p:spPr>
          <a:xfrm>
            <a:off x="412955" y="1002890"/>
            <a:ext cx="8062851" cy="53389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955" y="365760"/>
            <a:ext cx="10541557" cy="297917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2137" t="14236" r="49180" b="64411"/>
          <a:stretch/>
        </p:blipFill>
        <p:spPr>
          <a:xfrm>
            <a:off x="4719486" y="235973"/>
            <a:ext cx="5973095" cy="218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7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0870"/>
    </mc:Choice>
    <mc:Fallback xmlns="">
      <p:transition spd="slow" advTm="37087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92" y="203528"/>
            <a:ext cx="9692640" cy="62238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Contoh</a:t>
            </a:r>
            <a:r>
              <a:rPr lang="en-US" dirty="0"/>
              <a:t> Program V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3098" y="1864426"/>
            <a:ext cx="5103302" cy="4351337"/>
          </a:xfrm>
        </p:spPr>
        <p:txBody>
          <a:bodyPr>
            <a:normAutofit/>
          </a:bodyPr>
          <a:lstStyle/>
          <a:p>
            <a:r>
              <a:rPr lang="en-US" b="1" dirty="0" err="1"/>
              <a:t>Contoh</a:t>
            </a:r>
            <a:r>
              <a:rPr lang="en-US" b="1" dirty="0"/>
              <a:t> </a:t>
            </a:r>
            <a:r>
              <a:rPr lang="en-US" b="1" dirty="0" err="1"/>
              <a:t>subrutin</a:t>
            </a:r>
            <a:r>
              <a:rPr lang="en-US" b="1" dirty="0"/>
              <a:t> </a:t>
            </a:r>
            <a:r>
              <a:rPr lang="en-US" b="1" dirty="0" err="1"/>
              <a:t>untu</a:t>
            </a:r>
            <a:r>
              <a:rPr lang="en-US" b="1" dirty="0"/>
              <a:t> </a:t>
            </a:r>
            <a:r>
              <a:rPr lang="en-US" b="1" dirty="0" err="1"/>
              <a:t>membedakan</a:t>
            </a:r>
            <a:r>
              <a:rPr lang="en-US" b="1" dirty="0"/>
              <a:t> </a:t>
            </a:r>
            <a:r>
              <a:rPr lang="en-US" b="1" dirty="0" err="1"/>
              <a:t>bilangan</a:t>
            </a:r>
            <a:r>
              <a:rPr lang="en-US" b="1" dirty="0"/>
              <a:t> </a:t>
            </a:r>
            <a:r>
              <a:rPr lang="en-US" b="1" dirty="0" err="1"/>
              <a:t>genap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ganjil</a:t>
            </a:r>
            <a:r>
              <a:rPr lang="en-US" b="1" dirty="0"/>
              <a:t/>
            </a:r>
            <a:br>
              <a:rPr lang="en-US" b="1" dirty="0"/>
            </a:br>
            <a:endParaRPr lang="en-US" b="1" dirty="0"/>
          </a:p>
          <a:p>
            <a:r>
              <a:rPr lang="en-US" dirty="0" err="1"/>
              <a:t>Algoritma</a:t>
            </a:r>
            <a:r>
              <a:rPr lang="en-US" dirty="0"/>
              <a:t> : </a:t>
            </a:r>
            <a:br>
              <a:rPr lang="en-US" dirty="0"/>
            </a:br>
            <a:r>
              <a:rPr lang="en-US" dirty="0"/>
              <a:t>SUBRUTIN </a:t>
            </a:r>
            <a:r>
              <a:rPr lang="en-US" dirty="0" err="1"/>
              <a:t>ganjil</a:t>
            </a:r>
            <a:r>
              <a:rPr lang="en-US" dirty="0"/>
              <a:t> (</a:t>
            </a:r>
            <a:r>
              <a:rPr lang="en-US" dirty="0" err="1"/>
              <a:t>bil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  JIKA </a:t>
            </a:r>
            <a:r>
              <a:rPr lang="en-US" dirty="0" err="1"/>
              <a:t>sisaPembagian</a:t>
            </a:r>
            <a:r>
              <a:rPr lang="en-US" dirty="0"/>
              <a:t>(bil,2) = 1 MAKA</a:t>
            </a:r>
            <a:br>
              <a:rPr lang="en-US" dirty="0"/>
            </a:br>
            <a:r>
              <a:rPr lang="en-US" dirty="0"/>
              <a:t>	NILAI-BALIK BENAR</a:t>
            </a:r>
            <a:br>
              <a:rPr lang="en-US" dirty="0"/>
            </a:br>
            <a:r>
              <a:rPr lang="en-US" dirty="0"/>
              <a:t>  SEBALIKNYA</a:t>
            </a:r>
            <a:r>
              <a:rPr lang="en-US" dirty="0">
                <a:sym typeface="Wingdings"/>
              </a:rPr>
              <a:t>  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            NILAI-BALIK min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   AKHIR-JIKA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AKHIR-SUBRUTIN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08192" y="1864426"/>
            <a:ext cx="458438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#include &lt;</a:t>
            </a:r>
            <a:r>
              <a:rPr lang="en-US" sz="2000" dirty="0" err="1"/>
              <a:t>stdio.h</a:t>
            </a:r>
            <a:r>
              <a:rPr lang="en-US" sz="2000" dirty="0"/>
              <a:t>&gt;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ganjil</a:t>
            </a:r>
            <a:r>
              <a:rPr lang="en-US" sz="2000" dirty="0"/>
              <a:t> (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bil</a:t>
            </a:r>
            <a:r>
              <a:rPr lang="en-US" sz="2000" dirty="0"/>
              <a:t>)</a:t>
            </a:r>
            <a:br>
              <a:rPr lang="en-US" sz="2000" dirty="0"/>
            </a:br>
            <a:r>
              <a:rPr lang="en-US" sz="2000" dirty="0"/>
              <a:t>{</a:t>
            </a:r>
          </a:p>
          <a:p>
            <a:r>
              <a:rPr lang="en-US" sz="2000" dirty="0"/>
              <a:t>	if(</a:t>
            </a:r>
            <a:r>
              <a:rPr lang="en-US" sz="2000" dirty="0" err="1"/>
              <a:t>bil</a:t>
            </a:r>
            <a:r>
              <a:rPr lang="en-US" sz="2000" dirty="0"/>
              <a:t> % 2 == 1)  return 1;</a:t>
            </a:r>
          </a:p>
          <a:p>
            <a:r>
              <a:rPr lang="en-US" sz="2000" dirty="0"/>
              <a:t>	else return 0;</a:t>
            </a:r>
            <a:br>
              <a:rPr lang="en-US" sz="2000" dirty="0"/>
            </a:br>
            <a:r>
              <a:rPr lang="en-US" sz="2000" dirty="0"/>
              <a:t>}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err="1"/>
              <a:t>int</a:t>
            </a:r>
            <a:r>
              <a:rPr lang="en-US" sz="2000" dirty="0"/>
              <a:t> main ()</a:t>
            </a:r>
            <a:br>
              <a:rPr lang="en-US" sz="2000" dirty="0"/>
            </a:br>
            <a:r>
              <a:rPr lang="en-US" sz="2000" dirty="0"/>
              <a:t>{</a:t>
            </a:r>
            <a:br>
              <a:rPr lang="en-US" sz="2000" dirty="0"/>
            </a:br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(“%d\n”, </a:t>
            </a:r>
            <a:r>
              <a:rPr lang="en-US" sz="2000" dirty="0" err="1"/>
              <a:t>ganjil</a:t>
            </a:r>
            <a:r>
              <a:rPr lang="en-US" sz="2000" dirty="0"/>
              <a:t> (5));</a:t>
            </a:r>
          </a:p>
          <a:p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(“%d\n”, </a:t>
            </a:r>
            <a:r>
              <a:rPr lang="en-US" sz="2000" dirty="0" err="1"/>
              <a:t>ganjil</a:t>
            </a:r>
            <a:r>
              <a:rPr lang="en-US" sz="2000" dirty="0"/>
              <a:t> (7));</a:t>
            </a:r>
            <a:br>
              <a:rPr lang="en-US" sz="2000" dirty="0"/>
            </a:br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(“%d\n”, </a:t>
            </a:r>
            <a:r>
              <a:rPr lang="en-US" sz="2000" dirty="0" err="1"/>
              <a:t>ganjil</a:t>
            </a:r>
            <a:r>
              <a:rPr lang="en-US" sz="2000" dirty="0"/>
              <a:t> (6));</a:t>
            </a:r>
            <a:br>
              <a:rPr lang="en-US" sz="2000" dirty="0"/>
            </a:br>
            <a:r>
              <a:rPr lang="en-US" sz="2000" dirty="0"/>
              <a:t>} //</a:t>
            </a:r>
            <a:r>
              <a:rPr lang="en-US" sz="2000" dirty="0" err="1"/>
              <a:t>ganjil.c</a:t>
            </a:r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333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2"/>
    </mc:Choice>
    <mc:Fallback xmlns="">
      <p:transition spd="slow" advTm="18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303" t="-403" r="54773" b="40322"/>
          <a:stretch/>
        </p:blipFill>
        <p:spPr>
          <a:xfrm>
            <a:off x="349832" y="515533"/>
            <a:ext cx="4645744" cy="52440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348" t="4032" r="57153" b="61290"/>
          <a:stretch/>
        </p:blipFill>
        <p:spPr>
          <a:xfrm>
            <a:off x="4640877" y="1268949"/>
            <a:ext cx="6128395" cy="32735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9859" y="407055"/>
            <a:ext cx="9692640" cy="13255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63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210"/>
    </mc:Choice>
    <mc:Fallback xmlns="">
      <p:transition spd="slow" advTm="9621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485" y="365760"/>
            <a:ext cx="9692640" cy="54864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Contoh</a:t>
            </a:r>
            <a:r>
              <a:rPr lang="en-US" dirty="0"/>
              <a:t> Program VII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3098" y="1864426"/>
            <a:ext cx="5103302" cy="4351337"/>
          </a:xfrm>
        </p:spPr>
        <p:txBody>
          <a:bodyPr>
            <a:normAutofit/>
          </a:bodyPr>
          <a:lstStyle/>
          <a:p>
            <a:r>
              <a:rPr lang="en-US" b="1" dirty="0" err="1"/>
              <a:t>Contoh</a:t>
            </a:r>
            <a:r>
              <a:rPr lang="en-US" b="1" dirty="0"/>
              <a:t> </a:t>
            </a:r>
            <a:r>
              <a:rPr lang="en-US" b="1" dirty="0" err="1"/>
              <a:t>subrutin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menghitung</a:t>
            </a:r>
            <a:r>
              <a:rPr lang="en-US" b="1" dirty="0"/>
              <a:t> </a:t>
            </a:r>
            <a:r>
              <a:rPr lang="en-US" b="1" dirty="0" err="1"/>
              <a:t>sisi</a:t>
            </a:r>
            <a:r>
              <a:rPr lang="en-US" b="1" dirty="0"/>
              <a:t> miring </a:t>
            </a:r>
            <a:r>
              <a:rPr lang="en-US" b="1" dirty="0" err="1"/>
              <a:t>segitiga</a:t>
            </a:r>
            <a:r>
              <a:rPr lang="en-US" b="1" dirty="0"/>
              <a:t> </a:t>
            </a:r>
            <a:r>
              <a:rPr lang="en-US" b="1" dirty="0" err="1"/>
              <a:t>siku-siku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 err="1"/>
              <a:t>Algoritma</a:t>
            </a:r>
            <a:r>
              <a:rPr lang="en-US" dirty="0"/>
              <a:t> : </a:t>
            </a:r>
            <a:br>
              <a:rPr lang="en-US" dirty="0"/>
            </a:br>
            <a:r>
              <a:rPr lang="en-US" dirty="0"/>
              <a:t>SUBRUTIN </a:t>
            </a:r>
            <a:r>
              <a:rPr lang="en-US" i="1" dirty="0" err="1"/>
              <a:t>sisiMiring</a:t>
            </a:r>
            <a:r>
              <a:rPr lang="en-US" i="1" dirty="0"/>
              <a:t> </a:t>
            </a:r>
            <a:r>
              <a:rPr lang="en-US" dirty="0"/>
              <a:t>(</a:t>
            </a:r>
            <a:r>
              <a:rPr lang="en-US" dirty="0" err="1"/>
              <a:t>x,y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	NILAI-BALIK </a:t>
            </a:r>
            <a:r>
              <a:rPr lang="en-US" dirty="0" err="1"/>
              <a:t>akar</a:t>
            </a:r>
            <a:r>
              <a:rPr lang="en-US" dirty="0"/>
              <a:t>(</a:t>
            </a:r>
            <a:r>
              <a:rPr lang="en-US" dirty="0" err="1"/>
              <a:t>kuadrat</a:t>
            </a:r>
            <a:r>
              <a:rPr lang="en-US" dirty="0"/>
              <a:t>(x) +   			</a:t>
            </a:r>
            <a:r>
              <a:rPr lang="en-US" dirty="0" err="1"/>
              <a:t>kuadrat</a:t>
            </a:r>
            <a:r>
              <a:rPr lang="en-US" dirty="0"/>
              <a:t>(y))</a:t>
            </a:r>
            <a:br>
              <a:rPr lang="en-US" dirty="0"/>
            </a:br>
            <a:r>
              <a:rPr lang="en-US" dirty="0"/>
              <a:t>AKHIR-SUBRUTIN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08192" y="1864426"/>
            <a:ext cx="566453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#include &lt;</a:t>
            </a:r>
            <a:r>
              <a:rPr lang="en-US" sz="2000" dirty="0" err="1"/>
              <a:t>stdio.h</a:t>
            </a:r>
            <a:r>
              <a:rPr lang="en-US" sz="2000" dirty="0"/>
              <a:t>&gt;</a:t>
            </a:r>
            <a:br>
              <a:rPr lang="en-US" sz="2000" dirty="0"/>
            </a:br>
            <a:r>
              <a:rPr lang="en-US" sz="2000" dirty="0"/>
              <a:t>#include &lt;</a:t>
            </a:r>
            <a:r>
              <a:rPr lang="en-US" sz="2000" dirty="0" err="1"/>
              <a:t>math.h</a:t>
            </a:r>
            <a:r>
              <a:rPr lang="en-US" sz="2000" dirty="0"/>
              <a:t>&gt;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sisi_miring</a:t>
            </a:r>
            <a:r>
              <a:rPr lang="en-US" sz="2000" dirty="0"/>
              <a:t> (</a:t>
            </a:r>
            <a:r>
              <a:rPr lang="en-US" sz="2000" dirty="0" err="1"/>
              <a:t>int</a:t>
            </a:r>
            <a:r>
              <a:rPr lang="en-US" sz="2000" dirty="0"/>
              <a:t> x, </a:t>
            </a:r>
            <a:r>
              <a:rPr lang="en-US" sz="2000" dirty="0" err="1"/>
              <a:t>int</a:t>
            </a:r>
            <a:r>
              <a:rPr lang="en-US" sz="2000" dirty="0"/>
              <a:t> y)</a:t>
            </a:r>
            <a:br>
              <a:rPr lang="en-US" sz="2000" dirty="0"/>
            </a:br>
            <a:r>
              <a:rPr lang="en-US" sz="2000" dirty="0"/>
              <a:t>{</a:t>
            </a:r>
          </a:p>
          <a:p>
            <a:r>
              <a:rPr lang="en-US" sz="2000" dirty="0"/>
              <a:t>	return </a:t>
            </a:r>
            <a:r>
              <a:rPr lang="en-US" sz="2000" dirty="0" err="1"/>
              <a:t>sqrt</a:t>
            </a:r>
            <a:r>
              <a:rPr lang="en-US" sz="2000" dirty="0"/>
              <a:t> (x * x + y * y)</a:t>
            </a:r>
            <a:br>
              <a:rPr lang="en-US" sz="2000" dirty="0"/>
            </a:br>
            <a:r>
              <a:rPr lang="en-US" sz="2000" dirty="0"/>
              <a:t>}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err="1"/>
              <a:t>int</a:t>
            </a:r>
            <a:r>
              <a:rPr lang="en-US" sz="2000" dirty="0"/>
              <a:t> main ()</a:t>
            </a:r>
            <a:br>
              <a:rPr lang="en-US" sz="2000" dirty="0"/>
            </a:br>
            <a:r>
              <a:rPr lang="en-US" sz="2000" dirty="0"/>
              <a:t>{</a:t>
            </a:r>
            <a:br>
              <a:rPr lang="en-US" sz="2000" dirty="0"/>
            </a:br>
            <a:r>
              <a:rPr lang="en-US" sz="2000" dirty="0"/>
              <a:t>	</a:t>
            </a:r>
            <a:r>
              <a:rPr lang="en-US" sz="2000" dirty="0" err="1"/>
              <a:t>printf</a:t>
            </a:r>
            <a:r>
              <a:rPr lang="en-US" sz="2000" dirty="0"/>
              <a:t>(“%d\n”, </a:t>
            </a:r>
            <a:r>
              <a:rPr lang="en-US" sz="2000" dirty="0" err="1"/>
              <a:t>sisi_miring</a:t>
            </a:r>
            <a:r>
              <a:rPr lang="en-US" sz="2000" dirty="0"/>
              <a:t>(3,4));</a:t>
            </a:r>
            <a:br>
              <a:rPr lang="en-US" sz="2000" dirty="0"/>
            </a:br>
            <a:r>
              <a:rPr lang="en-US" sz="2000" dirty="0"/>
              <a:t>	return 0;</a:t>
            </a:r>
          </a:p>
          <a:p>
            <a:r>
              <a:rPr lang="en-US" sz="2000" dirty="0"/>
              <a:t>} //</a:t>
            </a:r>
            <a:r>
              <a:rPr lang="en-US" sz="2000" dirty="0" err="1"/>
              <a:t>sisimir.c</a:t>
            </a:r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381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81"/>
    </mc:Choice>
    <mc:Fallback xmlns="">
      <p:transition spd="slow" advTm="13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096" t="12096" r="37996" b="48388"/>
          <a:stretch/>
        </p:blipFill>
        <p:spPr>
          <a:xfrm>
            <a:off x="104713" y="684323"/>
            <a:ext cx="7953971" cy="38493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568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8467" t="6984" r="50753" b="66783"/>
          <a:stretch/>
        </p:blipFill>
        <p:spPr>
          <a:xfrm>
            <a:off x="5176683" y="1965959"/>
            <a:ext cx="6106019" cy="25676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375200" y="4554000"/>
              <a:ext cx="2464920" cy="277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65840" y="4544640"/>
                <a:ext cx="2483640" cy="29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056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775"/>
    </mc:Choice>
    <mc:Fallback xmlns="">
      <p:transition spd="slow" advTm="71775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by Reference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C, </a:t>
            </a:r>
            <a:r>
              <a:rPr lang="en-US" dirty="0" err="1"/>
              <a:t>pelewatan</a:t>
            </a:r>
            <a:r>
              <a:rPr lang="en-US" dirty="0"/>
              <a:t> </a:t>
            </a:r>
            <a:r>
              <a:rPr lang="en-US" dirty="0" err="1"/>
              <a:t>argumen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argumen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diubah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i="1" dirty="0"/>
              <a:t>call by reference</a:t>
            </a:r>
            <a:r>
              <a:rPr lang="en-US" dirty="0"/>
              <a:t>. </a:t>
            </a:r>
            <a:r>
              <a:rPr lang="en-US" err="1"/>
              <a:t>Terdapat</a:t>
            </a:r>
            <a:r>
              <a:rPr lang="en-US"/>
              <a:t> </a:t>
            </a:r>
            <a:r>
              <a:rPr lang="en-US" smtClean="0"/>
              <a:t>tiga</a:t>
            </a:r>
            <a:r>
              <a:rPr lang="en-US" smtClean="0"/>
              <a:t>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 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Parameter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definisi</a:t>
            </a:r>
            <a:r>
              <a:rPr lang="en-US" b="1" dirty="0"/>
              <a:t> </a:t>
            </a:r>
            <a:r>
              <a:rPr lang="en-US" b="1" dirty="0" err="1"/>
              <a:t>fungsi</a:t>
            </a:r>
            <a:r>
              <a:rPr lang="en-US" b="1" dirty="0"/>
              <a:t> </a:t>
            </a:r>
            <a:r>
              <a:rPr lang="en-US" b="1" dirty="0" err="1"/>
              <a:t>perlu</a:t>
            </a:r>
            <a:r>
              <a:rPr lang="en-US" b="1" dirty="0"/>
              <a:t> </a:t>
            </a:r>
            <a:r>
              <a:rPr lang="en-US" b="1" dirty="0" err="1"/>
              <a:t>ditulis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awalan</a:t>
            </a:r>
            <a:r>
              <a:rPr lang="en-US" b="1" dirty="0"/>
              <a:t> </a:t>
            </a:r>
            <a:r>
              <a:rPr lang="en-US" b="1" dirty="0" err="1"/>
              <a:t>tanda</a:t>
            </a:r>
            <a:r>
              <a:rPr lang="en-US" b="1" dirty="0"/>
              <a:t> *. Hal </a:t>
            </a:r>
            <a:r>
              <a:rPr lang="en-US" b="1" dirty="0" err="1"/>
              <a:t>serupa</a:t>
            </a:r>
            <a:r>
              <a:rPr lang="en-US" b="1" dirty="0"/>
              <a:t> </a:t>
            </a:r>
            <a:r>
              <a:rPr lang="en-US" b="1" dirty="0" err="1"/>
              <a:t>dikenakan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semua</a:t>
            </a:r>
            <a:r>
              <a:rPr lang="en-US" b="1" dirty="0"/>
              <a:t> </a:t>
            </a:r>
            <a:r>
              <a:rPr lang="en-US" b="1" dirty="0" err="1"/>
              <a:t>akses</a:t>
            </a:r>
            <a:r>
              <a:rPr lang="en-US" b="1" dirty="0"/>
              <a:t> parameter yang </a:t>
            </a:r>
            <a:r>
              <a:rPr lang="en-US" b="1" dirty="0" err="1"/>
              <a:t>disebutkan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tubuh</a:t>
            </a:r>
            <a:r>
              <a:rPr lang="en-US" b="1" dirty="0"/>
              <a:t> </a:t>
            </a:r>
            <a:r>
              <a:rPr lang="en-US" b="1" dirty="0" err="1"/>
              <a:t>fungsi</a:t>
            </a: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Awalan</a:t>
            </a:r>
            <a:r>
              <a:rPr lang="en-US" b="1" dirty="0"/>
              <a:t> &amp; </a:t>
            </a:r>
            <a:r>
              <a:rPr lang="en-US" b="1" dirty="0" err="1"/>
              <a:t>perlu</a:t>
            </a:r>
            <a:r>
              <a:rPr lang="en-US" b="1" dirty="0"/>
              <a:t> </a:t>
            </a:r>
            <a:r>
              <a:rPr lang="en-US" b="1" dirty="0" err="1"/>
              <a:t>ditulis</a:t>
            </a:r>
            <a:r>
              <a:rPr lang="en-US" b="1" dirty="0"/>
              <a:t> di </a:t>
            </a:r>
            <a:r>
              <a:rPr lang="en-US" b="1" dirty="0" err="1"/>
              <a:t>depan</a:t>
            </a:r>
            <a:r>
              <a:rPr lang="en-US" b="1" dirty="0"/>
              <a:t> </a:t>
            </a:r>
            <a:r>
              <a:rPr lang="en-US" b="1" dirty="0" err="1"/>
              <a:t>argumen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pemanggilan</a:t>
            </a:r>
            <a:r>
              <a:rPr lang="en-US" b="1" dirty="0"/>
              <a:t> </a:t>
            </a:r>
            <a:r>
              <a:rPr lang="en-US" b="1" dirty="0" err="1"/>
              <a:t>fungsi</a:t>
            </a:r>
            <a:r>
              <a:rPr lang="en-US" b="1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perkecualian</a:t>
            </a:r>
            <a:r>
              <a:rPr lang="en-US" b="1" dirty="0"/>
              <a:t>, </a:t>
            </a:r>
            <a:r>
              <a:rPr lang="en-US" b="1" dirty="0" err="1"/>
              <a:t>tanda</a:t>
            </a:r>
            <a:r>
              <a:rPr lang="en-US" b="1" dirty="0"/>
              <a:t> *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perlu</a:t>
            </a:r>
            <a:r>
              <a:rPr lang="en-US" b="1" dirty="0"/>
              <a:t> </a:t>
            </a:r>
            <a:r>
              <a:rPr lang="en-US" b="1" dirty="0" err="1"/>
              <a:t>disebutkan</a:t>
            </a:r>
            <a:r>
              <a:rPr lang="en-US" b="1" dirty="0"/>
              <a:t> </a:t>
            </a:r>
            <a:r>
              <a:rPr lang="en-US" b="1" dirty="0" err="1"/>
              <a:t>jika</a:t>
            </a:r>
            <a:r>
              <a:rPr lang="en-US" b="1" dirty="0"/>
              <a:t> </a:t>
            </a:r>
            <a:r>
              <a:rPr lang="en-US" b="1" dirty="0" err="1"/>
              <a:t>argumennya</a:t>
            </a:r>
            <a:r>
              <a:rPr lang="en-US" b="1" dirty="0"/>
              <a:t> </a:t>
            </a:r>
            <a:r>
              <a:rPr lang="en-US" b="1" dirty="0" err="1"/>
              <a:t>berupa</a:t>
            </a:r>
            <a:r>
              <a:rPr lang="en-US" b="1" dirty="0"/>
              <a:t> array</a:t>
            </a:r>
          </a:p>
          <a:p>
            <a:pPr marL="342900" indent="-342900">
              <a:buFont typeface="+mj-lt"/>
              <a:buAutoNum type="arabicPeriod"/>
            </a:pPr>
            <a:endParaRPr 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887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67"/>
    </mc:Choice>
    <mc:Fallback xmlns="">
      <p:transition spd="slow" advTm="96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33025"/>
            <a:ext cx="9692640" cy="725621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Program VIII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3098" y="1864426"/>
            <a:ext cx="5103302" cy="4351337"/>
          </a:xfrm>
        </p:spPr>
        <p:txBody>
          <a:bodyPr>
            <a:normAutofit/>
          </a:bodyPr>
          <a:lstStyle/>
          <a:p>
            <a:r>
              <a:rPr lang="en-US" b="1" dirty="0" err="1"/>
              <a:t>Contoh</a:t>
            </a:r>
            <a:r>
              <a:rPr lang="en-US" b="1" dirty="0"/>
              <a:t> </a:t>
            </a:r>
            <a:r>
              <a:rPr lang="en-US" b="1" dirty="0" err="1"/>
              <a:t>subrutin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menghitung</a:t>
            </a:r>
            <a:r>
              <a:rPr lang="en-US" b="1" dirty="0"/>
              <a:t> </a:t>
            </a:r>
            <a:r>
              <a:rPr lang="en-US" b="1" dirty="0" err="1"/>
              <a:t>menukar</a:t>
            </a:r>
            <a:r>
              <a:rPr lang="en-US" b="1" dirty="0"/>
              <a:t> </a:t>
            </a:r>
            <a:r>
              <a:rPr lang="en-US" b="1" dirty="0" err="1"/>
              <a:t>nilai</a:t>
            </a:r>
            <a:r>
              <a:rPr lang="en-US" b="1" dirty="0"/>
              <a:t> x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nilai</a:t>
            </a:r>
            <a:r>
              <a:rPr lang="en-US" b="1" dirty="0"/>
              <a:t> y</a:t>
            </a:r>
            <a:br>
              <a:rPr lang="en-US" b="1" dirty="0"/>
            </a:br>
            <a:endParaRPr lang="en-US" b="1" dirty="0"/>
          </a:p>
          <a:p>
            <a:r>
              <a:rPr lang="en-US" dirty="0" err="1"/>
              <a:t>Algoritma</a:t>
            </a:r>
            <a:r>
              <a:rPr lang="en-US" dirty="0"/>
              <a:t> : </a:t>
            </a:r>
            <a:br>
              <a:rPr lang="en-US" dirty="0"/>
            </a:br>
            <a:r>
              <a:rPr lang="en-US" dirty="0"/>
              <a:t>SUBRUTIN </a:t>
            </a:r>
            <a:r>
              <a:rPr lang="en-US" i="1" dirty="0" err="1"/>
              <a:t>tukar</a:t>
            </a:r>
            <a:r>
              <a:rPr lang="en-US" i="1" dirty="0"/>
              <a:t> </a:t>
            </a:r>
            <a:r>
              <a:rPr lang="en-US" dirty="0"/>
              <a:t>(</a:t>
            </a:r>
            <a:r>
              <a:rPr lang="en-US" dirty="0" err="1"/>
              <a:t>x,y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	z </a:t>
            </a:r>
            <a:r>
              <a:rPr lang="en-US" dirty="0">
                <a:sym typeface="Wingdings"/>
              </a:rPr>
              <a:t> x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	x  y</a:t>
            </a:r>
            <a:br>
              <a:rPr lang="en-US" dirty="0">
                <a:sym typeface="Wingdings"/>
              </a:rPr>
            </a:br>
            <a:r>
              <a:rPr lang="en-US" dirty="0">
                <a:sym typeface="Wingdings"/>
              </a:rPr>
              <a:t>	y  z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AKHIR-SUBRUTIN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02942" y="1445342"/>
            <a:ext cx="58108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void </a:t>
            </a:r>
            <a:r>
              <a:rPr lang="en-US" dirty="0" err="1"/>
              <a:t>tukar</a:t>
            </a:r>
            <a:r>
              <a:rPr lang="en-US" dirty="0"/>
              <a:t> (double *x, double *y)</a:t>
            </a:r>
            <a:br>
              <a:rPr lang="en-US" dirty="0"/>
            </a:br>
            <a:r>
              <a:rPr lang="en-US" dirty="0"/>
              <a:t>{</a:t>
            </a:r>
          </a:p>
          <a:p>
            <a:r>
              <a:rPr lang="en-US" dirty="0"/>
              <a:t>	double z;</a:t>
            </a:r>
            <a:br>
              <a:rPr lang="en-US" dirty="0"/>
            </a:br>
            <a:r>
              <a:rPr lang="en-US" dirty="0"/>
              <a:t>	z = *x;</a:t>
            </a:r>
            <a:br>
              <a:rPr lang="en-US" dirty="0"/>
            </a:br>
            <a:r>
              <a:rPr lang="en-US" dirty="0"/>
              <a:t>	*x = *y;</a:t>
            </a:r>
            <a:br>
              <a:rPr lang="en-US" dirty="0"/>
            </a:br>
            <a:r>
              <a:rPr lang="en-US" dirty="0"/>
              <a:t>	*y =  z;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int</a:t>
            </a:r>
            <a:r>
              <a:rPr lang="en-US" dirty="0"/>
              <a:t> main ()</a:t>
            </a: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	double </a:t>
            </a:r>
            <a:r>
              <a:rPr lang="en-US" dirty="0" err="1"/>
              <a:t>a,b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/>
              <a:t>	a = 56.7;</a:t>
            </a:r>
            <a:br>
              <a:rPr lang="en-US" dirty="0"/>
            </a:br>
            <a:r>
              <a:rPr lang="en-US" dirty="0"/>
              <a:t>	b = 12.3;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tukar</a:t>
            </a:r>
            <a:r>
              <a:rPr lang="en-US" dirty="0"/>
              <a:t>(&amp;a, &amp;b);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printf</a:t>
            </a:r>
            <a:r>
              <a:rPr lang="en-US" dirty="0"/>
              <a:t>(“a = %lf, b = %lf \n”, a, b)</a:t>
            </a:r>
            <a:br>
              <a:rPr lang="en-US" dirty="0"/>
            </a:br>
            <a:r>
              <a:rPr lang="en-US" dirty="0"/>
              <a:t>} //</a:t>
            </a:r>
            <a:r>
              <a:rPr lang="en-US" dirty="0" err="1"/>
              <a:t>tukar.c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36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5303" t="9476" r="49104" b="43549"/>
          <a:stretch/>
        </p:blipFill>
        <p:spPr>
          <a:xfrm>
            <a:off x="280220" y="1553376"/>
            <a:ext cx="6203148" cy="46029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37096" t="18561" r="27283" b="66002"/>
          <a:stretch/>
        </p:blipFill>
        <p:spPr>
          <a:xfrm>
            <a:off x="4516448" y="712535"/>
            <a:ext cx="5925410" cy="200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Pemanggilan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Call By Value </a:t>
            </a:r>
          </a:p>
          <a:p>
            <a:r>
              <a:rPr lang="en-US" dirty="0"/>
              <a:t>Call By Reference </a:t>
            </a:r>
          </a:p>
          <a:p>
            <a:r>
              <a:rPr lang="en-US" dirty="0">
                <a:hlinkClick r:id="rId2"/>
              </a:rPr>
              <a:t>https://www.youtube.com/watch?v=HEiPxjVR8CU</a:t>
            </a:r>
            <a:endParaRPr lang="en-US" dirty="0"/>
          </a:p>
          <a:p>
            <a:r>
              <a:rPr lang="en-US" dirty="0"/>
              <a:t>Call By Pointer</a:t>
            </a:r>
          </a:p>
          <a:p>
            <a:r>
              <a:rPr lang="en-US" dirty="0">
                <a:hlinkClick r:id="rId3"/>
              </a:rPr>
              <a:t>https://www.youtube.com/watch?v=cEphEIMaqms&amp;t=11s</a:t>
            </a:r>
            <a:endParaRPr lang="en-US" dirty="0"/>
          </a:p>
          <a:p>
            <a:r>
              <a:rPr lang="en-US" dirty="0">
                <a:hlinkClick r:id="rId4"/>
              </a:rPr>
              <a:t>https://www.youtube.com/watch?v=BRsv3ZXoHto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11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330" y="675689"/>
            <a:ext cx="10515481" cy="132556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/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3100" b="1" dirty="0" err="1"/>
              <a:t>Tugas</a:t>
            </a:r>
            <a:r>
              <a:rPr lang="en-US" sz="3100" dirty="0"/>
              <a:t/>
            </a:r>
            <a:br>
              <a:rPr lang="en-US" sz="3100" dirty="0"/>
            </a:br>
            <a:r>
              <a:rPr lang="en-US" sz="3100" b="1"/>
              <a:t>Deadline 5</a:t>
            </a:r>
            <a:r>
              <a:rPr lang="en-US" sz="3100" b="1" smtClean="0"/>
              <a:t> Juni 2025 23.00 </a:t>
            </a:r>
            <a:r>
              <a:rPr lang="en-US" sz="3100" b="1" dirty="0"/>
              <a:t>WIB</a:t>
            </a: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/>
              <a:t/>
            </a:r>
            <a:br>
              <a:rPr lang="en-US" sz="3100" dirty="0"/>
            </a:b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330" y="1630017"/>
            <a:ext cx="9366902" cy="473102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000" b="1" err="1"/>
              <a:t>Buatlah</a:t>
            </a:r>
            <a:r>
              <a:rPr lang="en-US" sz="8000" b="1"/>
              <a:t> 2</a:t>
            </a:r>
            <a:r>
              <a:rPr lang="en-US" sz="8000" b="1" smtClean="0"/>
              <a:t> Program </a:t>
            </a:r>
            <a:r>
              <a:rPr lang="en-US" sz="8000" smtClean="0"/>
              <a:t>yang mengimplementasikan  konsep subrutin </a:t>
            </a:r>
            <a:r>
              <a:rPr lang="en-US" sz="8000"/>
              <a:t>/ </a:t>
            </a:r>
            <a:r>
              <a:rPr lang="en-US" sz="8000" smtClean="0"/>
              <a:t>fungsi.  (1 program call by reference dan 1 program call </a:t>
            </a:r>
            <a:r>
              <a:rPr lang="en-US" sz="8000" dirty="0"/>
              <a:t>by pointer)</a:t>
            </a:r>
            <a:br>
              <a:rPr lang="en-US" sz="8000" dirty="0"/>
            </a:br>
            <a:endParaRPr lang="en-US" sz="8000" dirty="0"/>
          </a:p>
          <a:p>
            <a:r>
              <a:rPr lang="en-US" sz="6600" b="1" dirty="0" err="1"/>
              <a:t>Ketentuan</a:t>
            </a:r>
            <a:r>
              <a:rPr lang="en-US" sz="6600" b="1" dirty="0"/>
              <a:t> Program :</a:t>
            </a:r>
          </a:p>
          <a:p>
            <a:r>
              <a:rPr lang="en-US" sz="6600" dirty="0"/>
              <a:t>1. Program </a:t>
            </a:r>
            <a:r>
              <a:rPr lang="en-US" sz="6600" dirty="0" err="1"/>
              <a:t>selain</a:t>
            </a:r>
            <a:r>
              <a:rPr lang="en-US" sz="6600" dirty="0"/>
              <a:t> </a:t>
            </a:r>
            <a:r>
              <a:rPr lang="en-US" sz="6600" dirty="0" err="1"/>
              <a:t>yg</a:t>
            </a:r>
            <a:r>
              <a:rPr lang="en-US" sz="6600" dirty="0"/>
              <a:t> </a:t>
            </a:r>
            <a:r>
              <a:rPr lang="en-US" sz="6600" dirty="0" err="1"/>
              <a:t>ada</a:t>
            </a:r>
            <a:r>
              <a:rPr lang="en-US" sz="6600" dirty="0"/>
              <a:t> di </a:t>
            </a:r>
            <a:r>
              <a:rPr lang="en-US" sz="6600"/>
              <a:t>slide </a:t>
            </a:r>
          </a:p>
          <a:p>
            <a:r>
              <a:rPr lang="en-US" sz="6600" smtClean="0"/>
              <a:t>2. Panjang Program minimal 25 linecode </a:t>
            </a:r>
            <a:endParaRPr lang="en-US" sz="6600" dirty="0"/>
          </a:p>
          <a:p>
            <a:r>
              <a:rPr lang="en-US" sz="6600" b="1" dirty="0"/>
              <a:t>File </a:t>
            </a:r>
            <a:r>
              <a:rPr lang="en-US" sz="6600" b="1" err="1"/>
              <a:t>yg</a:t>
            </a:r>
            <a:r>
              <a:rPr lang="en-US" sz="6600" b="1"/>
              <a:t> </a:t>
            </a:r>
            <a:r>
              <a:rPr lang="en-US" sz="6600" b="1" smtClean="0"/>
              <a:t>dikumpulkan (dalam 1 folder)  </a:t>
            </a:r>
            <a:r>
              <a:rPr lang="en-US" sz="6600" b="1" dirty="0"/>
              <a:t>:</a:t>
            </a:r>
          </a:p>
          <a:p>
            <a:r>
              <a:rPr lang="en-US" sz="6600" dirty="0"/>
              <a:t>1. </a:t>
            </a:r>
            <a:r>
              <a:rPr lang="en-US" sz="6600" dirty="0" err="1"/>
              <a:t>Sourcecode</a:t>
            </a:r>
            <a:r>
              <a:rPr lang="en-US" sz="6600" dirty="0"/>
              <a:t> program </a:t>
            </a:r>
            <a:r>
              <a:rPr lang="en-US" sz="6600"/>
              <a:t>.</a:t>
            </a:r>
            <a:r>
              <a:rPr lang="en-US" sz="6600" smtClean="0"/>
              <a:t>c</a:t>
            </a:r>
          </a:p>
          <a:p>
            <a:r>
              <a:rPr lang="en-US" sz="6600" smtClean="0"/>
              <a:t>2. Laporan Program </a:t>
            </a:r>
          </a:p>
          <a:p>
            <a:r>
              <a:rPr lang="en-US" sz="6600" smtClean="0"/>
              <a:t>     Isi Laporan : </a:t>
            </a:r>
            <a:br>
              <a:rPr lang="en-US" sz="6600" smtClean="0"/>
            </a:br>
            <a:r>
              <a:rPr lang="en-US" sz="6600" smtClean="0"/>
              <a:t>     -Cover (Nama , NPM ,Nama Program )</a:t>
            </a:r>
            <a:br>
              <a:rPr lang="en-US" sz="6600" smtClean="0"/>
            </a:br>
            <a:r>
              <a:rPr lang="en-US" sz="6600" smtClean="0"/>
              <a:t>     -Screenshot Source Code dan Penjelasan Source Code Program </a:t>
            </a:r>
            <a:endParaRPr lang="en-US" sz="6600" dirty="0"/>
          </a:p>
          <a:p>
            <a:r>
              <a:rPr lang="en-US" sz="6600" smtClean="0"/>
              <a:t>3</a:t>
            </a:r>
            <a:r>
              <a:rPr lang="en-US" sz="6600" dirty="0"/>
              <a:t>. Format </a:t>
            </a:r>
            <a:r>
              <a:rPr lang="en-US" sz="6600" err="1"/>
              <a:t>Pengumpulan</a:t>
            </a:r>
            <a:r>
              <a:rPr lang="en-US" sz="6600"/>
              <a:t>  </a:t>
            </a:r>
            <a:r>
              <a:rPr lang="en-US" sz="6600" smtClean="0"/>
              <a:t>Nama_NPM_Tugas 9 Subrutin </a:t>
            </a:r>
            <a:endParaRPr lang="en-US" sz="6600" dirty="0"/>
          </a:p>
          <a:p>
            <a:endParaRPr lang="en-US" sz="64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687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463040"/>
          </a:xfrm>
        </p:spPr>
        <p:txBody>
          <a:bodyPr>
            <a:normAutofit/>
          </a:bodyPr>
          <a:lstStyle/>
          <a:p>
            <a:r>
              <a:rPr lang="en-US" sz="2800" dirty="0" err="1"/>
              <a:t>Latihan</a:t>
            </a:r>
            <a:r>
              <a:rPr lang="en-US" sz="2800" dirty="0"/>
              <a:t> </a:t>
            </a:r>
            <a:r>
              <a:rPr lang="en-US" sz="2800" dirty="0" err="1"/>
              <a:t>Soal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2448232"/>
            <a:ext cx="8595360" cy="3731905"/>
          </a:xfrm>
        </p:spPr>
        <p:txBody>
          <a:bodyPr/>
          <a:lstStyle/>
          <a:p>
            <a:pPr marL="342900" indent="-342900" algn="just">
              <a:buFont typeface="+mj-lt"/>
              <a:buAutoNum type="arabicPeriod"/>
            </a:pPr>
            <a:r>
              <a:rPr lang="en-US" dirty="0" err="1"/>
              <a:t>Buatlah</a:t>
            </a:r>
            <a:r>
              <a:rPr lang="en-US" dirty="0"/>
              <a:t> program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subrutin</a:t>
            </a:r>
            <a:r>
              <a:rPr lang="en-US" dirty="0"/>
              <a:t> yang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argument/ </a:t>
            </a:r>
            <a:r>
              <a:rPr lang="en-US" dirty="0" err="1"/>
              <a:t>pernyataan</a:t>
            </a:r>
            <a:r>
              <a:rPr lang="en-US" dirty="0"/>
              <a:t>  array L (array integer) </a:t>
            </a:r>
            <a:r>
              <a:rPr lang="en-US" dirty="0" err="1"/>
              <a:t>dan</a:t>
            </a:r>
            <a:r>
              <a:rPr lang="en-US" dirty="0"/>
              <a:t> h yang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array L. </a:t>
            </a:r>
            <a:r>
              <a:rPr lang="en-US" dirty="0" err="1"/>
              <a:t>Subrutin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nantinya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mengembalikan</a:t>
            </a:r>
            <a:r>
              <a:rPr lang="en-US" dirty="0"/>
              <a:t> rata-rata </a:t>
            </a:r>
            <a:r>
              <a:rPr lang="en-US" dirty="0" err="1"/>
              <a:t>dari</a:t>
            </a:r>
            <a:r>
              <a:rPr lang="en-US" dirty="0"/>
              <a:t> array L.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bebas</a:t>
            </a:r>
            <a:r>
              <a:rPr lang="en-US" dirty="0"/>
              <a:t>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dirty="0" err="1"/>
              <a:t>Buatlah</a:t>
            </a:r>
            <a:r>
              <a:rPr lang="en-US" dirty="0"/>
              <a:t> program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subrutin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argumen</a:t>
            </a:r>
            <a:r>
              <a:rPr lang="en-US" dirty="0"/>
              <a:t> input </a:t>
            </a:r>
            <a:r>
              <a:rPr lang="en-US" dirty="0" err="1"/>
              <a:t>berupa</a:t>
            </a:r>
            <a:r>
              <a:rPr lang="en-US" dirty="0"/>
              <a:t> string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outputnya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string </a:t>
            </a:r>
            <a:r>
              <a:rPr lang="en-US" dirty="0" err="1"/>
              <a:t>kebalikan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inputan</a:t>
            </a:r>
            <a:r>
              <a:rPr lang="en-US" dirty="0"/>
              <a:t>. </a:t>
            </a:r>
            <a:r>
              <a:rPr lang="en-US" dirty="0" err="1"/>
              <a:t>Misal</a:t>
            </a:r>
            <a:r>
              <a:rPr lang="en-US" dirty="0"/>
              <a:t> input “</a:t>
            </a:r>
            <a:r>
              <a:rPr lang="en-US" dirty="0" err="1"/>
              <a:t>Yogya</a:t>
            </a:r>
            <a:r>
              <a:rPr lang="en-US" dirty="0"/>
              <a:t>”,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outputnya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“</a:t>
            </a:r>
            <a:r>
              <a:rPr lang="en-US" dirty="0" err="1"/>
              <a:t>aygoY</a:t>
            </a:r>
            <a:r>
              <a:rPr lang="en-US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47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20.5|2.9|6.6|24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9.5|13.4|6.7|4.6|8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4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1|2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9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1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|1.5|1.1|5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0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|1.8|8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5|1.9|1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22828</TotalTime>
  <Words>609</Words>
  <Application>Microsoft Office PowerPoint</Application>
  <PresentationFormat>Widescreen</PresentationFormat>
  <Paragraphs>91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Century Schoolbook</vt:lpstr>
      <vt:lpstr>Mangal</vt:lpstr>
      <vt:lpstr>Wingdings</vt:lpstr>
      <vt:lpstr>Wingdings 2</vt:lpstr>
      <vt:lpstr>View</vt:lpstr>
      <vt:lpstr>Algoritma Pemrograman </vt:lpstr>
      <vt:lpstr>Subrutin/Fungsi</vt:lpstr>
      <vt:lpstr>Bentuk Subrutin</vt:lpstr>
      <vt:lpstr>Contoh Lain Subrutin</vt:lpstr>
      <vt:lpstr>Contoh Program I</vt:lpstr>
      <vt:lpstr>PowerPoint Presentation</vt:lpstr>
      <vt:lpstr>Contoh Program II</vt:lpstr>
      <vt:lpstr>PowerPoint Presentation</vt:lpstr>
      <vt:lpstr>Contoh Program III</vt:lpstr>
      <vt:lpstr>PowerPoint Presentation</vt:lpstr>
      <vt:lpstr>Contoh Program IV</vt:lpstr>
      <vt:lpstr>PowerPoint Presentation</vt:lpstr>
      <vt:lpstr>Contoh Program V</vt:lpstr>
      <vt:lpstr>PowerPoint Presentation</vt:lpstr>
      <vt:lpstr>Contoh Program VII</vt:lpstr>
      <vt:lpstr>PowerPoint Presentation</vt:lpstr>
      <vt:lpstr>Call by Reference</vt:lpstr>
      <vt:lpstr>Contoh Program VIII</vt:lpstr>
      <vt:lpstr>PowerPoint Presentation</vt:lpstr>
      <vt:lpstr>Pemanggilan Fungsi </vt:lpstr>
      <vt:lpstr>     Tugas Deadline 5 Juni 2025 23.00 WIB  </vt:lpstr>
      <vt:lpstr>Latihan Soal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Pemrograman Dasar</dc:title>
  <dc:creator>Microsoft Office User</dc:creator>
  <cp:lastModifiedBy>Reviewer Santika 2023</cp:lastModifiedBy>
  <cp:revision>210</cp:revision>
  <cp:lastPrinted>2017-08-28T16:06:06Z</cp:lastPrinted>
  <dcterms:created xsi:type="dcterms:W3CDTF">2017-08-28T12:37:46Z</dcterms:created>
  <dcterms:modified xsi:type="dcterms:W3CDTF">2026-05-26T04:37:00Z</dcterms:modified>
</cp:coreProperties>
</file>