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4.jpg" ContentType="image/unknown"/>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8"/>
  </p:notesMasterIdLst>
  <p:sldIdLst>
    <p:sldId id="256" r:id="rId2"/>
    <p:sldId id="262" r:id="rId3"/>
    <p:sldId id="263" r:id="rId4"/>
    <p:sldId id="264" r:id="rId5"/>
    <p:sldId id="258" r:id="rId6"/>
    <p:sldId id="279" r:id="rId7"/>
    <p:sldId id="289" r:id="rId8"/>
    <p:sldId id="303" r:id="rId9"/>
    <p:sldId id="288" r:id="rId10"/>
    <p:sldId id="299" r:id="rId11"/>
    <p:sldId id="300" r:id="rId12"/>
    <p:sldId id="301" r:id="rId13"/>
    <p:sldId id="302" r:id="rId14"/>
    <p:sldId id="305" r:id="rId15"/>
    <p:sldId id="312" r:id="rId16"/>
    <p:sldId id="313" r:id="rId17"/>
    <p:sldId id="317" r:id="rId18"/>
    <p:sldId id="318" r:id="rId19"/>
    <p:sldId id="306" r:id="rId20"/>
    <p:sldId id="307" r:id="rId21"/>
    <p:sldId id="308" r:id="rId22"/>
    <p:sldId id="309" r:id="rId23"/>
    <p:sldId id="310" r:id="rId24"/>
    <p:sldId id="311" r:id="rId25"/>
    <p:sldId id="314" r:id="rId26"/>
    <p:sldId id="315" r:id="rId27"/>
    <p:sldId id="316" r:id="rId28"/>
    <p:sldId id="290" r:id="rId29"/>
    <p:sldId id="291" r:id="rId30"/>
    <p:sldId id="292" r:id="rId31"/>
    <p:sldId id="293" r:id="rId32"/>
    <p:sldId id="294" r:id="rId33"/>
    <p:sldId id="295" r:id="rId34"/>
    <p:sldId id="296" r:id="rId35"/>
    <p:sldId id="297" r:id="rId36"/>
    <p:sldId id="304"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6302" autoAdjust="0"/>
  </p:normalViewPr>
  <p:slideViewPr>
    <p:cSldViewPr snapToGrid="0">
      <p:cViewPr varScale="1">
        <p:scale>
          <a:sx n="62" d="100"/>
          <a:sy n="62" d="100"/>
        </p:scale>
        <p:origin x="1411"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7E21FB-6B75-4B8D-8313-4BCA899EEB95}" type="datetimeFigureOut">
              <a:rPr lang="en-US" smtClean="0"/>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DD751C-C9F5-4810-8F65-5BE8B820D756}" type="slidenum">
              <a:rPr lang="en-US" smtClean="0"/>
              <a:t>‹#›</a:t>
            </a:fld>
            <a:endParaRPr lang="en-US"/>
          </a:p>
        </p:txBody>
      </p:sp>
    </p:spTree>
    <p:extLst>
      <p:ext uri="{BB962C8B-B14F-4D97-AF65-F5344CB8AC3E}">
        <p14:creationId xmlns:p14="http://schemas.microsoft.com/office/powerpoint/2010/main" val="2195684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DD751C-C9F5-4810-8F65-5BE8B820D756}" type="slidenum">
              <a:rPr lang="en-US" smtClean="0"/>
              <a:t>6</a:t>
            </a:fld>
            <a:endParaRPr lang="en-US"/>
          </a:p>
        </p:txBody>
      </p:sp>
    </p:spTree>
    <p:extLst>
      <p:ext uri="{BB962C8B-B14F-4D97-AF65-F5344CB8AC3E}">
        <p14:creationId xmlns:p14="http://schemas.microsoft.com/office/powerpoint/2010/main" val="1781742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B6007-30F3-EB03-C68C-AA9C55233D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29E2B8-ECF7-5A70-AAC4-A840C61924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4F1803-4942-119F-77CA-F203C7F5C1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F2CD20-8D71-DE88-ED7D-75C48806A635}"/>
              </a:ext>
            </a:extLst>
          </p:cNvPr>
          <p:cNvSpPr>
            <a:spLocks noGrp="1"/>
          </p:cNvSpPr>
          <p:nvPr>
            <p:ph type="sldNum" sz="quarter" idx="10"/>
          </p:nvPr>
        </p:nvSpPr>
        <p:spPr/>
        <p:txBody>
          <a:bodyPr/>
          <a:lstStyle/>
          <a:p>
            <a:fld id="{CDDD751C-C9F5-4810-8F65-5BE8B820D756}" type="slidenum">
              <a:rPr lang="en-US" smtClean="0"/>
              <a:t>7</a:t>
            </a:fld>
            <a:endParaRPr lang="en-US"/>
          </a:p>
        </p:txBody>
      </p:sp>
    </p:spTree>
    <p:extLst>
      <p:ext uri="{BB962C8B-B14F-4D97-AF65-F5344CB8AC3E}">
        <p14:creationId xmlns:p14="http://schemas.microsoft.com/office/powerpoint/2010/main" val="1644396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B6E30-4578-A359-4278-1A3C560CE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43104A-DA5C-8136-A949-020F2316CC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CA355C-AFCA-FC43-6E3D-4170FBFF90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90211E-2AE1-98CF-DF13-DBD8A39163B0}"/>
              </a:ext>
            </a:extLst>
          </p:cNvPr>
          <p:cNvSpPr>
            <a:spLocks noGrp="1"/>
          </p:cNvSpPr>
          <p:nvPr>
            <p:ph type="sldNum" sz="quarter" idx="10"/>
          </p:nvPr>
        </p:nvSpPr>
        <p:spPr/>
        <p:txBody>
          <a:bodyPr/>
          <a:lstStyle/>
          <a:p>
            <a:fld id="{CDDD751C-C9F5-4810-8F65-5BE8B820D756}" type="slidenum">
              <a:rPr lang="en-US" smtClean="0"/>
              <a:t>8</a:t>
            </a:fld>
            <a:endParaRPr lang="en-US"/>
          </a:p>
        </p:txBody>
      </p:sp>
    </p:spTree>
    <p:extLst>
      <p:ext uri="{BB962C8B-B14F-4D97-AF65-F5344CB8AC3E}">
        <p14:creationId xmlns:p14="http://schemas.microsoft.com/office/powerpoint/2010/main" val="1315969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DD751C-C9F5-4810-8F65-5BE8B820D756}" type="slidenum">
              <a:rPr lang="en-US" smtClean="0"/>
              <a:t>9</a:t>
            </a:fld>
            <a:endParaRPr lang="en-US"/>
          </a:p>
        </p:txBody>
      </p:sp>
    </p:spTree>
    <p:extLst>
      <p:ext uri="{BB962C8B-B14F-4D97-AF65-F5344CB8AC3E}">
        <p14:creationId xmlns:p14="http://schemas.microsoft.com/office/powerpoint/2010/main" val="3897966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56F12-2638-97DA-B323-4D737AF277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5E4499-72BA-9B7E-3A69-5D339E323B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E8D6A0-4CDD-FDF3-610C-60A533C172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29C861-017B-A665-4A11-FF5D5B99630D}"/>
              </a:ext>
            </a:extLst>
          </p:cNvPr>
          <p:cNvSpPr>
            <a:spLocks noGrp="1"/>
          </p:cNvSpPr>
          <p:nvPr>
            <p:ph type="sldNum" sz="quarter" idx="10"/>
          </p:nvPr>
        </p:nvSpPr>
        <p:spPr/>
        <p:txBody>
          <a:bodyPr/>
          <a:lstStyle/>
          <a:p>
            <a:fld id="{CDDD751C-C9F5-4810-8F65-5BE8B820D756}" type="slidenum">
              <a:rPr lang="en-US" smtClean="0"/>
              <a:t>10</a:t>
            </a:fld>
            <a:endParaRPr lang="en-US"/>
          </a:p>
        </p:txBody>
      </p:sp>
    </p:spTree>
    <p:extLst>
      <p:ext uri="{BB962C8B-B14F-4D97-AF65-F5344CB8AC3E}">
        <p14:creationId xmlns:p14="http://schemas.microsoft.com/office/powerpoint/2010/main" val="4027386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7F111-DE61-6A19-0642-6E77EF487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ED879C-B742-CEC0-E43E-A62C618EA8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AFA6C7-ED32-A719-A72A-6BA4B3C1DF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FAA3A4-9896-A40F-9D31-450F1A9C6F2F}"/>
              </a:ext>
            </a:extLst>
          </p:cNvPr>
          <p:cNvSpPr>
            <a:spLocks noGrp="1"/>
          </p:cNvSpPr>
          <p:nvPr>
            <p:ph type="sldNum" sz="quarter" idx="10"/>
          </p:nvPr>
        </p:nvSpPr>
        <p:spPr/>
        <p:txBody>
          <a:bodyPr/>
          <a:lstStyle/>
          <a:p>
            <a:fld id="{CDDD751C-C9F5-4810-8F65-5BE8B820D756}" type="slidenum">
              <a:rPr lang="en-US" smtClean="0"/>
              <a:t>11</a:t>
            </a:fld>
            <a:endParaRPr lang="en-US"/>
          </a:p>
        </p:txBody>
      </p:sp>
    </p:spTree>
    <p:extLst>
      <p:ext uri="{BB962C8B-B14F-4D97-AF65-F5344CB8AC3E}">
        <p14:creationId xmlns:p14="http://schemas.microsoft.com/office/powerpoint/2010/main" val="285558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A1819-2C15-274D-8C94-D58EC8F786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24343B-7839-B1E8-BDB9-B6423099EF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8A646D-4EEB-6289-3CC1-ABEBBC5A7C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12A59A-9E49-C168-23EE-A1BEFB743BEA}"/>
              </a:ext>
            </a:extLst>
          </p:cNvPr>
          <p:cNvSpPr>
            <a:spLocks noGrp="1"/>
          </p:cNvSpPr>
          <p:nvPr>
            <p:ph type="sldNum" sz="quarter" idx="10"/>
          </p:nvPr>
        </p:nvSpPr>
        <p:spPr/>
        <p:txBody>
          <a:bodyPr/>
          <a:lstStyle/>
          <a:p>
            <a:fld id="{CDDD751C-C9F5-4810-8F65-5BE8B820D756}" type="slidenum">
              <a:rPr lang="en-US" smtClean="0"/>
              <a:t>12</a:t>
            </a:fld>
            <a:endParaRPr lang="en-US"/>
          </a:p>
        </p:txBody>
      </p:sp>
    </p:spTree>
    <p:extLst>
      <p:ext uri="{BB962C8B-B14F-4D97-AF65-F5344CB8AC3E}">
        <p14:creationId xmlns:p14="http://schemas.microsoft.com/office/powerpoint/2010/main" val="1057744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79323-0FA5-8EE6-D999-711DEF36F5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91665-2730-7D01-3051-5FB23A1C3F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4BEFAB-2B89-C5F1-9684-E3CC2BA33D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5BB9E6-42D0-C740-7B70-889C2B5F9891}"/>
              </a:ext>
            </a:extLst>
          </p:cNvPr>
          <p:cNvSpPr>
            <a:spLocks noGrp="1"/>
          </p:cNvSpPr>
          <p:nvPr>
            <p:ph type="sldNum" sz="quarter" idx="10"/>
          </p:nvPr>
        </p:nvSpPr>
        <p:spPr/>
        <p:txBody>
          <a:bodyPr/>
          <a:lstStyle/>
          <a:p>
            <a:fld id="{CDDD751C-C9F5-4810-8F65-5BE8B820D756}" type="slidenum">
              <a:rPr lang="en-US" smtClean="0"/>
              <a:t>13</a:t>
            </a:fld>
            <a:endParaRPr lang="en-US"/>
          </a:p>
        </p:txBody>
      </p:sp>
    </p:spTree>
    <p:extLst>
      <p:ext uri="{BB962C8B-B14F-4D97-AF65-F5344CB8AC3E}">
        <p14:creationId xmlns:p14="http://schemas.microsoft.com/office/powerpoint/2010/main" val="2354886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CA540-1DE0-5F96-24F2-7403687B24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02D980-25E3-B113-1F17-92FA1F1867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915E3C-6210-C1FD-6748-FBF196B16D90}"/>
              </a:ext>
            </a:extLst>
          </p:cNvPr>
          <p:cNvSpPr>
            <a:spLocks noGrp="1"/>
          </p:cNvSpPr>
          <p:nvPr>
            <p:ph type="body" idx="1"/>
          </p:nvPr>
        </p:nvSpPr>
        <p:spPr/>
        <p:txBody>
          <a:bodyPr/>
          <a:lstStyle/>
          <a:p>
            <a:r>
              <a:rPr lang="en-US"/>
              <a:t>“merupakan tanggung jawab para eksekutif dan dewan direksi, serta mencakup kepemimpinan, struktur organisasi, dan proses yang memastikan bahwa TI perusahaan mendukung dan memperluas strategi serta tujuan organisasi.” (ITGI, 2005)</a:t>
            </a:r>
          </a:p>
          <a:p>
            <a:endParaRPr lang="en-US"/>
          </a:p>
          <a:p>
            <a:r>
              <a:rPr lang="en-US"/>
              <a:t>“merupakan kapasitas organisasi yang dijalankan oleh dewan, manajemen eksekutif, dan manajemen TI untuk mengendalikan perumusan serta pelaksanaan strategi TI, dan dengan demikian memastikan penyelarasan antara bisnis dan TI.” (Van Grembergen, 2000)</a:t>
            </a:r>
          </a:p>
          <a:p>
            <a:endParaRPr lang="en-US"/>
          </a:p>
          <a:p>
            <a:r>
              <a:rPr lang="en-US"/>
              <a:t>“merupakan penetapan hak pengambilan keputusan dan kerangka kerja akuntabilitas untuk mendorong perilaku yang diharapkan dalam penggunaan TI.” (Well &amp; Woodham, 2002)</a:t>
            </a:r>
            <a:endParaRPr lang="en-US" dirty="0"/>
          </a:p>
        </p:txBody>
      </p:sp>
      <p:sp>
        <p:nvSpPr>
          <p:cNvPr id="4" name="Slide Number Placeholder 3">
            <a:extLst>
              <a:ext uri="{FF2B5EF4-FFF2-40B4-BE49-F238E27FC236}">
                <a16:creationId xmlns:a16="http://schemas.microsoft.com/office/drawing/2014/main" id="{6996C35C-51AC-6A9D-CFD9-3542B3EC7283}"/>
              </a:ext>
            </a:extLst>
          </p:cNvPr>
          <p:cNvSpPr>
            <a:spLocks noGrp="1"/>
          </p:cNvSpPr>
          <p:nvPr>
            <p:ph type="sldNum" sz="quarter" idx="10"/>
          </p:nvPr>
        </p:nvSpPr>
        <p:spPr/>
        <p:txBody>
          <a:bodyPr/>
          <a:lstStyle/>
          <a:p>
            <a:fld id="{CDDD751C-C9F5-4810-8F65-5BE8B820D756}" type="slidenum">
              <a:rPr lang="en-US" smtClean="0"/>
              <a:t>14</a:t>
            </a:fld>
            <a:endParaRPr lang="en-US"/>
          </a:p>
        </p:txBody>
      </p:sp>
    </p:spTree>
    <p:extLst>
      <p:ext uri="{BB962C8B-B14F-4D97-AF65-F5344CB8AC3E}">
        <p14:creationId xmlns:p14="http://schemas.microsoft.com/office/powerpoint/2010/main" val="150069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C5AC2-74D1-1416-A3FC-EE0787450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C93734-6BAC-6C9B-BAE3-1C1452A20F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21CE69-1222-A0AC-FDA7-B93683B4FF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E47E3C-E728-EABE-4E6A-9011A6D4868E}"/>
              </a:ext>
            </a:extLst>
          </p:cNvPr>
          <p:cNvSpPr>
            <a:spLocks noGrp="1"/>
          </p:cNvSpPr>
          <p:nvPr>
            <p:ph type="sldNum" sz="quarter" idx="10"/>
          </p:nvPr>
        </p:nvSpPr>
        <p:spPr/>
        <p:txBody>
          <a:bodyPr/>
          <a:lstStyle/>
          <a:p>
            <a:fld id="{CDDD751C-C9F5-4810-8F65-5BE8B820D756}" type="slidenum">
              <a:rPr lang="en-US" smtClean="0"/>
              <a:t>15</a:t>
            </a:fld>
            <a:endParaRPr lang="en-US"/>
          </a:p>
        </p:txBody>
      </p:sp>
    </p:spTree>
    <p:extLst>
      <p:ext uri="{BB962C8B-B14F-4D97-AF65-F5344CB8AC3E}">
        <p14:creationId xmlns:p14="http://schemas.microsoft.com/office/powerpoint/2010/main" val="3492703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C7684-A189-7999-4060-8476D32C7B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D6F883-B07E-765B-773C-77652D866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D5F6CC-08FE-F789-EBD0-4FDE4C937E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9F231F-0BF6-7A99-ED96-7A1C9D630CF5}"/>
              </a:ext>
            </a:extLst>
          </p:cNvPr>
          <p:cNvSpPr>
            <a:spLocks noGrp="1"/>
          </p:cNvSpPr>
          <p:nvPr>
            <p:ph type="sldNum" sz="quarter" idx="10"/>
          </p:nvPr>
        </p:nvSpPr>
        <p:spPr/>
        <p:txBody>
          <a:bodyPr/>
          <a:lstStyle/>
          <a:p>
            <a:fld id="{CDDD751C-C9F5-4810-8F65-5BE8B820D756}" type="slidenum">
              <a:rPr lang="en-US" smtClean="0"/>
              <a:t>16</a:t>
            </a:fld>
            <a:endParaRPr lang="en-US"/>
          </a:p>
        </p:txBody>
      </p:sp>
    </p:spTree>
    <p:extLst>
      <p:ext uri="{BB962C8B-B14F-4D97-AF65-F5344CB8AC3E}">
        <p14:creationId xmlns:p14="http://schemas.microsoft.com/office/powerpoint/2010/main" val="2229137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9DC20-2202-9385-E29E-2155A18E3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92AD2-2D9D-981A-5E20-118AB7C0B9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650BA-819E-6E57-258E-19BF2ECA5F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18B0C8-A939-9837-8D12-23143DB98A1D}"/>
              </a:ext>
            </a:extLst>
          </p:cNvPr>
          <p:cNvSpPr>
            <a:spLocks noGrp="1"/>
          </p:cNvSpPr>
          <p:nvPr>
            <p:ph type="sldNum" sz="quarter" idx="10"/>
          </p:nvPr>
        </p:nvSpPr>
        <p:spPr/>
        <p:txBody>
          <a:bodyPr/>
          <a:lstStyle/>
          <a:p>
            <a:fld id="{CDDD751C-C9F5-4810-8F65-5BE8B820D756}" type="slidenum">
              <a:rPr lang="en-US" smtClean="0"/>
              <a:t>17</a:t>
            </a:fld>
            <a:endParaRPr lang="en-US"/>
          </a:p>
        </p:txBody>
      </p:sp>
    </p:spTree>
    <p:extLst>
      <p:ext uri="{BB962C8B-B14F-4D97-AF65-F5344CB8AC3E}">
        <p14:creationId xmlns:p14="http://schemas.microsoft.com/office/powerpoint/2010/main" val="67681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5434D-A9D2-33AF-E052-8622BEA0FD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DB359E-D2B3-ABE3-21C8-391A68646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790521-83C4-B592-6F57-32D7F01879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3FEB30-1FC1-B678-5999-A6F3B035489C}"/>
              </a:ext>
            </a:extLst>
          </p:cNvPr>
          <p:cNvSpPr>
            <a:spLocks noGrp="1"/>
          </p:cNvSpPr>
          <p:nvPr>
            <p:ph type="sldNum" sz="quarter" idx="10"/>
          </p:nvPr>
        </p:nvSpPr>
        <p:spPr/>
        <p:txBody>
          <a:bodyPr/>
          <a:lstStyle/>
          <a:p>
            <a:fld id="{CDDD751C-C9F5-4810-8F65-5BE8B820D756}" type="slidenum">
              <a:rPr lang="en-US" smtClean="0"/>
              <a:t>18</a:t>
            </a:fld>
            <a:endParaRPr lang="en-US"/>
          </a:p>
        </p:txBody>
      </p:sp>
    </p:spTree>
    <p:extLst>
      <p:ext uri="{BB962C8B-B14F-4D97-AF65-F5344CB8AC3E}">
        <p14:creationId xmlns:p14="http://schemas.microsoft.com/office/powerpoint/2010/main" val="3919153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6A750-FAAC-52F6-BFCB-EAAE05475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8DFCC-4C98-DF42-6A3D-E627C8BD8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6ECCDF-DDA9-573C-BD30-F0D941AA64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727EEB-F4F1-3CA1-2393-C422A9BE1754}"/>
              </a:ext>
            </a:extLst>
          </p:cNvPr>
          <p:cNvSpPr>
            <a:spLocks noGrp="1"/>
          </p:cNvSpPr>
          <p:nvPr>
            <p:ph type="sldNum" sz="quarter" idx="10"/>
          </p:nvPr>
        </p:nvSpPr>
        <p:spPr/>
        <p:txBody>
          <a:bodyPr/>
          <a:lstStyle/>
          <a:p>
            <a:fld id="{CDDD751C-C9F5-4810-8F65-5BE8B820D756}" type="slidenum">
              <a:rPr lang="en-US" smtClean="0"/>
              <a:t>19</a:t>
            </a:fld>
            <a:endParaRPr lang="en-US"/>
          </a:p>
        </p:txBody>
      </p:sp>
    </p:spTree>
    <p:extLst>
      <p:ext uri="{BB962C8B-B14F-4D97-AF65-F5344CB8AC3E}">
        <p14:creationId xmlns:p14="http://schemas.microsoft.com/office/powerpoint/2010/main" val="1962603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AFB9D-C26E-9BDF-5EFA-78990D903D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5CBA1-EF63-E51C-52CE-C05D9F304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DC5797-8E82-C4BF-51CB-6EE56208CE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D85182-272C-D767-1162-E0E4F62F8B75}"/>
              </a:ext>
            </a:extLst>
          </p:cNvPr>
          <p:cNvSpPr>
            <a:spLocks noGrp="1"/>
          </p:cNvSpPr>
          <p:nvPr>
            <p:ph type="sldNum" sz="quarter" idx="10"/>
          </p:nvPr>
        </p:nvSpPr>
        <p:spPr/>
        <p:txBody>
          <a:bodyPr/>
          <a:lstStyle/>
          <a:p>
            <a:fld id="{CDDD751C-C9F5-4810-8F65-5BE8B820D756}" type="slidenum">
              <a:rPr lang="en-US" smtClean="0"/>
              <a:t>21</a:t>
            </a:fld>
            <a:endParaRPr lang="en-US"/>
          </a:p>
        </p:txBody>
      </p:sp>
    </p:spTree>
    <p:extLst>
      <p:ext uri="{BB962C8B-B14F-4D97-AF65-F5344CB8AC3E}">
        <p14:creationId xmlns:p14="http://schemas.microsoft.com/office/powerpoint/2010/main" val="3430015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BA5FB-9B41-6998-1D8A-EB7EBB3C0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0462B0-7AD5-B71B-46C9-D93F907F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8ACDA-57F6-4CE2-3B8A-1CD779894E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D5792C-6012-AB8E-DD75-978019499333}"/>
              </a:ext>
            </a:extLst>
          </p:cNvPr>
          <p:cNvSpPr>
            <a:spLocks noGrp="1"/>
          </p:cNvSpPr>
          <p:nvPr>
            <p:ph type="sldNum" sz="quarter" idx="10"/>
          </p:nvPr>
        </p:nvSpPr>
        <p:spPr/>
        <p:txBody>
          <a:bodyPr/>
          <a:lstStyle/>
          <a:p>
            <a:fld id="{CDDD751C-C9F5-4810-8F65-5BE8B820D756}" type="slidenum">
              <a:rPr lang="en-US" smtClean="0"/>
              <a:t>22</a:t>
            </a:fld>
            <a:endParaRPr lang="en-US"/>
          </a:p>
        </p:txBody>
      </p:sp>
    </p:spTree>
    <p:extLst>
      <p:ext uri="{BB962C8B-B14F-4D97-AF65-F5344CB8AC3E}">
        <p14:creationId xmlns:p14="http://schemas.microsoft.com/office/powerpoint/2010/main" val="281516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34835-23B7-7A6A-1DF1-405B25831F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CCEEF3-49F2-FD22-7CF1-58F89BF64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006FC7-63E9-AE78-06CE-20CD81E99B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9100C6-F8A3-6442-AA97-F6DD685EDBF1}"/>
              </a:ext>
            </a:extLst>
          </p:cNvPr>
          <p:cNvSpPr>
            <a:spLocks noGrp="1"/>
          </p:cNvSpPr>
          <p:nvPr>
            <p:ph type="sldNum" sz="quarter" idx="10"/>
          </p:nvPr>
        </p:nvSpPr>
        <p:spPr/>
        <p:txBody>
          <a:bodyPr/>
          <a:lstStyle/>
          <a:p>
            <a:fld id="{CDDD751C-C9F5-4810-8F65-5BE8B820D756}" type="slidenum">
              <a:rPr lang="en-US" smtClean="0"/>
              <a:t>23</a:t>
            </a:fld>
            <a:endParaRPr lang="en-US"/>
          </a:p>
        </p:txBody>
      </p:sp>
    </p:spTree>
    <p:extLst>
      <p:ext uri="{BB962C8B-B14F-4D97-AF65-F5344CB8AC3E}">
        <p14:creationId xmlns:p14="http://schemas.microsoft.com/office/powerpoint/2010/main" val="3216630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27DD6-5115-7EEA-4900-23D683CEA5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44F1E-4143-E5EA-DACC-C1B170BA61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0874D8-C45F-D880-DC4D-DCAC7E7A3C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1172A6-ADB9-93C9-E275-266BCA3D9A64}"/>
              </a:ext>
            </a:extLst>
          </p:cNvPr>
          <p:cNvSpPr>
            <a:spLocks noGrp="1"/>
          </p:cNvSpPr>
          <p:nvPr>
            <p:ph type="sldNum" sz="quarter" idx="10"/>
          </p:nvPr>
        </p:nvSpPr>
        <p:spPr/>
        <p:txBody>
          <a:bodyPr/>
          <a:lstStyle/>
          <a:p>
            <a:fld id="{CDDD751C-C9F5-4810-8F65-5BE8B820D756}" type="slidenum">
              <a:rPr lang="en-US" smtClean="0"/>
              <a:t>24</a:t>
            </a:fld>
            <a:endParaRPr lang="en-US"/>
          </a:p>
        </p:txBody>
      </p:sp>
    </p:spTree>
    <p:extLst>
      <p:ext uri="{BB962C8B-B14F-4D97-AF65-F5344CB8AC3E}">
        <p14:creationId xmlns:p14="http://schemas.microsoft.com/office/powerpoint/2010/main" val="2722373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6E2F1-39F0-5284-AB3C-1A944CAAF3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9531B6-9621-C048-3828-07F9D6E531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3C1818-71E7-AB38-2BC1-3A96CA7873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B54485-961B-42B7-010C-C251B16C5F50}"/>
              </a:ext>
            </a:extLst>
          </p:cNvPr>
          <p:cNvSpPr>
            <a:spLocks noGrp="1"/>
          </p:cNvSpPr>
          <p:nvPr>
            <p:ph type="sldNum" sz="quarter" idx="10"/>
          </p:nvPr>
        </p:nvSpPr>
        <p:spPr/>
        <p:txBody>
          <a:bodyPr/>
          <a:lstStyle/>
          <a:p>
            <a:fld id="{CDDD751C-C9F5-4810-8F65-5BE8B820D756}" type="slidenum">
              <a:rPr lang="en-US" smtClean="0"/>
              <a:t>25</a:t>
            </a:fld>
            <a:endParaRPr lang="en-US"/>
          </a:p>
        </p:txBody>
      </p:sp>
    </p:spTree>
    <p:extLst>
      <p:ext uri="{BB962C8B-B14F-4D97-AF65-F5344CB8AC3E}">
        <p14:creationId xmlns:p14="http://schemas.microsoft.com/office/powerpoint/2010/main" val="3663989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3C614-2B46-67BB-BE9E-733D1C2B9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B2D8A8-F2D4-2E77-C375-985BF3539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7B857A-2A15-4E51-0C24-6DDA188A15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F33993-9570-1CF1-CC92-0C02885728BF}"/>
              </a:ext>
            </a:extLst>
          </p:cNvPr>
          <p:cNvSpPr>
            <a:spLocks noGrp="1"/>
          </p:cNvSpPr>
          <p:nvPr>
            <p:ph type="sldNum" sz="quarter" idx="10"/>
          </p:nvPr>
        </p:nvSpPr>
        <p:spPr/>
        <p:txBody>
          <a:bodyPr/>
          <a:lstStyle/>
          <a:p>
            <a:fld id="{CDDD751C-C9F5-4810-8F65-5BE8B820D756}" type="slidenum">
              <a:rPr lang="en-US" smtClean="0"/>
              <a:t>26</a:t>
            </a:fld>
            <a:endParaRPr lang="en-US"/>
          </a:p>
        </p:txBody>
      </p:sp>
    </p:spTree>
    <p:extLst>
      <p:ext uri="{BB962C8B-B14F-4D97-AF65-F5344CB8AC3E}">
        <p14:creationId xmlns:p14="http://schemas.microsoft.com/office/powerpoint/2010/main" val="236077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585C6-0061-C2F7-6195-9038AE6D0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E45AF-5920-F079-EE32-93CFC6F31E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516083-934B-FD65-9C2E-33650EF5BC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58C983-6348-754C-1276-4DA1B24CFB49}"/>
              </a:ext>
            </a:extLst>
          </p:cNvPr>
          <p:cNvSpPr>
            <a:spLocks noGrp="1"/>
          </p:cNvSpPr>
          <p:nvPr>
            <p:ph type="sldNum" sz="quarter" idx="10"/>
          </p:nvPr>
        </p:nvSpPr>
        <p:spPr/>
        <p:txBody>
          <a:bodyPr/>
          <a:lstStyle/>
          <a:p>
            <a:fld id="{CDDD751C-C9F5-4810-8F65-5BE8B820D756}" type="slidenum">
              <a:rPr lang="en-US" smtClean="0"/>
              <a:t>27</a:t>
            </a:fld>
            <a:endParaRPr lang="en-US"/>
          </a:p>
        </p:txBody>
      </p:sp>
    </p:spTree>
    <p:extLst>
      <p:ext uri="{BB962C8B-B14F-4D97-AF65-F5344CB8AC3E}">
        <p14:creationId xmlns:p14="http://schemas.microsoft.com/office/powerpoint/2010/main" val="1407660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FE04E-3448-307C-3ACA-08701CDF5C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A57AC-50DF-3E8D-F1A6-B2D1693869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EBC4-D199-5E3E-A7A6-9AF00DCBCAD1}"/>
              </a:ext>
            </a:extLst>
          </p:cNvPr>
          <p:cNvSpPr>
            <a:spLocks noGrp="1"/>
          </p:cNvSpPr>
          <p:nvPr>
            <p:ph type="body" idx="1"/>
          </p:nvPr>
        </p:nvSpPr>
        <p:spPr/>
        <p:txBody>
          <a:bodyPr/>
          <a:lstStyle/>
          <a:p>
            <a:r>
              <a:rPr lang="en-ID"/>
              <a:t>Rumah tidak dibangun tanpa tujuan → SI juga tidak seharusnya dibangun tanpa tujuan bisnis/organisasi.</a:t>
            </a:r>
            <a:endParaRPr lang="en-US" dirty="0"/>
          </a:p>
        </p:txBody>
      </p:sp>
      <p:sp>
        <p:nvSpPr>
          <p:cNvPr id="4" name="Slide Number Placeholder 3">
            <a:extLst>
              <a:ext uri="{FF2B5EF4-FFF2-40B4-BE49-F238E27FC236}">
                <a16:creationId xmlns:a16="http://schemas.microsoft.com/office/drawing/2014/main" id="{4AFAB1DA-5D04-ADDC-DA3D-FFAC46A9E3B9}"/>
              </a:ext>
            </a:extLst>
          </p:cNvPr>
          <p:cNvSpPr>
            <a:spLocks noGrp="1"/>
          </p:cNvSpPr>
          <p:nvPr>
            <p:ph type="sldNum" sz="quarter" idx="10"/>
          </p:nvPr>
        </p:nvSpPr>
        <p:spPr/>
        <p:txBody>
          <a:bodyPr/>
          <a:lstStyle/>
          <a:p>
            <a:fld id="{CDDD751C-C9F5-4810-8F65-5BE8B820D756}" type="slidenum">
              <a:rPr lang="en-US" smtClean="0"/>
              <a:t>28</a:t>
            </a:fld>
            <a:endParaRPr lang="en-US"/>
          </a:p>
        </p:txBody>
      </p:sp>
    </p:spTree>
    <p:extLst>
      <p:ext uri="{BB962C8B-B14F-4D97-AF65-F5344CB8AC3E}">
        <p14:creationId xmlns:p14="http://schemas.microsoft.com/office/powerpoint/2010/main" val="27243140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2279F-948E-D52C-0948-0BEF1B2139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4E61F1-BFD0-C808-7194-F4AFED6450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364F36-2CFB-36F7-039A-63DCD6FEED89}"/>
              </a:ext>
            </a:extLst>
          </p:cNvPr>
          <p:cNvSpPr>
            <a:spLocks noGrp="1"/>
          </p:cNvSpPr>
          <p:nvPr>
            <p:ph type="body" idx="1"/>
          </p:nvPr>
        </p:nvSpPr>
        <p:spPr/>
        <p:txBody>
          <a:bodyPr/>
          <a:lstStyle/>
          <a:p>
            <a:r>
              <a:rPr lang="en-ID"/>
              <a:t>Kalau tidak dirancang dengan baik, rumah bisa terlihat bagus tetapi tidak nyaman digunakan.</a:t>
            </a:r>
            <a:endParaRPr lang="en-US" dirty="0"/>
          </a:p>
        </p:txBody>
      </p:sp>
      <p:sp>
        <p:nvSpPr>
          <p:cNvPr id="4" name="Slide Number Placeholder 3">
            <a:extLst>
              <a:ext uri="{FF2B5EF4-FFF2-40B4-BE49-F238E27FC236}">
                <a16:creationId xmlns:a16="http://schemas.microsoft.com/office/drawing/2014/main" id="{A11911F4-28A1-74C2-8C49-048622D7801C}"/>
              </a:ext>
            </a:extLst>
          </p:cNvPr>
          <p:cNvSpPr>
            <a:spLocks noGrp="1"/>
          </p:cNvSpPr>
          <p:nvPr>
            <p:ph type="sldNum" sz="quarter" idx="10"/>
          </p:nvPr>
        </p:nvSpPr>
        <p:spPr/>
        <p:txBody>
          <a:bodyPr/>
          <a:lstStyle/>
          <a:p>
            <a:fld id="{CDDD751C-C9F5-4810-8F65-5BE8B820D756}" type="slidenum">
              <a:rPr lang="en-US" smtClean="0"/>
              <a:t>29</a:t>
            </a:fld>
            <a:endParaRPr lang="en-US"/>
          </a:p>
        </p:txBody>
      </p:sp>
    </p:spTree>
    <p:extLst>
      <p:ext uri="{BB962C8B-B14F-4D97-AF65-F5344CB8AC3E}">
        <p14:creationId xmlns:p14="http://schemas.microsoft.com/office/powerpoint/2010/main" val="1513146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C2678-B59A-8AF7-DAED-B1679EA12C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302A32-BDF5-BDDB-3D96-D7DDA62A49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073A1F-B6AE-AFC5-881A-EB376AF7ACE3}"/>
              </a:ext>
            </a:extLst>
          </p:cNvPr>
          <p:cNvSpPr>
            <a:spLocks noGrp="1"/>
          </p:cNvSpPr>
          <p:nvPr>
            <p:ph type="body" idx="1"/>
          </p:nvPr>
        </p:nvSpPr>
        <p:spPr/>
        <p:txBody>
          <a:bodyPr/>
          <a:lstStyle/>
          <a:p>
            <a:r>
              <a:rPr lang="en-ID"/>
              <a:t>Siapa yang boleh mengambil keputusan mengenai SI dan siapa yang bertanggung jawab atas keputusan tersebut?</a:t>
            </a:r>
            <a:endParaRPr lang="en-US" dirty="0"/>
          </a:p>
        </p:txBody>
      </p:sp>
      <p:sp>
        <p:nvSpPr>
          <p:cNvPr id="4" name="Slide Number Placeholder 3">
            <a:extLst>
              <a:ext uri="{FF2B5EF4-FFF2-40B4-BE49-F238E27FC236}">
                <a16:creationId xmlns:a16="http://schemas.microsoft.com/office/drawing/2014/main" id="{2AFED1BE-0ED2-D195-772C-54CCBF5AACCF}"/>
              </a:ext>
            </a:extLst>
          </p:cNvPr>
          <p:cNvSpPr>
            <a:spLocks noGrp="1"/>
          </p:cNvSpPr>
          <p:nvPr>
            <p:ph type="sldNum" sz="quarter" idx="10"/>
          </p:nvPr>
        </p:nvSpPr>
        <p:spPr/>
        <p:txBody>
          <a:bodyPr/>
          <a:lstStyle/>
          <a:p>
            <a:fld id="{CDDD751C-C9F5-4810-8F65-5BE8B820D756}" type="slidenum">
              <a:rPr lang="en-US" smtClean="0"/>
              <a:t>30</a:t>
            </a:fld>
            <a:endParaRPr lang="en-US"/>
          </a:p>
        </p:txBody>
      </p:sp>
    </p:spTree>
    <p:extLst>
      <p:ext uri="{BB962C8B-B14F-4D97-AF65-F5344CB8AC3E}">
        <p14:creationId xmlns:p14="http://schemas.microsoft.com/office/powerpoint/2010/main" val="8607466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A5B4A-9409-246B-FA67-85E5F9FA4F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3AA33-0044-8B38-487D-CBF6F05FB3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1F8CA5-F0E3-E853-227A-B6FA160ED2C7}"/>
              </a:ext>
            </a:extLst>
          </p:cNvPr>
          <p:cNvSpPr>
            <a:spLocks noGrp="1"/>
          </p:cNvSpPr>
          <p:nvPr>
            <p:ph type="body" idx="1"/>
          </p:nvPr>
        </p:nvSpPr>
        <p:spPr/>
        <p:txBody>
          <a:bodyPr/>
          <a:lstStyle/>
          <a:p>
            <a:r>
              <a:rPr lang="en-ID"/>
              <a:t>“Investasi TI mana yang paling memberikan nilai bagi organisasi?” berkaitan dengan value delivery</a:t>
            </a:r>
            <a:endParaRPr lang="en-US" dirty="0"/>
          </a:p>
        </p:txBody>
      </p:sp>
      <p:sp>
        <p:nvSpPr>
          <p:cNvPr id="4" name="Slide Number Placeholder 3">
            <a:extLst>
              <a:ext uri="{FF2B5EF4-FFF2-40B4-BE49-F238E27FC236}">
                <a16:creationId xmlns:a16="http://schemas.microsoft.com/office/drawing/2014/main" id="{C130B0B7-55A7-02F8-DAF3-13933A565B54}"/>
              </a:ext>
            </a:extLst>
          </p:cNvPr>
          <p:cNvSpPr>
            <a:spLocks noGrp="1"/>
          </p:cNvSpPr>
          <p:nvPr>
            <p:ph type="sldNum" sz="quarter" idx="10"/>
          </p:nvPr>
        </p:nvSpPr>
        <p:spPr/>
        <p:txBody>
          <a:bodyPr/>
          <a:lstStyle/>
          <a:p>
            <a:fld id="{CDDD751C-C9F5-4810-8F65-5BE8B820D756}" type="slidenum">
              <a:rPr lang="en-US" smtClean="0"/>
              <a:t>31</a:t>
            </a:fld>
            <a:endParaRPr lang="en-US"/>
          </a:p>
        </p:txBody>
      </p:sp>
    </p:spTree>
    <p:extLst>
      <p:ext uri="{BB962C8B-B14F-4D97-AF65-F5344CB8AC3E}">
        <p14:creationId xmlns:p14="http://schemas.microsoft.com/office/powerpoint/2010/main" val="28527254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E5E47-AF6B-A0D4-A5DD-B6F4D5DB68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B4C86A-F26A-7B95-924E-967F9B362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F0B3D8-14AC-0DFB-55A7-BD5021E303D0}"/>
              </a:ext>
            </a:extLst>
          </p:cNvPr>
          <p:cNvSpPr>
            <a:spLocks noGrp="1"/>
          </p:cNvSpPr>
          <p:nvPr>
            <p:ph type="body" idx="1"/>
          </p:nvPr>
        </p:nvSpPr>
        <p:spPr/>
        <p:txBody>
          <a:bodyPr/>
          <a:lstStyle/>
          <a:p>
            <a:r>
              <a:rPr lang="en-ID"/>
              <a:t>Apakah sumber daya tersebut digunakan dengan efektif?</a:t>
            </a:r>
          </a:p>
          <a:p>
            <a:r>
              <a:rPr lang="en-ID"/>
              <a:t>Jangan sampai organisasi memiliki teknologi mahal tetapi tidak memiliki orang yang mampu mengelolanya.</a:t>
            </a:r>
          </a:p>
        </p:txBody>
      </p:sp>
      <p:sp>
        <p:nvSpPr>
          <p:cNvPr id="4" name="Slide Number Placeholder 3">
            <a:extLst>
              <a:ext uri="{FF2B5EF4-FFF2-40B4-BE49-F238E27FC236}">
                <a16:creationId xmlns:a16="http://schemas.microsoft.com/office/drawing/2014/main" id="{9C1791D0-2896-6717-B051-1F7C99C6CFB7}"/>
              </a:ext>
            </a:extLst>
          </p:cNvPr>
          <p:cNvSpPr>
            <a:spLocks noGrp="1"/>
          </p:cNvSpPr>
          <p:nvPr>
            <p:ph type="sldNum" sz="quarter" idx="10"/>
          </p:nvPr>
        </p:nvSpPr>
        <p:spPr/>
        <p:txBody>
          <a:bodyPr/>
          <a:lstStyle/>
          <a:p>
            <a:fld id="{CDDD751C-C9F5-4810-8F65-5BE8B820D756}" type="slidenum">
              <a:rPr lang="en-US" smtClean="0"/>
              <a:t>32</a:t>
            </a:fld>
            <a:endParaRPr lang="en-US"/>
          </a:p>
        </p:txBody>
      </p:sp>
    </p:spTree>
    <p:extLst>
      <p:ext uri="{BB962C8B-B14F-4D97-AF65-F5344CB8AC3E}">
        <p14:creationId xmlns:p14="http://schemas.microsoft.com/office/powerpoint/2010/main" val="11484476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E7459-222F-65E2-354C-C1896742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70ACC3-6FE2-A47B-9A37-FCE93201FE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B69041-3DB7-85EC-1D0B-B43F701DD89C}"/>
              </a:ext>
            </a:extLst>
          </p:cNvPr>
          <p:cNvSpPr>
            <a:spLocks noGrp="1"/>
          </p:cNvSpPr>
          <p:nvPr>
            <p:ph type="body" idx="1"/>
          </p:nvPr>
        </p:nvSpPr>
        <p:spPr/>
        <p:txBody>
          <a:bodyPr/>
          <a:lstStyle/>
          <a:p>
            <a:r>
              <a:rPr lang="en-ID"/>
              <a:t>“Kalau rumah harus memenuhi standar keselamatan, SI juga harus memenuhi standar keamanan, kepatuhan, dan pengendalian.”</a:t>
            </a:r>
          </a:p>
        </p:txBody>
      </p:sp>
      <p:sp>
        <p:nvSpPr>
          <p:cNvPr id="4" name="Slide Number Placeholder 3">
            <a:extLst>
              <a:ext uri="{FF2B5EF4-FFF2-40B4-BE49-F238E27FC236}">
                <a16:creationId xmlns:a16="http://schemas.microsoft.com/office/drawing/2014/main" id="{EAA434AA-1EE6-919B-7011-64E71F3DAF24}"/>
              </a:ext>
            </a:extLst>
          </p:cNvPr>
          <p:cNvSpPr>
            <a:spLocks noGrp="1"/>
          </p:cNvSpPr>
          <p:nvPr>
            <p:ph type="sldNum" sz="quarter" idx="10"/>
          </p:nvPr>
        </p:nvSpPr>
        <p:spPr/>
        <p:txBody>
          <a:bodyPr/>
          <a:lstStyle/>
          <a:p>
            <a:fld id="{CDDD751C-C9F5-4810-8F65-5BE8B820D756}" type="slidenum">
              <a:rPr lang="en-US" smtClean="0"/>
              <a:t>33</a:t>
            </a:fld>
            <a:endParaRPr lang="en-US"/>
          </a:p>
        </p:txBody>
      </p:sp>
    </p:spTree>
    <p:extLst>
      <p:ext uri="{BB962C8B-B14F-4D97-AF65-F5344CB8AC3E}">
        <p14:creationId xmlns:p14="http://schemas.microsoft.com/office/powerpoint/2010/main" val="20397209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8BA50-55F4-CF75-95E7-9719671375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EEDB47-CD64-79C1-DE2A-4526000C9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C9D223-9ABC-BA00-230B-9B60F4800729}"/>
              </a:ext>
            </a:extLst>
          </p:cNvPr>
          <p:cNvSpPr>
            <a:spLocks noGrp="1"/>
          </p:cNvSpPr>
          <p:nvPr>
            <p:ph type="body" idx="1"/>
          </p:nvPr>
        </p:nvSpPr>
        <p:spPr/>
        <p:txBody>
          <a:bodyPr/>
          <a:lstStyle/>
          <a:p>
            <a:r>
              <a:rPr lang="en-ID"/>
              <a:t>Tujuannya bukan menghilangkan semua risiko, karena itu hampir mustahil.</a:t>
            </a:r>
          </a:p>
          <a:p>
            <a:r>
              <a:rPr lang="en-ID"/>
              <a:t>Tetapi:</a:t>
            </a:r>
          </a:p>
          <a:p>
            <a:r>
              <a:rPr lang="en-ID" b="1"/>
              <a:t>mengidentifikasi, menilai, dan mengendalikan risiko yang dapat mengganggu pencapaian tujuan organisasi.</a:t>
            </a:r>
            <a:endParaRPr lang="en-ID"/>
          </a:p>
        </p:txBody>
      </p:sp>
      <p:sp>
        <p:nvSpPr>
          <p:cNvPr id="4" name="Slide Number Placeholder 3">
            <a:extLst>
              <a:ext uri="{FF2B5EF4-FFF2-40B4-BE49-F238E27FC236}">
                <a16:creationId xmlns:a16="http://schemas.microsoft.com/office/drawing/2014/main" id="{E1221E4B-21F5-2644-05EB-4721F7E9BE72}"/>
              </a:ext>
            </a:extLst>
          </p:cNvPr>
          <p:cNvSpPr>
            <a:spLocks noGrp="1"/>
          </p:cNvSpPr>
          <p:nvPr>
            <p:ph type="sldNum" sz="quarter" idx="10"/>
          </p:nvPr>
        </p:nvSpPr>
        <p:spPr/>
        <p:txBody>
          <a:bodyPr/>
          <a:lstStyle/>
          <a:p>
            <a:fld id="{CDDD751C-C9F5-4810-8F65-5BE8B820D756}" type="slidenum">
              <a:rPr lang="en-US" smtClean="0"/>
              <a:t>34</a:t>
            </a:fld>
            <a:endParaRPr lang="en-US"/>
          </a:p>
        </p:txBody>
      </p:sp>
    </p:spTree>
    <p:extLst>
      <p:ext uri="{BB962C8B-B14F-4D97-AF65-F5344CB8AC3E}">
        <p14:creationId xmlns:p14="http://schemas.microsoft.com/office/powerpoint/2010/main" val="14739749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E1C1B-FBB1-257C-5D72-4854BF36FF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4CB0D9-6F7E-1000-7CCB-A4C8BBABC2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2B7A3-7419-057E-1BD0-2C7FD45E9776}"/>
              </a:ext>
            </a:extLst>
          </p:cNvPr>
          <p:cNvSpPr>
            <a:spLocks noGrp="1"/>
          </p:cNvSpPr>
          <p:nvPr>
            <p:ph type="body" idx="1"/>
          </p:nvPr>
        </p:nvSpPr>
        <p:spPr/>
        <p:txBody>
          <a:bodyPr/>
          <a:lstStyle/>
          <a:p>
            <a:r>
              <a:rPr lang="en-ID"/>
              <a:t>Ini adalah bagian penting dari </a:t>
            </a:r>
            <a:r>
              <a:rPr lang="en-ID" b="1"/>
              <a:t>monitoring, control, dan assurance</a:t>
            </a:r>
            <a:r>
              <a:rPr lang="en-ID"/>
              <a:t>.</a:t>
            </a:r>
          </a:p>
        </p:txBody>
      </p:sp>
      <p:sp>
        <p:nvSpPr>
          <p:cNvPr id="4" name="Slide Number Placeholder 3">
            <a:extLst>
              <a:ext uri="{FF2B5EF4-FFF2-40B4-BE49-F238E27FC236}">
                <a16:creationId xmlns:a16="http://schemas.microsoft.com/office/drawing/2014/main" id="{28B6F010-1188-024E-F13C-8D385424F3A0}"/>
              </a:ext>
            </a:extLst>
          </p:cNvPr>
          <p:cNvSpPr>
            <a:spLocks noGrp="1"/>
          </p:cNvSpPr>
          <p:nvPr>
            <p:ph type="sldNum" sz="quarter" idx="10"/>
          </p:nvPr>
        </p:nvSpPr>
        <p:spPr/>
        <p:txBody>
          <a:bodyPr/>
          <a:lstStyle/>
          <a:p>
            <a:fld id="{CDDD751C-C9F5-4810-8F65-5BE8B820D756}" type="slidenum">
              <a:rPr lang="en-US" smtClean="0"/>
              <a:t>35</a:t>
            </a:fld>
            <a:endParaRPr lang="en-US"/>
          </a:p>
        </p:txBody>
      </p:sp>
    </p:spTree>
    <p:extLst>
      <p:ext uri="{BB962C8B-B14F-4D97-AF65-F5344CB8AC3E}">
        <p14:creationId xmlns:p14="http://schemas.microsoft.com/office/powerpoint/2010/main" val="3129225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AE196-350D-8182-4983-B8265B2CB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9CFB14-95A6-87F2-F45D-D2E3A345A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E554EC-615E-547B-18C8-374C3289FBE1}"/>
              </a:ext>
            </a:extLst>
          </p:cNvPr>
          <p:cNvSpPr>
            <a:spLocks noGrp="1"/>
          </p:cNvSpPr>
          <p:nvPr>
            <p:ph type="body" idx="1"/>
          </p:nvPr>
        </p:nvSpPr>
        <p:spPr/>
        <p:txBody>
          <a:bodyPr/>
          <a:lstStyle/>
          <a:p>
            <a:r>
              <a:rPr lang="en-ID"/>
              <a:t>Serangan ransomware terhadap Pusat Data Nasional Sementara (PDNS) pada Juni 2024 berdampak pada mahasiswa baru terutama penerima Kartu Indonesia Pintar (KIP) Kuliah, di mana data mereka terhapus dan harus diunggah ulang. Wakil Ketua Komisi X DPR, Dede Yusuf, menyesalkan kasus ini karena data sekitar 800.000 calon mahasiswa pendaftar KIP Kuliah ikut hilang, yang berdampak pada penundaan pengumuman penerima KIP Kuliah padahal masa perkuliahan sudah dekat. Kemendikbudristek bahkan meminta perguruan tinggi untuk mengundur batas waktu pembayaran uang kuliah akibat kasus ini.</a:t>
            </a:r>
            <a:endParaRPr lang="en-US" dirty="0"/>
          </a:p>
        </p:txBody>
      </p:sp>
      <p:sp>
        <p:nvSpPr>
          <p:cNvPr id="4" name="Slide Number Placeholder 3">
            <a:extLst>
              <a:ext uri="{FF2B5EF4-FFF2-40B4-BE49-F238E27FC236}">
                <a16:creationId xmlns:a16="http://schemas.microsoft.com/office/drawing/2014/main" id="{076D975A-824F-EDF4-BCDD-8170125C604E}"/>
              </a:ext>
            </a:extLst>
          </p:cNvPr>
          <p:cNvSpPr>
            <a:spLocks noGrp="1"/>
          </p:cNvSpPr>
          <p:nvPr>
            <p:ph type="sldNum" sz="quarter" idx="10"/>
          </p:nvPr>
        </p:nvSpPr>
        <p:spPr/>
        <p:txBody>
          <a:bodyPr/>
          <a:lstStyle/>
          <a:p>
            <a:fld id="{CDDD751C-C9F5-4810-8F65-5BE8B820D756}" type="slidenum">
              <a:rPr lang="en-US" smtClean="0"/>
              <a:t>36</a:t>
            </a:fld>
            <a:endParaRPr lang="en-US"/>
          </a:p>
        </p:txBody>
      </p:sp>
    </p:spTree>
    <p:extLst>
      <p:ext uri="{BB962C8B-B14F-4D97-AF65-F5344CB8AC3E}">
        <p14:creationId xmlns:p14="http://schemas.microsoft.com/office/powerpoint/2010/main" val="1405999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9/3/2026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9/3/2026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9/3/2026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9/3/2026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9/3/2026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b="1">
                <a:latin typeface="Gill Sans MT" panose="020B0502020104020203" pitchFamily="34" charset="0"/>
              </a:rPr>
              <a:t>SI/TI GOVERNANCE</a:t>
            </a:r>
            <a:endParaRPr lang="en-US" sz="6600" b="1" dirty="0">
              <a:latin typeface="Gill Sans MT" panose="020B0502020104020203" pitchFamily="34" charset="0"/>
            </a:endParaRPr>
          </a:p>
        </p:txBody>
      </p:sp>
      <p:sp>
        <p:nvSpPr>
          <p:cNvPr id="6" name="TextBox 5"/>
          <p:cNvSpPr txBox="1"/>
          <p:nvPr/>
        </p:nvSpPr>
        <p:spPr>
          <a:xfrm>
            <a:off x="5577840" y="5983941"/>
            <a:ext cx="6614160" cy="369332"/>
          </a:xfrm>
          <a:prstGeom prst="rect">
            <a:avLst/>
          </a:prstGeom>
          <a:noFill/>
        </p:spPr>
        <p:txBody>
          <a:bodyPr wrap="square" rtlCol="0">
            <a:spAutoFit/>
          </a:bodyPr>
          <a:lstStyle/>
          <a:p>
            <a:r>
              <a:rPr lang="en-US" b="1"/>
              <a:t>Arista Pratama, S.Kom., M.Kom || aristapratama.si@upnjatim.ac.id</a:t>
            </a:r>
            <a:endParaRPr lang="en-US" b="1" dirty="0"/>
          </a:p>
        </p:txBody>
      </p:sp>
      <p:pic>
        <p:nvPicPr>
          <p:cNvPr id="1026" name="Picture 2" descr="Image result for upn veteran jat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i upn jat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DAE16B27-2D9B-A7EE-4DDE-785466B1F530}"/>
              </a:ext>
            </a:extLst>
          </p:cNvPr>
          <p:cNvSpPr>
            <a:spLocks noGrp="1"/>
          </p:cNvSpPr>
          <p:nvPr>
            <p:ph type="subTitle" idx="1"/>
          </p:nvPr>
        </p:nvSpPr>
        <p:spPr>
          <a:xfrm>
            <a:off x="1097280" y="4455620"/>
            <a:ext cx="10058400" cy="1143000"/>
          </a:xfrm>
        </p:spPr>
        <p:txBody>
          <a:bodyPr>
            <a:normAutofit/>
          </a:bodyPr>
          <a:lstStyle/>
          <a:p>
            <a:r>
              <a:rPr lang="en-US" sz="3200" b="1">
                <a:solidFill>
                  <a:schemeClr val="tx1"/>
                </a:solidFill>
              </a:rPr>
              <a:t>PENDAHULUAN</a:t>
            </a:r>
            <a:endParaRPr lang="en-ID" sz="3200" b="1">
              <a:solidFill>
                <a:schemeClr val="tx1"/>
              </a:solidFill>
            </a:endParaRPr>
          </a:p>
        </p:txBody>
      </p:sp>
    </p:spTree>
    <p:extLst>
      <p:ext uri="{BB962C8B-B14F-4D97-AF65-F5344CB8AC3E}">
        <p14:creationId xmlns:p14="http://schemas.microsoft.com/office/powerpoint/2010/main" val="2309110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772922" y="140075"/>
            <a:ext cx="10058400" cy="1449387"/>
          </a:xfrm>
        </p:spPr>
        <p:txBody>
          <a:bodyPr/>
          <a:lstStyle/>
          <a:p>
            <a:r>
              <a:rPr lang="en-US" b="1" err="1">
                <a:latin typeface="Arial" panose="020B0604020202020204" pitchFamily="34" charset="0"/>
                <a:cs typeface="Arial" panose="020B0604020202020204" pitchFamily="34" charset="0"/>
              </a:rPr>
              <a:t>Kontrak</a:t>
            </a:r>
            <a:r>
              <a:rPr lang="en-US" b="1">
                <a:latin typeface="Arial" panose="020B0604020202020204" pitchFamily="34" charset="0"/>
                <a:cs typeface="Arial" panose="020B0604020202020204" pitchFamily="34" charset="0"/>
              </a:rPr>
              <a:t> Perkuliahan</a:t>
            </a:r>
            <a:endParaRPr lang="en-US" b="1" dirty="0">
              <a:latin typeface="Arial" panose="020B0604020202020204" pitchFamily="34" charset="0"/>
              <a:cs typeface="Arial" panose="020B0604020202020204" pitchFamily="34" charset="0"/>
            </a:endParaRPr>
          </a:p>
        </p:txBody>
      </p:sp>
      <p:pic>
        <p:nvPicPr>
          <p:cNvPr id="8" name="Picture 2" descr="Image result for upn veteran jat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78195" y="180515"/>
            <a:ext cx="1096434" cy="10742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mage result for si upn jat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53386" y="203472"/>
            <a:ext cx="745462" cy="105126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29030818-F266-7D06-FF46-392A5D0BCF1E}"/>
              </a:ext>
            </a:extLst>
          </p:cNvPr>
          <p:cNvCxnSpPr>
            <a:cxnSpLocks/>
          </p:cNvCxnSpPr>
          <p:nvPr/>
        </p:nvCxnSpPr>
        <p:spPr>
          <a:xfrm>
            <a:off x="565883" y="1648180"/>
            <a:ext cx="11060234" cy="0"/>
          </a:xfrm>
          <a:prstGeom prst="line">
            <a:avLst/>
          </a:prstGeom>
          <a:ln w="19050"/>
        </p:spPr>
        <p:style>
          <a:lnRef idx="1">
            <a:schemeClr val="dk1"/>
          </a:lnRef>
          <a:fillRef idx="0">
            <a:schemeClr val="dk1"/>
          </a:fillRef>
          <a:effectRef idx="0">
            <a:schemeClr val="dk1"/>
          </a:effectRef>
          <a:fontRef idx="minor">
            <a:schemeClr val="tx1"/>
          </a:fontRef>
        </p:style>
      </p:cxnSp>
      <p:sp>
        <p:nvSpPr>
          <p:cNvPr id="5" name="Content Placeholder 2">
            <a:extLst>
              <a:ext uri="{FF2B5EF4-FFF2-40B4-BE49-F238E27FC236}">
                <a16:creationId xmlns:a16="http://schemas.microsoft.com/office/drawing/2014/main" id="{7009CBC8-A003-9C93-C0FD-4D2139B25379}"/>
              </a:ext>
            </a:extLst>
          </p:cNvPr>
          <p:cNvSpPr txBox="1">
            <a:spLocks/>
          </p:cNvSpPr>
          <p:nvPr/>
        </p:nvSpPr>
        <p:spPr>
          <a:xfrm>
            <a:off x="380531" y="1879893"/>
            <a:ext cx="11060234" cy="397905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03225" algn="just">
              <a:spcBef>
                <a:spcPts val="600"/>
              </a:spcBef>
              <a:buFont typeface="Wingdings" panose="05000000000000000000" pitchFamily="2" charset="2"/>
              <a:buChar char="§"/>
            </a:pPr>
            <a:r>
              <a:rPr lang="en-US" altLang="ja-JP">
                <a:latin typeface="Gill Sans MT" panose="020B0502020104020203" pitchFamily="34" charset="0"/>
                <a:cs typeface="Arial" panose="020B0604020202020204" pitchFamily="34" charset="0"/>
              </a:rPr>
              <a:t>Melakukan laporan persiapan penerimaan materi sebelum perkuliahan dimulai</a:t>
            </a:r>
          </a:p>
          <a:p>
            <a:pPr marL="403225" algn="just">
              <a:spcBef>
                <a:spcPts val="600"/>
              </a:spcBef>
              <a:buFont typeface="Wingdings" panose="05000000000000000000" pitchFamily="2" charset="2"/>
              <a:buChar char="§"/>
            </a:pPr>
            <a:r>
              <a:rPr lang="en-US" altLang="ja-JP">
                <a:latin typeface="Gill Sans MT" panose="020B0502020104020203" pitchFamily="34" charset="0"/>
                <a:cs typeface="Arial" panose="020B0604020202020204" pitchFamily="34" charset="0"/>
              </a:rPr>
              <a:t>Mahasiswa tidak diizinkan mengisi presensi jika terlambat lebih dari 15 menit (tanpa keterangan)</a:t>
            </a:r>
          </a:p>
          <a:p>
            <a:pPr marL="403225" algn="just">
              <a:spcBef>
                <a:spcPts val="600"/>
              </a:spcBef>
              <a:buFont typeface="Wingdings" panose="05000000000000000000" pitchFamily="2" charset="2"/>
              <a:buChar char="§"/>
            </a:pPr>
            <a:r>
              <a:rPr lang="en-US" altLang="ja-JP">
                <a:latin typeface="Gill Sans MT" panose="020B0502020104020203" pitchFamily="34" charset="0"/>
                <a:cs typeface="Arial" panose="020B0604020202020204" pitchFamily="34" charset="0"/>
              </a:rPr>
              <a:t>Berpakaian dan berpenampilan rapi dan semangat mengikuti perkuliahan</a:t>
            </a:r>
          </a:p>
          <a:p>
            <a:pPr marL="403225" algn="just">
              <a:spcBef>
                <a:spcPts val="600"/>
              </a:spcBef>
              <a:buFont typeface="Wingdings" panose="05000000000000000000" pitchFamily="2" charset="2"/>
              <a:buChar char="§"/>
            </a:pPr>
            <a:r>
              <a:rPr lang="en-US" altLang="ja-JP">
                <a:latin typeface="Gill Sans MT" panose="020B0502020104020203" pitchFamily="34" charset="0"/>
                <a:cs typeface="Arial" panose="020B0604020202020204" pitchFamily="34" charset="0"/>
              </a:rPr>
              <a:t>Persentase kehadiran mahasiswa selama 1 semester min 75% dari total TM perkuliahan</a:t>
            </a:r>
          </a:p>
          <a:p>
            <a:pPr marL="403225" algn="just">
              <a:spcBef>
                <a:spcPts val="600"/>
              </a:spcBef>
              <a:buFont typeface="Wingdings" panose="05000000000000000000" pitchFamily="2" charset="2"/>
              <a:buChar char="§"/>
            </a:pPr>
            <a:r>
              <a:rPr lang="en-US" altLang="ja-JP">
                <a:latin typeface="Gill Sans MT" panose="020B0502020104020203" pitchFamily="34" charset="0"/>
                <a:cs typeface="Arial" panose="020B0604020202020204" pitchFamily="34" charset="0"/>
              </a:rPr>
              <a:t>Melakukan laporan penyelesaian penerimaan materi di akhir perkuliahan</a:t>
            </a:r>
          </a:p>
          <a:p>
            <a:pPr marL="403225" algn="just">
              <a:spcBef>
                <a:spcPts val="600"/>
              </a:spcBef>
              <a:buFont typeface="Wingdings" panose="05000000000000000000" pitchFamily="2" charset="2"/>
              <a:buChar char="§"/>
            </a:pPr>
            <a:r>
              <a:rPr lang="en-US" altLang="ja-JP">
                <a:latin typeface="Gill Sans MT" panose="020B0502020104020203" pitchFamily="34" charset="0"/>
                <a:cs typeface="Arial" panose="020B0604020202020204" pitchFamily="34" charset="0"/>
              </a:rPr>
              <a:t>Membuat grup WA untuk melakukan koordinasi perkuliahan</a:t>
            </a:r>
          </a:p>
          <a:p>
            <a:pPr marL="403225" algn="just">
              <a:spcBef>
                <a:spcPts val="600"/>
              </a:spcBef>
              <a:buFont typeface="Wingdings" panose="05000000000000000000" pitchFamily="2" charset="2"/>
              <a:buChar char="§"/>
            </a:pPr>
            <a:r>
              <a:rPr lang="en-US" altLang="ja-JP">
                <a:latin typeface="Gill Sans MT" panose="020B0502020104020203" pitchFamily="34" charset="0"/>
                <a:cs typeface="Arial" panose="020B0604020202020204" pitchFamily="34" charset="0"/>
              </a:rPr>
              <a:t>Melakukan review di akhir perkuliahan</a:t>
            </a:r>
            <a:endParaRPr lang="id-ID" altLang="ja-JP" dirty="0">
              <a:latin typeface="Gill Sans MT" panose="020B0502020104020203" pitchFamily="34" charset="0"/>
              <a:cs typeface="Arial" panose="020B0604020202020204" pitchFamily="34" charset="0"/>
            </a:endParaRPr>
          </a:p>
        </p:txBody>
      </p:sp>
    </p:spTree>
    <p:extLst>
      <p:ext uri="{BB962C8B-B14F-4D97-AF65-F5344CB8AC3E}">
        <p14:creationId xmlns:p14="http://schemas.microsoft.com/office/powerpoint/2010/main" val="431798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1294363" y="2026508"/>
            <a:ext cx="9603275" cy="3772126"/>
          </a:xfrm>
        </p:spPr>
        <p:txBody>
          <a:bodyPr>
            <a:normAutofit/>
          </a:bodyPr>
          <a:lstStyle/>
          <a:p>
            <a:pPr marL="346075" indent="-346075">
              <a:buFont typeface="Wingdings" panose="05000000000000000000" pitchFamily="2" charset="2"/>
              <a:buChar char="§"/>
            </a:pPr>
            <a:r>
              <a:rPr lang="en-US" altLang="ja-JP" sz="3200" dirty="0">
                <a:latin typeface="Gill Sans MT" panose="020B0502020104020203" pitchFamily="34" charset="0"/>
                <a:cs typeface="Times New Roman" panose="02020603050405020304" pitchFamily="18" charset="0"/>
              </a:rPr>
              <a:t>UTS		</a:t>
            </a:r>
            <a:r>
              <a:rPr lang="id-ID" altLang="ja-JP" sz="3200" dirty="0">
                <a:latin typeface="Gill Sans MT" panose="020B0502020104020203" pitchFamily="34" charset="0"/>
                <a:cs typeface="Times New Roman" panose="02020603050405020304" pitchFamily="18" charset="0"/>
              </a:rPr>
              <a:t>	</a:t>
            </a:r>
            <a:r>
              <a:rPr lang="en-US" altLang="ja-JP" sz="3200" dirty="0">
                <a:latin typeface="Gill Sans MT" panose="020B0502020104020203" pitchFamily="34" charset="0"/>
                <a:cs typeface="Times New Roman" panose="02020603050405020304" pitchFamily="18" charset="0"/>
              </a:rPr>
              <a:t>		</a:t>
            </a:r>
            <a:r>
              <a:rPr lang="en-US" altLang="ja-JP" sz="3200">
                <a:latin typeface="Gill Sans MT" panose="020B0502020104020203" pitchFamily="34" charset="0"/>
                <a:cs typeface="Times New Roman" panose="02020603050405020304" pitchFamily="18" charset="0"/>
              </a:rPr>
              <a:t>  	: </a:t>
            </a:r>
            <a:r>
              <a:rPr lang="id-ID" altLang="ja-JP" sz="3200" dirty="0">
                <a:latin typeface="Gill Sans MT" panose="020B0502020104020203" pitchFamily="34" charset="0"/>
                <a:cs typeface="Times New Roman" panose="02020603050405020304" pitchFamily="18" charset="0"/>
              </a:rPr>
              <a:t>20</a:t>
            </a:r>
            <a:r>
              <a:rPr lang="en-US" altLang="ja-JP" sz="3200" dirty="0">
                <a:latin typeface="Gill Sans MT" panose="020B0502020104020203" pitchFamily="34" charset="0"/>
                <a:cs typeface="Times New Roman" panose="02020603050405020304" pitchFamily="18" charset="0"/>
              </a:rPr>
              <a:t>%</a:t>
            </a:r>
          </a:p>
          <a:p>
            <a:pPr marL="346075" indent="-346075">
              <a:buFont typeface="Wingdings" panose="05000000000000000000" pitchFamily="2" charset="2"/>
              <a:buChar char="§"/>
            </a:pPr>
            <a:r>
              <a:rPr lang="en-US" altLang="ja-JP" sz="3200" dirty="0">
                <a:latin typeface="Gill Sans MT" panose="020B0502020104020203" pitchFamily="34" charset="0"/>
                <a:cs typeface="Times New Roman" panose="02020603050405020304" pitchFamily="18" charset="0"/>
              </a:rPr>
              <a:t>UAS		</a:t>
            </a:r>
            <a:r>
              <a:rPr lang="id-ID" altLang="ja-JP" sz="3200" dirty="0">
                <a:latin typeface="Gill Sans MT" panose="020B0502020104020203" pitchFamily="34" charset="0"/>
                <a:cs typeface="Times New Roman" panose="02020603050405020304" pitchFamily="18" charset="0"/>
              </a:rPr>
              <a:t>	</a:t>
            </a:r>
            <a:r>
              <a:rPr lang="en-US" altLang="ja-JP" sz="3200" dirty="0">
                <a:latin typeface="Gill Sans MT" panose="020B0502020104020203" pitchFamily="34" charset="0"/>
                <a:cs typeface="Times New Roman" panose="02020603050405020304" pitchFamily="18" charset="0"/>
              </a:rPr>
              <a:t>		</a:t>
            </a:r>
            <a:r>
              <a:rPr lang="en-US" altLang="ja-JP" sz="3200">
                <a:latin typeface="Gill Sans MT" panose="020B0502020104020203" pitchFamily="34" charset="0"/>
                <a:cs typeface="Times New Roman" panose="02020603050405020304" pitchFamily="18" charset="0"/>
              </a:rPr>
              <a:t>  	: </a:t>
            </a:r>
            <a:r>
              <a:rPr lang="id-ID" altLang="ja-JP" sz="3200" dirty="0">
                <a:latin typeface="Gill Sans MT" panose="020B0502020104020203" pitchFamily="34" charset="0"/>
                <a:cs typeface="Times New Roman" panose="02020603050405020304" pitchFamily="18" charset="0"/>
              </a:rPr>
              <a:t>20</a:t>
            </a:r>
            <a:r>
              <a:rPr lang="en-US" altLang="ja-JP" sz="3200" dirty="0">
                <a:latin typeface="Gill Sans MT" panose="020B0502020104020203" pitchFamily="34" charset="0"/>
                <a:cs typeface="Times New Roman" panose="02020603050405020304" pitchFamily="18" charset="0"/>
              </a:rPr>
              <a:t>%</a:t>
            </a:r>
          </a:p>
          <a:p>
            <a:pPr marL="346075" indent="-346075">
              <a:buFont typeface="Wingdings" panose="05000000000000000000" pitchFamily="2" charset="2"/>
              <a:buChar char="§"/>
            </a:pPr>
            <a:r>
              <a:rPr lang="en-US" altLang="ja-JP" sz="3200" dirty="0">
                <a:latin typeface="Gill Sans MT" panose="020B0502020104020203" pitchFamily="34" charset="0"/>
                <a:cs typeface="Times New Roman" panose="02020603050405020304" pitchFamily="18" charset="0"/>
              </a:rPr>
              <a:t>Project</a:t>
            </a:r>
            <a:r>
              <a:rPr lang="id-ID" altLang="ja-JP" sz="3200" dirty="0">
                <a:latin typeface="Gill Sans MT" panose="020B0502020104020203" pitchFamily="34" charset="0"/>
                <a:cs typeface="Times New Roman" panose="02020603050405020304" pitchFamily="18" charset="0"/>
              </a:rPr>
              <a:t> </a:t>
            </a:r>
            <a:r>
              <a:rPr lang="id-ID" altLang="ja-JP" sz="3200">
                <a:latin typeface="Gill Sans MT" panose="020B0502020104020203" pitchFamily="34" charset="0"/>
                <a:cs typeface="Times New Roman" panose="02020603050405020304" pitchFamily="18" charset="0"/>
              </a:rPr>
              <a:t>Akhir</a:t>
            </a:r>
            <a:r>
              <a:rPr lang="en-US" altLang="ja-JP" sz="3200">
                <a:latin typeface="Gill Sans MT" panose="020B0502020104020203" pitchFamily="34" charset="0"/>
                <a:cs typeface="Times New Roman" panose="02020603050405020304" pitchFamily="18" charset="0"/>
              </a:rPr>
              <a:t> – (Portofolio)	 	: </a:t>
            </a:r>
            <a:r>
              <a:rPr lang="id-ID" altLang="ja-JP" sz="3200" dirty="0">
                <a:latin typeface="Gill Sans MT" panose="020B0502020104020203" pitchFamily="34" charset="0"/>
                <a:cs typeface="Times New Roman" panose="02020603050405020304" pitchFamily="18" charset="0"/>
              </a:rPr>
              <a:t>4</a:t>
            </a:r>
            <a:r>
              <a:rPr lang="en-US" altLang="ja-JP" sz="3200" dirty="0">
                <a:latin typeface="Gill Sans MT" panose="020B0502020104020203" pitchFamily="34" charset="0"/>
                <a:cs typeface="Times New Roman" panose="02020603050405020304" pitchFamily="18" charset="0"/>
              </a:rPr>
              <a:t>5% </a:t>
            </a:r>
          </a:p>
          <a:p>
            <a:pPr marL="346075" indent="-346075">
              <a:buFont typeface="Wingdings" panose="05000000000000000000" pitchFamily="2" charset="2"/>
              <a:buChar char="§"/>
            </a:pPr>
            <a:r>
              <a:rPr lang="en-US" altLang="ja-JP" sz="3200" dirty="0" err="1">
                <a:latin typeface="Gill Sans MT" panose="020B0502020104020203" pitchFamily="34" charset="0"/>
                <a:cs typeface="Times New Roman" panose="02020603050405020304" pitchFamily="18" charset="0"/>
              </a:rPr>
              <a:t>Formatif</a:t>
            </a:r>
            <a:r>
              <a:rPr lang="en-US" altLang="ja-JP" sz="3200" dirty="0">
                <a:latin typeface="Gill Sans MT" panose="020B0502020104020203" pitchFamily="34" charset="0"/>
                <a:cs typeface="Times New Roman" panose="02020603050405020304" pitchFamily="18" charset="0"/>
              </a:rPr>
              <a:t> (</a:t>
            </a:r>
            <a:r>
              <a:rPr lang="en-US" altLang="ja-JP" sz="3200" dirty="0" err="1">
                <a:latin typeface="Gill Sans MT" panose="020B0502020104020203" pitchFamily="34" charset="0"/>
                <a:cs typeface="Times New Roman" panose="02020603050405020304" pitchFamily="18" charset="0"/>
              </a:rPr>
              <a:t>Tugas</a:t>
            </a:r>
            <a:r>
              <a:rPr lang="en-US" altLang="ja-JP" sz="3200" dirty="0">
                <a:latin typeface="Gill Sans MT" panose="020B0502020104020203" pitchFamily="34" charset="0"/>
                <a:cs typeface="Times New Roman" panose="02020603050405020304" pitchFamily="18" charset="0"/>
              </a:rPr>
              <a:t>, </a:t>
            </a:r>
            <a:r>
              <a:rPr lang="en-US" altLang="ja-JP" sz="3200" dirty="0" err="1">
                <a:latin typeface="Gill Sans MT" panose="020B0502020104020203" pitchFamily="34" charset="0"/>
                <a:cs typeface="Times New Roman" panose="02020603050405020304" pitchFamily="18" charset="0"/>
              </a:rPr>
              <a:t>Absensi</a:t>
            </a:r>
            <a:r>
              <a:rPr lang="en-US" altLang="ja-JP" sz="3200" dirty="0">
                <a:latin typeface="Gill Sans MT" panose="020B0502020104020203" pitchFamily="34" charset="0"/>
                <a:cs typeface="Times New Roman" panose="02020603050405020304" pitchFamily="18" charset="0"/>
              </a:rPr>
              <a:t> &amp; </a:t>
            </a:r>
            <a:r>
              <a:rPr lang="en-US" altLang="ja-JP" sz="3200" dirty="0" err="1">
                <a:latin typeface="Gill Sans MT" panose="020B0502020104020203" pitchFamily="34" charset="0"/>
                <a:cs typeface="Times New Roman" panose="02020603050405020304" pitchFamily="18" charset="0"/>
              </a:rPr>
              <a:t>Keaktifan</a:t>
            </a:r>
            <a:r>
              <a:rPr lang="en-US" altLang="ja-JP" sz="3200" dirty="0">
                <a:latin typeface="Gill Sans MT" panose="020B0502020104020203" pitchFamily="34" charset="0"/>
                <a:cs typeface="Times New Roman" panose="02020603050405020304" pitchFamily="18" charset="0"/>
              </a:rPr>
              <a:t>) : </a:t>
            </a:r>
            <a:r>
              <a:rPr lang="id-ID" altLang="ja-JP" sz="3200" dirty="0">
                <a:latin typeface="Gill Sans MT" panose="020B0502020104020203" pitchFamily="34" charset="0"/>
                <a:cs typeface="Times New Roman" panose="02020603050405020304" pitchFamily="18" charset="0"/>
              </a:rPr>
              <a:t>1</a:t>
            </a:r>
            <a:r>
              <a:rPr lang="en-US" altLang="ja-JP" sz="3200" dirty="0">
                <a:latin typeface="Gill Sans MT" panose="020B0502020104020203" pitchFamily="34" charset="0"/>
                <a:cs typeface="Times New Roman" panose="02020603050405020304" pitchFamily="18" charset="0"/>
              </a:rPr>
              <a:t>5%</a:t>
            </a:r>
            <a:endParaRPr lang="id-ID" altLang="ja-JP" sz="3200" dirty="0">
              <a:latin typeface="Gill Sans MT" panose="020B0502020104020203" pitchFamily="34" charset="0"/>
              <a:cs typeface="Times New Roman" panose="02020603050405020304" pitchFamily="18" charset="0"/>
            </a:endParaRPr>
          </a:p>
        </p:txBody>
      </p:sp>
      <p:sp>
        <p:nvSpPr>
          <p:cNvPr id="7" name="Title 1"/>
          <p:cNvSpPr>
            <a:spLocks noGrp="1"/>
          </p:cNvSpPr>
          <p:nvPr>
            <p:ph type="title"/>
          </p:nvPr>
        </p:nvSpPr>
        <p:spPr>
          <a:xfrm>
            <a:off x="1097280" y="286603"/>
            <a:ext cx="10058400" cy="1450757"/>
          </a:xfrm>
        </p:spPr>
        <p:txBody>
          <a:bodyPr/>
          <a:lstStyle/>
          <a:p>
            <a:r>
              <a:rPr lang="en-US" b="1" dirty="0" err="1">
                <a:latin typeface="Arial" panose="020B0604020202020204" pitchFamily="34" charset="0"/>
                <a:cs typeface="Arial" panose="020B0604020202020204" pitchFamily="34" charset="0"/>
              </a:rPr>
              <a:t>Penilaian</a:t>
            </a:r>
            <a:endParaRPr lang="en-US" b="1" dirty="0">
              <a:latin typeface="Arial" panose="020B0604020202020204" pitchFamily="34" charset="0"/>
              <a:cs typeface="Arial" panose="020B0604020202020204" pitchFamily="34" charset="0"/>
            </a:endParaRPr>
          </a:p>
        </p:txBody>
      </p:sp>
      <p:pic>
        <p:nvPicPr>
          <p:cNvPr id="8" name="Picture 2" descr="Image result for upn veteran jat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mage result for si upn jat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710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C0199F-A274-44C6-BF37-784A855E6EEA}"/>
              </a:ext>
            </a:extLst>
          </p:cNvPr>
          <p:cNvSpPr>
            <a:spLocks noGrp="1"/>
          </p:cNvSpPr>
          <p:nvPr>
            <p:ph idx="1"/>
          </p:nvPr>
        </p:nvSpPr>
        <p:spPr>
          <a:xfrm>
            <a:off x="1294363" y="1814025"/>
            <a:ext cx="9603275" cy="4247562"/>
          </a:xfrm>
        </p:spPr>
        <p:txBody>
          <a:bodyPr>
            <a:noAutofit/>
          </a:bodyPr>
          <a:lstStyle/>
          <a:p>
            <a:pPr marL="490537" indent="-457200" algn="just">
              <a:lnSpc>
                <a:spcPct val="100000"/>
              </a:lnSpc>
              <a:spcBef>
                <a:spcPts val="600"/>
              </a:spcBef>
              <a:buFont typeface="+mj-lt"/>
              <a:buAutoNum type="arabicPeriod"/>
            </a:pPr>
            <a:r>
              <a:rPr lang="en-ID" sz="2800"/>
              <a:t>Buku COBIT 2019 dan COBIT 5</a:t>
            </a:r>
          </a:p>
          <a:p>
            <a:pPr marL="490537" indent="-457200" algn="just">
              <a:lnSpc>
                <a:spcPct val="100000"/>
              </a:lnSpc>
              <a:spcBef>
                <a:spcPts val="600"/>
              </a:spcBef>
              <a:buFont typeface="+mj-lt"/>
              <a:buAutoNum type="arabicPeriod"/>
            </a:pPr>
            <a:r>
              <a:rPr lang="en-ID" sz="2800"/>
              <a:t>Wim Van Grembergen dan Steven De Haes</a:t>
            </a:r>
            <a:r>
              <a:rPr lang="en-US" sz="2800"/>
              <a:t>. Implementing Information Technology Governance. IGI Publishing. 2008</a:t>
            </a:r>
            <a:endParaRPr lang="en-US" sz="2800" dirty="0"/>
          </a:p>
          <a:p>
            <a:pPr marL="490537" indent="-457200" algn="just">
              <a:lnSpc>
                <a:spcPct val="100000"/>
              </a:lnSpc>
              <a:spcBef>
                <a:spcPts val="600"/>
              </a:spcBef>
              <a:buFont typeface="+mj-lt"/>
              <a:buAutoNum type="arabicPeriod"/>
            </a:pPr>
            <a:r>
              <a:rPr lang="en-US" sz="2800"/>
              <a:t>Selig, Gad J. Implementing IT Governance: A Practical Guide to Global Best Practices in IT Management. Zaltbommel. Van Heren Publishing Pustaka. 2008</a:t>
            </a:r>
            <a:endParaRPr lang="en-US" sz="2800" dirty="0"/>
          </a:p>
          <a:p>
            <a:pPr marL="490537" indent="-457200" algn="just">
              <a:lnSpc>
                <a:spcPct val="100000"/>
              </a:lnSpc>
              <a:spcBef>
                <a:spcPts val="600"/>
              </a:spcBef>
              <a:buFont typeface="+mj-lt"/>
              <a:buAutoNum type="arabicPeriod"/>
            </a:pPr>
            <a:r>
              <a:rPr lang="en-US" sz="2800"/>
              <a:t>Jogiyanto and W. Abdillah. Sistem Tata Kelola Teknologi Informasi., Penerbit Andi. 2011</a:t>
            </a:r>
          </a:p>
          <a:p>
            <a:pPr marL="490537" indent="-457200" algn="just">
              <a:lnSpc>
                <a:spcPct val="100000"/>
              </a:lnSpc>
              <a:spcBef>
                <a:spcPts val="600"/>
              </a:spcBef>
              <a:buFont typeface="+mj-lt"/>
              <a:buAutoNum type="arabicPeriod"/>
            </a:pPr>
            <a:r>
              <a:rPr lang="en-US" altLang="ja-JP" sz="2800">
                <a:cs typeface="Arial" panose="020B0604020202020204" pitchFamily="34" charset="0"/>
              </a:rPr>
              <a:t>Jurnal dan web</a:t>
            </a:r>
            <a:endParaRPr lang="id-ID" altLang="ja-JP" sz="2800" dirty="0">
              <a:cs typeface="Arial" panose="020B0604020202020204" pitchFamily="34" charset="0"/>
            </a:endParaRPr>
          </a:p>
        </p:txBody>
      </p:sp>
      <p:sp>
        <p:nvSpPr>
          <p:cNvPr id="7" name="Title 1"/>
          <p:cNvSpPr>
            <a:spLocks noGrp="1"/>
          </p:cNvSpPr>
          <p:nvPr>
            <p:ph type="title"/>
          </p:nvPr>
        </p:nvSpPr>
        <p:spPr>
          <a:xfrm>
            <a:off x="1097280" y="286603"/>
            <a:ext cx="10058400" cy="1450757"/>
          </a:xfrm>
        </p:spPr>
        <p:txBody>
          <a:bodyPr/>
          <a:lstStyle/>
          <a:p>
            <a:r>
              <a:rPr lang="en-US" b="1" dirty="0" err="1">
                <a:latin typeface="Arial" panose="020B0604020202020204" pitchFamily="34" charset="0"/>
                <a:cs typeface="Arial" panose="020B0604020202020204" pitchFamily="34" charset="0"/>
              </a:rPr>
              <a:t>Referensi</a:t>
            </a:r>
            <a:endParaRPr lang="en-US" b="1" dirty="0">
              <a:latin typeface="Arial" panose="020B0604020202020204" pitchFamily="34" charset="0"/>
              <a:cs typeface="Arial" panose="020B0604020202020204" pitchFamily="34" charset="0"/>
            </a:endParaRPr>
          </a:p>
        </p:txBody>
      </p:sp>
      <p:pic>
        <p:nvPicPr>
          <p:cNvPr id="8" name="Picture 2" descr="Image result for upn veteran jat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mage result for si upn jat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909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Arial" panose="020B0604020202020204" pitchFamily="34" charset="0"/>
                <a:cs typeface="Arial" panose="020B0604020202020204" pitchFamily="34" charset="0"/>
              </a:rPr>
              <a:t>Deskripsi</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Matakuliah</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97280" y="2026508"/>
            <a:ext cx="10058400" cy="3842586"/>
          </a:xfrm>
        </p:spPr>
        <p:txBody>
          <a:bodyPr>
            <a:normAutofit/>
          </a:bodyPr>
          <a:lstStyle/>
          <a:p>
            <a:pPr marL="0" indent="0">
              <a:buNone/>
            </a:pPr>
            <a:r>
              <a:rPr lang="en-US" sz="4000" dirty="0" err="1"/>
              <a:t>Matakuliah</a:t>
            </a:r>
            <a:r>
              <a:rPr lang="en-US" sz="4000" dirty="0"/>
              <a:t> </a:t>
            </a:r>
            <a:r>
              <a:rPr lang="en-US" sz="4000" dirty="0" err="1"/>
              <a:t>ini</a:t>
            </a:r>
            <a:r>
              <a:rPr lang="en-US" sz="4000" dirty="0"/>
              <a:t> </a:t>
            </a:r>
            <a:r>
              <a:rPr lang="en-US" sz="4000" err="1"/>
              <a:t>membahas</a:t>
            </a:r>
            <a:r>
              <a:rPr lang="en-US" sz="4000"/>
              <a:t> </a:t>
            </a:r>
            <a:r>
              <a:rPr lang="en-US" sz="4000" b="1">
                <a:solidFill>
                  <a:srgbClr val="00B050"/>
                </a:solidFill>
              </a:rPr>
              <a:t>struktur kebijakan prosedur</a:t>
            </a:r>
            <a:r>
              <a:rPr lang="en-US" sz="4000">
                <a:solidFill>
                  <a:srgbClr val="00B050"/>
                </a:solidFill>
              </a:rPr>
              <a:t> </a:t>
            </a:r>
            <a:r>
              <a:rPr lang="en-US" sz="4000"/>
              <a:t>dan </a:t>
            </a:r>
            <a:r>
              <a:rPr lang="en-US" sz="4000" b="1">
                <a:solidFill>
                  <a:srgbClr val="0070C0"/>
                </a:solidFill>
              </a:rPr>
              <a:t>kumpulan proses </a:t>
            </a:r>
            <a:r>
              <a:rPr lang="en-US" sz="4000"/>
              <a:t>dalam mengelola SI/TI agar selaras dengan </a:t>
            </a:r>
            <a:r>
              <a:rPr lang="en-US" sz="4000" b="1"/>
              <a:t>tujuan organisasi </a:t>
            </a:r>
            <a:r>
              <a:rPr lang="en-US" sz="4000"/>
              <a:t>dengan cara mengoptimalkan keuntungan, pengendalian sumber daya SI/TI, dan mengelola resiko-resiko SI/TI.</a:t>
            </a:r>
            <a:endParaRPr lang="en-US" sz="4000" b="1" dirty="0">
              <a:solidFill>
                <a:srgbClr val="002060"/>
              </a:solidFill>
            </a:endParaRPr>
          </a:p>
        </p:txBody>
      </p:sp>
      <p:pic>
        <p:nvPicPr>
          <p:cNvPr id="4" name="Picture 2" descr="Image result for upn veteran jat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01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latin typeface="Arial" panose="020B0604020202020204" pitchFamily="34" charset="0"/>
                <a:cs typeface="Arial" panose="020B0604020202020204" pitchFamily="34" charset="0"/>
              </a:rPr>
              <a:t>Tata Kelola SI/TI</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Lokasi Konstruksi Rumah Dengan Ilustrasi Pekerja Kartun Vektor Stok oleh  ©interactimages 563192956">
            <a:extLst>
              <a:ext uri="{FF2B5EF4-FFF2-40B4-BE49-F238E27FC236}">
                <a16:creationId xmlns:a16="http://schemas.microsoft.com/office/drawing/2014/main" id="{5A0461A7-4450-E94F-1BA5-4D7B1106FBD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914621" y="1961035"/>
            <a:ext cx="3956634" cy="3270817"/>
          </a:xfrm>
          <a:prstGeom prst="rect">
            <a:avLst/>
          </a:prstGeom>
        </p:spPr>
      </p:pic>
      <p:sp>
        <p:nvSpPr>
          <p:cNvPr id="11" name="Content Placeholder 2">
            <a:extLst>
              <a:ext uri="{FF2B5EF4-FFF2-40B4-BE49-F238E27FC236}">
                <a16:creationId xmlns:a16="http://schemas.microsoft.com/office/drawing/2014/main" id="{D6D4407B-01C9-0884-3360-6CB0922F5B45}"/>
              </a:ext>
            </a:extLst>
          </p:cNvPr>
          <p:cNvSpPr>
            <a:spLocks noGrp="1"/>
          </p:cNvSpPr>
          <p:nvPr>
            <p:ph idx="1"/>
          </p:nvPr>
        </p:nvSpPr>
        <p:spPr>
          <a:xfrm>
            <a:off x="580769" y="5455526"/>
            <a:ext cx="11205804" cy="809350"/>
          </a:xfrm>
        </p:spPr>
        <p:txBody>
          <a:bodyPr>
            <a:normAutofit fontScale="92500"/>
          </a:bodyPr>
          <a:lstStyle/>
          <a:p>
            <a:pPr marL="0" indent="0" algn="ctr">
              <a:buNone/>
            </a:pPr>
            <a:r>
              <a:rPr lang="en-ID" sz="4000" b="1"/>
              <a:t>Membangun Rumah = Membangun dan Mengelola SI/TI</a:t>
            </a:r>
            <a:endParaRPr lang="en-US" sz="4000" b="1" dirty="0">
              <a:solidFill>
                <a:srgbClr val="002060"/>
              </a:solidFill>
            </a:endParaRPr>
          </a:p>
        </p:txBody>
      </p:sp>
    </p:spTree>
    <p:extLst>
      <p:ext uri="{BB962C8B-B14F-4D97-AF65-F5344CB8AC3E}">
        <p14:creationId xmlns:p14="http://schemas.microsoft.com/office/powerpoint/2010/main" val="2621092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A7AEF-43C2-9ACA-6894-3AE10C0F65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5EB88D-1226-700F-2DE1-2569FD1A7621}"/>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Tata Kelola SI/TI</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2A0F31B0-AFBE-4C91-2881-5FA83F913F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6610A96D-7F81-715D-1E13-FBF10BC16F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Lokasi Konstruksi Rumah Dengan Ilustrasi Pekerja Kartun Vektor Stok oleh  ©interactimages 563192956">
            <a:extLst>
              <a:ext uri="{FF2B5EF4-FFF2-40B4-BE49-F238E27FC236}">
                <a16:creationId xmlns:a16="http://schemas.microsoft.com/office/drawing/2014/main" id="{EFDB9A68-6EEC-4D68-80DD-D324331DE72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69459" y="1825342"/>
            <a:ext cx="5191371" cy="4291533"/>
          </a:xfrm>
          <a:prstGeom prst="rect">
            <a:avLst/>
          </a:prstGeom>
        </p:spPr>
      </p:pic>
      <p:sp>
        <p:nvSpPr>
          <p:cNvPr id="6" name="Content Placeholder 5">
            <a:extLst>
              <a:ext uri="{FF2B5EF4-FFF2-40B4-BE49-F238E27FC236}">
                <a16:creationId xmlns:a16="http://schemas.microsoft.com/office/drawing/2014/main" id="{384E69EE-5B2D-EA2B-1044-0D6B7C8A1CEC}"/>
              </a:ext>
            </a:extLst>
          </p:cNvPr>
          <p:cNvSpPr>
            <a:spLocks noGrp="1"/>
          </p:cNvSpPr>
          <p:nvPr>
            <p:ph idx="1"/>
          </p:nvPr>
        </p:nvSpPr>
        <p:spPr>
          <a:xfrm>
            <a:off x="6223818" y="1940011"/>
            <a:ext cx="5498723" cy="4197255"/>
          </a:xfrm>
        </p:spPr>
        <p:txBody>
          <a:bodyPr>
            <a:normAutofit fontScale="92500" lnSpcReduction="10000"/>
          </a:bodyPr>
          <a:lstStyle/>
          <a:p>
            <a:pPr>
              <a:buFont typeface="Wingdings" panose="05000000000000000000" pitchFamily="2" charset="2"/>
              <a:buChar char="§"/>
            </a:pPr>
            <a:r>
              <a:rPr lang="en-ID" sz="2800"/>
              <a:t>Rumah ini dibangun untuk siapa?</a:t>
            </a:r>
          </a:p>
          <a:p>
            <a:pPr>
              <a:buFont typeface="Wingdings" panose="05000000000000000000" pitchFamily="2" charset="2"/>
              <a:buChar char="§"/>
            </a:pPr>
            <a:r>
              <a:rPr lang="en-ID" sz="2800"/>
              <a:t>Seberapa besar rumahnya? </a:t>
            </a:r>
          </a:p>
          <a:p>
            <a:pPr>
              <a:buFont typeface="Wingdings" panose="05000000000000000000" pitchFamily="2" charset="2"/>
              <a:buChar char="§"/>
            </a:pPr>
            <a:r>
              <a:rPr lang="en-ID" sz="2800"/>
              <a:t>Apa kebutuhannya? </a:t>
            </a:r>
          </a:p>
          <a:p>
            <a:pPr>
              <a:buFont typeface="Wingdings" panose="05000000000000000000" pitchFamily="2" charset="2"/>
              <a:buChar char="§"/>
            </a:pPr>
            <a:r>
              <a:rPr lang="en-ID" sz="2800"/>
              <a:t>Berapa anggarannya? </a:t>
            </a:r>
          </a:p>
          <a:p>
            <a:pPr>
              <a:buFont typeface="Wingdings" panose="05000000000000000000" pitchFamily="2" charset="2"/>
              <a:buChar char="§"/>
            </a:pPr>
            <a:r>
              <a:rPr lang="en-ID" sz="2800"/>
              <a:t>Di mana lokasinya? </a:t>
            </a:r>
          </a:p>
          <a:p>
            <a:pPr>
              <a:buFont typeface="Wingdings" panose="05000000000000000000" pitchFamily="2" charset="2"/>
              <a:buChar char="§"/>
            </a:pPr>
            <a:r>
              <a:rPr lang="en-ID" sz="2800"/>
              <a:t>Siapa yang bertanggung jawab?</a:t>
            </a:r>
          </a:p>
          <a:p>
            <a:pPr>
              <a:buFont typeface="Wingdings" panose="05000000000000000000" pitchFamily="2" charset="2"/>
              <a:buChar char="§"/>
            </a:pPr>
            <a:r>
              <a:rPr lang="en-ID" sz="2800"/>
              <a:t>Apa risikonya? </a:t>
            </a:r>
          </a:p>
          <a:p>
            <a:pPr>
              <a:buFont typeface="Wingdings" panose="05000000000000000000" pitchFamily="2" charset="2"/>
              <a:buChar char="§"/>
            </a:pPr>
            <a:r>
              <a:rPr lang="en-ID" sz="2800"/>
              <a:t>Bagaimana memastikan rumah tersebut aman dan sesuai rencana?</a:t>
            </a:r>
          </a:p>
        </p:txBody>
      </p:sp>
    </p:spTree>
    <p:extLst>
      <p:ext uri="{BB962C8B-B14F-4D97-AF65-F5344CB8AC3E}">
        <p14:creationId xmlns:p14="http://schemas.microsoft.com/office/powerpoint/2010/main" val="2917159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C8518-B782-8F75-459F-FB6DB32B13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C2A80C-F54B-81F1-DE59-9550E1D84F75}"/>
              </a:ext>
            </a:extLst>
          </p:cNvPr>
          <p:cNvSpPr>
            <a:spLocks noGrp="1"/>
          </p:cNvSpPr>
          <p:nvPr>
            <p:ph type="title" idx="4294967295"/>
          </p:nvPr>
        </p:nvSpPr>
        <p:spPr>
          <a:xfrm>
            <a:off x="1066800" y="2172536"/>
            <a:ext cx="10058400" cy="2319938"/>
          </a:xfrm>
        </p:spPr>
        <p:txBody>
          <a:bodyPr>
            <a:noAutofit/>
          </a:bodyPr>
          <a:lstStyle/>
          <a:p>
            <a:pPr algn="ctr"/>
            <a:r>
              <a:rPr lang="en-US" sz="6000" b="1">
                <a:latin typeface="Arial" panose="020B0604020202020204" pitchFamily="34" charset="0"/>
                <a:cs typeface="Arial" panose="020B0604020202020204" pitchFamily="34" charset="0"/>
              </a:rPr>
              <a:t>Mengapa </a:t>
            </a:r>
            <a:r>
              <a:rPr lang="en-US" sz="6000" b="1">
                <a:solidFill>
                  <a:srgbClr val="0070C0"/>
                </a:solidFill>
                <a:latin typeface="Arial" panose="020B0604020202020204" pitchFamily="34" charset="0"/>
                <a:cs typeface="Arial" panose="020B0604020202020204" pitchFamily="34" charset="0"/>
              </a:rPr>
              <a:t>IT Governance </a:t>
            </a:r>
            <a:r>
              <a:rPr lang="en-US" sz="6000" b="1">
                <a:latin typeface="Arial" panose="020B0604020202020204" pitchFamily="34" charset="0"/>
                <a:cs typeface="Arial" panose="020B0604020202020204" pitchFamily="34" charset="0"/>
              </a:rPr>
              <a:t>itu penting?</a:t>
            </a:r>
            <a:endParaRPr lang="en-US" sz="6000"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1B427B3A-A7D4-CB24-ED9F-F4FFB58C9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8B1EBC56-5404-B979-60AA-F6D96CE999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669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latin typeface="Arial" panose="020B0604020202020204" pitchFamily="34" charset="0"/>
                <a:cs typeface="Arial" panose="020B0604020202020204" pitchFamily="34" charset="0"/>
              </a:rPr>
              <a:t>Mengapa Penting?</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97280" y="2026507"/>
            <a:ext cx="10058400" cy="4041783"/>
          </a:xfrm>
        </p:spPr>
        <p:txBody>
          <a:bodyPr>
            <a:noAutofit/>
          </a:bodyPr>
          <a:lstStyle/>
          <a:p>
            <a:pPr marL="519113" indent="-519113">
              <a:buFont typeface="Wingdings" panose="05000000000000000000" pitchFamily="2" charset="2"/>
              <a:buChar char="q"/>
            </a:pPr>
            <a:r>
              <a:rPr lang="en-US" sz="3200"/>
              <a:t>Memastikan TI mendukung strategi dan tujuan organisasi</a:t>
            </a:r>
          </a:p>
          <a:p>
            <a:pPr marL="519113" indent="-519113">
              <a:buFont typeface="Wingdings" panose="05000000000000000000" pitchFamily="2" charset="2"/>
              <a:buChar char="q"/>
            </a:pPr>
            <a:r>
              <a:rPr lang="en-US" sz="3200"/>
              <a:t>Mengidentifikasi dan mengurangi resiko yang terkait dengan SI/TI</a:t>
            </a:r>
          </a:p>
          <a:p>
            <a:pPr marL="519113" indent="-519113">
              <a:buFont typeface="Wingdings" panose="05000000000000000000" pitchFamily="2" charset="2"/>
              <a:buChar char="q"/>
            </a:pPr>
            <a:r>
              <a:rPr lang="en-US" sz="3200"/>
              <a:t>Mengoptimalkan investasi SI/TI agar memberikan manfaat maksimal</a:t>
            </a:r>
          </a:p>
          <a:p>
            <a:pPr marL="519113" indent="-519113">
              <a:buFont typeface="Wingdings" panose="05000000000000000000" pitchFamily="2" charset="2"/>
              <a:buChar char="q"/>
            </a:pPr>
            <a:r>
              <a:rPr lang="en-US" sz="3200"/>
              <a:t>Memastikan kepatuhan terhadap regulasi dan prinsip tata kelola yang baik</a:t>
            </a:r>
            <a:endParaRPr lang="en-US" sz="3200" dirty="0"/>
          </a:p>
        </p:txBody>
      </p:sp>
      <p:pic>
        <p:nvPicPr>
          <p:cNvPr id="4" name="Picture 2" descr="Image result for upn veteran jat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549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80E82-6561-7182-E352-D4D8A5C090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FB5266-E1B0-E860-7C7C-B1DC499CA29F}"/>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Governance ?</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8848F581-5862-867B-7E03-86F8656BF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7E2B2950-DEC7-DDEB-C419-ED9E60AD5B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CC1DA37-17CA-8684-DD26-1016D65C6607}"/>
              </a:ext>
            </a:extLst>
          </p:cNvPr>
          <p:cNvSpPr txBox="1"/>
          <p:nvPr/>
        </p:nvSpPr>
        <p:spPr>
          <a:xfrm>
            <a:off x="1097280" y="1825342"/>
            <a:ext cx="10848914" cy="4231928"/>
          </a:xfrm>
          <a:prstGeom prst="rect">
            <a:avLst/>
          </a:prstGeom>
          <a:noFill/>
        </p:spPr>
        <p:txBody>
          <a:bodyPr wrap="square">
            <a:spAutoFit/>
          </a:bodyPr>
          <a:lstStyle/>
          <a:p>
            <a:pPr marL="342900" lvl="0" indent="-342900" rtl="0" fontAlgn="base">
              <a:buFont typeface="Arial" panose="020B0604020202020204" pitchFamily="34" charset="0"/>
              <a:buChar char="•"/>
            </a:pPr>
            <a:r>
              <a:rPr lang="en-ID" sz="2400" b="0" i="0" u="none" strike="noStrike">
                <a:solidFill>
                  <a:srgbClr val="000000"/>
                </a:solidFill>
                <a:effectLst/>
                <a:latin typeface="Gill Sans"/>
              </a:rPr>
              <a:t>“</a:t>
            </a:r>
            <a:r>
              <a:rPr lang="en-ID" sz="2400" b="1" i="0" u="none" strike="noStrike">
                <a:solidFill>
                  <a:srgbClr val="000000"/>
                </a:solidFill>
                <a:effectLst/>
                <a:latin typeface="Gill Sans"/>
              </a:rPr>
              <a:t>Governance</a:t>
            </a:r>
            <a:r>
              <a:rPr lang="en-ID" sz="2400" b="0" i="0" u="none" strike="noStrike">
                <a:solidFill>
                  <a:srgbClr val="000000"/>
                </a:solidFill>
                <a:effectLst/>
                <a:latin typeface="Gill Sans"/>
              </a:rPr>
              <a:t>” = Tata Kelola</a:t>
            </a:r>
            <a:endParaRPr lang="en-ID" b="0" i="0" u="none" strike="noStrike">
              <a:solidFill>
                <a:srgbClr val="727CA3"/>
              </a:solidFill>
              <a:effectLst/>
              <a:latin typeface="Noto Sans Symbols"/>
            </a:endParaRPr>
          </a:p>
          <a:p>
            <a:pPr rtl="0">
              <a:spcBef>
                <a:spcPts val="600"/>
              </a:spcBef>
              <a:buNone/>
            </a:pPr>
            <a:r>
              <a:rPr lang="en-ID" sz="2400" b="0" i="0" u="none" strike="noStrike">
                <a:solidFill>
                  <a:srgbClr val="000000"/>
                </a:solidFill>
                <a:effectLst/>
                <a:latin typeface="Gill Sans"/>
              </a:rPr>
              <a:t>= Pelaksanaan otoritas politis dan penggunaan sumber-sumber daya institusional untuk mengelola permasalahan/urusan-urusan masyarakat (</a:t>
            </a:r>
            <a:r>
              <a:rPr lang="en-ID" sz="2400" b="0" i="1" u="none" strike="noStrike">
                <a:solidFill>
                  <a:srgbClr val="000000"/>
                </a:solidFill>
                <a:effectLst/>
                <a:latin typeface="Gill Sans"/>
              </a:rPr>
              <a:t>Worldbank</a:t>
            </a:r>
            <a:r>
              <a:rPr lang="en-ID" sz="2400" b="0" i="0" u="none" strike="noStrike">
                <a:solidFill>
                  <a:srgbClr val="000000"/>
                </a:solidFill>
                <a:effectLst/>
                <a:latin typeface="Gill Sans"/>
              </a:rPr>
              <a:t>)</a:t>
            </a:r>
            <a:endParaRPr lang="en-ID" b="0">
              <a:effectLst/>
            </a:endParaRPr>
          </a:p>
          <a:p>
            <a:pPr>
              <a:buNone/>
            </a:pPr>
            <a:endParaRPr lang="en-ID" b="0">
              <a:effectLst/>
            </a:endParaRPr>
          </a:p>
          <a:p>
            <a:pPr rtl="0">
              <a:spcBef>
                <a:spcPts val="600"/>
              </a:spcBef>
              <a:buNone/>
            </a:pPr>
            <a:r>
              <a:rPr lang="en-ID" sz="2400" b="0" i="0" u="none" strike="noStrike">
                <a:solidFill>
                  <a:srgbClr val="000000"/>
                </a:solidFill>
                <a:effectLst/>
                <a:latin typeface="Gill Sans"/>
              </a:rPr>
              <a:t>= Penggunaan institusi-institusi, struktur-struktur otoritas dan kolaborasinya untuk mengalokasikan sumber-sumber data dan mengkoordinasi atau mengendalikan aktifitas di masyarakat/ekonomi.</a:t>
            </a:r>
            <a:endParaRPr lang="en-ID" b="0">
              <a:effectLst/>
            </a:endParaRPr>
          </a:p>
          <a:p>
            <a:pPr algn="ctr">
              <a:buNone/>
            </a:pPr>
            <a:endParaRPr lang="en-ID" b="0">
              <a:effectLst/>
            </a:endParaRPr>
          </a:p>
          <a:p>
            <a:pPr algn="ctr" rtl="0">
              <a:spcBef>
                <a:spcPts val="600"/>
              </a:spcBef>
              <a:buNone/>
            </a:pPr>
            <a:r>
              <a:rPr lang="en-ID" sz="3200" b="1" i="0" u="none" strike="noStrike">
                <a:solidFill>
                  <a:srgbClr val="000000"/>
                </a:solidFill>
                <a:effectLst/>
                <a:latin typeface="Gill Sans"/>
              </a:rPr>
              <a:t>Governance</a:t>
            </a:r>
            <a:r>
              <a:rPr lang="en-ID" sz="3200" b="0" i="0" u="none" strike="noStrike">
                <a:solidFill>
                  <a:srgbClr val="000000"/>
                </a:solidFill>
                <a:effectLst/>
                <a:latin typeface="Gill Sans"/>
              </a:rPr>
              <a:t> = </a:t>
            </a:r>
            <a:r>
              <a:rPr lang="en-ID" sz="3200" b="1" i="0" u="none" strike="noStrike">
                <a:solidFill>
                  <a:srgbClr val="000000"/>
                </a:solidFill>
                <a:effectLst/>
                <a:latin typeface="Gill Sans"/>
              </a:rPr>
              <a:t>Sistem</a:t>
            </a:r>
            <a:r>
              <a:rPr lang="en-ID" sz="3200" b="0" i="0" u="none" strike="noStrike">
                <a:solidFill>
                  <a:srgbClr val="000000"/>
                </a:solidFill>
                <a:effectLst/>
                <a:latin typeface="Gill Sans"/>
              </a:rPr>
              <a:t> = </a:t>
            </a:r>
            <a:r>
              <a:rPr lang="en-ID" sz="3200" b="1" i="0" u="none" strike="noStrike">
                <a:solidFill>
                  <a:srgbClr val="000000"/>
                </a:solidFill>
                <a:effectLst/>
                <a:latin typeface="Gill Sans"/>
              </a:rPr>
              <a:t>Struktur + Proses + Leadership</a:t>
            </a:r>
            <a:br>
              <a:rPr lang="en-ID"/>
            </a:br>
            <a:endParaRPr lang="en-ID"/>
          </a:p>
        </p:txBody>
      </p:sp>
    </p:spTree>
    <p:extLst>
      <p:ext uri="{BB962C8B-B14F-4D97-AF65-F5344CB8AC3E}">
        <p14:creationId xmlns:p14="http://schemas.microsoft.com/office/powerpoint/2010/main" val="3598856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3CE22-AF89-FB5A-0A84-B3D3CD4BC2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B77E67-F361-6580-3874-03A544683443}"/>
              </a:ext>
            </a:extLst>
          </p:cNvPr>
          <p:cNvSpPr>
            <a:spLocks noGrp="1"/>
          </p:cNvSpPr>
          <p:nvPr>
            <p:ph type="title"/>
          </p:nvPr>
        </p:nvSpPr>
        <p:spPr>
          <a:xfrm>
            <a:off x="1097280" y="286603"/>
            <a:ext cx="8208952" cy="1450757"/>
          </a:xfrm>
        </p:spPr>
        <p:txBody>
          <a:bodyPr/>
          <a:lstStyle/>
          <a:p>
            <a:r>
              <a:rPr lang="en-ID" b="1"/>
              <a:t>“Governance” vs. “Government” vs. “Management”</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55FF3010-85DD-0C5E-ADFE-560E33844F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87D5EB5F-2893-7D67-9528-106B0A3AF4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D06A84C-5C60-5C13-9775-870C56FCF3CD}"/>
              </a:ext>
            </a:extLst>
          </p:cNvPr>
          <p:cNvSpPr txBox="1"/>
          <p:nvPr/>
        </p:nvSpPr>
        <p:spPr>
          <a:xfrm>
            <a:off x="973394" y="1949751"/>
            <a:ext cx="10633586" cy="3262432"/>
          </a:xfrm>
          <a:prstGeom prst="rect">
            <a:avLst/>
          </a:prstGeom>
          <a:noFill/>
        </p:spPr>
        <p:txBody>
          <a:bodyPr wrap="square">
            <a:spAutoFit/>
          </a:bodyPr>
          <a:lstStyle/>
          <a:p>
            <a:pPr marL="342900" lvl="0" indent="-342900" rtl="0" fontAlgn="base">
              <a:buFont typeface="Arial" panose="020B0604020202020204" pitchFamily="34" charset="0"/>
              <a:buChar char="•"/>
            </a:pPr>
            <a:r>
              <a:rPr lang="en-ID" sz="2800" b="0" i="1" u="none" strike="noStrike">
                <a:solidFill>
                  <a:srgbClr val="000000"/>
                </a:solidFill>
                <a:effectLst/>
                <a:latin typeface="Gill Sans"/>
              </a:rPr>
              <a:t>“</a:t>
            </a:r>
            <a:r>
              <a:rPr lang="en-ID" sz="2800" b="1" i="1" u="none" strike="noStrike">
                <a:solidFill>
                  <a:srgbClr val="000000"/>
                </a:solidFill>
                <a:effectLst/>
                <a:latin typeface="Gill Sans"/>
              </a:rPr>
              <a:t>Governance</a:t>
            </a:r>
            <a:r>
              <a:rPr lang="en-ID" sz="2800" b="0" i="1" u="none" strike="noStrike">
                <a:solidFill>
                  <a:srgbClr val="000000"/>
                </a:solidFill>
                <a:effectLst/>
                <a:latin typeface="Gill Sans"/>
              </a:rPr>
              <a:t>” </a:t>
            </a:r>
            <a:r>
              <a:rPr lang="en-ID" sz="2800" b="0" i="0" u="none" strike="noStrike">
                <a:solidFill>
                  <a:srgbClr val="000000"/>
                </a:solidFill>
                <a:effectLst/>
                <a:latin typeface="Gill Sans"/>
              </a:rPr>
              <a:t>= “Tata Kelola” = Rangkaian proses, kebijakan, aturan, budaya, dan organisasi dalam mengelola sesuatu</a:t>
            </a:r>
            <a:endParaRPr lang="en-ID" sz="2000" b="0" i="1" u="none" strike="noStrike">
              <a:solidFill>
                <a:srgbClr val="727CA3"/>
              </a:solidFill>
              <a:effectLst/>
              <a:latin typeface="Noto Sans Symbols"/>
            </a:endParaRPr>
          </a:p>
          <a:p>
            <a:pPr marL="342900" lvl="0" indent="-342900" rtl="0" fontAlgn="base">
              <a:spcBef>
                <a:spcPts val="600"/>
              </a:spcBef>
              <a:buFont typeface="Arial" panose="020B0604020202020204" pitchFamily="34" charset="0"/>
              <a:buChar char="•"/>
            </a:pPr>
            <a:r>
              <a:rPr lang="en-ID" sz="2800" b="0" i="0" u="none" strike="noStrike">
                <a:solidFill>
                  <a:srgbClr val="000000"/>
                </a:solidFill>
                <a:effectLst/>
                <a:latin typeface="Gill Sans"/>
              </a:rPr>
              <a:t>“</a:t>
            </a:r>
            <a:r>
              <a:rPr lang="en-ID" sz="2800" b="1" i="0" u="none" strike="noStrike">
                <a:solidFill>
                  <a:srgbClr val="000000"/>
                </a:solidFill>
                <a:effectLst/>
                <a:latin typeface="Gill Sans"/>
              </a:rPr>
              <a:t>Government</a:t>
            </a:r>
            <a:r>
              <a:rPr lang="en-ID" sz="2800" b="0" i="0" u="none" strike="noStrike">
                <a:solidFill>
                  <a:srgbClr val="000000"/>
                </a:solidFill>
                <a:effectLst/>
                <a:latin typeface="Gill Sans"/>
              </a:rPr>
              <a:t>” = “Pemerintah” = lembaga/organisasi dan orang yang menjalankan tata-kelola (sebuah negara)</a:t>
            </a:r>
            <a:endParaRPr lang="en-ID" sz="2000" b="0" i="0" u="none" strike="noStrike">
              <a:solidFill>
                <a:srgbClr val="727CA3"/>
              </a:solidFill>
              <a:effectLst/>
              <a:latin typeface="Noto Sans Symbols"/>
            </a:endParaRPr>
          </a:p>
          <a:p>
            <a:pPr marL="342900" lvl="0" indent="-342900" rtl="0" fontAlgn="base">
              <a:spcBef>
                <a:spcPts val="600"/>
              </a:spcBef>
              <a:buFont typeface="Arial" panose="020B0604020202020204" pitchFamily="34" charset="0"/>
              <a:buChar char="•"/>
            </a:pPr>
            <a:r>
              <a:rPr lang="en-ID" sz="2800" b="0" i="0" u="none" strike="noStrike">
                <a:solidFill>
                  <a:srgbClr val="000000"/>
                </a:solidFill>
                <a:effectLst/>
                <a:latin typeface="Gill Sans"/>
              </a:rPr>
              <a:t>“</a:t>
            </a:r>
            <a:r>
              <a:rPr lang="en-ID" sz="2800" b="1" i="1" u="none" strike="noStrike">
                <a:solidFill>
                  <a:srgbClr val="000000"/>
                </a:solidFill>
                <a:effectLst/>
                <a:latin typeface="Gill Sans"/>
              </a:rPr>
              <a:t>Management</a:t>
            </a:r>
            <a:r>
              <a:rPr lang="en-ID" sz="2800" b="0" i="0" u="none" strike="noStrike">
                <a:solidFill>
                  <a:srgbClr val="000000"/>
                </a:solidFill>
                <a:effectLst/>
                <a:latin typeface="Gill Sans"/>
              </a:rPr>
              <a:t>” = “Pimpinan perusahaan/organisasi” atau Tindakan perencanaan, pengorganisasian, pengambilan keputusan, dan kontrol sebuah perusahaan/organisasi</a:t>
            </a:r>
            <a:endParaRPr lang="en-ID" sz="2000" b="0" i="0" u="none" strike="noStrike">
              <a:solidFill>
                <a:srgbClr val="727CA3"/>
              </a:solidFill>
              <a:effectLst/>
              <a:latin typeface="Noto Sans Symbols"/>
            </a:endParaRPr>
          </a:p>
        </p:txBody>
      </p:sp>
    </p:spTree>
    <p:extLst>
      <p:ext uri="{BB962C8B-B14F-4D97-AF65-F5344CB8AC3E}">
        <p14:creationId xmlns:p14="http://schemas.microsoft.com/office/powerpoint/2010/main" val="4031811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BD293-5552-E7ED-710B-946B56B339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A86CA0-72EF-F5BF-6244-A910B7A5F403}"/>
              </a:ext>
            </a:extLst>
          </p:cNvPr>
          <p:cNvSpPr>
            <a:spLocks noGrp="1"/>
          </p:cNvSpPr>
          <p:nvPr>
            <p:ph type="title"/>
          </p:nvPr>
        </p:nvSpPr>
        <p:spPr>
          <a:xfrm>
            <a:off x="1097280" y="286603"/>
            <a:ext cx="8208952" cy="1450757"/>
          </a:xfrm>
        </p:spPr>
        <p:txBody>
          <a:bodyPr/>
          <a:lstStyle/>
          <a:p>
            <a:r>
              <a:rPr lang="en-ID" b="1"/>
              <a:t>“Governance” vs. “Government”</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6C22140D-9B49-1838-57ED-E5E524DDDA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A2918084-0B9F-8965-925F-28CFEF4D0C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49161CF-49F2-AE2C-2204-405570C23281}"/>
              </a:ext>
            </a:extLst>
          </p:cNvPr>
          <p:cNvSpPr txBox="1"/>
          <p:nvPr/>
        </p:nvSpPr>
        <p:spPr>
          <a:xfrm>
            <a:off x="1097280" y="1913988"/>
            <a:ext cx="10424413" cy="5024196"/>
          </a:xfrm>
          <a:prstGeom prst="rect">
            <a:avLst/>
          </a:prstGeom>
          <a:noFill/>
        </p:spPr>
        <p:txBody>
          <a:bodyPr wrap="square">
            <a:spAutoFit/>
          </a:bodyPr>
          <a:lstStyle/>
          <a:p>
            <a:pPr marL="342900" lvl="0" indent="-342900" rtl="0" fontAlgn="base">
              <a:buFont typeface="Arial" panose="020B0604020202020204" pitchFamily="34" charset="0"/>
              <a:buChar char="•"/>
            </a:pPr>
            <a:r>
              <a:rPr lang="en-ID" sz="2400" b="0" i="0" u="none" strike="noStrike">
                <a:solidFill>
                  <a:srgbClr val="000000"/>
                </a:solidFill>
                <a:effectLst/>
                <a:latin typeface="Gill Sans"/>
              </a:rPr>
              <a:t>“</a:t>
            </a:r>
            <a:r>
              <a:rPr lang="en-ID" sz="2400" b="1" i="0" u="none" strike="noStrike">
                <a:solidFill>
                  <a:srgbClr val="000000"/>
                </a:solidFill>
                <a:effectLst/>
                <a:latin typeface="Gill Sans"/>
              </a:rPr>
              <a:t>Governance</a:t>
            </a:r>
            <a:r>
              <a:rPr lang="en-ID" sz="2400" b="0" i="0" u="none" strike="noStrike">
                <a:solidFill>
                  <a:srgbClr val="000000"/>
                </a:solidFill>
                <a:effectLst/>
                <a:latin typeface="Gill Sans"/>
              </a:rPr>
              <a:t>” = Tata Kelola</a:t>
            </a:r>
            <a:endParaRPr lang="en-ID" sz="1824" b="0" i="0" u="none" strike="noStrike">
              <a:solidFill>
                <a:srgbClr val="727CA3"/>
              </a:solidFill>
              <a:effectLst/>
              <a:latin typeface="Noto Sans Symbols"/>
            </a:endParaRPr>
          </a:p>
          <a:p>
            <a:pPr marL="342900" lvl="0" indent="-342900" rtl="0" fontAlgn="base">
              <a:spcBef>
                <a:spcPts val="600"/>
              </a:spcBef>
              <a:buFont typeface="Arial" panose="020B0604020202020204" pitchFamily="34" charset="0"/>
              <a:buChar char="•"/>
            </a:pPr>
            <a:r>
              <a:rPr lang="en-ID" sz="2400" b="0" i="0" u="none" strike="noStrike">
                <a:solidFill>
                  <a:srgbClr val="000000"/>
                </a:solidFill>
                <a:effectLst/>
                <a:latin typeface="Gill Sans"/>
              </a:rPr>
              <a:t>“</a:t>
            </a:r>
            <a:r>
              <a:rPr lang="en-ID" sz="2400" b="1" i="0" u="none" strike="noStrike">
                <a:solidFill>
                  <a:srgbClr val="000000"/>
                </a:solidFill>
                <a:effectLst/>
                <a:latin typeface="Gill Sans"/>
              </a:rPr>
              <a:t>Government</a:t>
            </a:r>
            <a:r>
              <a:rPr lang="en-ID" sz="2400" b="0" i="0" u="none" strike="noStrike">
                <a:solidFill>
                  <a:srgbClr val="000000"/>
                </a:solidFill>
                <a:effectLst/>
                <a:latin typeface="Gill Sans"/>
              </a:rPr>
              <a:t>” = Pemerintahan</a:t>
            </a:r>
            <a:endParaRPr lang="en-ID" sz="1824" b="0" i="0" u="none" strike="noStrike">
              <a:solidFill>
                <a:srgbClr val="727CA3"/>
              </a:solidFill>
              <a:effectLst/>
              <a:latin typeface="Noto Sans Symbols"/>
            </a:endParaRPr>
          </a:p>
          <a:p>
            <a:pPr>
              <a:buNone/>
            </a:pPr>
            <a:endParaRPr lang="en-ID" b="0">
              <a:effectLst/>
            </a:endParaRPr>
          </a:p>
          <a:p>
            <a:pPr algn="ctr" rtl="0">
              <a:spcBef>
                <a:spcPts val="600"/>
              </a:spcBef>
              <a:buNone/>
            </a:pPr>
            <a:r>
              <a:rPr lang="en-ID" sz="2400" b="0" i="0" u="none" strike="noStrike">
                <a:solidFill>
                  <a:srgbClr val="000000"/>
                </a:solidFill>
                <a:effectLst/>
                <a:latin typeface="Gill Sans"/>
              </a:rPr>
              <a:t>Government dibangun untuk menjalankan Governance</a:t>
            </a:r>
            <a:endParaRPr lang="en-ID" b="0">
              <a:effectLst/>
            </a:endParaRPr>
          </a:p>
          <a:p>
            <a:pPr marL="342900" lvl="0" indent="-342900" rtl="0" fontAlgn="base">
              <a:buFont typeface="Arial" panose="020B0604020202020204" pitchFamily="34" charset="0"/>
              <a:buChar char="•"/>
            </a:pPr>
            <a:endParaRPr lang="en-ID" sz="1824" b="0" i="0" u="none" strike="noStrike">
              <a:solidFill>
                <a:srgbClr val="727CA3"/>
              </a:solidFill>
              <a:effectLst/>
              <a:latin typeface="Noto Sans Symbols"/>
            </a:endParaRPr>
          </a:p>
          <a:p>
            <a:pPr marL="342900" lvl="0" indent="-342900" rtl="0" fontAlgn="base">
              <a:spcBef>
                <a:spcPts val="600"/>
              </a:spcBef>
              <a:buFont typeface="Arial" panose="020B0604020202020204" pitchFamily="34" charset="0"/>
              <a:buChar char="•"/>
            </a:pPr>
            <a:r>
              <a:rPr lang="en-ID" sz="2400" b="0" i="0" u="none" strike="noStrike">
                <a:solidFill>
                  <a:srgbClr val="000000"/>
                </a:solidFill>
                <a:effectLst/>
                <a:latin typeface="Gill Sans"/>
              </a:rPr>
              <a:t>“</a:t>
            </a:r>
            <a:r>
              <a:rPr lang="en-ID" sz="2400" b="1" i="0" u="none" strike="noStrike">
                <a:solidFill>
                  <a:srgbClr val="000000"/>
                </a:solidFill>
                <a:effectLst/>
                <a:latin typeface="Gill Sans"/>
              </a:rPr>
              <a:t>Government</a:t>
            </a:r>
            <a:r>
              <a:rPr lang="en-ID" sz="2400" b="0" i="0" u="none" strike="noStrike">
                <a:solidFill>
                  <a:srgbClr val="000000"/>
                </a:solidFill>
                <a:effectLst/>
                <a:latin typeface="Gill Sans"/>
              </a:rPr>
              <a:t>”/Pemerintahan </a:t>
            </a:r>
            <a:r>
              <a:rPr lang="en-ID" sz="2400" b="0" i="0" u="none" strike="noStrike">
                <a:solidFill>
                  <a:srgbClr val="000000"/>
                </a:solidFill>
                <a:effectLst/>
                <a:latin typeface="Gill Sans"/>
                <a:sym typeface="Wingdings" panose="05000000000000000000" pitchFamily="2" charset="2"/>
              </a:rPr>
              <a:t> </a:t>
            </a:r>
            <a:r>
              <a:rPr lang="en-ID" sz="2400" b="1" i="0" u="none" strike="noStrike">
                <a:solidFill>
                  <a:srgbClr val="000000"/>
                </a:solidFill>
                <a:effectLst/>
                <a:latin typeface="Gill Sans"/>
              </a:rPr>
              <a:t>Organisasi Politik</a:t>
            </a:r>
            <a:br>
              <a:rPr lang="en-ID" sz="2400" b="0" i="0" u="none" strike="noStrike">
                <a:solidFill>
                  <a:srgbClr val="000000"/>
                </a:solidFill>
                <a:effectLst/>
                <a:latin typeface="Gill Sans"/>
              </a:rPr>
            </a:br>
            <a:r>
              <a:rPr lang="en-ID" sz="2400" b="1" i="0" u="none" strike="noStrike">
                <a:solidFill>
                  <a:srgbClr val="000000"/>
                </a:solidFill>
                <a:effectLst/>
                <a:latin typeface="Gill Sans"/>
              </a:rPr>
              <a:t>Organisasi Bisnis </a:t>
            </a:r>
            <a:r>
              <a:rPr lang="en-ID" sz="2400" b="1" i="0" u="none" strike="noStrike">
                <a:solidFill>
                  <a:srgbClr val="000000"/>
                </a:solidFill>
                <a:effectLst/>
                <a:latin typeface="Gill Sans"/>
                <a:sym typeface="Wingdings" panose="05000000000000000000" pitchFamily="2" charset="2"/>
              </a:rPr>
              <a:t> </a:t>
            </a:r>
            <a:r>
              <a:rPr lang="en-ID" sz="2400" b="0" i="0" u="none" strike="noStrike">
                <a:solidFill>
                  <a:srgbClr val="000000"/>
                </a:solidFill>
                <a:effectLst/>
                <a:latin typeface="Gill Sans"/>
              </a:rPr>
              <a:t>“</a:t>
            </a:r>
            <a:r>
              <a:rPr lang="en-ID" sz="2400" b="1" i="0" u="none" strike="noStrike">
                <a:solidFill>
                  <a:srgbClr val="000000"/>
                </a:solidFill>
                <a:effectLst/>
                <a:latin typeface="Gill Sans"/>
              </a:rPr>
              <a:t>Corporation</a:t>
            </a:r>
            <a:r>
              <a:rPr lang="en-ID" sz="2400" b="0" i="0" u="none" strike="noStrike">
                <a:solidFill>
                  <a:srgbClr val="000000"/>
                </a:solidFill>
                <a:effectLst/>
                <a:latin typeface="Gill Sans"/>
              </a:rPr>
              <a:t>” / Korporat</a:t>
            </a:r>
            <a:endParaRPr lang="en-ID" sz="1824" b="0" i="0" u="none" strike="noStrike">
              <a:solidFill>
                <a:srgbClr val="727CA3"/>
              </a:solidFill>
              <a:effectLst/>
              <a:latin typeface="Noto Sans Symbols"/>
            </a:endParaRPr>
          </a:p>
          <a:p>
            <a:pPr marL="342900" lvl="0" indent="-342900" rtl="0" fontAlgn="base">
              <a:buFont typeface="Arial" panose="020B0604020202020204" pitchFamily="34" charset="0"/>
              <a:buChar char="•"/>
            </a:pPr>
            <a:br>
              <a:rPr lang="en-ID" b="0">
                <a:effectLst/>
              </a:rPr>
            </a:br>
            <a:endParaRPr lang="en-ID" sz="1824" b="1" i="0" u="none" strike="noStrike">
              <a:solidFill>
                <a:srgbClr val="727CA3"/>
              </a:solidFill>
              <a:effectLst/>
              <a:latin typeface="Noto Sans Symbols"/>
            </a:endParaRPr>
          </a:p>
          <a:p>
            <a:pPr marL="342900" lvl="0" indent="-342900" rtl="0" fontAlgn="base">
              <a:spcBef>
                <a:spcPts val="600"/>
              </a:spcBef>
              <a:buFont typeface="Arial" panose="020B0604020202020204" pitchFamily="34" charset="0"/>
              <a:buChar char="•"/>
            </a:pPr>
            <a:r>
              <a:rPr lang="en-ID" sz="2400" b="1" i="0" u="none" strike="noStrike">
                <a:solidFill>
                  <a:srgbClr val="000000"/>
                </a:solidFill>
                <a:effectLst/>
                <a:latin typeface="Gill Sans"/>
              </a:rPr>
              <a:t>Tata Kelola Korporat </a:t>
            </a:r>
            <a:r>
              <a:rPr lang="en-ID" sz="2400" b="0" i="0" u="none" strike="noStrike">
                <a:solidFill>
                  <a:srgbClr val="000000"/>
                </a:solidFill>
                <a:effectLst/>
                <a:latin typeface="Gill Sans"/>
              </a:rPr>
              <a:t>(</a:t>
            </a:r>
            <a:r>
              <a:rPr lang="en-ID" sz="2400" b="1" i="1" u="none" strike="noStrike">
                <a:solidFill>
                  <a:srgbClr val="000000"/>
                </a:solidFill>
                <a:effectLst/>
                <a:latin typeface="Gill Sans"/>
              </a:rPr>
              <a:t>Corporate Governance</a:t>
            </a:r>
            <a:r>
              <a:rPr lang="en-ID" sz="2400" b="0" i="0" u="none" strike="noStrike">
                <a:solidFill>
                  <a:srgbClr val="000000"/>
                </a:solidFill>
                <a:effectLst/>
                <a:latin typeface="Gill Sans"/>
              </a:rPr>
              <a:t>) = struktur dan proses untuk merencanakan arah pengelolaan organisasi sehingga mencapai tujuan secara efektif </a:t>
            </a:r>
            <a:endParaRPr lang="en-ID" sz="1824" b="1" i="0" u="none" strike="noStrike">
              <a:solidFill>
                <a:srgbClr val="727CA3"/>
              </a:solidFill>
              <a:effectLst/>
              <a:latin typeface="Noto Sans Symbols"/>
            </a:endParaRPr>
          </a:p>
          <a:p>
            <a:pPr>
              <a:buNone/>
            </a:pPr>
            <a:br>
              <a:rPr lang="en-ID" b="0">
                <a:effectLst/>
              </a:rPr>
            </a:br>
            <a:endParaRPr lang="en-ID"/>
          </a:p>
        </p:txBody>
      </p:sp>
    </p:spTree>
    <p:extLst>
      <p:ext uri="{BB962C8B-B14F-4D97-AF65-F5344CB8AC3E}">
        <p14:creationId xmlns:p14="http://schemas.microsoft.com/office/powerpoint/2010/main" val="2738857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3E2A4-661F-EB97-EC6E-FBA1896463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DD1E70-6A7C-3DB1-2B54-15AC917DC641}"/>
              </a:ext>
            </a:extLst>
          </p:cNvPr>
          <p:cNvSpPr>
            <a:spLocks noGrp="1"/>
          </p:cNvSpPr>
          <p:nvPr>
            <p:ph type="title"/>
          </p:nvPr>
        </p:nvSpPr>
        <p:spPr>
          <a:xfrm>
            <a:off x="1097280" y="286603"/>
            <a:ext cx="8208952" cy="1450757"/>
          </a:xfrm>
        </p:spPr>
        <p:txBody>
          <a:bodyPr/>
          <a:lstStyle/>
          <a:p>
            <a:r>
              <a:rPr lang="en-ID" b="1"/>
              <a:t>“Governance” vs. “Government”</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8C8F623A-E8DE-E03D-2C40-B4CF97BDB3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150D749F-DE77-02D7-34DD-3BAC2C32ED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D503EEA-E838-57DD-C656-B3132EB6E01A}"/>
              </a:ext>
            </a:extLst>
          </p:cNvPr>
          <p:cNvSpPr txBox="1"/>
          <p:nvPr/>
        </p:nvSpPr>
        <p:spPr>
          <a:xfrm>
            <a:off x="1028847" y="2190315"/>
            <a:ext cx="10347468" cy="3370153"/>
          </a:xfrm>
          <a:prstGeom prst="rect">
            <a:avLst/>
          </a:prstGeom>
          <a:noFill/>
        </p:spPr>
        <p:txBody>
          <a:bodyPr wrap="square">
            <a:spAutoFit/>
          </a:bodyPr>
          <a:lstStyle/>
          <a:p>
            <a:pPr marL="342900" lvl="0" indent="-342900" rtl="0" fontAlgn="base">
              <a:buFont typeface="Arial" panose="020B0604020202020204" pitchFamily="34" charset="0"/>
              <a:buChar char="•"/>
            </a:pPr>
            <a:r>
              <a:rPr lang="en-ID" sz="2800" b="0" i="0" u="none" strike="noStrike">
                <a:solidFill>
                  <a:srgbClr val="000000"/>
                </a:solidFill>
                <a:effectLst/>
                <a:latin typeface="Gill Sans"/>
              </a:rPr>
              <a:t>“</a:t>
            </a:r>
            <a:r>
              <a:rPr lang="en-ID" sz="2800" b="1" i="0" u="none" strike="noStrike">
                <a:solidFill>
                  <a:srgbClr val="000000"/>
                </a:solidFill>
                <a:effectLst/>
                <a:latin typeface="Gill Sans"/>
              </a:rPr>
              <a:t>Good Corporate Governance</a:t>
            </a:r>
            <a:r>
              <a:rPr lang="en-ID" sz="2800" b="0" i="0" u="none" strike="noStrike">
                <a:solidFill>
                  <a:srgbClr val="000000"/>
                </a:solidFill>
                <a:effectLst/>
                <a:latin typeface="Gill Sans"/>
              </a:rPr>
              <a:t>” = Penataan </a:t>
            </a:r>
            <a:r>
              <a:rPr lang="en-ID" sz="2800" b="1" i="0" u="none" strike="noStrike">
                <a:solidFill>
                  <a:srgbClr val="000000"/>
                </a:solidFill>
                <a:effectLst/>
                <a:latin typeface="Gill Sans"/>
              </a:rPr>
              <a:t>organisasi bisnis </a:t>
            </a:r>
            <a:r>
              <a:rPr lang="en-ID" sz="2800" b="0" i="0" u="none" strike="noStrike">
                <a:solidFill>
                  <a:srgbClr val="000000"/>
                </a:solidFill>
                <a:effectLst/>
                <a:latin typeface="Gill Sans"/>
              </a:rPr>
              <a:t>melalui penerapan model dan prinsip-prinsip tatakelola organisasi yang baik.</a:t>
            </a:r>
            <a:endParaRPr lang="en-ID" sz="2000" b="0" i="0" u="none" strike="noStrike">
              <a:solidFill>
                <a:srgbClr val="727CA3"/>
              </a:solidFill>
              <a:effectLst/>
              <a:latin typeface="Noto Sans Symbols"/>
            </a:endParaRPr>
          </a:p>
          <a:p>
            <a:pPr lvl="0" rtl="0" fontAlgn="base"/>
            <a:endParaRPr lang="en-ID" sz="2000" b="0" i="0" u="none" strike="noStrike">
              <a:solidFill>
                <a:srgbClr val="727CA3"/>
              </a:solidFill>
              <a:effectLst/>
              <a:latin typeface="Noto Sans Symbols"/>
            </a:endParaRPr>
          </a:p>
          <a:p>
            <a:pPr marL="342900" lvl="0" indent="-342900" rtl="0" fontAlgn="base">
              <a:spcBef>
                <a:spcPts val="600"/>
              </a:spcBef>
              <a:buFont typeface="Arial" panose="020B0604020202020204" pitchFamily="34" charset="0"/>
              <a:buChar char="•"/>
            </a:pPr>
            <a:r>
              <a:rPr lang="en-ID" sz="2800" b="0" i="0" u="none" strike="noStrike">
                <a:solidFill>
                  <a:srgbClr val="000000"/>
                </a:solidFill>
                <a:effectLst/>
                <a:latin typeface="Gill Sans"/>
              </a:rPr>
              <a:t>“</a:t>
            </a:r>
            <a:r>
              <a:rPr lang="en-ID" sz="2800" b="1" i="0" u="none" strike="noStrike">
                <a:solidFill>
                  <a:srgbClr val="000000"/>
                </a:solidFill>
                <a:effectLst/>
                <a:latin typeface="Gill Sans"/>
              </a:rPr>
              <a:t>Good Government Governance</a:t>
            </a:r>
            <a:r>
              <a:rPr lang="en-ID" sz="2800" b="0" i="0" u="none" strike="noStrike">
                <a:solidFill>
                  <a:srgbClr val="000000"/>
                </a:solidFill>
                <a:effectLst/>
                <a:latin typeface="Gill Sans"/>
              </a:rPr>
              <a:t>” = Penataan </a:t>
            </a:r>
            <a:r>
              <a:rPr lang="en-ID" sz="2800" b="1" i="0" u="none" strike="noStrike">
                <a:solidFill>
                  <a:srgbClr val="000000"/>
                </a:solidFill>
                <a:effectLst/>
                <a:latin typeface="Gill Sans"/>
              </a:rPr>
              <a:t>organisasi pemerintah </a:t>
            </a:r>
            <a:r>
              <a:rPr lang="en-ID" sz="2800" b="0" i="0" u="none" strike="noStrike">
                <a:solidFill>
                  <a:srgbClr val="000000"/>
                </a:solidFill>
                <a:effectLst/>
                <a:latin typeface="Gill Sans"/>
              </a:rPr>
              <a:t>melalui penerapan model dan prinsip-prinsip tatakelola organisasi yang baik. </a:t>
            </a:r>
            <a:endParaRPr lang="en-ID" sz="2000" b="0" i="0" u="none" strike="noStrike">
              <a:solidFill>
                <a:srgbClr val="727CA3"/>
              </a:solidFill>
              <a:effectLst/>
              <a:latin typeface="Noto Sans Symbols"/>
            </a:endParaRPr>
          </a:p>
          <a:p>
            <a:pPr>
              <a:buNone/>
            </a:pPr>
            <a:endParaRPr lang="en-ID" sz="2000"/>
          </a:p>
        </p:txBody>
      </p:sp>
    </p:spTree>
    <p:extLst>
      <p:ext uri="{BB962C8B-B14F-4D97-AF65-F5344CB8AC3E}">
        <p14:creationId xmlns:p14="http://schemas.microsoft.com/office/powerpoint/2010/main" val="1754238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53197-AFA1-1898-A904-92F3E2DD7D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1D9D93-2B4A-E54A-9F59-D6FBCC58E9A8}"/>
              </a:ext>
            </a:extLst>
          </p:cNvPr>
          <p:cNvSpPr>
            <a:spLocks noGrp="1"/>
          </p:cNvSpPr>
          <p:nvPr>
            <p:ph type="title"/>
          </p:nvPr>
        </p:nvSpPr>
        <p:spPr>
          <a:xfrm>
            <a:off x="1097280" y="286603"/>
            <a:ext cx="8208952" cy="1450757"/>
          </a:xfrm>
        </p:spPr>
        <p:txBody>
          <a:bodyPr>
            <a:normAutofit/>
          </a:bodyPr>
          <a:lstStyle/>
          <a:p>
            <a:r>
              <a:rPr lang="en-ID" sz="6000" b="1">
                <a:latin typeface="Bookman Old Style" panose="02050604050505020204" pitchFamily="18" charset="0"/>
              </a:rPr>
              <a:t>“ IT Governance” ?</a:t>
            </a:r>
            <a:endParaRPr lang="en-US" sz="6000" b="1" dirty="0">
              <a:latin typeface="Bookman Old Style" panose="02050604050505020204" pitchFamily="18"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662053BB-3DD0-AF70-2476-1D53268783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DDFEDECB-70A8-08E8-C3CA-9E25C8096F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ED7F1D6-AB4A-FD4E-F914-2202080F7E83}"/>
              </a:ext>
            </a:extLst>
          </p:cNvPr>
          <p:cNvSpPr txBox="1"/>
          <p:nvPr/>
        </p:nvSpPr>
        <p:spPr>
          <a:xfrm>
            <a:off x="605480" y="1980249"/>
            <a:ext cx="11343503" cy="4093428"/>
          </a:xfrm>
          <a:prstGeom prst="rect">
            <a:avLst/>
          </a:prstGeom>
          <a:noFill/>
        </p:spPr>
        <p:txBody>
          <a:bodyPr wrap="square">
            <a:spAutoFit/>
          </a:bodyPr>
          <a:lstStyle/>
          <a:p>
            <a:pPr marL="457200" lvl="0" indent="-457200">
              <a:buSzPts val="1824"/>
              <a:buFont typeface="Wingdings" panose="05000000000000000000" pitchFamily="2" charset="2"/>
              <a:buChar char="Ø"/>
            </a:pPr>
            <a:r>
              <a:rPr lang="en-US" sz="2600">
                <a:latin typeface="Gill Sans" panose="020B0604020202020204" charset="0"/>
              </a:rPr>
              <a:t>“is the responsibility of executives and the board of directors, and consists of the </a:t>
            </a:r>
            <a:r>
              <a:rPr lang="en-US" sz="2600" b="1">
                <a:latin typeface="Gill Sans" panose="020B0604020202020204" charset="0"/>
              </a:rPr>
              <a:t>leadership</a:t>
            </a:r>
            <a:r>
              <a:rPr lang="en-US" sz="2600">
                <a:latin typeface="Gill Sans" panose="020B0604020202020204" charset="0"/>
              </a:rPr>
              <a:t>, organizational </a:t>
            </a:r>
            <a:r>
              <a:rPr lang="en-US" sz="2600" b="1">
                <a:latin typeface="Gill Sans" panose="020B0604020202020204" charset="0"/>
              </a:rPr>
              <a:t>structures </a:t>
            </a:r>
            <a:r>
              <a:rPr lang="en-US" sz="2600">
                <a:latin typeface="Gill Sans" panose="020B0604020202020204" charset="0"/>
              </a:rPr>
              <a:t>and </a:t>
            </a:r>
            <a:r>
              <a:rPr lang="en-US" sz="2600" b="1">
                <a:latin typeface="Gill Sans" panose="020B0604020202020204" charset="0"/>
              </a:rPr>
              <a:t>processes </a:t>
            </a:r>
            <a:r>
              <a:rPr lang="en-US" sz="2600">
                <a:latin typeface="Gill Sans" panose="020B0604020202020204" charset="0"/>
              </a:rPr>
              <a:t>that ensure that the enterprise’s IT sustains and extends the organization’s strategy and objectives.”  (ITGI, 2005)</a:t>
            </a:r>
          </a:p>
          <a:p>
            <a:pPr marL="457200" lvl="0" indent="-457200">
              <a:buSzPts val="1824"/>
              <a:buFont typeface="Wingdings" panose="05000000000000000000" pitchFamily="2" charset="2"/>
              <a:buChar char="Ø"/>
            </a:pPr>
            <a:r>
              <a:rPr lang="en-US" sz="2600">
                <a:latin typeface="Gill Sans" panose="020B0604020202020204" charset="0"/>
              </a:rPr>
              <a:t>“is the </a:t>
            </a:r>
            <a:r>
              <a:rPr lang="en-US" sz="2600" b="1">
                <a:latin typeface="Gill Sans" panose="020B0604020202020204" charset="0"/>
              </a:rPr>
              <a:t>organizational capacity </a:t>
            </a:r>
            <a:r>
              <a:rPr lang="en-US" sz="2600">
                <a:latin typeface="Gill Sans" panose="020B0604020202020204" charset="0"/>
              </a:rPr>
              <a:t>exercised by the board, executive management and IT management </a:t>
            </a:r>
            <a:r>
              <a:rPr lang="en-US" sz="2600" b="1">
                <a:latin typeface="Gill Sans" panose="020B0604020202020204" charset="0"/>
              </a:rPr>
              <a:t>to control the formulation and implementation of IT strategy </a:t>
            </a:r>
            <a:r>
              <a:rPr lang="en-US" sz="2600">
                <a:latin typeface="Gill Sans" panose="020B0604020202020204" charset="0"/>
              </a:rPr>
              <a:t>and in this way </a:t>
            </a:r>
            <a:r>
              <a:rPr lang="en-US" sz="2600" b="1">
                <a:latin typeface="Gill Sans" panose="020B0604020202020204" charset="0"/>
              </a:rPr>
              <a:t>ensure the fusion of business and IT</a:t>
            </a:r>
            <a:r>
              <a:rPr lang="en-US" sz="2600">
                <a:latin typeface="Gill Sans" panose="020B0604020202020204" charset="0"/>
              </a:rPr>
              <a:t>“(Van Grembergen, 2000) </a:t>
            </a:r>
          </a:p>
          <a:p>
            <a:pPr marL="457200" lvl="0" indent="-457200">
              <a:buSzPts val="1824"/>
              <a:buFont typeface="Wingdings" panose="05000000000000000000" pitchFamily="2" charset="2"/>
              <a:buChar char="Ø"/>
            </a:pPr>
            <a:r>
              <a:rPr lang="en-US" sz="2600">
                <a:latin typeface="Gill Sans" panose="020B0604020202020204" charset="0"/>
              </a:rPr>
              <a:t>“is specifying </a:t>
            </a:r>
            <a:r>
              <a:rPr lang="en-US" sz="2600" b="1">
                <a:latin typeface="Gill Sans" panose="020B0604020202020204" charset="0"/>
              </a:rPr>
              <a:t>the decision rights and accountability framework </a:t>
            </a:r>
            <a:r>
              <a:rPr lang="en-US" sz="2600">
                <a:latin typeface="Gill Sans" panose="020B0604020202020204" charset="0"/>
              </a:rPr>
              <a:t>to encourage desirable behaviour in the use of IT” (Well &amp; Woodham, 2002) </a:t>
            </a:r>
          </a:p>
        </p:txBody>
      </p:sp>
    </p:spTree>
    <p:extLst>
      <p:ext uri="{BB962C8B-B14F-4D97-AF65-F5344CB8AC3E}">
        <p14:creationId xmlns:p14="http://schemas.microsoft.com/office/powerpoint/2010/main" val="427350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194C6-097D-1D60-DD27-39C39D35C5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716B7D-DC08-BFFB-63AC-6DE4D2F7F1FD}"/>
              </a:ext>
            </a:extLst>
          </p:cNvPr>
          <p:cNvSpPr>
            <a:spLocks noGrp="1"/>
          </p:cNvSpPr>
          <p:nvPr>
            <p:ph type="title" idx="4294967295"/>
          </p:nvPr>
        </p:nvSpPr>
        <p:spPr>
          <a:xfrm>
            <a:off x="1383387" y="-335738"/>
            <a:ext cx="8208963" cy="1449387"/>
          </a:xfrm>
        </p:spPr>
        <p:txBody>
          <a:bodyPr>
            <a:normAutofit/>
          </a:bodyPr>
          <a:lstStyle/>
          <a:p>
            <a:pPr algn="ctr"/>
            <a:r>
              <a:rPr lang="en-ID" sz="4400" b="1">
                <a:latin typeface="Bookman Old Style" panose="02050604050505020204" pitchFamily="18" charset="0"/>
              </a:rPr>
              <a:t>“ IT Governance” ?</a:t>
            </a:r>
            <a:endParaRPr lang="en-US" sz="4400" b="1" dirty="0">
              <a:latin typeface="Bookman Old Style" panose="02050604050505020204" pitchFamily="18"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23B9268D-5866-A022-C4B3-A11963800C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635C2381-EFF3-AEB4-1802-FEED8C5A82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2D5ED86-3ABF-6478-A724-F9E451BD7F5B}"/>
              </a:ext>
            </a:extLst>
          </p:cNvPr>
          <p:cNvPicPr>
            <a:picLocks noChangeAspect="1"/>
          </p:cNvPicPr>
          <p:nvPr/>
        </p:nvPicPr>
        <p:blipFill>
          <a:blip r:embed="rId5"/>
          <a:stretch>
            <a:fillRect/>
          </a:stretch>
        </p:blipFill>
        <p:spPr>
          <a:xfrm>
            <a:off x="1173893" y="1248298"/>
            <a:ext cx="8297268" cy="4915326"/>
          </a:xfrm>
          <a:prstGeom prst="rect">
            <a:avLst/>
          </a:prstGeom>
        </p:spPr>
      </p:pic>
    </p:spTree>
    <p:extLst>
      <p:ext uri="{BB962C8B-B14F-4D97-AF65-F5344CB8AC3E}">
        <p14:creationId xmlns:p14="http://schemas.microsoft.com/office/powerpoint/2010/main" val="2880835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21E11-1F34-8B46-B804-6E2FD37984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3DD1D-FB91-62DF-01B6-156D6EF87396}"/>
              </a:ext>
            </a:extLst>
          </p:cNvPr>
          <p:cNvSpPr>
            <a:spLocks noGrp="1"/>
          </p:cNvSpPr>
          <p:nvPr>
            <p:ph type="title" idx="4294967295"/>
          </p:nvPr>
        </p:nvSpPr>
        <p:spPr>
          <a:xfrm>
            <a:off x="1383387" y="-335738"/>
            <a:ext cx="8208963" cy="1449387"/>
          </a:xfrm>
        </p:spPr>
        <p:txBody>
          <a:bodyPr>
            <a:normAutofit/>
          </a:bodyPr>
          <a:lstStyle/>
          <a:p>
            <a:pPr algn="ctr"/>
            <a:r>
              <a:rPr lang="en-ID" sz="4400" b="1">
                <a:latin typeface="Bookman Old Style" panose="02050604050505020204" pitchFamily="18" charset="0"/>
              </a:rPr>
              <a:t>“ IT Governance” ?</a:t>
            </a:r>
            <a:endParaRPr lang="en-US" sz="4400" b="1" dirty="0">
              <a:latin typeface="Bookman Old Style" panose="02050604050505020204" pitchFamily="18"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E01FCAE5-86A3-E0C0-6BAB-6D5BCFBA7F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AB2BA5A3-BE04-0A25-7E25-BE6DC20EBA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5FD1B11-5676-644E-2079-FBCDAB289450}"/>
              </a:ext>
            </a:extLst>
          </p:cNvPr>
          <p:cNvPicPr>
            <a:picLocks noChangeAspect="1"/>
          </p:cNvPicPr>
          <p:nvPr/>
        </p:nvPicPr>
        <p:blipFill>
          <a:blip r:embed="rId5"/>
          <a:stretch>
            <a:fillRect/>
          </a:stretch>
        </p:blipFill>
        <p:spPr>
          <a:xfrm>
            <a:off x="1405158" y="1113649"/>
            <a:ext cx="8016935" cy="5052498"/>
          </a:xfrm>
          <a:prstGeom prst="rect">
            <a:avLst/>
          </a:prstGeom>
        </p:spPr>
      </p:pic>
    </p:spTree>
    <p:extLst>
      <p:ext uri="{BB962C8B-B14F-4D97-AF65-F5344CB8AC3E}">
        <p14:creationId xmlns:p14="http://schemas.microsoft.com/office/powerpoint/2010/main" val="3905059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1B26A-256C-39C8-A11A-E912D643B2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E65F4-AD29-E7D7-BD4B-803964E70DB2}"/>
              </a:ext>
            </a:extLst>
          </p:cNvPr>
          <p:cNvSpPr>
            <a:spLocks noGrp="1"/>
          </p:cNvSpPr>
          <p:nvPr>
            <p:ph type="title" idx="4294967295"/>
          </p:nvPr>
        </p:nvSpPr>
        <p:spPr>
          <a:xfrm>
            <a:off x="1383387" y="-335738"/>
            <a:ext cx="8208963" cy="1449387"/>
          </a:xfrm>
        </p:spPr>
        <p:txBody>
          <a:bodyPr>
            <a:normAutofit/>
          </a:bodyPr>
          <a:lstStyle/>
          <a:p>
            <a:pPr algn="ctr"/>
            <a:r>
              <a:rPr lang="en-ID" sz="4400" b="1">
                <a:latin typeface="Bookman Old Style" panose="02050604050505020204" pitchFamily="18" charset="0"/>
              </a:rPr>
              <a:t>“ IT Governance” ?</a:t>
            </a:r>
            <a:endParaRPr lang="en-US" sz="4400" b="1" dirty="0">
              <a:latin typeface="Bookman Old Style" panose="02050604050505020204" pitchFamily="18"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5984DFC3-36F7-C5AC-DE03-12FA494BA8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BCFD0FD2-F08F-7829-73FA-246FCEFC24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440A4B7-0AD5-EAD1-0CA9-313B797F1D45}"/>
              </a:ext>
            </a:extLst>
          </p:cNvPr>
          <p:cNvPicPr>
            <a:picLocks noChangeAspect="1"/>
          </p:cNvPicPr>
          <p:nvPr/>
        </p:nvPicPr>
        <p:blipFill>
          <a:blip r:embed="rId5"/>
          <a:stretch>
            <a:fillRect/>
          </a:stretch>
        </p:blipFill>
        <p:spPr>
          <a:xfrm>
            <a:off x="1347132" y="1212151"/>
            <a:ext cx="7910397" cy="5075376"/>
          </a:xfrm>
          <a:prstGeom prst="rect">
            <a:avLst/>
          </a:prstGeom>
        </p:spPr>
      </p:pic>
    </p:spTree>
    <p:extLst>
      <p:ext uri="{BB962C8B-B14F-4D97-AF65-F5344CB8AC3E}">
        <p14:creationId xmlns:p14="http://schemas.microsoft.com/office/powerpoint/2010/main" val="3490700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B11DE-7781-97EF-E402-A03CDCD4E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0F4889-F344-5CD1-36FB-F62B6DD263C8}"/>
              </a:ext>
            </a:extLst>
          </p:cNvPr>
          <p:cNvSpPr>
            <a:spLocks noGrp="1"/>
          </p:cNvSpPr>
          <p:nvPr>
            <p:ph type="title" idx="4294967295"/>
          </p:nvPr>
        </p:nvSpPr>
        <p:spPr>
          <a:xfrm>
            <a:off x="1383387" y="-335738"/>
            <a:ext cx="8208963" cy="1449387"/>
          </a:xfrm>
        </p:spPr>
        <p:txBody>
          <a:bodyPr>
            <a:normAutofit/>
          </a:bodyPr>
          <a:lstStyle/>
          <a:p>
            <a:pPr algn="ctr"/>
            <a:r>
              <a:rPr lang="en-ID" sz="4400" b="1">
                <a:latin typeface="Bookman Old Style" panose="02050604050505020204" pitchFamily="18" charset="0"/>
              </a:rPr>
              <a:t>“ IT Governance” ?</a:t>
            </a:r>
            <a:endParaRPr lang="en-US" sz="4400" b="1" dirty="0">
              <a:latin typeface="Bookman Old Style" panose="02050604050505020204" pitchFamily="18"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50BF4808-0401-1F4B-C210-F696ED0F33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80702C7F-4882-CCCD-96CA-F895743A21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2404886-6AC1-2F6D-5AA8-F8499D25C62C}"/>
              </a:ext>
            </a:extLst>
          </p:cNvPr>
          <p:cNvPicPr>
            <a:picLocks noChangeAspect="1"/>
          </p:cNvPicPr>
          <p:nvPr/>
        </p:nvPicPr>
        <p:blipFill>
          <a:blip r:embed="rId5"/>
          <a:stretch>
            <a:fillRect/>
          </a:stretch>
        </p:blipFill>
        <p:spPr>
          <a:xfrm>
            <a:off x="1989438" y="1313106"/>
            <a:ext cx="6722076" cy="5011376"/>
          </a:xfrm>
          <a:prstGeom prst="rect">
            <a:avLst/>
          </a:prstGeom>
        </p:spPr>
      </p:pic>
    </p:spTree>
    <p:extLst>
      <p:ext uri="{BB962C8B-B14F-4D97-AF65-F5344CB8AC3E}">
        <p14:creationId xmlns:p14="http://schemas.microsoft.com/office/powerpoint/2010/main" val="1441516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6C0FC-00D7-6759-407D-834BF5266F9E}"/>
            </a:ext>
          </a:extLst>
        </p:cNvPr>
        <p:cNvGrpSpPr/>
        <p:nvPr/>
      </p:nvGrpSpPr>
      <p:grpSpPr>
        <a:xfrm>
          <a:off x="0" y="0"/>
          <a:ext cx="0" cy="0"/>
          <a:chOff x="0" y="0"/>
          <a:chExt cx="0" cy="0"/>
        </a:xfrm>
      </p:grpSpPr>
      <p:pic>
        <p:nvPicPr>
          <p:cNvPr id="4" name="Picture 2" descr="Image result for upn veteran jatim">
            <a:extLst>
              <a:ext uri="{FF2B5EF4-FFF2-40B4-BE49-F238E27FC236}">
                <a16:creationId xmlns:a16="http://schemas.microsoft.com/office/drawing/2014/main" id="{8DAE6A2B-A378-7226-3A1A-E0C8ABC64E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67EC4AF5-7D94-D1D5-3F59-E7E2D5B1B8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B69E284-2415-6F46-798F-AFAB71E0C15E}"/>
              </a:ext>
            </a:extLst>
          </p:cNvPr>
          <p:cNvSpPr txBox="1"/>
          <p:nvPr/>
        </p:nvSpPr>
        <p:spPr>
          <a:xfrm>
            <a:off x="617697" y="2105577"/>
            <a:ext cx="10688596" cy="3185487"/>
          </a:xfrm>
          <a:prstGeom prst="rect">
            <a:avLst/>
          </a:prstGeom>
          <a:noFill/>
        </p:spPr>
        <p:txBody>
          <a:bodyPr wrap="square">
            <a:spAutoFit/>
          </a:bodyPr>
          <a:lstStyle/>
          <a:p>
            <a:pPr marL="274320" lvl="0" indent="-274320">
              <a:buSzPts val="1976"/>
              <a:buChar char="🞂"/>
            </a:pPr>
            <a:r>
              <a:rPr lang="en-US" sz="2800" b="1">
                <a:latin typeface="Gill Sans" panose="020B0604020202020204" charset="0"/>
              </a:rPr>
              <a:t>Manajemen TI </a:t>
            </a:r>
            <a:r>
              <a:rPr lang="en-US" sz="2800" i="1">
                <a:latin typeface="Gill Sans" panose="020B0604020202020204" charset="0"/>
              </a:rPr>
              <a:t>(IT management) </a:t>
            </a:r>
            <a:r>
              <a:rPr lang="en-US" sz="2800">
                <a:latin typeface="Gill Sans" panose="020B0604020202020204" charset="0"/>
              </a:rPr>
              <a:t>lebih fokus pada bagaimana menyediakan layanan &amp; produk TI bagi </a:t>
            </a:r>
            <a:r>
              <a:rPr lang="en-US" sz="2800" b="1">
                <a:latin typeface="Gill Sans" panose="020B0604020202020204" charset="0"/>
              </a:rPr>
              <a:t>internal </a:t>
            </a:r>
            <a:r>
              <a:rPr lang="en-US" sz="2800">
                <a:latin typeface="Gill Sans" panose="020B0604020202020204" charset="0"/>
              </a:rPr>
              <a:t>perusahaan </a:t>
            </a:r>
            <a:r>
              <a:rPr lang="en-US" sz="2800" b="1">
                <a:latin typeface="Gill Sans" panose="020B0604020202020204" charset="0"/>
              </a:rPr>
              <a:t>saat ini</a:t>
            </a:r>
            <a:r>
              <a:rPr lang="en-US" sz="2800">
                <a:latin typeface="Gill Sans" panose="020B0604020202020204" charset="0"/>
              </a:rPr>
              <a:t>.</a:t>
            </a:r>
          </a:p>
          <a:p>
            <a:pPr marL="274320" lvl="0" indent="-274320">
              <a:spcBef>
                <a:spcPts val="600"/>
              </a:spcBef>
              <a:buSzPts val="1976"/>
              <a:buChar char="🞂"/>
            </a:pPr>
            <a:r>
              <a:rPr lang="en-US" sz="2800" b="1">
                <a:latin typeface="Gill Sans" panose="020B0604020202020204" charset="0"/>
              </a:rPr>
              <a:t>Tata-kelola TI </a:t>
            </a:r>
            <a:r>
              <a:rPr lang="en-US" sz="2800" i="1">
                <a:latin typeface="Gill Sans" panose="020B0604020202020204" charset="0"/>
              </a:rPr>
              <a:t>(IT governance)</a:t>
            </a:r>
            <a:r>
              <a:rPr lang="en-US" sz="2800">
                <a:latin typeface="Gill Sans" panose="020B0604020202020204" charset="0"/>
              </a:rPr>
              <a:t>, lebih luas, fokus pada bagaimana merencanakan dan mengimplementasikan TI untuk </a:t>
            </a:r>
            <a:r>
              <a:rPr lang="en-US" sz="2800" b="1">
                <a:latin typeface="Gill Sans" panose="020B0604020202020204" charset="0"/>
              </a:rPr>
              <a:t>memenuhi kebutuhan bisnis</a:t>
            </a:r>
            <a:r>
              <a:rPr lang="en-US" sz="2800">
                <a:latin typeface="Gill Sans" panose="020B0604020202020204" charset="0"/>
              </a:rPr>
              <a:t> </a:t>
            </a:r>
            <a:r>
              <a:rPr lang="en-US" sz="2800" b="1">
                <a:latin typeface="Gill Sans" panose="020B0604020202020204" charset="0"/>
              </a:rPr>
              <a:t>saat ini </a:t>
            </a:r>
            <a:r>
              <a:rPr lang="en-US" sz="2800">
                <a:latin typeface="Gill Sans" panose="020B0604020202020204" charset="0"/>
              </a:rPr>
              <a:t>dan </a:t>
            </a:r>
            <a:r>
              <a:rPr lang="en-US" sz="2800" b="1">
                <a:latin typeface="Gill Sans" panose="020B0604020202020204" charset="0"/>
              </a:rPr>
              <a:t>masa datang </a:t>
            </a:r>
            <a:r>
              <a:rPr lang="en-US" sz="2800">
                <a:latin typeface="Gill Sans" panose="020B0604020202020204" charset="0"/>
              </a:rPr>
              <a:t>(</a:t>
            </a:r>
            <a:r>
              <a:rPr lang="en-US" sz="2800" b="1">
                <a:latin typeface="Gill Sans" panose="020B0604020202020204" charset="0"/>
              </a:rPr>
              <a:t>fokus internal</a:t>
            </a:r>
            <a:r>
              <a:rPr lang="en-US" sz="2800">
                <a:latin typeface="Gill Sans" panose="020B0604020202020204" charset="0"/>
              </a:rPr>
              <a:t>) dan </a:t>
            </a:r>
            <a:r>
              <a:rPr lang="en-US" sz="2800" b="1">
                <a:latin typeface="Gill Sans" panose="020B0604020202020204" charset="0"/>
              </a:rPr>
              <a:t>kebutuhan pelanggan </a:t>
            </a:r>
            <a:r>
              <a:rPr lang="en-US" sz="2800">
                <a:latin typeface="Gill Sans" panose="020B0604020202020204" charset="0"/>
              </a:rPr>
              <a:t>(</a:t>
            </a:r>
            <a:r>
              <a:rPr lang="en-US" sz="2800" b="1">
                <a:latin typeface="Gill Sans" panose="020B0604020202020204" charset="0"/>
              </a:rPr>
              <a:t>fokus eksternal</a:t>
            </a:r>
            <a:r>
              <a:rPr lang="en-US" sz="2800">
                <a:latin typeface="Gill Sans" panose="020B0604020202020204" charset="0"/>
              </a:rPr>
              <a:t>)</a:t>
            </a:r>
          </a:p>
        </p:txBody>
      </p:sp>
      <p:sp>
        <p:nvSpPr>
          <p:cNvPr id="8" name="Google Shape;149;p7">
            <a:extLst>
              <a:ext uri="{FF2B5EF4-FFF2-40B4-BE49-F238E27FC236}">
                <a16:creationId xmlns:a16="http://schemas.microsoft.com/office/drawing/2014/main" id="{DCB534ED-6DBE-AB64-64CD-21B8375F69DE}"/>
              </a:ext>
            </a:extLst>
          </p:cNvPr>
          <p:cNvSpPr txBox="1">
            <a:spLocks noGrp="1"/>
          </p:cNvSpPr>
          <p:nvPr>
            <p:ph type="title"/>
          </p:nvPr>
        </p:nvSpPr>
        <p:spPr>
          <a:xfrm>
            <a:off x="405427" y="656799"/>
            <a:ext cx="9365226" cy="9906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2060"/>
              </a:buClr>
              <a:buSzPct val="100000"/>
              <a:buFont typeface="Bookman Old Style"/>
              <a:buNone/>
            </a:pPr>
            <a:r>
              <a:rPr lang="en-US" sz="3600" b="1">
                <a:solidFill>
                  <a:srgbClr val="002060"/>
                </a:solidFill>
                <a:latin typeface="Bookman Old Style" panose="02050604050505020204" pitchFamily="18" charset="0"/>
              </a:rPr>
              <a:t>Tata-kelola TI &gt; Manajemen TI</a:t>
            </a:r>
            <a:br>
              <a:rPr lang="en-US" sz="2000" b="1">
                <a:solidFill>
                  <a:srgbClr val="002060"/>
                </a:solidFill>
                <a:latin typeface="Bookman Old Style" panose="02050604050505020204" pitchFamily="18" charset="0"/>
              </a:rPr>
            </a:br>
            <a:r>
              <a:rPr lang="en-US" sz="4000" b="1">
                <a:solidFill>
                  <a:srgbClr val="34343E"/>
                </a:solidFill>
                <a:latin typeface="Bookman Old Style" panose="02050604050505020204" pitchFamily="18" charset="0"/>
              </a:rPr>
              <a:t>(</a:t>
            </a:r>
            <a:r>
              <a:rPr lang="en-US" sz="4000" b="1" i="1">
                <a:solidFill>
                  <a:srgbClr val="34343E"/>
                </a:solidFill>
                <a:latin typeface="Bookman Old Style" panose="02050604050505020204" pitchFamily="18" charset="0"/>
              </a:rPr>
              <a:t>IT governance</a:t>
            </a:r>
            <a:r>
              <a:rPr lang="en-US" sz="4000" b="1">
                <a:solidFill>
                  <a:srgbClr val="34343E"/>
                </a:solidFill>
                <a:latin typeface="Bookman Old Style" panose="02050604050505020204" pitchFamily="18" charset="0"/>
              </a:rPr>
              <a:t>)   (</a:t>
            </a:r>
            <a:r>
              <a:rPr lang="en-US" sz="4000" b="1" i="1">
                <a:solidFill>
                  <a:srgbClr val="34343E"/>
                </a:solidFill>
                <a:latin typeface="Bookman Old Style" panose="02050604050505020204" pitchFamily="18" charset="0"/>
              </a:rPr>
              <a:t>IT management</a:t>
            </a:r>
            <a:r>
              <a:rPr lang="en-US" sz="4000" b="1">
                <a:solidFill>
                  <a:srgbClr val="34343E"/>
                </a:solidFill>
                <a:latin typeface="Bookman Old Style" panose="02050604050505020204" pitchFamily="18" charset="0"/>
              </a:rPr>
              <a:t>)</a:t>
            </a:r>
            <a:endParaRPr sz="4000" b="1">
              <a:solidFill>
                <a:srgbClr val="34343E"/>
              </a:solidFill>
              <a:latin typeface="Bookman Old Style" panose="02050604050505020204" pitchFamily="18" charset="0"/>
            </a:endParaRPr>
          </a:p>
        </p:txBody>
      </p:sp>
    </p:spTree>
    <p:extLst>
      <p:ext uri="{BB962C8B-B14F-4D97-AF65-F5344CB8AC3E}">
        <p14:creationId xmlns:p14="http://schemas.microsoft.com/office/powerpoint/2010/main" val="2003583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upn veteran jatim">
            <a:extLst>
              <a:ext uri="{FF2B5EF4-FFF2-40B4-BE49-F238E27FC236}">
                <a16:creationId xmlns:a16="http://schemas.microsoft.com/office/drawing/2014/main" id="{D76A4768-5136-578A-7DB6-CF3585D3C2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si upn jatim">
            <a:extLst>
              <a:ext uri="{FF2B5EF4-FFF2-40B4-BE49-F238E27FC236}">
                <a16:creationId xmlns:a16="http://schemas.microsoft.com/office/drawing/2014/main" id="{E9534CA0-2077-C84A-7B9D-3849769E0E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Google Shape;156;p8">
            <a:extLst>
              <a:ext uri="{FF2B5EF4-FFF2-40B4-BE49-F238E27FC236}">
                <a16:creationId xmlns:a16="http://schemas.microsoft.com/office/drawing/2014/main" id="{71CA7813-6921-97F4-3F0F-B71C5B8BF780}"/>
              </a:ext>
            </a:extLst>
          </p:cNvPr>
          <p:cNvGraphicFramePr/>
          <p:nvPr>
            <p:extLst>
              <p:ext uri="{D42A27DB-BD31-4B8C-83A1-F6EECF244321}">
                <p14:modId xmlns:p14="http://schemas.microsoft.com/office/powerpoint/2010/main" val="3123752938"/>
              </p:ext>
            </p:extLst>
          </p:nvPr>
        </p:nvGraphicFramePr>
        <p:xfrm>
          <a:off x="457200" y="304800"/>
          <a:ext cx="9013959" cy="5873579"/>
        </p:xfrm>
        <a:graphic>
          <a:graphicData uri="http://schemas.openxmlformats.org/drawingml/2006/table">
            <a:tbl>
              <a:tblPr firstRow="1" bandRow="1">
                <a:tableStyleId>{69012ECD-51FC-41F1-AA8D-1B2483CD663E}</a:tableStyleId>
              </a:tblPr>
              <a:tblGrid>
                <a:gridCol w="3004653">
                  <a:extLst>
                    <a:ext uri="{9D8B030D-6E8A-4147-A177-3AD203B41FA5}">
                      <a16:colId xmlns:a16="http://schemas.microsoft.com/office/drawing/2014/main" val="20000"/>
                    </a:ext>
                  </a:extLst>
                </a:gridCol>
                <a:gridCol w="3004653">
                  <a:extLst>
                    <a:ext uri="{9D8B030D-6E8A-4147-A177-3AD203B41FA5}">
                      <a16:colId xmlns:a16="http://schemas.microsoft.com/office/drawing/2014/main" val="20001"/>
                    </a:ext>
                  </a:extLst>
                </a:gridCol>
                <a:gridCol w="3004653">
                  <a:extLst>
                    <a:ext uri="{9D8B030D-6E8A-4147-A177-3AD203B41FA5}">
                      <a16:colId xmlns:a16="http://schemas.microsoft.com/office/drawing/2014/main" val="20002"/>
                    </a:ext>
                  </a:extLst>
                </a:gridCol>
              </a:tblGrid>
              <a:tr h="492203">
                <a:tc>
                  <a:txBody>
                    <a:bodyPr/>
                    <a:lstStyle/>
                    <a:p>
                      <a:pPr marL="0" marR="0" lvl="0" indent="0" algn="ctr" rtl="0">
                        <a:spcBef>
                          <a:spcPts val="0"/>
                        </a:spcBef>
                        <a:spcAft>
                          <a:spcPts val="0"/>
                        </a:spcAft>
                        <a:buNone/>
                      </a:pPr>
                      <a:r>
                        <a:rPr lang="en-US" sz="2400" u="none" strike="noStrike" cap="none"/>
                        <a:t>Parameter</a:t>
                      </a:r>
                      <a:endParaRPr sz="2400" u="none" strike="noStrike" cap="none"/>
                    </a:p>
                  </a:txBody>
                  <a:tcPr marL="91450" marR="91450" marT="45725" marB="45725"/>
                </a:tc>
                <a:tc>
                  <a:txBody>
                    <a:bodyPr/>
                    <a:lstStyle/>
                    <a:p>
                      <a:pPr marL="0" marR="0" lvl="0" indent="0" algn="ctr" rtl="0">
                        <a:spcBef>
                          <a:spcPts val="0"/>
                        </a:spcBef>
                        <a:spcAft>
                          <a:spcPts val="0"/>
                        </a:spcAft>
                        <a:buNone/>
                      </a:pPr>
                      <a:r>
                        <a:rPr lang="en-US" sz="2400" u="none" strike="noStrike" cap="none"/>
                        <a:t>IT Management</a:t>
                      </a:r>
                      <a:endParaRPr sz="2400" u="none" strike="noStrike" cap="none"/>
                    </a:p>
                  </a:txBody>
                  <a:tcPr marL="91450" marR="91450" marT="45725" marB="45725"/>
                </a:tc>
                <a:tc>
                  <a:txBody>
                    <a:bodyPr/>
                    <a:lstStyle/>
                    <a:p>
                      <a:pPr marL="0" marR="0" lvl="0" indent="0" algn="ctr" rtl="0">
                        <a:spcBef>
                          <a:spcPts val="0"/>
                        </a:spcBef>
                        <a:spcAft>
                          <a:spcPts val="0"/>
                        </a:spcAft>
                        <a:buNone/>
                      </a:pPr>
                      <a:r>
                        <a:rPr lang="en-US" sz="2400" u="none" strike="noStrike" cap="none"/>
                        <a:t>IT Governance</a:t>
                      </a:r>
                      <a:endParaRPr sz="2400" u="none" strike="noStrike" cap="none"/>
                    </a:p>
                  </a:txBody>
                  <a:tcPr marL="91450" marR="91450" marT="45725" marB="45725"/>
                </a:tc>
                <a:extLst>
                  <a:ext uri="{0D108BD9-81ED-4DB2-BD59-A6C34878D82A}">
                    <a16:rowId xmlns:a16="http://schemas.microsoft.com/office/drawing/2014/main" val="10000"/>
                  </a:ext>
                </a:extLst>
              </a:tr>
              <a:tr h="754704">
                <a:tc>
                  <a:txBody>
                    <a:bodyPr/>
                    <a:lstStyle/>
                    <a:p>
                      <a:pPr marL="0" marR="0" lvl="0" indent="0" algn="l" rtl="0">
                        <a:spcBef>
                          <a:spcPts val="0"/>
                        </a:spcBef>
                        <a:spcAft>
                          <a:spcPts val="0"/>
                        </a:spcAft>
                        <a:buNone/>
                      </a:pPr>
                      <a:r>
                        <a:rPr lang="en-US" sz="2000" u="none" strike="noStrike" cap="none"/>
                        <a:t>Ruang Lingkup</a:t>
                      </a:r>
                      <a:endParaRPr sz="2000"/>
                    </a:p>
                  </a:txBody>
                  <a:tcPr marL="91450" marR="91450" marT="45725" marB="45725"/>
                </a:tc>
                <a:tc>
                  <a:txBody>
                    <a:bodyPr/>
                    <a:lstStyle/>
                    <a:p>
                      <a:pPr marL="0" marR="0" lvl="0" indent="0" algn="l" rtl="0">
                        <a:spcBef>
                          <a:spcPts val="0"/>
                        </a:spcBef>
                        <a:spcAft>
                          <a:spcPts val="0"/>
                        </a:spcAft>
                        <a:buNone/>
                      </a:pPr>
                      <a:r>
                        <a:rPr lang="en-US" sz="2000"/>
                        <a:t>Lebih sempit (bagian dari IT Governance)</a:t>
                      </a:r>
                      <a:endParaRPr sz="2000"/>
                    </a:p>
                  </a:txBody>
                  <a:tcPr marL="91450" marR="91450" marT="45725" marB="45725"/>
                </a:tc>
                <a:tc>
                  <a:txBody>
                    <a:bodyPr/>
                    <a:lstStyle/>
                    <a:p>
                      <a:pPr marL="0" marR="0" lvl="0" indent="0" algn="l" rtl="0">
                        <a:spcBef>
                          <a:spcPts val="0"/>
                        </a:spcBef>
                        <a:spcAft>
                          <a:spcPts val="0"/>
                        </a:spcAft>
                        <a:buNone/>
                      </a:pPr>
                      <a:r>
                        <a:rPr lang="en-US" sz="2000"/>
                        <a:t>Lebih luas</a:t>
                      </a:r>
                      <a:endParaRPr sz="2000"/>
                    </a:p>
                  </a:txBody>
                  <a:tcPr marL="91450" marR="91450" marT="45725" marB="45725"/>
                </a:tc>
                <a:extLst>
                  <a:ext uri="{0D108BD9-81ED-4DB2-BD59-A6C34878D82A}">
                    <a16:rowId xmlns:a16="http://schemas.microsoft.com/office/drawing/2014/main" val="10001"/>
                  </a:ext>
                </a:extLst>
              </a:tr>
              <a:tr h="426576">
                <a:tc>
                  <a:txBody>
                    <a:bodyPr/>
                    <a:lstStyle/>
                    <a:p>
                      <a:pPr marL="0" marR="0" lvl="0" indent="0" algn="l" rtl="0">
                        <a:spcBef>
                          <a:spcPts val="0"/>
                        </a:spcBef>
                        <a:spcAft>
                          <a:spcPts val="0"/>
                        </a:spcAft>
                        <a:buNone/>
                      </a:pPr>
                      <a:r>
                        <a:rPr lang="en-US" sz="2000"/>
                        <a:t>Mekanisme</a:t>
                      </a:r>
                      <a:endParaRPr sz="2000"/>
                    </a:p>
                  </a:txBody>
                  <a:tcPr marL="91450" marR="91450" marT="45725" marB="45725"/>
                </a:tc>
                <a:tc>
                  <a:txBody>
                    <a:bodyPr/>
                    <a:lstStyle/>
                    <a:p>
                      <a:pPr marL="0" marR="0" lvl="0" indent="0" algn="l" rtl="0">
                        <a:spcBef>
                          <a:spcPts val="0"/>
                        </a:spcBef>
                        <a:spcAft>
                          <a:spcPts val="0"/>
                        </a:spcAft>
                        <a:buNone/>
                      </a:pPr>
                      <a:r>
                        <a:rPr lang="en-US" sz="2000"/>
                        <a:t>Departemen TI</a:t>
                      </a:r>
                      <a:endParaRPr sz="2000"/>
                    </a:p>
                  </a:txBody>
                  <a:tcPr marL="91450" marR="91450" marT="45725" marB="45725"/>
                </a:tc>
                <a:tc>
                  <a:txBody>
                    <a:bodyPr/>
                    <a:lstStyle/>
                    <a:p>
                      <a:pPr marL="0" marR="0" lvl="0" indent="0" algn="l" rtl="0">
                        <a:spcBef>
                          <a:spcPts val="0"/>
                        </a:spcBef>
                        <a:spcAft>
                          <a:spcPts val="0"/>
                        </a:spcAft>
                        <a:buNone/>
                      </a:pPr>
                      <a:r>
                        <a:rPr lang="en-US" sz="2000"/>
                        <a:t>Korporasi</a:t>
                      </a:r>
                      <a:endParaRPr sz="2000"/>
                    </a:p>
                  </a:txBody>
                  <a:tcPr marL="91450" marR="91450" marT="45725" marB="45725"/>
                </a:tc>
                <a:extLst>
                  <a:ext uri="{0D108BD9-81ED-4DB2-BD59-A6C34878D82A}">
                    <a16:rowId xmlns:a16="http://schemas.microsoft.com/office/drawing/2014/main" val="10002"/>
                  </a:ext>
                </a:extLst>
              </a:tr>
              <a:tr h="426576">
                <a:tc>
                  <a:txBody>
                    <a:bodyPr/>
                    <a:lstStyle/>
                    <a:p>
                      <a:pPr marL="0" marR="0" lvl="0" indent="0" algn="l" rtl="0">
                        <a:spcBef>
                          <a:spcPts val="0"/>
                        </a:spcBef>
                        <a:spcAft>
                          <a:spcPts val="0"/>
                        </a:spcAft>
                        <a:buNone/>
                      </a:pPr>
                      <a:r>
                        <a:rPr lang="en-US" sz="2000"/>
                        <a:t>Keputusan TI</a:t>
                      </a:r>
                      <a:endParaRPr sz="2000"/>
                    </a:p>
                  </a:txBody>
                  <a:tcPr marL="91450" marR="91450" marT="45725" marB="45725"/>
                </a:tc>
                <a:tc>
                  <a:txBody>
                    <a:bodyPr/>
                    <a:lstStyle/>
                    <a:p>
                      <a:pPr marL="0" marR="0" lvl="0" indent="0" algn="l" rtl="0">
                        <a:spcBef>
                          <a:spcPts val="0"/>
                        </a:spcBef>
                        <a:spcAft>
                          <a:spcPts val="0"/>
                        </a:spcAft>
                        <a:buNone/>
                      </a:pPr>
                      <a:r>
                        <a:rPr lang="en-US" sz="2000"/>
                        <a:t>Keputusan TI spesifik</a:t>
                      </a:r>
                      <a:endParaRPr sz="2000"/>
                    </a:p>
                  </a:txBody>
                  <a:tcPr marL="91450" marR="91450" marT="45725" marB="45725"/>
                </a:tc>
                <a:tc>
                  <a:txBody>
                    <a:bodyPr/>
                    <a:lstStyle/>
                    <a:p>
                      <a:pPr marL="0" marR="0" lvl="0" indent="0" algn="l" rtl="0">
                        <a:spcBef>
                          <a:spcPts val="0"/>
                        </a:spcBef>
                        <a:spcAft>
                          <a:spcPts val="0"/>
                        </a:spcAft>
                        <a:buNone/>
                      </a:pPr>
                      <a:r>
                        <a:rPr lang="en-US" sz="2000"/>
                        <a:t>Keputusan TI korporat</a:t>
                      </a:r>
                      <a:endParaRPr sz="2000"/>
                    </a:p>
                  </a:txBody>
                  <a:tcPr marL="91450" marR="91450" marT="45725" marB="45725"/>
                </a:tc>
                <a:extLst>
                  <a:ext uri="{0D108BD9-81ED-4DB2-BD59-A6C34878D82A}">
                    <a16:rowId xmlns:a16="http://schemas.microsoft.com/office/drawing/2014/main" val="10003"/>
                  </a:ext>
                </a:extLst>
              </a:tr>
              <a:tr h="754704">
                <a:tc>
                  <a:txBody>
                    <a:bodyPr/>
                    <a:lstStyle/>
                    <a:p>
                      <a:pPr marL="0" marR="0" lvl="0" indent="0" algn="l" rtl="0">
                        <a:spcBef>
                          <a:spcPts val="0"/>
                        </a:spcBef>
                        <a:spcAft>
                          <a:spcPts val="0"/>
                        </a:spcAft>
                        <a:buNone/>
                      </a:pPr>
                      <a:r>
                        <a:rPr lang="en-US" sz="2000"/>
                        <a:t>Fokus</a:t>
                      </a:r>
                      <a:endParaRPr sz="2000"/>
                    </a:p>
                  </a:txBody>
                  <a:tcPr marL="91450" marR="91450" marT="45725" marB="45725"/>
                </a:tc>
                <a:tc>
                  <a:txBody>
                    <a:bodyPr/>
                    <a:lstStyle/>
                    <a:p>
                      <a:pPr marL="0" marR="0" lvl="0" indent="0" algn="l" rtl="0">
                        <a:spcBef>
                          <a:spcPts val="0"/>
                        </a:spcBef>
                        <a:spcAft>
                          <a:spcPts val="0"/>
                        </a:spcAft>
                        <a:buNone/>
                      </a:pPr>
                      <a:r>
                        <a:rPr lang="en-US" sz="2000"/>
                        <a:t>Proses internal</a:t>
                      </a:r>
                      <a:endParaRPr sz="2000"/>
                    </a:p>
                  </a:txBody>
                  <a:tcPr marL="91450" marR="91450" marT="45725" marB="45725"/>
                </a:tc>
                <a:tc>
                  <a:txBody>
                    <a:bodyPr/>
                    <a:lstStyle/>
                    <a:p>
                      <a:pPr marL="0" marR="0" lvl="0" indent="0" algn="l" rtl="0">
                        <a:spcBef>
                          <a:spcPts val="0"/>
                        </a:spcBef>
                        <a:spcAft>
                          <a:spcPts val="0"/>
                        </a:spcAft>
                        <a:buNone/>
                      </a:pPr>
                      <a:r>
                        <a:rPr lang="en-US" sz="2000"/>
                        <a:t>Proses internal dan eksternal</a:t>
                      </a:r>
                      <a:endParaRPr sz="2000"/>
                    </a:p>
                  </a:txBody>
                  <a:tcPr marL="91450" marR="91450" marT="45725" marB="45725"/>
                </a:tc>
                <a:extLst>
                  <a:ext uri="{0D108BD9-81ED-4DB2-BD59-A6C34878D82A}">
                    <a16:rowId xmlns:a16="http://schemas.microsoft.com/office/drawing/2014/main" val="10004"/>
                  </a:ext>
                </a:extLst>
              </a:tr>
              <a:tr h="754704">
                <a:tc>
                  <a:txBody>
                    <a:bodyPr/>
                    <a:lstStyle/>
                    <a:p>
                      <a:pPr marL="0" marR="0" lvl="0" indent="0" algn="l" rtl="0">
                        <a:spcBef>
                          <a:spcPts val="0"/>
                        </a:spcBef>
                        <a:spcAft>
                          <a:spcPts val="0"/>
                        </a:spcAft>
                        <a:buNone/>
                      </a:pPr>
                      <a:r>
                        <a:rPr lang="en-US" sz="2000"/>
                        <a:t>Orientasi</a:t>
                      </a:r>
                      <a:endParaRPr sz="2000"/>
                    </a:p>
                  </a:txBody>
                  <a:tcPr marL="91450" marR="91450" marT="45725" marB="45725"/>
                </a:tc>
                <a:tc>
                  <a:txBody>
                    <a:bodyPr/>
                    <a:lstStyle/>
                    <a:p>
                      <a:pPr marL="0" marR="0" lvl="0" indent="0" algn="l" rtl="0">
                        <a:spcBef>
                          <a:spcPts val="0"/>
                        </a:spcBef>
                        <a:spcAft>
                          <a:spcPts val="0"/>
                        </a:spcAft>
                        <a:buNone/>
                      </a:pPr>
                      <a:r>
                        <a:rPr lang="en-US" sz="2000"/>
                        <a:t>Saat ini dan jangka pendek</a:t>
                      </a:r>
                      <a:endParaRPr sz="2000"/>
                    </a:p>
                  </a:txBody>
                  <a:tcPr marL="91450" marR="91450" marT="45725" marB="45725"/>
                </a:tc>
                <a:tc>
                  <a:txBody>
                    <a:bodyPr/>
                    <a:lstStyle/>
                    <a:p>
                      <a:pPr marL="0" marR="0" lvl="0" indent="0" algn="l" rtl="0">
                        <a:spcBef>
                          <a:spcPts val="0"/>
                        </a:spcBef>
                        <a:spcAft>
                          <a:spcPts val="0"/>
                        </a:spcAft>
                        <a:buNone/>
                      </a:pPr>
                      <a:r>
                        <a:rPr lang="en-US" sz="2000"/>
                        <a:t>Jangka panjang</a:t>
                      </a:r>
                      <a:endParaRPr sz="2000"/>
                    </a:p>
                  </a:txBody>
                  <a:tcPr marL="91450" marR="91450" marT="45725" marB="45725"/>
                </a:tc>
                <a:extLst>
                  <a:ext uri="{0D108BD9-81ED-4DB2-BD59-A6C34878D82A}">
                    <a16:rowId xmlns:a16="http://schemas.microsoft.com/office/drawing/2014/main" val="10005"/>
                  </a:ext>
                </a:extLst>
              </a:tr>
              <a:tr h="754704">
                <a:tc>
                  <a:txBody>
                    <a:bodyPr/>
                    <a:lstStyle/>
                    <a:p>
                      <a:pPr marL="0" marR="0" lvl="0" indent="0" algn="l" rtl="0">
                        <a:spcBef>
                          <a:spcPts val="0"/>
                        </a:spcBef>
                        <a:spcAft>
                          <a:spcPts val="0"/>
                        </a:spcAft>
                        <a:buNone/>
                      </a:pPr>
                      <a:r>
                        <a:rPr lang="en-US" sz="2000"/>
                        <a:t>Objek keputusan</a:t>
                      </a:r>
                      <a:endParaRPr sz="2000"/>
                    </a:p>
                  </a:txBody>
                  <a:tcPr marL="91450" marR="91450" marT="45725" marB="45725"/>
                </a:tc>
                <a:tc>
                  <a:txBody>
                    <a:bodyPr/>
                    <a:lstStyle/>
                    <a:p>
                      <a:pPr marL="0" marR="0" lvl="0" indent="0" algn="l" rtl="0">
                        <a:spcBef>
                          <a:spcPts val="0"/>
                        </a:spcBef>
                        <a:spcAft>
                          <a:spcPts val="0"/>
                        </a:spcAft>
                        <a:buNone/>
                      </a:pPr>
                      <a:r>
                        <a:rPr lang="en-US" sz="2000"/>
                        <a:t>Keputusan yang dibuat</a:t>
                      </a:r>
                      <a:endParaRPr sz="2000"/>
                    </a:p>
                  </a:txBody>
                  <a:tcPr marL="91450" marR="91450" marT="45725" marB="45725"/>
                </a:tc>
                <a:tc>
                  <a:txBody>
                    <a:bodyPr/>
                    <a:lstStyle/>
                    <a:p>
                      <a:pPr marL="0" marR="0" lvl="0" indent="0" algn="l" rtl="0">
                        <a:spcBef>
                          <a:spcPts val="0"/>
                        </a:spcBef>
                        <a:spcAft>
                          <a:spcPts val="0"/>
                        </a:spcAft>
                        <a:buNone/>
                      </a:pPr>
                      <a:r>
                        <a:rPr lang="en-US" sz="2000"/>
                        <a:t>Siapa dan bagaimana membuat keputusan</a:t>
                      </a:r>
                      <a:endParaRPr sz="2000"/>
                    </a:p>
                  </a:txBody>
                  <a:tcPr marL="91450" marR="91450" marT="45725" marB="45725"/>
                </a:tc>
                <a:extLst>
                  <a:ext uri="{0D108BD9-81ED-4DB2-BD59-A6C34878D82A}">
                    <a16:rowId xmlns:a16="http://schemas.microsoft.com/office/drawing/2014/main" val="10006"/>
                  </a:ext>
                </a:extLst>
              </a:tr>
              <a:tr h="754704">
                <a:tc>
                  <a:txBody>
                    <a:bodyPr/>
                    <a:lstStyle/>
                    <a:p>
                      <a:pPr marL="0" marR="0" lvl="0" indent="0" algn="l" rtl="0">
                        <a:spcBef>
                          <a:spcPts val="0"/>
                        </a:spcBef>
                        <a:spcAft>
                          <a:spcPts val="0"/>
                        </a:spcAft>
                        <a:buNone/>
                      </a:pPr>
                      <a:r>
                        <a:rPr lang="en-US" sz="2000"/>
                        <a:t>Proses implementasi</a:t>
                      </a:r>
                      <a:endParaRPr sz="2000"/>
                    </a:p>
                  </a:txBody>
                  <a:tcPr marL="91450" marR="91450" marT="45725" marB="45725"/>
                </a:tc>
                <a:tc>
                  <a:txBody>
                    <a:bodyPr/>
                    <a:lstStyle/>
                    <a:p>
                      <a:pPr marL="0" marR="0" lvl="0" indent="0" algn="l" rtl="0">
                        <a:spcBef>
                          <a:spcPts val="0"/>
                        </a:spcBef>
                        <a:spcAft>
                          <a:spcPts val="0"/>
                        </a:spcAft>
                        <a:buNone/>
                      </a:pPr>
                      <a:r>
                        <a:rPr lang="en-US" sz="2000"/>
                        <a:t>Dapat di-Outsoursing</a:t>
                      </a:r>
                      <a:endParaRPr sz="2000"/>
                    </a:p>
                  </a:txBody>
                  <a:tcPr marL="91450" marR="91450" marT="45725" marB="45725"/>
                </a:tc>
                <a:tc>
                  <a:txBody>
                    <a:bodyPr/>
                    <a:lstStyle/>
                    <a:p>
                      <a:pPr marL="0" marR="0" lvl="0" indent="0" algn="l" rtl="0">
                        <a:spcBef>
                          <a:spcPts val="0"/>
                        </a:spcBef>
                        <a:spcAft>
                          <a:spcPts val="0"/>
                        </a:spcAft>
                        <a:buNone/>
                      </a:pPr>
                      <a:r>
                        <a:rPr lang="en-US" sz="2000"/>
                        <a:t>Tidak dapat di-Outsourcing</a:t>
                      </a:r>
                      <a:endParaRPr sz="2000"/>
                    </a:p>
                  </a:txBody>
                  <a:tcPr marL="91450" marR="91450" marT="45725" marB="45725"/>
                </a:tc>
                <a:extLst>
                  <a:ext uri="{0D108BD9-81ED-4DB2-BD59-A6C34878D82A}">
                    <a16:rowId xmlns:a16="http://schemas.microsoft.com/office/drawing/2014/main" val="10007"/>
                  </a:ext>
                </a:extLst>
              </a:tr>
              <a:tr h="754704">
                <a:tc>
                  <a:txBody>
                    <a:bodyPr/>
                    <a:lstStyle/>
                    <a:p>
                      <a:pPr marL="0" marR="0" lvl="0" indent="0" algn="l" rtl="0">
                        <a:spcBef>
                          <a:spcPts val="0"/>
                        </a:spcBef>
                        <a:spcAft>
                          <a:spcPts val="0"/>
                        </a:spcAft>
                        <a:buNone/>
                      </a:pPr>
                      <a:r>
                        <a:rPr lang="en-US" sz="2000"/>
                        <a:t>Personil penanggung-jawab</a:t>
                      </a:r>
                      <a:endParaRPr sz="2000"/>
                    </a:p>
                  </a:txBody>
                  <a:tcPr marL="91450" marR="91450" marT="45725" marB="45725"/>
                </a:tc>
                <a:tc>
                  <a:txBody>
                    <a:bodyPr/>
                    <a:lstStyle/>
                    <a:p>
                      <a:pPr marL="0" marR="0" lvl="0" indent="0" algn="l" rtl="0">
                        <a:spcBef>
                          <a:spcPts val="0"/>
                        </a:spcBef>
                        <a:spcAft>
                          <a:spcPts val="0"/>
                        </a:spcAft>
                        <a:buNone/>
                      </a:pPr>
                      <a:r>
                        <a:rPr lang="en-US" sz="2000"/>
                        <a:t>Manajer TI / CIO</a:t>
                      </a:r>
                      <a:endParaRPr sz="2000"/>
                    </a:p>
                  </a:txBody>
                  <a:tcPr marL="91450" marR="91450" marT="45725" marB="45725"/>
                </a:tc>
                <a:tc>
                  <a:txBody>
                    <a:bodyPr/>
                    <a:lstStyle/>
                    <a:p>
                      <a:pPr marL="0" marR="0" lvl="0" indent="0" algn="l" rtl="0">
                        <a:spcBef>
                          <a:spcPts val="0"/>
                        </a:spcBef>
                        <a:spcAft>
                          <a:spcPts val="0"/>
                        </a:spcAft>
                        <a:buNone/>
                      </a:pPr>
                      <a:r>
                        <a:rPr lang="en-US" sz="2000"/>
                        <a:t>Dewan direksi  (termasuk CIO)</a:t>
                      </a:r>
                      <a:endParaRPr sz="2000"/>
                    </a:p>
                  </a:txBody>
                  <a:tcPr marL="91450" marR="91450" marT="45725" marB="45725"/>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543117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632F7-A013-68EA-81D8-E18CB5305A38}"/>
            </a:ext>
          </a:extLst>
        </p:cNvPr>
        <p:cNvGrpSpPr/>
        <p:nvPr/>
      </p:nvGrpSpPr>
      <p:grpSpPr>
        <a:xfrm>
          <a:off x="0" y="0"/>
          <a:ext cx="0" cy="0"/>
          <a:chOff x="0" y="0"/>
          <a:chExt cx="0" cy="0"/>
        </a:xfrm>
      </p:grpSpPr>
      <p:pic>
        <p:nvPicPr>
          <p:cNvPr id="4" name="Picture 2" descr="Image result for upn veteran jatim">
            <a:extLst>
              <a:ext uri="{FF2B5EF4-FFF2-40B4-BE49-F238E27FC236}">
                <a16:creationId xmlns:a16="http://schemas.microsoft.com/office/drawing/2014/main" id="{8D7DEF1C-E9B2-6E51-97D9-C1244D6AA5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8F6ADB1B-406F-C826-02F6-3D132D202C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49;p7">
            <a:extLst>
              <a:ext uri="{FF2B5EF4-FFF2-40B4-BE49-F238E27FC236}">
                <a16:creationId xmlns:a16="http://schemas.microsoft.com/office/drawing/2014/main" id="{06204AE7-FB9A-C3E1-57BA-435FAF1D68B3}"/>
              </a:ext>
            </a:extLst>
          </p:cNvPr>
          <p:cNvSpPr txBox="1">
            <a:spLocks noGrp="1"/>
          </p:cNvSpPr>
          <p:nvPr>
            <p:ph type="title"/>
          </p:nvPr>
        </p:nvSpPr>
        <p:spPr>
          <a:xfrm>
            <a:off x="405427" y="656799"/>
            <a:ext cx="9365226" cy="9906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2060"/>
              </a:buClr>
              <a:buSzPct val="100000"/>
              <a:buFont typeface="Bookman Old Style"/>
              <a:buNone/>
            </a:pPr>
            <a:r>
              <a:rPr lang="en-US" sz="3600" b="1">
                <a:solidFill>
                  <a:srgbClr val="002060"/>
                </a:solidFill>
                <a:latin typeface="Bookman Old Style" panose="02050604050505020204" pitchFamily="18" charset="0"/>
              </a:rPr>
              <a:t>IT Management adalah Bagian dari </a:t>
            </a:r>
            <a:br>
              <a:rPr lang="en-US" sz="3600" b="1">
                <a:solidFill>
                  <a:srgbClr val="002060"/>
                </a:solidFill>
                <a:latin typeface="Bookman Old Style" panose="02050604050505020204" pitchFamily="18" charset="0"/>
              </a:rPr>
            </a:br>
            <a:r>
              <a:rPr lang="en-US" sz="3600" b="1">
                <a:solidFill>
                  <a:srgbClr val="002060"/>
                </a:solidFill>
                <a:latin typeface="Bookman Old Style" panose="02050604050505020204" pitchFamily="18" charset="0"/>
              </a:rPr>
              <a:t>IT Governance</a:t>
            </a:r>
            <a:endParaRPr sz="4000" b="1">
              <a:solidFill>
                <a:srgbClr val="34343E"/>
              </a:solidFill>
              <a:latin typeface="Bookman Old Style" panose="02050604050505020204" pitchFamily="18" charset="0"/>
            </a:endParaRPr>
          </a:p>
        </p:txBody>
      </p:sp>
      <p:pic>
        <p:nvPicPr>
          <p:cNvPr id="3" name="Picture 2">
            <a:extLst>
              <a:ext uri="{FF2B5EF4-FFF2-40B4-BE49-F238E27FC236}">
                <a16:creationId xmlns:a16="http://schemas.microsoft.com/office/drawing/2014/main" id="{D77BFE2A-2770-D137-BBEC-88DB3085D8F9}"/>
              </a:ext>
            </a:extLst>
          </p:cNvPr>
          <p:cNvPicPr>
            <a:picLocks noChangeAspect="1"/>
          </p:cNvPicPr>
          <p:nvPr/>
        </p:nvPicPr>
        <p:blipFill>
          <a:blip r:embed="rId5"/>
          <a:stretch>
            <a:fillRect/>
          </a:stretch>
        </p:blipFill>
        <p:spPr>
          <a:xfrm>
            <a:off x="782266" y="2105577"/>
            <a:ext cx="8810084" cy="4015466"/>
          </a:xfrm>
          <a:prstGeom prst="rect">
            <a:avLst/>
          </a:prstGeom>
        </p:spPr>
      </p:pic>
    </p:spTree>
    <p:extLst>
      <p:ext uri="{BB962C8B-B14F-4D97-AF65-F5344CB8AC3E}">
        <p14:creationId xmlns:p14="http://schemas.microsoft.com/office/powerpoint/2010/main" val="170479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C9F5E-D5CD-1073-6A9A-D1413348D8C6}"/>
            </a:ext>
          </a:extLst>
        </p:cNvPr>
        <p:cNvGrpSpPr/>
        <p:nvPr/>
      </p:nvGrpSpPr>
      <p:grpSpPr>
        <a:xfrm>
          <a:off x="0" y="0"/>
          <a:ext cx="0" cy="0"/>
          <a:chOff x="0" y="0"/>
          <a:chExt cx="0" cy="0"/>
        </a:xfrm>
      </p:grpSpPr>
      <p:pic>
        <p:nvPicPr>
          <p:cNvPr id="4" name="Picture 2" descr="Image result for upn veteran jatim">
            <a:extLst>
              <a:ext uri="{FF2B5EF4-FFF2-40B4-BE49-F238E27FC236}">
                <a16:creationId xmlns:a16="http://schemas.microsoft.com/office/drawing/2014/main" id="{37B1CB65-5258-8C9F-34F8-8F767AC934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ED0E12D8-183D-12FE-CBE8-709B9446B8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D60E5D7-771A-EEE4-C018-D6DBA0125726}"/>
              </a:ext>
            </a:extLst>
          </p:cNvPr>
          <p:cNvSpPr txBox="1"/>
          <p:nvPr/>
        </p:nvSpPr>
        <p:spPr>
          <a:xfrm>
            <a:off x="617697" y="2105577"/>
            <a:ext cx="11059438" cy="3939540"/>
          </a:xfrm>
          <a:prstGeom prst="rect">
            <a:avLst/>
          </a:prstGeom>
          <a:noFill/>
        </p:spPr>
        <p:txBody>
          <a:bodyPr wrap="square">
            <a:spAutoFit/>
          </a:bodyPr>
          <a:lstStyle/>
          <a:p>
            <a:pPr marL="274320" lvl="0" indent="-274320">
              <a:buSzPts val="1976"/>
              <a:buChar char="🞂"/>
            </a:pPr>
            <a:r>
              <a:rPr lang="en-US" sz="3000">
                <a:latin typeface="Gill Sans" panose="020B0604020202020204" charset="0"/>
              </a:rPr>
              <a:t>Konsep “</a:t>
            </a:r>
            <a:r>
              <a:rPr lang="en-US" sz="3000" i="1">
                <a:latin typeface="Gill Sans" panose="020B0604020202020204" charset="0"/>
              </a:rPr>
              <a:t>IT governance</a:t>
            </a:r>
            <a:r>
              <a:rPr lang="en-US" sz="3000">
                <a:latin typeface="Gill Sans" panose="020B0604020202020204" charset="0"/>
              </a:rPr>
              <a:t>” muncul mulai akhir tahun 1990an </a:t>
            </a:r>
          </a:p>
          <a:p>
            <a:pPr marL="274320" lvl="0" indent="-274320">
              <a:spcBef>
                <a:spcPts val="600"/>
              </a:spcBef>
              <a:buSzPts val="1976"/>
              <a:buChar char="🞂"/>
            </a:pPr>
            <a:r>
              <a:rPr lang="en-US" sz="3000">
                <a:latin typeface="Gill Sans" panose="020B0604020202020204" charset="0"/>
              </a:rPr>
              <a:t>Ketergantungan kepada TI tidak begitu terasa manakala TI hanya sebatas sebagai alat efisiensi  </a:t>
            </a:r>
            <a:r>
              <a:rPr lang="en-US" sz="3000">
                <a:latin typeface="Gill Sans" panose="020B0604020202020204" charset="0"/>
                <a:sym typeface="Wingdings" panose="05000000000000000000" pitchFamily="2" charset="2"/>
              </a:rPr>
              <a:t></a:t>
            </a:r>
            <a:r>
              <a:rPr lang="en-US" sz="3000">
                <a:latin typeface="Gill Sans" panose="020B0604020202020204" charset="0"/>
              </a:rPr>
              <a:t> Tata-kelola TI diabaikan</a:t>
            </a:r>
          </a:p>
          <a:p>
            <a:pPr marL="274320" lvl="0" indent="-274320">
              <a:spcBef>
                <a:spcPts val="600"/>
              </a:spcBef>
              <a:buSzPts val="1976"/>
              <a:buChar char="🞂"/>
            </a:pPr>
            <a:r>
              <a:rPr lang="en-US" sz="3000">
                <a:latin typeface="Gill Sans" panose="020B0604020202020204" charset="0"/>
              </a:rPr>
              <a:t>Saat layanan &amp; masa depan perusahaan sangat </a:t>
            </a:r>
            <a:r>
              <a:rPr lang="en-US" sz="3000" b="1">
                <a:latin typeface="Gill Sans" panose="020B0604020202020204" charset="0"/>
              </a:rPr>
              <a:t>tergantung pada informasi &amp; pengetahuan </a:t>
            </a:r>
            <a:r>
              <a:rPr lang="en-US" sz="3000">
                <a:latin typeface="Gill Sans" panose="020B0604020202020204" charset="0"/>
              </a:rPr>
              <a:t>(</a:t>
            </a:r>
            <a:r>
              <a:rPr lang="en-US" sz="3000" i="1">
                <a:latin typeface="Gill Sans" panose="020B0604020202020204" charset="0"/>
              </a:rPr>
              <a:t>knowledge-based economy</a:t>
            </a:r>
            <a:r>
              <a:rPr lang="en-US" sz="3000">
                <a:latin typeface="Gill Sans" panose="020B0604020202020204" charset="0"/>
              </a:rPr>
              <a:t>) </a:t>
            </a:r>
            <a:r>
              <a:rPr lang="en-US" sz="3000">
                <a:latin typeface="Gill Sans" panose="020B0604020202020204" charset="0"/>
                <a:sym typeface="Wingdings" panose="05000000000000000000" pitchFamily="2" charset="2"/>
              </a:rPr>
              <a:t></a:t>
            </a:r>
            <a:r>
              <a:rPr lang="en-US" sz="3000">
                <a:latin typeface="Gill Sans" panose="020B0604020202020204" charset="0"/>
              </a:rPr>
              <a:t> </a:t>
            </a:r>
            <a:r>
              <a:rPr lang="en-US" sz="3000" b="1">
                <a:solidFill>
                  <a:srgbClr val="FF0000"/>
                </a:solidFill>
                <a:latin typeface="Gill Sans" panose="020B0604020202020204" charset="0"/>
              </a:rPr>
              <a:t>ketergantungan kepada TI sangat tinggi</a:t>
            </a:r>
            <a:r>
              <a:rPr lang="en-US" sz="3000" b="1">
                <a:latin typeface="Gill Sans" panose="020B0604020202020204" charset="0"/>
              </a:rPr>
              <a:t> </a:t>
            </a:r>
            <a:r>
              <a:rPr lang="en-US" sz="3000" b="1">
                <a:latin typeface="Gill Sans" panose="020B0604020202020204" charset="0"/>
                <a:sym typeface="Wingdings" panose="05000000000000000000" pitchFamily="2" charset="2"/>
              </a:rPr>
              <a:t></a:t>
            </a:r>
            <a:r>
              <a:rPr lang="en-US" sz="3000">
                <a:latin typeface="Gill Sans" panose="020B0604020202020204" charset="0"/>
              </a:rPr>
              <a:t> </a:t>
            </a:r>
            <a:r>
              <a:rPr lang="en-US" sz="3000" b="1">
                <a:latin typeface="Gill Sans" panose="020B0604020202020204" charset="0"/>
              </a:rPr>
              <a:t>Tata-kelola TI mutlak diperlukan</a:t>
            </a:r>
            <a:r>
              <a:rPr lang="en-US" sz="3000">
                <a:latin typeface="Gill Sans" panose="020B0604020202020204" charset="0"/>
              </a:rPr>
              <a:t>!</a:t>
            </a:r>
          </a:p>
        </p:txBody>
      </p:sp>
      <p:sp>
        <p:nvSpPr>
          <p:cNvPr id="8" name="Google Shape;149;p7">
            <a:extLst>
              <a:ext uri="{FF2B5EF4-FFF2-40B4-BE49-F238E27FC236}">
                <a16:creationId xmlns:a16="http://schemas.microsoft.com/office/drawing/2014/main" id="{F16A1ABC-8A8E-1963-6635-32991287D2A5}"/>
              </a:ext>
            </a:extLst>
          </p:cNvPr>
          <p:cNvSpPr txBox="1">
            <a:spLocks noGrp="1"/>
          </p:cNvSpPr>
          <p:nvPr>
            <p:ph type="title"/>
          </p:nvPr>
        </p:nvSpPr>
        <p:spPr>
          <a:xfrm>
            <a:off x="405427" y="656799"/>
            <a:ext cx="9365226" cy="9906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2060"/>
              </a:buClr>
              <a:buSzPct val="100000"/>
              <a:buFont typeface="Bookman Old Style"/>
              <a:buNone/>
            </a:pPr>
            <a:r>
              <a:rPr lang="en-US" sz="4000" b="1">
                <a:solidFill>
                  <a:srgbClr val="002060"/>
                </a:solidFill>
                <a:latin typeface="Bookman Old Style" panose="02050604050505020204" pitchFamily="18" charset="0"/>
              </a:rPr>
              <a:t>Mengapa Butuh Tata-Kelola TI?</a:t>
            </a:r>
            <a:endParaRPr sz="4400" b="1">
              <a:solidFill>
                <a:srgbClr val="34343E"/>
              </a:solidFill>
              <a:latin typeface="Bookman Old Style" panose="02050604050505020204" pitchFamily="18" charset="0"/>
            </a:endParaRPr>
          </a:p>
        </p:txBody>
      </p:sp>
    </p:spTree>
    <p:extLst>
      <p:ext uri="{BB962C8B-B14F-4D97-AF65-F5344CB8AC3E}">
        <p14:creationId xmlns:p14="http://schemas.microsoft.com/office/powerpoint/2010/main" val="2344163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17989-D0F1-1932-E6A5-EEB3FC4ACFF4}"/>
            </a:ext>
          </a:extLst>
        </p:cNvPr>
        <p:cNvGrpSpPr/>
        <p:nvPr/>
      </p:nvGrpSpPr>
      <p:grpSpPr>
        <a:xfrm>
          <a:off x="0" y="0"/>
          <a:ext cx="0" cy="0"/>
          <a:chOff x="0" y="0"/>
          <a:chExt cx="0" cy="0"/>
        </a:xfrm>
      </p:grpSpPr>
      <p:pic>
        <p:nvPicPr>
          <p:cNvPr id="4" name="Picture 2" descr="Image result for upn veteran jatim">
            <a:extLst>
              <a:ext uri="{FF2B5EF4-FFF2-40B4-BE49-F238E27FC236}">
                <a16:creationId xmlns:a16="http://schemas.microsoft.com/office/drawing/2014/main" id="{506E84E3-0039-3459-C9C6-51B19B4EC8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F020E814-75E1-8764-E992-B811802635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0485372-1545-F7E1-6BDE-1020D7885E66}"/>
              </a:ext>
            </a:extLst>
          </p:cNvPr>
          <p:cNvSpPr txBox="1"/>
          <p:nvPr/>
        </p:nvSpPr>
        <p:spPr>
          <a:xfrm>
            <a:off x="617697" y="2105577"/>
            <a:ext cx="11059438" cy="2292935"/>
          </a:xfrm>
          <a:prstGeom prst="rect">
            <a:avLst/>
          </a:prstGeom>
          <a:noFill/>
        </p:spPr>
        <p:txBody>
          <a:bodyPr wrap="square">
            <a:spAutoFit/>
          </a:bodyPr>
          <a:lstStyle/>
          <a:p>
            <a:pPr marL="274320" lvl="0" indent="-274320">
              <a:buSzPts val="1976"/>
              <a:buChar char="🞂"/>
            </a:pPr>
            <a:r>
              <a:rPr lang="en-US" sz="3200" b="1">
                <a:latin typeface="Gill Sans" panose="020B0604020202020204" charset="0"/>
              </a:rPr>
              <a:t>Penerbangan </a:t>
            </a:r>
            <a:r>
              <a:rPr lang="en-US" sz="3200">
                <a:latin typeface="Gill Sans" panose="020B0604020202020204" charset="0"/>
              </a:rPr>
              <a:t>(ticketing, check-in, traffic control)</a:t>
            </a:r>
          </a:p>
          <a:p>
            <a:pPr marL="274320" lvl="0" indent="-274320">
              <a:spcBef>
                <a:spcPts val="600"/>
              </a:spcBef>
              <a:buSzPts val="1976"/>
              <a:buChar char="🞂"/>
            </a:pPr>
            <a:r>
              <a:rPr lang="en-US" sz="3200" b="1">
                <a:latin typeface="Gill Sans" panose="020B0604020202020204" charset="0"/>
              </a:rPr>
              <a:t>Perbankan</a:t>
            </a:r>
          </a:p>
          <a:p>
            <a:pPr marL="274320" lvl="0" indent="-274320">
              <a:spcBef>
                <a:spcPts val="600"/>
              </a:spcBef>
              <a:buSzPts val="1976"/>
              <a:buChar char="🞂"/>
            </a:pPr>
            <a:r>
              <a:rPr lang="en-US" sz="3200" b="1">
                <a:latin typeface="Gill Sans" panose="020B0604020202020204" charset="0"/>
              </a:rPr>
              <a:t>Perguruan Tinggi?</a:t>
            </a:r>
            <a:endParaRPr lang="en-US" sz="3200">
              <a:latin typeface="Gill Sans" panose="020B0604020202020204" charset="0"/>
            </a:endParaRPr>
          </a:p>
          <a:p>
            <a:pPr marL="274320" lvl="0" indent="-148844">
              <a:spcBef>
                <a:spcPts val="600"/>
              </a:spcBef>
              <a:buSzPts val="1976"/>
            </a:pPr>
            <a:endParaRPr lang="en-US" sz="3200">
              <a:latin typeface="Gill Sans" panose="020B0604020202020204" charset="0"/>
            </a:endParaRPr>
          </a:p>
        </p:txBody>
      </p:sp>
      <p:sp>
        <p:nvSpPr>
          <p:cNvPr id="8" name="Google Shape;149;p7">
            <a:extLst>
              <a:ext uri="{FF2B5EF4-FFF2-40B4-BE49-F238E27FC236}">
                <a16:creationId xmlns:a16="http://schemas.microsoft.com/office/drawing/2014/main" id="{8A969819-A58A-26D6-3A43-0EB229CA2D4F}"/>
              </a:ext>
            </a:extLst>
          </p:cNvPr>
          <p:cNvSpPr txBox="1">
            <a:spLocks noGrp="1"/>
          </p:cNvSpPr>
          <p:nvPr>
            <p:ph type="title"/>
          </p:nvPr>
        </p:nvSpPr>
        <p:spPr>
          <a:xfrm>
            <a:off x="405427" y="656799"/>
            <a:ext cx="9365226" cy="9906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2060"/>
              </a:buClr>
              <a:buSzPct val="100000"/>
              <a:buFont typeface="Bookman Old Style"/>
              <a:buNone/>
            </a:pPr>
            <a:r>
              <a:rPr lang="en-US" sz="4000" b="1">
                <a:solidFill>
                  <a:srgbClr val="002060"/>
                </a:solidFill>
                <a:latin typeface="Bookman Old Style" panose="02050604050505020204" pitchFamily="18" charset="0"/>
              </a:rPr>
              <a:t>Contoh bisnis dengan ketergantungan TI sangat tinggi</a:t>
            </a:r>
            <a:endParaRPr sz="4400" b="1">
              <a:solidFill>
                <a:srgbClr val="34343E"/>
              </a:solidFill>
              <a:latin typeface="Bookman Old Style" panose="02050604050505020204" pitchFamily="18" charset="0"/>
            </a:endParaRPr>
          </a:p>
        </p:txBody>
      </p:sp>
    </p:spTree>
    <p:extLst>
      <p:ext uri="{BB962C8B-B14F-4D97-AF65-F5344CB8AC3E}">
        <p14:creationId xmlns:p14="http://schemas.microsoft.com/office/powerpoint/2010/main" val="2438727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B521C-0BAE-05ED-2BEA-D54CFE681536}"/>
            </a:ext>
          </a:extLst>
        </p:cNvPr>
        <p:cNvGrpSpPr/>
        <p:nvPr/>
      </p:nvGrpSpPr>
      <p:grpSpPr>
        <a:xfrm>
          <a:off x="0" y="0"/>
          <a:ext cx="0" cy="0"/>
          <a:chOff x="0" y="0"/>
          <a:chExt cx="0" cy="0"/>
        </a:xfrm>
      </p:grpSpPr>
      <p:pic>
        <p:nvPicPr>
          <p:cNvPr id="4" name="Picture 2" descr="Image result for upn veteran jatim">
            <a:extLst>
              <a:ext uri="{FF2B5EF4-FFF2-40B4-BE49-F238E27FC236}">
                <a16:creationId xmlns:a16="http://schemas.microsoft.com/office/drawing/2014/main" id="{4B5FE5A1-3CBF-EB93-9FE1-01DA29F144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D2695974-BE21-66E6-6A11-2406E75C2E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45C4EB6-449F-D42D-8B43-BC53E9AB3555}"/>
              </a:ext>
            </a:extLst>
          </p:cNvPr>
          <p:cNvSpPr txBox="1"/>
          <p:nvPr/>
        </p:nvSpPr>
        <p:spPr>
          <a:xfrm>
            <a:off x="727135" y="1883937"/>
            <a:ext cx="11059438" cy="4154984"/>
          </a:xfrm>
          <a:prstGeom prst="rect">
            <a:avLst/>
          </a:prstGeom>
          <a:noFill/>
        </p:spPr>
        <p:txBody>
          <a:bodyPr wrap="square">
            <a:spAutoFit/>
          </a:bodyPr>
          <a:lstStyle/>
          <a:p>
            <a:pPr marL="274320" lvl="0" indent="-274320">
              <a:buSzPts val="1976"/>
              <a:buChar char="🞂"/>
            </a:pPr>
            <a:r>
              <a:rPr lang="en-US" sz="2400" b="1">
                <a:latin typeface="Gill Sans" panose="020B0604020202020204" charset="0"/>
              </a:rPr>
              <a:t>TI </a:t>
            </a:r>
            <a:r>
              <a:rPr lang="en-US" sz="2400">
                <a:latin typeface="Gill Sans" panose="020B0604020202020204" charset="0"/>
              </a:rPr>
              <a:t>seharusnya diadakan, dioperasionalkan &amp; dikembangkan untuk mendukung Bisnis.</a:t>
            </a:r>
          </a:p>
          <a:p>
            <a:pPr marL="274320" lvl="0" indent="-274320">
              <a:buSzPts val="1976"/>
              <a:buChar char="🞂"/>
            </a:pPr>
            <a:r>
              <a:rPr lang="en-US" sz="2400" b="1">
                <a:latin typeface="Gill Sans" panose="020B0604020202020204" charset="0"/>
              </a:rPr>
              <a:t>Manajemen TI </a:t>
            </a:r>
            <a:r>
              <a:rPr lang="en-US" sz="2400">
                <a:latin typeface="Gill Sans" panose="020B0604020202020204" charset="0"/>
              </a:rPr>
              <a:t>harus menjadi bagian dalam </a:t>
            </a:r>
            <a:r>
              <a:rPr lang="en-US" sz="2400" b="1">
                <a:latin typeface="Gill Sans" panose="020B0604020202020204" charset="0"/>
              </a:rPr>
              <a:t>tata-kelola perusahaan</a:t>
            </a:r>
            <a:r>
              <a:rPr lang="en-US" sz="2400">
                <a:latin typeface="Gill Sans" panose="020B0604020202020204" charset="0"/>
              </a:rPr>
              <a:t>.</a:t>
            </a:r>
          </a:p>
          <a:p>
            <a:pPr marL="274320" lvl="0" indent="-274320">
              <a:buSzPts val="1976"/>
              <a:buChar char="🞂"/>
            </a:pPr>
            <a:r>
              <a:rPr lang="en-US" sz="2400" b="1">
                <a:latin typeface="Gill Sans" panose="020B0604020202020204" charset="0"/>
              </a:rPr>
              <a:t>Tata kelola TI </a:t>
            </a:r>
            <a:r>
              <a:rPr lang="en-US" sz="2400">
                <a:latin typeface="Gill Sans" panose="020B0604020202020204" charset="0"/>
              </a:rPr>
              <a:t>melibatkan </a:t>
            </a:r>
            <a:r>
              <a:rPr lang="en-US" sz="2400" b="1">
                <a:latin typeface="Gill Sans" panose="020B0604020202020204" charset="0"/>
              </a:rPr>
              <a:t>semua level manajemen  </a:t>
            </a:r>
            <a:r>
              <a:rPr lang="en-US" sz="2400">
                <a:latin typeface="Gill Sans" panose="020B0604020202020204" charset="0"/>
              </a:rPr>
              <a:t>(bukan hanya departemen TI)</a:t>
            </a:r>
          </a:p>
          <a:p>
            <a:pPr marL="274320" lvl="0" indent="-274320">
              <a:buSzPts val="1976"/>
              <a:buChar char="🞂"/>
            </a:pPr>
            <a:r>
              <a:rPr lang="en-US" sz="2400">
                <a:latin typeface="Gill Sans" panose="020B0604020202020204" charset="0"/>
              </a:rPr>
              <a:t>TI seharusnya menjadi </a:t>
            </a:r>
            <a:r>
              <a:rPr lang="en-US" sz="2400" b="1">
                <a:latin typeface="Gill Sans" panose="020B0604020202020204" charset="0"/>
              </a:rPr>
              <a:t>aset strategis</a:t>
            </a:r>
            <a:r>
              <a:rPr lang="en-US" sz="2400">
                <a:latin typeface="Gill Sans" panose="020B0604020202020204" charset="0"/>
              </a:rPr>
              <a:t>, bukan sekedar pos pengeluaran perusahaan:</a:t>
            </a:r>
          </a:p>
          <a:p>
            <a:pPr marL="342900" lvl="0" indent="-342900">
              <a:buSzPts val="1976"/>
              <a:buFontTx/>
              <a:buChar char="-"/>
            </a:pPr>
            <a:r>
              <a:rPr lang="en-US" sz="2400" b="1">
                <a:latin typeface="Gill Sans" panose="020B0604020202020204" charset="0"/>
              </a:rPr>
              <a:t>Mendukung (menjadi bagian dari) strategi perusahaan </a:t>
            </a:r>
            <a:r>
              <a:rPr lang="en-US" sz="2400">
                <a:latin typeface="Gill Sans" panose="020B0604020202020204" charset="0"/>
              </a:rPr>
              <a:t>mencapai tujuan Perusahaan</a:t>
            </a:r>
          </a:p>
          <a:p>
            <a:pPr marL="342900" lvl="0" indent="-342900">
              <a:buSzPts val="1976"/>
              <a:buFontTx/>
              <a:buChar char="-"/>
            </a:pPr>
            <a:r>
              <a:rPr lang="en-US" sz="2400">
                <a:latin typeface="Gill Sans" panose="020B0604020202020204" charset="0"/>
              </a:rPr>
              <a:t>menjadi kelebihan kompetitif perusahaan (</a:t>
            </a:r>
            <a:r>
              <a:rPr lang="en-US" sz="2400" b="1">
                <a:latin typeface="Gill Sans" panose="020B0604020202020204" charset="0"/>
              </a:rPr>
              <a:t>competitive advantage</a:t>
            </a:r>
            <a:r>
              <a:rPr lang="en-US" sz="2400">
                <a:latin typeface="Gill Sans" panose="020B0604020202020204" charset="0"/>
              </a:rPr>
              <a:t>) dari kompetitor lainnya. </a:t>
            </a:r>
          </a:p>
        </p:txBody>
      </p:sp>
      <p:sp>
        <p:nvSpPr>
          <p:cNvPr id="8" name="Google Shape;149;p7">
            <a:extLst>
              <a:ext uri="{FF2B5EF4-FFF2-40B4-BE49-F238E27FC236}">
                <a16:creationId xmlns:a16="http://schemas.microsoft.com/office/drawing/2014/main" id="{61766ECD-68EF-33CF-94A5-43E3CAF7623F}"/>
              </a:ext>
            </a:extLst>
          </p:cNvPr>
          <p:cNvSpPr txBox="1">
            <a:spLocks noGrp="1"/>
          </p:cNvSpPr>
          <p:nvPr>
            <p:ph type="title"/>
          </p:nvPr>
        </p:nvSpPr>
        <p:spPr>
          <a:xfrm>
            <a:off x="405427" y="656799"/>
            <a:ext cx="9365226" cy="9906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2060"/>
              </a:buClr>
              <a:buSzPct val="100000"/>
              <a:buFont typeface="Bookman Old Style"/>
              <a:buNone/>
            </a:pPr>
            <a:r>
              <a:rPr lang="en-US" sz="4000" b="1">
                <a:solidFill>
                  <a:srgbClr val="002060"/>
                </a:solidFill>
                <a:latin typeface="Bookman Old Style" panose="02050604050505020204" pitchFamily="18" charset="0"/>
              </a:rPr>
              <a:t>Prinsip-prinsip Tata-Kelola TI</a:t>
            </a:r>
            <a:endParaRPr sz="4400" b="1">
              <a:solidFill>
                <a:srgbClr val="34343E"/>
              </a:solidFill>
              <a:latin typeface="Bookman Old Style" panose="02050604050505020204" pitchFamily="18" charset="0"/>
            </a:endParaRPr>
          </a:p>
        </p:txBody>
      </p:sp>
    </p:spTree>
    <p:extLst>
      <p:ext uri="{BB962C8B-B14F-4D97-AF65-F5344CB8AC3E}">
        <p14:creationId xmlns:p14="http://schemas.microsoft.com/office/powerpoint/2010/main" val="14792293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ACD7B-F290-49BE-5CE3-4E0967106C2D}"/>
            </a:ext>
          </a:extLst>
        </p:cNvPr>
        <p:cNvGrpSpPr/>
        <p:nvPr/>
      </p:nvGrpSpPr>
      <p:grpSpPr>
        <a:xfrm>
          <a:off x="0" y="0"/>
          <a:ext cx="0" cy="0"/>
          <a:chOff x="0" y="0"/>
          <a:chExt cx="0" cy="0"/>
        </a:xfrm>
      </p:grpSpPr>
      <p:pic>
        <p:nvPicPr>
          <p:cNvPr id="4" name="Picture 2" descr="Image result for upn veteran jatim">
            <a:extLst>
              <a:ext uri="{FF2B5EF4-FFF2-40B4-BE49-F238E27FC236}">
                <a16:creationId xmlns:a16="http://schemas.microsoft.com/office/drawing/2014/main" id="{61AF54B5-4E64-F43C-948C-AC4F644CD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1CAFD85C-60B6-A19C-9B75-894EA45569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49;p7">
            <a:extLst>
              <a:ext uri="{FF2B5EF4-FFF2-40B4-BE49-F238E27FC236}">
                <a16:creationId xmlns:a16="http://schemas.microsoft.com/office/drawing/2014/main" id="{5D54ED96-21A8-C638-F425-0B4E94223888}"/>
              </a:ext>
            </a:extLst>
          </p:cNvPr>
          <p:cNvSpPr txBox="1">
            <a:spLocks noGrp="1"/>
          </p:cNvSpPr>
          <p:nvPr>
            <p:ph type="title"/>
          </p:nvPr>
        </p:nvSpPr>
        <p:spPr>
          <a:xfrm>
            <a:off x="405427" y="656799"/>
            <a:ext cx="9365226" cy="9906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2060"/>
              </a:buClr>
              <a:buSzPct val="100000"/>
              <a:buFont typeface="Bookman Old Style"/>
              <a:buNone/>
            </a:pPr>
            <a:r>
              <a:rPr lang="en-US" sz="4000" b="1">
                <a:solidFill>
                  <a:srgbClr val="002060"/>
                </a:solidFill>
                <a:latin typeface="Bookman Old Style" panose="02050604050505020204" pitchFamily="18" charset="0"/>
              </a:rPr>
              <a:t>Prinsip-prinsip Tata-Kelola TI</a:t>
            </a:r>
            <a:endParaRPr sz="4400" b="1">
              <a:solidFill>
                <a:srgbClr val="34343E"/>
              </a:solidFill>
              <a:latin typeface="Bookman Old Style" panose="02050604050505020204" pitchFamily="18" charset="0"/>
            </a:endParaRPr>
          </a:p>
        </p:txBody>
      </p:sp>
      <p:pic>
        <p:nvPicPr>
          <p:cNvPr id="3" name="Picture 2">
            <a:extLst>
              <a:ext uri="{FF2B5EF4-FFF2-40B4-BE49-F238E27FC236}">
                <a16:creationId xmlns:a16="http://schemas.microsoft.com/office/drawing/2014/main" id="{B347249B-ECB8-7155-12B1-C12D554EF04A}"/>
              </a:ext>
            </a:extLst>
          </p:cNvPr>
          <p:cNvPicPr>
            <a:picLocks noChangeAspect="1"/>
          </p:cNvPicPr>
          <p:nvPr/>
        </p:nvPicPr>
        <p:blipFill>
          <a:blip r:embed="rId5"/>
          <a:stretch>
            <a:fillRect/>
          </a:stretch>
        </p:blipFill>
        <p:spPr>
          <a:xfrm>
            <a:off x="878201" y="2007606"/>
            <a:ext cx="10087857" cy="4095624"/>
          </a:xfrm>
          <a:prstGeom prst="rect">
            <a:avLst/>
          </a:prstGeom>
        </p:spPr>
      </p:pic>
    </p:spTree>
    <p:extLst>
      <p:ext uri="{BB962C8B-B14F-4D97-AF65-F5344CB8AC3E}">
        <p14:creationId xmlns:p14="http://schemas.microsoft.com/office/powerpoint/2010/main" val="1888614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6092E-4239-8380-3388-22204BF73656}"/>
            </a:ext>
          </a:extLst>
        </p:cNvPr>
        <p:cNvGrpSpPr/>
        <p:nvPr/>
      </p:nvGrpSpPr>
      <p:grpSpPr>
        <a:xfrm>
          <a:off x="0" y="0"/>
          <a:ext cx="0" cy="0"/>
          <a:chOff x="0" y="0"/>
          <a:chExt cx="0" cy="0"/>
        </a:xfrm>
      </p:grpSpPr>
      <p:pic>
        <p:nvPicPr>
          <p:cNvPr id="4" name="Picture 2" descr="Image result for upn veteran jatim">
            <a:extLst>
              <a:ext uri="{FF2B5EF4-FFF2-40B4-BE49-F238E27FC236}">
                <a16:creationId xmlns:a16="http://schemas.microsoft.com/office/drawing/2014/main" id="{4257755D-875D-B03C-A164-2D35279A80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0BBDCA84-59E3-0453-AEB6-36A04803D0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49;p7">
            <a:extLst>
              <a:ext uri="{FF2B5EF4-FFF2-40B4-BE49-F238E27FC236}">
                <a16:creationId xmlns:a16="http://schemas.microsoft.com/office/drawing/2014/main" id="{33E0E001-D376-48B9-54D6-DAEAA43EB06F}"/>
              </a:ext>
            </a:extLst>
          </p:cNvPr>
          <p:cNvSpPr txBox="1">
            <a:spLocks noGrp="1"/>
          </p:cNvSpPr>
          <p:nvPr>
            <p:ph type="title"/>
          </p:nvPr>
        </p:nvSpPr>
        <p:spPr>
          <a:xfrm>
            <a:off x="405427" y="656799"/>
            <a:ext cx="9365226" cy="9906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2060"/>
              </a:buClr>
              <a:buSzPct val="100000"/>
              <a:buFont typeface="Bookman Old Style"/>
              <a:buNone/>
            </a:pPr>
            <a:r>
              <a:rPr lang="en-US" sz="4000" b="1">
                <a:solidFill>
                  <a:srgbClr val="002060"/>
                </a:solidFill>
                <a:latin typeface="Bookman Old Style" panose="02050604050505020204" pitchFamily="18" charset="0"/>
              </a:rPr>
              <a:t>Area Fokus Tata-Kelola TI</a:t>
            </a:r>
            <a:endParaRPr sz="4400" b="1">
              <a:solidFill>
                <a:srgbClr val="34343E"/>
              </a:solidFill>
              <a:latin typeface="Bookman Old Style" panose="02050604050505020204" pitchFamily="18" charset="0"/>
            </a:endParaRPr>
          </a:p>
        </p:txBody>
      </p:sp>
      <p:pic>
        <p:nvPicPr>
          <p:cNvPr id="6" name="Picture 5">
            <a:extLst>
              <a:ext uri="{FF2B5EF4-FFF2-40B4-BE49-F238E27FC236}">
                <a16:creationId xmlns:a16="http://schemas.microsoft.com/office/drawing/2014/main" id="{BFE2EB98-CE9E-15C0-3548-F5150A64192B}"/>
              </a:ext>
            </a:extLst>
          </p:cNvPr>
          <p:cNvPicPr>
            <a:picLocks noChangeAspect="1"/>
          </p:cNvPicPr>
          <p:nvPr/>
        </p:nvPicPr>
        <p:blipFill>
          <a:blip r:embed="rId5"/>
          <a:stretch>
            <a:fillRect/>
          </a:stretch>
        </p:blipFill>
        <p:spPr>
          <a:xfrm>
            <a:off x="2220686" y="2105577"/>
            <a:ext cx="8066314" cy="3985605"/>
          </a:xfrm>
          <a:prstGeom prst="rect">
            <a:avLst/>
          </a:prstGeom>
        </p:spPr>
      </p:pic>
    </p:spTree>
    <p:extLst>
      <p:ext uri="{BB962C8B-B14F-4D97-AF65-F5344CB8AC3E}">
        <p14:creationId xmlns:p14="http://schemas.microsoft.com/office/powerpoint/2010/main" val="4233691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2D793-6C33-E270-CF40-98E34AF29BC0}"/>
            </a:ext>
          </a:extLst>
        </p:cNvPr>
        <p:cNvGrpSpPr/>
        <p:nvPr/>
      </p:nvGrpSpPr>
      <p:grpSpPr>
        <a:xfrm>
          <a:off x="0" y="0"/>
          <a:ext cx="0" cy="0"/>
          <a:chOff x="0" y="0"/>
          <a:chExt cx="0" cy="0"/>
        </a:xfrm>
      </p:grpSpPr>
      <p:pic>
        <p:nvPicPr>
          <p:cNvPr id="4" name="Picture 2" descr="Image result for upn veteran jatim">
            <a:extLst>
              <a:ext uri="{FF2B5EF4-FFF2-40B4-BE49-F238E27FC236}">
                <a16:creationId xmlns:a16="http://schemas.microsoft.com/office/drawing/2014/main" id="{EE935ABF-30F7-76AC-2A81-12CB5FA28F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263FAEA9-1FF6-E62F-42F1-03552637A5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95D81DF-7D8E-3232-D2C4-3DE2D45BB948}"/>
              </a:ext>
            </a:extLst>
          </p:cNvPr>
          <p:cNvSpPr txBox="1"/>
          <p:nvPr/>
        </p:nvSpPr>
        <p:spPr>
          <a:xfrm>
            <a:off x="727135" y="1883937"/>
            <a:ext cx="11059438" cy="4247317"/>
          </a:xfrm>
          <a:prstGeom prst="rect">
            <a:avLst/>
          </a:prstGeom>
          <a:noFill/>
        </p:spPr>
        <p:txBody>
          <a:bodyPr wrap="square">
            <a:spAutoFit/>
          </a:bodyPr>
          <a:lstStyle/>
          <a:p>
            <a:pPr lvl="0">
              <a:buSzPts val="1976"/>
            </a:pPr>
            <a:r>
              <a:rPr lang="en-US" sz="2500">
                <a:latin typeface="Gill Sans" panose="020B0604020202020204" charset="0"/>
              </a:rPr>
              <a:t>Artinya… Tata-Kelola TI (</a:t>
            </a:r>
            <a:r>
              <a:rPr lang="en-US" sz="2500" i="1">
                <a:latin typeface="Gill Sans" panose="020B0604020202020204" charset="0"/>
              </a:rPr>
              <a:t>IT Governance</a:t>
            </a:r>
            <a:r>
              <a:rPr lang="en-US" sz="2500">
                <a:latin typeface="Gill Sans" panose="020B0604020202020204" charset="0"/>
              </a:rPr>
              <a:t>) fokus pada Bagaimana Mengoptimalkan Sumber Daya TI </a:t>
            </a:r>
            <a:br>
              <a:rPr lang="en-US" sz="2500">
                <a:latin typeface="Gill Sans" panose="020B0604020202020204" charset="0"/>
              </a:rPr>
            </a:br>
            <a:r>
              <a:rPr lang="en-US" sz="2500">
                <a:latin typeface="Gill Sans" panose="020B0604020202020204" charset="0"/>
              </a:rPr>
              <a:t>(</a:t>
            </a:r>
            <a:r>
              <a:rPr lang="en-US" sz="2500" i="1">
                <a:solidFill>
                  <a:srgbClr val="89899C"/>
                </a:solidFill>
                <a:latin typeface="Gill Sans" panose="020B0604020202020204" charset="0"/>
              </a:rPr>
              <a:t>IT Resource Management</a:t>
            </a:r>
            <a:r>
              <a:rPr lang="en-US" sz="2500">
                <a:latin typeface="Gill Sans" panose="020B0604020202020204" charset="0"/>
              </a:rPr>
              <a:t>) untuk:</a:t>
            </a:r>
          </a:p>
          <a:p>
            <a:pPr marL="274320" lvl="0" indent="-274320">
              <a:spcBef>
                <a:spcPts val="600"/>
              </a:spcBef>
              <a:buSzPts val="1976"/>
              <a:buFont typeface="Gill Sans"/>
              <a:buChar char="-"/>
            </a:pPr>
            <a:r>
              <a:rPr lang="en-US" sz="2500">
                <a:latin typeface="Gill Sans" panose="020B0604020202020204" charset="0"/>
              </a:rPr>
              <a:t>Merumuskan </a:t>
            </a:r>
            <a:r>
              <a:rPr lang="en-US" sz="2500" b="1" i="1">
                <a:latin typeface="Gill Sans" panose="020B0604020202020204" charset="0"/>
              </a:rPr>
              <a:t>alignment </a:t>
            </a:r>
            <a:r>
              <a:rPr lang="en-US" sz="2500">
                <a:latin typeface="Gill Sans" panose="020B0604020202020204" charset="0"/>
              </a:rPr>
              <a:t>antara TI dengan Bisnis </a:t>
            </a:r>
            <a:br>
              <a:rPr lang="en-US" sz="2500">
                <a:latin typeface="Gill Sans" panose="020B0604020202020204" charset="0"/>
              </a:rPr>
            </a:br>
            <a:r>
              <a:rPr lang="en-US" sz="2500">
                <a:latin typeface="Gill Sans" panose="020B0604020202020204" charset="0"/>
              </a:rPr>
              <a:t>(</a:t>
            </a:r>
            <a:r>
              <a:rPr lang="en-US" sz="2500" i="1">
                <a:solidFill>
                  <a:srgbClr val="89899C"/>
                </a:solidFill>
                <a:latin typeface="Gill Sans" panose="020B0604020202020204" charset="0"/>
              </a:rPr>
              <a:t>IT Strategic Alignment</a:t>
            </a:r>
            <a:r>
              <a:rPr lang="en-US" sz="2500">
                <a:latin typeface="Gill Sans" panose="020B0604020202020204" charset="0"/>
              </a:rPr>
              <a:t>)</a:t>
            </a:r>
          </a:p>
          <a:p>
            <a:pPr marL="274320" lvl="0" indent="-274320">
              <a:spcBef>
                <a:spcPts val="600"/>
              </a:spcBef>
              <a:buSzPts val="1976"/>
              <a:buFont typeface="Gill Sans"/>
              <a:buChar char="-"/>
            </a:pPr>
            <a:r>
              <a:rPr lang="en-US" sz="2500" b="1">
                <a:latin typeface="Gill Sans" panose="020B0604020202020204" charset="0"/>
              </a:rPr>
              <a:t>Mengimplementasikan strategi TI</a:t>
            </a:r>
            <a:r>
              <a:rPr lang="en-US" sz="2500">
                <a:latin typeface="Gill Sans" panose="020B0604020202020204" charset="0"/>
              </a:rPr>
              <a:t> hingga manfaat (value) dari investasi TI benar-benar dapat dirasakan mendukung tujuan bisnis (</a:t>
            </a:r>
            <a:r>
              <a:rPr lang="en-US" sz="2500" i="1">
                <a:solidFill>
                  <a:srgbClr val="89899C"/>
                </a:solidFill>
                <a:latin typeface="Gill Sans" panose="020B0604020202020204" charset="0"/>
              </a:rPr>
              <a:t>IT value delivery</a:t>
            </a:r>
            <a:r>
              <a:rPr lang="en-US" sz="2500">
                <a:latin typeface="Gill Sans" panose="020B0604020202020204" charset="0"/>
              </a:rPr>
              <a:t>)</a:t>
            </a:r>
          </a:p>
          <a:p>
            <a:pPr marL="274320" lvl="0" indent="-274320">
              <a:spcBef>
                <a:spcPts val="600"/>
              </a:spcBef>
              <a:buSzPts val="1976"/>
              <a:buFont typeface="Gill Sans"/>
              <a:buChar char="-"/>
            </a:pPr>
            <a:r>
              <a:rPr lang="en-US" sz="2500" b="1">
                <a:latin typeface="Gill Sans" panose="020B0604020202020204" charset="0"/>
              </a:rPr>
              <a:t>Mengatasi dan menekan resiko</a:t>
            </a:r>
            <a:r>
              <a:rPr lang="en-US" sz="2500">
                <a:latin typeface="Gill Sans" panose="020B0604020202020204" charset="0"/>
              </a:rPr>
              <a:t> (</a:t>
            </a:r>
            <a:r>
              <a:rPr lang="en-US" sz="2500" i="1">
                <a:solidFill>
                  <a:srgbClr val="89899C"/>
                </a:solidFill>
                <a:latin typeface="Gill Sans" panose="020B0604020202020204" charset="0"/>
              </a:rPr>
              <a:t>Risk management</a:t>
            </a:r>
            <a:r>
              <a:rPr lang="en-US" sz="2500">
                <a:latin typeface="Gill Sans" panose="020B0604020202020204" charset="0"/>
              </a:rPr>
              <a:t>)</a:t>
            </a:r>
          </a:p>
          <a:p>
            <a:pPr marL="274320" lvl="0" indent="-274320">
              <a:spcBef>
                <a:spcPts val="600"/>
              </a:spcBef>
              <a:buSzPts val="1976"/>
              <a:buFont typeface="Gill Sans"/>
              <a:buChar char="-"/>
            </a:pPr>
            <a:r>
              <a:rPr lang="en-US" sz="2500" b="1">
                <a:latin typeface="Gill Sans" panose="020B0604020202020204" charset="0"/>
              </a:rPr>
              <a:t>Memonitor </a:t>
            </a:r>
            <a:r>
              <a:rPr lang="en-US" sz="2500">
                <a:latin typeface="Gill Sans" panose="020B0604020202020204" charset="0"/>
              </a:rPr>
              <a:t>(&amp; mengevaluasi) output proses dan strategi (</a:t>
            </a:r>
            <a:r>
              <a:rPr lang="en-US" sz="2500" i="1">
                <a:solidFill>
                  <a:srgbClr val="89899C"/>
                </a:solidFill>
                <a:latin typeface="Gill Sans" panose="020B0604020202020204" charset="0"/>
              </a:rPr>
              <a:t>Performance measurement</a:t>
            </a:r>
            <a:r>
              <a:rPr lang="en-US" sz="2500">
                <a:latin typeface="Gill Sans" panose="020B0604020202020204" charset="0"/>
              </a:rPr>
              <a:t>)</a:t>
            </a:r>
          </a:p>
        </p:txBody>
      </p:sp>
      <p:sp>
        <p:nvSpPr>
          <p:cNvPr id="8" name="Google Shape;149;p7">
            <a:extLst>
              <a:ext uri="{FF2B5EF4-FFF2-40B4-BE49-F238E27FC236}">
                <a16:creationId xmlns:a16="http://schemas.microsoft.com/office/drawing/2014/main" id="{F1FD1325-C85F-D0FA-0E25-063E7F54DDB2}"/>
              </a:ext>
            </a:extLst>
          </p:cNvPr>
          <p:cNvSpPr txBox="1">
            <a:spLocks noGrp="1"/>
          </p:cNvSpPr>
          <p:nvPr>
            <p:ph type="title"/>
          </p:nvPr>
        </p:nvSpPr>
        <p:spPr>
          <a:xfrm>
            <a:off x="405427" y="656799"/>
            <a:ext cx="9365226" cy="990600"/>
          </a:xfrm>
          <a:prstGeom prst="rect">
            <a:avLst/>
          </a:prstGeom>
          <a:noFill/>
          <a:ln>
            <a:noFill/>
          </a:ln>
        </p:spPr>
        <p:txBody>
          <a:bodyPr spcFirstLastPara="1" wrap="square" lIns="91425" tIns="45700" rIns="91425" bIns="45700" anchor="b" anchorCtr="0">
            <a:noAutofit/>
          </a:bodyPr>
          <a:lstStyle/>
          <a:p>
            <a:pPr lvl="0">
              <a:spcBef>
                <a:spcPts val="0"/>
              </a:spcBef>
              <a:buClr>
                <a:srgbClr val="002060"/>
              </a:buClr>
              <a:buSzPct val="100000"/>
            </a:pPr>
            <a:r>
              <a:rPr lang="en-US" sz="4000" b="1">
                <a:solidFill>
                  <a:srgbClr val="002060"/>
                </a:solidFill>
                <a:latin typeface="Bookman Old Style" panose="02050604050505020204" pitchFamily="18" charset="0"/>
              </a:rPr>
              <a:t>Area Fokus Tata-Kelola TI</a:t>
            </a:r>
            <a:endParaRPr sz="4400" b="1">
              <a:solidFill>
                <a:srgbClr val="34343E"/>
              </a:solidFill>
              <a:latin typeface="Bookman Old Style" panose="02050604050505020204" pitchFamily="18" charset="0"/>
            </a:endParaRPr>
          </a:p>
        </p:txBody>
      </p:sp>
    </p:spTree>
    <p:extLst>
      <p:ext uri="{BB962C8B-B14F-4D97-AF65-F5344CB8AC3E}">
        <p14:creationId xmlns:p14="http://schemas.microsoft.com/office/powerpoint/2010/main" val="520684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EFA1F-1631-C4B2-CD59-54D13C648D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02597C-DAEB-256B-EA22-EDE048623BC3}"/>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Tujuan Organisasi</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647EF9B0-F147-F4A9-CD83-159B38ACE3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43230273-1334-2720-1787-2A8DB2D7D0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ADD69873-4329-15D1-6F0C-EB46A1CED64B}"/>
              </a:ext>
            </a:extLst>
          </p:cNvPr>
          <p:cNvSpPr>
            <a:spLocks noGrp="1"/>
          </p:cNvSpPr>
          <p:nvPr>
            <p:ph idx="1"/>
          </p:nvPr>
        </p:nvSpPr>
        <p:spPr>
          <a:xfrm>
            <a:off x="1097280" y="1940011"/>
            <a:ext cx="10625261" cy="4197255"/>
          </a:xfrm>
        </p:spPr>
        <p:txBody>
          <a:bodyPr>
            <a:normAutofit lnSpcReduction="10000"/>
          </a:bodyPr>
          <a:lstStyle/>
          <a:p>
            <a:pPr marL="0" indent="0" algn="ctr">
              <a:buNone/>
            </a:pPr>
            <a:r>
              <a:rPr lang="en-ID" sz="4000" b="1"/>
              <a:t>Universitas ingin meningkatkan kualitas pelayanan akademik</a:t>
            </a:r>
          </a:p>
          <a:p>
            <a:pPr marL="0" indent="0">
              <a:buNone/>
            </a:pPr>
            <a:r>
              <a:rPr lang="en-ID" sz="3200"/>
              <a:t>Maka sistem informasi harus dapat membantu:</a:t>
            </a:r>
          </a:p>
          <a:p>
            <a:pPr marL="265113" indent="-265113">
              <a:buFontTx/>
              <a:buChar char="-"/>
            </a:pPr>
            <a:r>
              <a:rPr lang="en-ID" sz="3200"/>
              <a:t>KRS</a:t>
            </a:r>
          </a:p>
          <a:p>
            <a:pPr marL="265113" indent="-265113">
              <a:buFontTx/>
              <a:buChar char="-"/>
            </a:pPr>
            <a:r>
              <a:rPr lang="en-ID" sz="3200"/>
              <a:t>Pembelajaran (e-learning)</a:t>
            </a:r>
          </a:p>
          <a:p>
            <a:pPr marL="265113" indent="-265113">
              <a:buFontTx/>
              <a:buChar char="-"/>
            </a:pPr>
            <a:r>
              <a:rPr lang="en-ID" sz="3200"/>
              <a:t>Penilaian</a:t>
            </a:r>
          </a:p>
          <a:p>
            <a:pPr marL="265113" indent="-265113">
              <a:buFontTx/>
              <a:buChar char="-"/>
            </a:pPr>
            <a:r>
              <a:rPr lang="en-ID" sz="3200"/>
              <a:t>Presensi</a:t>
            </a:r>
          </a:p>
        </p:txBody>
      </p:sp>
      <p:sp>
        <p:nvSpPr>
          <p:cNvPr id="3" name="Content Placeholder 5">
            <a:extLst>
              <a:ext uri="{FF2B5EF4-FFF2-40B4-BE49-F238E27FC236}">
                <a16:creationId xmlns:a16="http://schemas.microsoft.com/office/drawing/2014/main" id="{40D0687C-6FD4-CE11-E5DC-B55339673F64}"/>
              </a:ext>
            </a:extLst>
          </p:cNvPr>
          <p:cNvSpPr txBox="1">
            <a:spLocks/>
          </p:cNvSpPr>
          <p:nvPr/>
        </p:nvSpPr>
        <p:spPr>
          <a:xfrm>
            <a:off x="6126480" y="3655741"/>
            <a:ext cx="7589190" cy="214037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65113" indent="-265113">
              <a:buFontTx/>
              <a:buChar char="-"/>
            </a:pPr>
            <a:r>
              <a:rPr lang="en-ID" sz="3200"/>
              <a:t>Pembayaran</a:t>
            </a:r>
          </a:p>
          <a:p>
            <a:pPr marL="265113" indent="-265113">
              <a:buFontTx/>
              <a:buChar char="-"/>
            </a:pPr>
            <a:r>
              <a:rPr lang="en-ID" sz="3200"/>
              <a:t>Monitoring Akademik</a:t>
            </a:r>
          </a:p>
          <a:p>
            <a:pPr marL="265113" indent="-265113">
              <a:buFontTx/>
              <a:buChar char="-"/>
            </a:pPr>
            <a:r>
              <a:rPr lang="en-ID" sz="3200"/>
              <a:t>Pengambilan Keputusan Pimpinan</a:t>
            </a:r>
          </a:p>
        </p:txBody>
      </p:sp>
    </p:spTree>
    <p:extLst>
      <p:ext uri="{BB962C8B-B14F-4D97-AF65-F5344CB8AC3E}">
        <p14:creationId xmlns:p14="http://schemas.microsoft.com/office/powerpoint/2010/main" val="3835269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8E4B1-B20E-F763-0419-4608052314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088851-87F7-CCF3-2112-68B574815733}"/>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Perencanaan SI/TI</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2E3ADAA4-1557-55F3-651B-4B29B760DB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01924213-AEAD-6BEE-E0C8-7DCADF326B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12012323-03F7-3A5A-71D6-0FA2DD57E7D4}"/>
              </a:ext>
            </a:extLst>
          </p:cNvPr>
          <p:cNvSpPr>
            <a:spLocks noGrp="1"/>
          </p:cNvSpPr>
          <p:nvPr>
            <p:ph idx="1"/>
          </p:nvPr>
        </p:nvSpPr>
        <p:spPr>
          <a:xfrm>
            <a:off x="1097280" y="1940011"/>
            <a:ext cx="10625261" cy="4197255"/>
          </a:xfrm>
        </p:spPr>
        <p:txBody>
          <a:bodyPr>
            <a:normAutofit lnSpcReduction="10000"/>
          </a:bodyPr>
          <a:lstStyle/>
          <a:p>
            <a:pPr marL="0" indent="0" algn="just">
              <a:buNone/>
            </a:pPr>
            <a:r>
              <a:rPr lang="en-ID" sz="4000" b="1"/>
              <a:t>Dalam Tata Kelola SI/TI juga membutuhkan perencanaan dan arstitek</a:t>
            </a:r>
            <a:endParaRPr lang="en-ID" sz="3200"/>
          </a:p>
          <a:p>
            <a:pPr marL="265113" indent="-265113">
              <a:buFontTx/>
              <a:buChar char="-"/>
            </a:pPr>
            <a:r>
              <a:rPr lang="en-ID" sz="3200"/>
              <a:t>Aplikasi yang dibutuhkan?</a:t>
            </a:r>
          </a:p>
          <a:p>
            <a:pPr marL="265113" indent="-265113">
              <a:buFontTx/>
              <a:buChar char="-"/>
            </a:pPr>
            <a:r>
              <a:rPr lang="en-ID" sz="3200"/>
              <a:t>Database seperti apa?</a:t>
            </a:r>
          </a:p>
          <a:p>
            <a:pPr marL="265113" indent="-265113">
              <a:buFontTx/>
              <a:buChar char="-"/>
            </a:pPr>
            <a:r>
              <a:rPr lang="en-ID" sz="3200"/>
              <a:t>Bagaimana sistem saling terintegrasi?</a:t>
            </a:r>
          </a:p>
          <a:p>
            <a:pPr marL="265113" indent="-265113">
              <a:buFontTx/>
              <a:buChar char="-"/>
            </a:pPr>
            <a:r>
              <a:rPr lang="en-ID" sz="3200"/>
              <a:t>Siapa yang menggunakan?</a:t>
            </a:r>
          </a:p>
          <a:p>
            <a:pPr marL="265113" indent="-265113">
              <a:buFontTx/>
              <a:buChar char="-"/>
            </a:pPr>
            <a:r>
              <a:rPr lang="en-ID" sz="3200"/>
              <a:t>Bagaimana aliran data</a:t>
            </a:r>
          </a:p>
        </p:txBody>
      </p:sp>
    </p:spTree>
    <p:extLst>
      <p:ext uri="{BB962C8B-B14F-4D97-AF65-F5344CB8AC3E}">
        <p14:creationId xmlns:p14="http://schemas.microsoft.com/office/powerpoint/2010/main" val="393823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CF748-7304-73D7-5D89-0BB50C79EC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81C49E-07C5-E43F-2922-DB9DF7F06F03}"/>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Stakeholder</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012F97E3-E111-924A-86F9-0A598C6778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E32BD0D0-0D68-31A9-074A-9A82123E88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8C3107E0-B5F2-F83C-4705-1DE4FF8CE996}"/>
              </a:ext>
            </a:extLst>
          </p:cNvPr>
          <p:cNvSpPr>
            <a:spLocks noGrp="1"/>
          </p:cNvSpPr>
          <p:nvPr>
            <p:ph idx="1"/>
          </p:nvPr>
        </p:nvSpPr>
        <p:spPr>
          <a:xfrm>
            <a:off x="1097280" y="1940011"/>
            <a:ext cx="10625261" cy="4197255"/>
          </a:xfrm>
        </p:spPr>
        <p:txBody>
          <a:bodyPr>
            <a:normAutofit fontScale="92500"/>
          </a:bodyPr>
          <a:lstStyle/>
          <a:p>
            <a:pPr marL="0" indent="0" algn="just">
              <a:buNone/>
            </a:pPr>
            <a:r>
              <a:rPr lang="en-ID" sz="4000" b="1"/>
              <a:t>Dalam Organisasi, Stakeholder juga mempunyai kebutuhan</a:t>
            </a:r>
            <a:endParaRPr lang="en-ID" sz="3200"/>
          </a:p>
          <a:p>
            <a:pPr marL="265113" indent="-265113">
              <a:buFontTx/>
              <a:buChar char="-"/>
            </a:pPr>
            <a:r>
              <a:rPr lang="en-ID" sz="3200"/>
              <a:t>Rektor membutuhkan dashboard untuk mengambil keputusan.</a:t>
            </a:r>
          </a:p>
          <a:p>
            <a:pPr marL="265113" indent="-265113">
              <a:buFontTx/>
              <a:buChar char="-"/>
            </a:pPr>
            <a:r>
              <a:rPr lang="en-ID" sz="3200"/>
              <a:t>Dosen membutuhkan sistem penilaian.</a:t>
            </a:r>
          </a:p>
          <a:p>
            <a:pPr marL="265113" indent="-265113">
              <a:buFontTx/>
              <a:buChar char="-"/>
            </a:pPr>
            <a:r>
              <a:rPr lang="en-ID" sz="3200"/>
              <a:t>Mahasiswa membutuhkan layanan akademik.</a:t>
            </a:r>
          </a:p>
          <a:p>
            <a:pPr marL="265113" indent="-265113">
              <a:buFontTx/>
              <a:buChar char="-"/>
            </a:pPr>
            <a:r>
              <a:rPr lang="en-ID" sz="3200"/>
              <a:t>Bagian keuangan membutuhkan sistem pembayaran.</a:t>
            </a:r>
          </a:p>
          <a:p>
            <a:pPr marL="265113" indent="-265113">
              <a:buFontTx/>
              <a:buChar char="-"/>
            </a:pPr>
            <a:r>
              <a:rPr lang="en-ID" sz="3200"/>
              <a:t>Bagian TI membutuhkan sistem yang mudah dipelihara.</a:t>
            </a:r>
          </a:p>
        </p:txBody>
      </p:sp>
    </p:spTree>
    <p:extLst>
      <p:ext uri="{BB962C8B-B14F-4D97-AF65-F5344CB8AC3E}">
        <p14:creationId xmlns:p14="http://schemas.microsoft.com/office/powerpoint/2010/main" val="4030548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838BD-EC73-5A5A-4606-DE31D1B6D9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B6884-5D68-70EE-B02A-E02EB87F98A7}"/>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Investasi SI/TI (Anggaran)</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3635DB54-5C5A-3705-18A7-563A22E7D6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A4568154-8FA7-2EEA-9475-EBDA3F0255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00C28246-23D7-FA2F-3CD8-F96BDAACB38E}"/>
              </a:ext>
            </a:extLst>
          </p:cNvPr>
          <p:cNvSpPr>
            <a:spLocks noGrp="1"/>
          </p:cNvSpPr>
          <p:nvPr>
            <p:ph idx="1"/>
          </p:nvPr>
        </p:nvSpPr>
        <p:spPr>
          <a:xfrm>
            <a:off x="1097280" y="1940011"/>
            <a:ext cx="10625261" cy="4631386"/>
          </a:xfrm>
        </p:spPr>
        <p:txBody>
          <a:bodyPr>
            <a:normAutofit fontScale="92500" lnSpcReduction="10000"/>
          </a:bodyPr>
          <a:lstStyle/>
          <a:p>
            <a:pPr marL="0" indent="0" algn="just">
              <a:buNone/>
            </a:pPr>
            <a:r>
              <a:rPr lang="en-ID" sz="4000" b="1"/>
              <a:t>Anggaran TI mahal dan terbatas. Organisasi harus memilih:</a:t>
            </a:r>
            <a:endParaRPr lang="en-ID" sz="3200"/>
          </a:p>
          <a:p>
            <a:pPr marL="265113" indent="-265113">
              <a:buFontTx/>
              <a:buChar char="-"/>
            </a:pPr>
            <a:r>
              <a:rPr lang="en-ID" sz="3200"/>
              <a:t>Membeli server?</a:t>
            </a:r>
          </a:p>
          <a:p>
            <a:pPr marL="265113" indent="-265113">
              <a:buFontTx/>
              <a:buChar char="-"/>
            </a:pPr>
            <a:r>
              <a:rPr lang="en-ID" sz="3200"/>
              <a:t>Menggunakan cloud?</a:t>
            </a:r>
          </a:p>
          <a:p>
            <a:pPr marL="265113" indent="-265113">
              <a:buFontTx/>
              <a:buChar char="-"/>
            </a:pPr>
            <a:r>
              <a:rPr lang="en-ID" sz="3200"/>
              <a:t>Membangun aplikasi baru?</a:t>
            </a:r>
          </a:p>
          <a:p>
            <a:pPr marL="265113" indent="-265113">
              <a:buFontTx/>
              <a:buChar char="-"/>
            </a:pPr>
            <a:r>
              <a:rPr lang="en-ID" sz="3200"/>
              <a:t>Meningkatkan keamanan?</a:t>
            </a:r>
          </a:p>
          <a:p>
            <a:pPr marL="265113" indent="-265113">
              <a:buFontTx/>
              <a:buChar char="-"/>
            </a:pPr>
            <a:r>
              <a:rPr lang="en-ID" sz="3200"/>
              <a:t>Melakukan integrasi sistem?</a:t>
            </a:r>
          </a:p>
          <a:p>
            <a:pPr marL="265113" indent="-265113">
              <a:buFontTx/>
              <a:buChar char="-"/>
            </a:pPr>
            <a:r>
              <a:rPr lang="en-ID" sz="3200"/>
              <a:t>Menggunakan AI?</a:t>
            </a:r>
          </a:p>
        </p:txBody>
      </p:sp>
    </p:spTree>
    <p:extLst>
      <p:ext uri="{BB962C8B-B14F-4D97-AF65-F5344CB8AC3E}">
        <p14:creationId xmlns:p14="http://schemas.microsoft.com/office/powerpoint/2010/main" val="27793996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730A4-AE23-0C2A-5374-5052FAB6D4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BCEB41-BD87-69CA-CBB9-731326FDCDBE}"/>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SDM dan Sumber Data TI</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2A7715E7-13E9-D6C5-7226-024538B9C3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397190AC-208E-8CFC-3C4E-75806B9D57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35E66683-3837-1A06-8288-77C7A2B271F1}"/>
              </a:ext>
            </a:extLst>
          </p:cNvPr>
          <p:cNvSpPr>
            <a:spLocks noGrp="1"/>
          </p:cNvSpPr>
          <p:nvPr>
            <p:ph idx="1"/>
          </p:nvPr>
        </p:nvSpPr>
        <p:spPr>
          <a:xfrm>
            <a:off x="1097280" y="1940011"/>
            <a:ext cx="10625261" cy="4328054"/>
          </a:xfrm>
        </p:spPr>
        <p:txBody>
          <a:bodyPr>
            <a:normAutofit fontScale="92500" lnSpcReduction="20000"/>
          </a:bodyPr>
          <a:lstStyle/>
          <a:p>
            <a:pPr marL="0" indent="0" algn="just">
              <a:buNone/>
            </a:pPr>
            <a:r>
              <a:rPr lang="en-ID" sz="4000" b="1"/>
              <a:t>Tata Kelola SI/TI membutuhkan SDM dan sumber daya:</a:t>
            </a:r>
            <a:endParaRPr lang="en-ID" sz="3200"/>
          </a:p>
          <a:p>
            <a:pPr marL="342900" lvl="0" indent="-342900">
              <a:buFont typeface="Arial" panose="020B0604020202020204" pitchFamily="34" charset="0"/>
              <a:buChar char="•"/>
            </a:pPr>
            <a:r>
              <a:rPr lang="en-ID" sz="2800"/>
              <a:t>Programmer </a:t>
            </a:r>
          </a:p>
          <a:p>
            <a:pPr marL="342900" lvl="0" indent="-342900">
              <a:buFont typeface="Arial" panose="020B0604020202020204" pitchFamily="34" charset="0"/>
              <a:buChar char="•"/>
            </a:pPr>
            <a:r>
              <a:rPr lang="en-ID" sz="2800"/>
              <a:t>System analyst </a:t>
            </a:r>
          </a:p>
          <a:p>
            <a:pPr marL="342900" lvl="0" indent="-342900">
              <a:buFont typeface="Arial" panose="020B0604020202020204" pitchFamily="34" charset="0"/>
              <a:buChar char="•"/>
            </a:pPr>
            <a:r>
              <a:rPr lang="en-ID" sz="2800"/>
              <a:t>Network engineer </a:t>
            </a:r>
          </a:p>
          <a:p>
            <a:pPr marL="342900" lvl="0" indent="-342900">
              <a:buFont typeface="Arial" panose="020B0604020202020204" pitchFamily="34" charset="0"/>
              <a:buChar char="•"/>
            </a:pPr>
            <a:r>
              <a:rPr lang="en-ID" sz="2800"/>
              <a:t>Perangkat Keras (Hardware) </a:t>
            </a:r>
          </a:p>
          <a:p>
            <a:pPr marL="342900" lvl="0" indent="-342900">
              <a:buFont typeface="Arial" panose="020B0604020202020204" pitchFamily="34" charset="0"/>
              <a:buChar char="•"/>
            </a:pPr>
            <a:r>
              <a:rPr lang="en-ID" sz="2800"/>
              <a:t>Software </a:t>
            </a:r>
          </a:p>
          <a:p>
            <a:pPr marL="342900" lvl="0" indent="-342900">
              <a:buFont typeface="Arial" panose="020B0604020202020204" pitchFamily="34" charset="0"/>
              <a:buChar char="•"/>
            </a:pPr>
            <a:r>
              <a:rPr lang="en-ID" sz="2800"/>
              <a:t>Data </a:t>
            </a:r>
          </a:p>
          <a:p>
            <a:pPr marL="342900" lvl="0" indent="-342900">
              <a:buFont typeface="Arial" panose="020B0604020202020204" pitchFamily="34" charset="0"/>
              <a:buChar char="•"/>
            </a:pPr>
            <a:r>
              <a:rPr lang="en-ID" sz="2800"/>
              <a:t>dll</a:t>
            </a:r>
          </a:p>
        </p:txBody>
      </p:sp>
    </p:spTree>
    <p:extLst>
      <p:ext uri="{BB962C8B-B14F-4D97-AF65-F5344CB8AC3E}">
        <p14:creationId xmlns:p14="http://schemas.microsoft.com/office/powerpoint/2010/main" val="7619557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65425-5DFA-A62E-4AC4-11839F979C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957D66-2CB8-2CF3-4382-BB4AEAFFF541}"/>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Kebijkan dan Regulasi</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13655CC6-2C8B-0807-C43D-1AF01EECC3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B1016B2A-8C37-DF9B-1B3C-DA7F1A7E09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C3EDC108-D5B3-5F1A-CC7E-D7E4A784EF24}"/>
              </a:ext>
            </a:extLst>
          </p:cNvPr>
          <p:cNvSpPr>
            <a:spLocks noGrp="1"/>
          </p:cNvSpPr>
          <p:nvPr>
            <p:ph idx="1"/>
          </p:nvPr>
        </p:nvSpPr>
        <p:spPr>
          <a:xfrm>
            <a:off x="1097280" y="1940010"/>
            <a:ext cx="10625261" cy="4917989"/>
          </a:xfrm>
        </p:spPr>
        <p:txBody>
          <a:bodyPr>
            <a:normAutofit/>
          </a:bodyPr>
          <a:lstStyle/>
          <a:p>
            <a:pPr marL="0" indent="0" algn="just">
              <a:buNone/>
            </a:pPr>
            <a:r>
              <a:rPr lang="en-ID" sz="4000" b="1"/>
              <a:t>Tata Kelola SI/TI membutuhkan kebijakan dan regulasi:</a:t>
            </a:r>
            <a:endParaRPr lang="en-ID" sz="3200"/>
          </a:p>
          <a:p>
            <a:pPr marL="342900" lvl="0" indent="-342900">
              <a:buFont typeface="Arial" panose="020B0604020202020204" pitchFamily="34" charset="0"/>
              <a:buChar char="•"/>
            </a:pPr>
            <a:r>
              <a:rPr lang="en-ID" sz="3000"/>
              <a:t>Standar opersional</a:t>
            </a:r>
          </a:p>
          <a:p>
            <a:pPr marL="342900" lvl="0" indent="-342900">
              <a:buFont typeface="Arial" panose="020B0604020202020204" pitchFamily="34" charset="0"/>
              <a:buChar char="•"/>
            </a:pPr>
            <a:r>
              <a:rPr lang="en-ID" sz="3000"/>
              <a:t>Kebijakan keamanan</a:t>
            </a:r>
          </a:p>
          <a:p>
            <a:pPr marL="342900" lvl="0" indent="-342900">
              <a:buFont typeface="Arial" panose="020B0604020202020204" pitchFamily="34" charset="0"/>
              <a:buChar char="•"/>
            </a:pPr>
            <a:r>
              <a:rPr lang="en-ID" sz="3000"/>
              <a:t>Perlindungan data </a:t>
            </a:r>
          </a:p>
          <a:p>
            <a:pPr marL="342900" lvl="0" indent="-342900">
              <a:buFont typeface="Arial" panose="020B0604020202020204" pitchFamily="34" charset="0"/>
              <a:buChar char="•"/>
            </a:pPr>
            <a:r>
              <a:rPr lang="en-ID" sz="3000"/>
              <a:t>Regulasi </a:t>
            </a:r>
          </a:p>
          <a:p>
            <a:pPr marL="342900" lvl="0" indent="-342900">
              <a:buFont typeface="Arial" panose="020B0604020202020204" pitchFamily="34" charset="0"/>
              <a:buChar char="•"/>
            </a:pPr>
            <a:r>
              <a:rPr lang="en-ID" sz="3000"/>
              <a:t>Kontrol akses </a:t>
            </a:r>
          </a:p>
        </p:txBody>
      </p:sp>
    </p:spTree>
    <p:extLst>
      <p:ext uri="{BB962C8B-B14F-4D97-AF65-F5344CB8AC3E}">
        <p14:creationId xmlns:p14="http://schemas.microsoft.com/office/powerpoint/2010/main" val="3487909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1FD42-2FF6-ABA7-1D24-C99D6F0F41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1BC894-C097-C93E-384D-10EC988E7187}"/>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IT Risk Management</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8F1442CD-3A94-9EEF-5AEA-02D538166C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0F433B1C-CD73-5F7A-0FF3-C0E24D4186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873026CB-FC7D-4F73-5D43-E2F68C301254}"/>
              </a:ext>
            </a:extLst>
          </p:cNvPr>
          <p:cNvSpPr>
            <a:spLocks noGrp="1"/>
          </p:cNvSpPr>
          <p:nvPr>
            <p:ph idx="1"/>
          </p:nvPr>
        </p:nvSpPr>
        <p:spPr>
          <a:xfrm>
            <a:off x="1097280" y="1940010"/>
            <a:ext cx="10625261" cy="4917989"/>
          </a:xfrm>
        </p:spPr>
        <p:txBody>
          <a:bodyPr>
            <a:normAutofit/>
          </a:bodyPr>
          <a:lstStyle/>
          <a:p>
            <a:pPr marL="0" indent="0" algn="just">
              <a:buNone/>
            </a:pPr>
            <a:r>
              <a:rPr lang="en-ID" sz="4000" b="1"/>
              <a:t>Tata Kelola SI/TI membutuhkan:</a:t>
            </a:r>
            <a:endParaRPr lang="en-ID" sz="3200"/>
          </a:p>
          <a:p>
            <a:pPr marL="342900" lvl="0" indent="-342900">
              <a:buFont typeface="Arial" panose="020B0604020202020204" pitchFamily="34" charset="0"/>
              <a:buChar char="•"/>
            </a:pPr>
            <a:r>
              <a:rPr lang="en-ID" sz="3000"/>
              <a:t>Bagaimana kalau aplikasi tidak digunakan oleh pengguna?</a:t>
            </a:r>
          </a:p>
          <a:p>
            <a:pPr marL="342900" lvl="0" indent="-342900">
              <a:buFont typeface="Arial" panose="020B0604020202020204" pitchFamily="34" charset="0"/>
              <a:buChar char="•"/>
            </a:pPr>
            <a:r>
              <a:rPr lang="en-ID" sz="3000"/>
              <a:t>Bagaimana kalau server down?</a:t>
            </a:r>
          </a:p>
          <a:p>
            <a:pPr marL="342900" lvl="0" indent="-342900">
              <a:buFont typeface="Arial" panose="020B0604020202020204" pitchFamily="34" charset="0"/>
              <a:buChar char="•"/>
            </a:pPr>
            <a:r>
              <a:rPr lang="en-ID" sz="3000"/>
              <a:t>Bagaimana kalau data hilang? </a:t>
            </a:r>
          </a:p>
          <a:p>
            <a:pPr marL="342900" lvl="0" indent="-342900">
              <a:buFont typeface="Arial" panose="020B0604020202020204" pitchFamily="34" charset="0"/>
              <a:buChar char="•"/>
            </a:pPr>
            <a:r>
              <a:rPr lang="en-ID" sz="3000"/>
              <a:t>Bagaimana kalau sistem diretas? </a:t>
            </a:r>
          </a:p>
          <a:p>
            <a:pPr marL="342900" lvl="0" indent="-342900">
              <a:buFont typeface="Arial" panose="020B0604020202020204" pitchFamily="34" charset="0"/>
              <a:buChar char="•"/>
            </a:pPr>
            <a:r>
              <a:rPr lang="fi-FI" sz="3000"/>
              <a:t>Bagaimana kalau vendor berhenti menyediakan layanan?</a:t>
            </a:r>
            <a:r>
              <a:rPr lang="en-ID" sz="3000"/>
              <a:t> </a:t>
            </a:r>
          </a:p>
        </p:txBody>
      </p:sp>
    </p:spTree>
    <p:extLst>
      <p:ext uri="{BB962C8B-B14F-4D97-AF65-F5344CB8AC3E}">
        <p14:creationId xmlns:p14="http://schemas.microsoft.com/office/powerpoint/2010/main" val="11264656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EE33A-9B79-61A3-EB44-AD226CBA2B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6C7F5E-784E-F57B-B977-58C463565A5C}"/>
              </a:ext>
            </a:extLst>
          </p:cNvPr>
          <p:cNvSpPr>
            <a:spLocks noGrp="1"/>
          </p:cNvSpPr>
          <p:nvPr>
            <p:ph type="title"/>
          </p:nvPr>
        </p:nvSpPr>
        <p:spPr/>
        <p:txBody>
          <a:bodyPr/>
          <a:lstStyle/>
          <a:p>
            <a:r>
              <a:rPr lang="en-US" b="1">
                <a:latin typeface="Arial" panose="020B0604020202020204" pitchFamily="34" charset="0"/>
                <a:cs typeface="Arial" panose="020B0604020202020204" pitchFamily="34" charset="0"/>
              </a:rPr>
              <a:t>Monitoring</a:t>
            </a:r>
            <a:endParaRPr lang="en-US"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4CCA803F-C3F3-66F5-DBC7-27974E5944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354B8634-3081-2F61-033A-7F709F021B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B6D3431E-DB67-C618-1E83-627B699B6F86}"/>
              </a:ext>
            </a:extLst>
          </p:cNvPr>
          <p:cNvSpPr>
            <a:spLocks noGrp="1"/>
          </p:cNvSpPr>
          <p:nvPr>
            <p:ph idx="1"/>
          </p:nvPr>
        </p:nvSpPr>
        <p:spPr>
          <a:xfrm>
            <a:off x="1097280" y="1940010"/>
            <a:ext cx="10625261" cy="4917989"/>
          </a:xfrm>
        </p:spPr>
        <p:txBody>
          <a:bodyPr>
            <a:normAutofit/>
          </a:bodyPr>
          <a:lstStyle/>
          <a:p>
            <a:pPr marL="0" indent="0" algn="just">
              <a:buNone/>
            </a:pPr>
            <a:r>
              <a:rPr lang="en-ID" sz="4000" b="1"/>
              <a:t>Tata Kelola SI/TI harus ada monitoring:</a:t>
            </a:r>
            <a:endParaRPr lang="en-ID" sz="3200"/>
          </a:p>
          <a:p>
            <a:pPr marL="342900" lvl="0" indent="-342900">
              <a:buFont typeface="Arial" panose="020B0604020202020204" pitchFamily="34" charset="0"/>
              <a:buChar char="•"/>
            </a:pPr>
            <a:r>
              <a:rPr lang="en-ID" sz="3200"/>
              <a:t>Apakah sistem memberikan manfaat?</a:t>
            </a:r>
            <a:endParaRPr lang="en-ID" sz="3000"/>
          </a:p>
          <a:p>
            <a:pPr marL="342900" lvl="0" indent="-342900">
              <a:buFont typeface="Arial" panose="020B0604020202020204" pitchFamily="34" charset="0"/>
              <a:buChar char="•"/>
            </a:pPr>
            <a:r>
              <a:rPr lang="en-ID" sz="3000"/>
              <a:t>Apakah sistem mencapai target?Bagaimana kalau server down?</a:t>
            </a:r>
          </a:p>
          <a:p>
            <a:pPr marL="342900" lvl="0" indent="-342900">
              <a:buFont typeface="Arial" panose="020B0604020202020204" pitchFamily="34" charset="0"/>
              <a:buChar char="•"/>
            </a:pPr>
            <a:r>
              <a:rPr lang="en-ID" sz="3000"/>
              <a:t>Apakah tersedia ketika dibutuhkan? </a:t>
            </a:r>
          </a:p>
          <a:p>
            <a:pPr marL="342900" lvl="0" indent="-342900">
              <a:buFont typeface="Arial" panose="020B0604020202020204" pitchFamily="34" charset="0"/>
              <a:buChar char="•"/>
            </a:pPr>
            <a:r>
              <a:rPr lang="en-ID" sz="3200"/>
              <a:t>Apakah aman?</a:t>
            </a:r>
            <a:r>
              <a:rPr lang="en-ID" sz="3000"/>
              <a:t> </a:t>
            </a:r>
          </a:p>
          <a:p>
            <a:pPr marL="342900" lvl="0" indent="-342900">
              <a:buFont typeface="Arial" panose="020B0604020202020204" pitchFamily="34" charset="0"/>
              <a:buChar char="•"/>
            </a:pPr>
            <a:r>
              <a:rPr lang="en-US" sz="3000"/>
              <a:t>Apakah data akurat?</a:t>
            </a:r>
          </a:p>
          <a:p>
            <a:pPr marL="342900" lvl="0" indent="-342900">
              <a:buFont typeface="Arial" panose="020B0604020202020204" pitchFamily="34" charset="0"/>
              <a:buChar char="•"/>
            </a:pPr>
            <a:r>
              <a:rPr lang="en-US" sz="3000"/>
              <a:t>Apakah pengguna puas?</a:t>
            </a:r>
            <a:endParaRPr lang="en-ID" sz="3000"/>
          </a:p>
        </p:txBody>
      </p:sp>
    </p:spTree>
    <p:extLst>
      <p:ext uri="{BB962C8B-B14F-4D97-AF65-F5344CB8AC3E}">
        <p14:creationId xmlns:p14="http://schemas.microsoft.com/office/powerpoint/2010/main" val="20559807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C9ED-CBF9-11CD-BB83-A4F27F7CF3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552FBE-3871-51CE-A3FB-385BE61CEB3B}"/>
              </a:ext>
            </a:extLst>
          </p:cNvPr>
          <p:cNvSpPr>
            <a:spLocks noGrp="1"/>
          </p:cNvSpPr>
          <p:nvPr>
            <p:ph type="title" idx="4294967295"/>
          </p:nvPr>
        </p:nvSpPr>
        <p:spPr>
          <a:xfrm>
            <a:off x="232719" y="2086039"/>
            <a:ext cx="11726562" cy="2319938"/>
          </a:xfrm>
        </p:spPr>
        <p:txBody>
          <a:bodyPr>
            <a:noAutofit/>
          </a:bodyPr>
          <a:lstStyle/>
          <a:p>
            <a:pPr algn="ctr"/>
            <a:r>
              <a:rPr lang="en-US" sz="6000" b="1">
                <a:latin typeface="Arial" panose="020B0604020202020204" pitchFamily="34" charset="0"/>
                <a:cs typeface="Arial" panose="020B0604020202020204" pitchFamily="34" charset="0"/>
              </a:rPr>
              <a:t>Berikan contoh kasus kegagalan pada </a:t>
            </a:r>
            <a:r>
              <a:rPr lang="en-US" sz="6000" b="1">
                <a:solidFill>
                  <a:srgbClr val="FF0000"/>
                </a:solidFill>
                <a:latin typeface="Arial" panose="020B0604020202020204" pitchFamily="34" charset="0"/>
                <a:cs typeface="Arial" panose="020B0604020202020204" pitchFamily="34" charset="0"/>
              </a:rPr>
              <a:t>IT Governance</a:t>
            </a:r>
            <a:r>
              <a:rPr lang="en-US" sz="6000" b="1">
                <a:latin typeface="Arial" panose="020B0604020202020204" pitchFamily="34" charset="0"/>
                <a:cs typeface="Arial" panose="020B0604020202020204" pitchFamily="34" charset="0"/>
              </a:rPr>
              <a:t>!</a:t>
            </a:r>
            <a:endParaRPr lang="en-US" sz="6000" b="1" dirty="0">
              <a:latin typeface="Arial" panose="020B0604020202020204" pitchFamily="34" charset="0"/>
              <a:cs typeface="Arial" panose="020B0604020202020204" pitchFamily="34" charset="0"/>
            </a:endParaRPr>
          </a:p>
        </p:txBody>
      </p:sp>
      <p:pic>
        <p:nvPicPr>
          <p:cNvPr id="4" name="Picture 2" descr="Image result for upn veteran jatim">
            <a:extLst>
              <a:ext uri="{FF2B5EF4-FFF2-40B4-BE49-F238E27FC236}">
                <a16:creationId xmlns:a16="http://schemas.microsoft.com/office/drawing/2014/main" id="{096A3AEF-71B4-40AF-35F5-908F35E87D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350" y="198621"/>
            <a:ext cx="1252518" cy="12271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si upn jatim">
            <a:extLst>
              <a:ext uri="{FF2B5EF4-FFF2-40B4-BE49-F238E27FC236}">
                <a16:creationId xmlns:a16="http://schemas.microsoft.com/office/drawing/2014/main" id="{57A4B4A1-F355-0080-F9A2-FA829122D9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6058" y="268657"/>
            <a:ext cx="820515" cy="115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2166926"/>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18746</TotalTime>
  <Words>1770</Words>
  <Application>Microsoft Office PowerPoint</Application>
  <PresentationFormat>Widescreen</PresentationFormat>
  <Paragraphs>239</Paragraphs>
  <Slides>36</Slides>
  <Notes>30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Arial</vt:lpstr>
      <vt:lpstr>Bookman Old Style</vt:lpstr>
      <vt:lpstr>Calibri</vt:lpstr>
      <vt:lpstr>Calibri Light</vt:lpstr>
      <vt:lpstr>Gill Sans</vt:lpstr>
      <vt:lpstr>Gill Sans MT</vt:lpstr>
      <vt:lpstr>Noto Sans Symbols</vt:lpstr>
      <vt:lpstr>Wingdings</vt:lpstr>
      <vt:lpstr>Retrospect</vt:lpstr>
      <vt:lpstr>SI/TI GOVERNANCE</vt:lpstr>
      <vt:lpstr>Kontrak Perkuliahan</vt:lpstr>
      <vt:lpstr>Penilaian</vt:lpstr>
      <vt:lpstr>Referensi</vt:lpstr>
      <vt:lpstr>Deskripsi Matakuliah</vt:lpstr>
      <vt:lpstr>Tata Kelola SI/TI</vt:lpstr>
      <vt:lpstr>Tata Kelola SI/TI</vt:lpstr>
      <vt:lpstr>Mengapa IT Governance itu penting?</vt:lpstr>
      <vt:lpstr>Mengapa Penting?</vt:lpstr>
      <vt:lpstr>Governance ?</vt:lpstr>
      <vt:lpstr>“Governance” vs. “Government” vs. “Management”</vt:lpstr>
      <vt:lpstr>“Governance” vs. “Government”</vt:lpstr>
      <vt:lpstr>“Governance” vs. “Government”</vt:lpstr>
      <vt:lpstr>“ IT Governance” ?</vt:lpstr>
      <vt:lpstr>“ IT Governance” ?</vt:lpstr>
      <vt:lpstr>“ IT Governance” ?</vt:lpstr>
      <vt:lpstr>“ IT Governance” ?</vt:lpstr>
      <vt:lpstr>“ IT Governance” ?</vt:lpstr>
      <vt:lpstr>Tata-kelola TI &gt; Manajemen TI (IT governance)   (IT management)</vt:lpstr>
      <vt:lpstr>PowerPoint Presentation</vt:lpstr>
      <vt:lpstr>IT Management adalah Bagian dari  IT Governance</vt:lpstr>
      <vt:lpstr>Mengapa Butuh Tata-Kelola TI?</vt:lpstr>
      <vt:lpstr>Contoh bisnis dengan ketergantungan TI sangat tinggi</vt:lpstr>
      <vt:lpstr>Prinsip-prinsip Tata-Kelola TI</vt:lpstr>
      <vt:lpstr>Prinsip-prinsip Tata-Kelola TI</vt:lpstr>
      <vt:lpstr>Area Fokus Tata-Kelola TI</vt:lpstr>
      <vt:lpstr>Area Fokus Tata-Kelola TI</vt:lpstr>
      <vt:lpstr>Tujuan Organisasi</vt:lpstr>
      <vt:lpstr>Perencanaan SI/TI</vt:lpstr>
      <vt:lpstr>Stakeholder</vt:lpstr>
      <vt:lpstr>Investasi SI/TI (Anggaran)</vt:lpstr>
      <vt:lpstr>SDM dan Sumber Data TI</vt:lpstr>
      <vt:lpstr>Kebijkan dan Regulasi</vt:lpstr>
      <vt:lpstr>IT Risk Management</vt:lpstr>
      <vt:lpstr>Monitoring</vt:lpstr>
      <vt:lpstr>Berikan contoh kasus kegagalan pada IT Governance!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Perencanaan Strategis SI</dc:title>
  <dc:creator>pratama arista</dc:creator>
  <cp:lastModifiedBy>pratama arista</cp:lastModifiedBy>
  <cp:revision>72</cp:revision>
  <dcterms:created xsi:type="dcterms:W3CDTF">2019-01-22T02:48:19Z</dcterms:created>
  <dcterms:modified xsi:type="dcterms:W3CDTF">2026-09-07T02:30:16Z</dcterms:modified>
</cp:coreProperties>
</file>