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51"/>
  </p:normalViewPr>
  <p:slideViewPr>
    <p:cSldViewPr snapToGrid="0" snapToObjects="1">
      <p:cViewPr varScale="1">
        <p:scale>
          <a:sx n="85" d="100"/>
          <a:sy n="85" d="100"/>
        </p:scale>
        <p:origin x="192" y="5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6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9175" y="2036415"/>
            <a:ext cx="7045880" cy="78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6209"/>
              </a:lnSpc>
            </a:pPr>
            <a:r>
              <a:rPr sz="5400" b="1" i="0" u="none">
                <a:solidFill>
                  <a:srgbClr val="F8FAFC"/>
                </a:solidFill>
                <a:latin typeface="Plus Jakarta Sans"/>
              </a:rPr>
              <a:t>Pengujian </a:t>
            </a:r>
            <a:r>
              <a:rPr sz="5400" b="1" i="0" u="none">
                <a:solidFill>
                  <a:srgbClr val="06B6D4"/>
                </a:solidFill>
                <a:latin typeface="Plus Jakarta Sans"/>
              </a:rPr>
              <a:t>White Box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9175" y="3244155"/>
            <a:ext cx="5591175" cy="426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sz="2100" b="0" i="0" u="none">
                <a:solidFill>
                  <a:srgbClr val="94A3B8"/>
                </a:solidFill>
                <a:latin typeface="Plus Jakarta Sans Medium"/>
              </a:rPr>
              <a:t>Memahami &amp; Menerapkan Basis Path Testing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1276350"/>
            <a:ext cx="3486150" cy="50958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2925" y="1276350"/>
            <a:ext cx="3486150" cy="50958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4825" y="1276350"/>
            <a:ext cx="3486150" cy="50958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1666875"/>
            <a:ext cx="666750" cy="666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6300" y="2562225"/>
            <a:ext cx="2180272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6B6D4"/>
                </a:solidFill>
                <a:latin typeface="Plus Jakarta Sans SemiBold"/>
              </a:rPr>
              <a:t>Konsep White Box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90850"/>
            <a:ext cx="2895600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Plus Jakarta Sans"/>
              </a:rPr>
              <a:t>Memahami fundamental pengujian White Box yang berfokus pada analisis struktur internal dan logika kode program.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8200" y="1666875"/>
            <a:ext cx="66675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48200" y="2562225"/>
            <a:ext cx="213026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6B6D4"/>
                </a:solidFill>
                <a:latin typeface="Plus Jakarta Sans SemiBold"/>
              </a:rPr>
              <a:t>Basis Path Testing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2990850"/>
            <a:ext cx="2895600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Plus Jakarta Sans"/>
              </a:rPr>
              <a:t>Menyelami teknik Basis Path Testing yang diusulkan oleh Tom McCabe untuk memastikan cakupan pernyataan (statement coverage).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0100" y="1666875"/>
            <a:ext cx="666750" cy="6667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420100" y="2562225"/>
            <a:ext cx="2865358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6B6D4"/>
                </a:solidFill>
                <a:latin typeface="Plus Jakarta Sans SemiBold"/>
              </a:rPr>
              <a:t>Cyclomatic Complexity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0100" y="2990850"/>
            <a:ext cx="2895600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Plus Jakarta Sans"/>
              </a:rPr>
              <a:t>Mempelajari cara menghitung kompleksitas logis suatu perangkat lunak menggunakan metrik Cyclomatic Complexity.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8225" y="1828800"/>
            <a:ext cx="342900" cy="3429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6312" y="1828800"/>
            <a:ext cx="390525" cy="3429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24887" y="1828800"/>
            <a:ext cx="257175" cy="3429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81025" y="485775"/>
            <a:ext cx="11581447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Plus Jakarta Sans"/>
              </a:rPr>
              <a:t>Fokus Pembelajaran Sesi Ini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81025" y="990600"/>
            <a:ext cx="285750" cy="38100"/>
          </a:xfrm>
          <a:prstGeom prst="roundRect">
            <a:avLst>
              <a:gd name="adj" fmla="val 50000"/>
            </a:avLst>
          </a:prstGeom>
          <a:solidFill>
            <a:srgbClr val="06B6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1025" y="1576387"/>
            <a:ext cx="5276850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CBD5E1"/>
                </a:solidFill>
                <a:latin typeface="Plus Jakarta Sans"/>
              </a:rPr>
              <a:t>White Box Testing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(dikenal juga sebagai </a:t>
            </a:r>
            <a:r>
              <a:rPr sz="1500" b="0" i="1" u="none">
                <a:solidFill>
                  <a:srgbClr val="CBD5E1"/>
                </a:solidFill>
                <a:latin typeface="Plus Jakarta Sans"/>
              </a:rPr>
              <a:t>Clear Box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, </a:t>
            </a:r>
            <a:r>
              <a:rPr sz="1500" b="0" i="1" u="none">
                <a:solidFill>
                  <a:srgbClr val="CBD5E1"/>
                </a:solidFill>
                <a:latin typeface="Plus Jakarta Sans"/>
              </a:rPr>
              <a:t>Glass Box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, atau </a:t>
            </a:r>
            <a:r>
              <a:rPr sz="1500" b="0" i="1" u="none">
                <a:solidFill>
                  <a:srgbClr val="CBD5E1"/>
                </a:solidFill>
                <a:latin typeface="Plus Jakarta Sans"/>
              </a:rPr>
              <a:t>Structural Testing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) adalah metode pengujian perangkat lunak di mana penguji memiliki akses dan pengetahuan penuh tentang kode sumber internal, struktur, dan algoritma program.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6775" y="3290887"/>
            <a:ext cx="49911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CBD5E1"/>
                </a:solidFill>
                <a:latin typeface="Plus Jakarta Sans"/>
              </a:rPr>
              <a:t>Fokus Utama: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Memverifikasi aliran input/output melalui kode dan menguji logika struktural secara menyeluruh.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6775" y="4014787"/>
            <a:ext cx="4991100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CBD5E1"/>
                </a:solidFill>
                <a:latin typeface="Plus Jakarta Sans"/>
              </a:rPr>
              <a:t>Persyaratan: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Membutuhkan keterampilan pemrograman tingkat lanjut (biasanya dilakukan langsung oleh Developer atau Software Engineer in Test).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6775" y="5348287"/>
            <a:ext cx="49911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CBD5E1"/>
                </a:solidFill>
                <a:latin typeface="Plus Jakarta Sans"/>
              </a:rPr>
              <a:t>Cakupan: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Menguji cabang (branches), jalur (paths), kondisi loop, dan aliran data internal.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1025" y="3290887"/>
            <a:ext cx="1047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6B6D4"/>
                </a:solidFill>
                <a:latin typeface="Plus Jakarta Sans"/>
              </a:rPr>
              <a:t>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1025" y="4014787"/>
            <a:ext cx="1047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6B6D4"/>
                </a:solidFill>
                <a:latin typeface="Plus Jakarta Sans"/>
              </a:rPr>
              <a:t>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1025" y="5348287"/>
            <a:ext cx="1047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6B6D4"/>
                </a:solidFill>
                <a:latin typeface="Plus Jakarta Sans"/>
              </a:rPr>
              <a:t>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1025" y="485775"/>
            <a:ext cx="11581447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Plus Jakarta Sans"/>
              </a:rPr>
              <a:t>Apa itu White Box Testing?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1025" y="990600"/>
            <a:ext cx="285750" cy="38100"/>
          </a:xfrm>
          <a:prstGeom prst="roundRect">
            <a:avLst>
              <a:gd name="adj" fmla="val 50000"/>
            </a:avLst>
          </a:prstGeom>
          <a:solidFill>
            <a:srgbClr val="06B6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1276350"/>
            <a:ext cx="5276850" cy="50958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25" y="1276350"/>
            <a:ext cx="5276850" cy="5095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550" y="1695450"/>
            <a:ext cx="472059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6B6D4"/>
                </a:solidFill>
                <a:latin typeface="Plus Jakarta Sans SemiBold"/>
              </a:rPr>
              <a:t>Kelebihan Utama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4650" y="1695450"/>
            <a:ext cx="472059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818CF8"/>
                </a:solidFill>
                <a:latin typeface="Plus Jakarta Sans SemiBold"/>
              </a:rPr>
              <a:t>Kelemahan &amp; Tantangan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7300" y="2124075"/>
            <a:ext cx="4210050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CBD5E1"/>
                </a:solidFill>
                <a:latin typeface="Plus Jakarta Sans"/>
              </a:rPr>
              <a:t>Ketelitian Maksimal: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Mengungkap error tersembunyi, kode mati (dead code), dan celah keamanan internal yang tidak terlihat di antarmuka (UI).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7300" y="3457575"/>
            <a:ext cx="42100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CBD5E1"/>
                </a:solidFill>
                <a:latin typeface="Plus Jakarta Sans"/>
              </a:rPr>
              <a:t>Optimasi Kode: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Membantu mengidentifikasi bottleneck logika sehingga developer dapat menyederhanakan kode yang tidak efisien.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7300" y="4486275"/>
            <a:ext cx="42100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CBD5E1"/>
                </a:solidFill>
                <a:latin typeface="Plus Jakarta Sans"/>
              </a:rPr>
              <a:t>Pengujian Awal: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Dapat dimulai sebelum Graphical User Interface (GUI) aplikasi selesai dibangun.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10400" y="2124075"/>
            <a:ext cx="42100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CBD5E1"/>
                </a:solidFill>
                <a:latin typeface="Plus Jakarta Sans"/>
              </a:rPr>
              <a:t>Sangat Kompleks: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Skala pengujian untuk aplikasi berskala enterprise (jutaan baris kode) hampir mustahil dilakukan 100% secara manual.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10400" y="3152775"/>
            <a:ext cx="42100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CBD5E1"/>
                </a:solidFill>
                <a:latin typeface="Plus Jakarta Sans"/>
              </a:rPr>
              <a:t>Biaya &amp; Waktu: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Membutuhkan resource engineer khusus yang mahal dan waktu eksekusi yang lama.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10400" y="4181475"/>
            <a:ext cx="4210050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CBD5E1"/>
                </a:solidFill>
                <a:latin typeface="Plus Jakarta Sans"/>
              </a:rPr>
              <a:t>Buta terhadap Kebutuhan Pengguna: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Kode mungkin terstruktur sempurna, tetapi fungsionalitasnya bisa saja tidak sesuai dengan keinginan klien.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1550" y="2124075"/>
            <a:ext cx="1047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6B6D4"/>
                </a:solidFill>
                <a:latin typeface="Plus Jakarta Sans"/>
              </a:rPr>
              <a:t>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1550" y="3457575"/>
            <a:ext cx="1047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6B6D4"/>
                </a:solidFill>
                <a:latin typeface="Plus Jakarta Sans"/>
              </a:rPr>
              <a:t>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1550" y="4486275"/>
            <a:ext cx="1047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6B6D4"/>
                </a:solidFill>
                <a:latin typeface="Plus Jakarta Sans"/>
              </a:rPr>
              <a:t>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24650" y="2124075"/>
            <a:ext cx="1047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6B6D4"/>
                </a:solidFill>
                <a:latin typeface="Plus Jakarta Sans"/>
              </a:rPr>
              <a:t>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24650" y="3152775"/>
            <a:ext cx="1047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6B6D4"/>
                </a:solidFill>
                <a:latin typeface="Plus Jakarta Sans"/>
              </a:rPr>
              <a:t>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24650" y="4181475"/>
            <a:ext cx="1047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6B6D4"/>
                </a:solidFill>
                <a:latin typeface="Plus Jakarta Sans"/>
              </a:rPr>
              <a:t>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1025" y="485775"/>
            <a:ext cx="11581447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Plus Jakarta Sans"/>
              </a:rPr>
              <a:t>Karakteristik White Box Testing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81025" y="990600"/>
            <a:ext cx="285750" cy="38100"/>
          </a:xfrm>
          <a:prstGeom prst="roundRect">
            <a:avLst>
              <a:gd name="adj" fmla="val 50000"/>
            </a:avLst>
          </a:prstGeom>
          <a:solidFill>
            <a:srgbClr val="06B6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40668" y="2364134"/>
            <a:ext cx="5310663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F8FAFC"/>
                </a:solidFill>
                <a:latin typeface="Plus Jakarta Sans"/>
              </a:rPr>
              <a:t>Basis Path Testing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0" y="3411884"/>
            <a:ext cx="762000" cy="57150"/>
          </a:xfrm>
          <a:prstGeom prst="rect">
            <a:avLst/>
          </a:prstGeom>
          <a:solidFill>
            <a:srgbClr val="06B6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714625" y="3945284"/>
            <a:ext cx="6762750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>
                <a:solidFill>
                  <a:srgbClr val="94A3B8"/>
                </a:solidFill>
                <a:latin typeface="Plus Jakarta Sans Medium"/>
              </a:rPr>
              <a:t>Menjamin Setiap Pernyataan Tereksekusi Minimal Satu Kali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4658766"/>
            <a:ext cx="5276850" cy="14171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1025" y="1572666"/>
            <a:ext cx="5276850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CBD5E1"/>
                </a:solidFill>
                <a:latin typeface="Plus Jakarta Sans"/>
              </a:rPr>
              <a:t>Basis Path Testing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adalah teknik pengujian White Box terstruktur yang pertama kali diusulkan oleh </a:t>
            </a:r>
            <a:r>
              <a:rPr sz="1500" b="0" i="1" u="none">
                <a:solidFill>
                  <a:srgbClr val="CBD5E1"/>
                </a:solidFill>
                <a:latin typeface="Plus Jakarta Sans"/>
              </a:rPr>
              <a:t>Tom McCabe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. Teknik ini didasarkan pada aliran kontrol program (Control Flow).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1025" y="2944266"/>
            <a:ext cx="5276850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Plus Jakarta Sans"/>
              </a:rPr>
              <a:t>Teknik ini memungkinkan desainer test case untuk mendapatkan </a:t>
            </a:r>
            <a:r>
              <a:rPr sz="1500" b="1" i="0" u="none">
                <a:solidFill>
                  <a:srgbClr val="CBD5E1"/>
                </a:solidFill>
                <a:latin typeface="Plus Jakarta Sans"/>
              </a:rPr>
              <a:t>ukuran kompleksitas logis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dari prosedur program, dan menggunakan ukuran tersebut sebagai panduan untuk mendefinisikan </a:t>
            </a:r>
            <a:r>
              <a:rPr sz="1500" b="1" i="0" u="none">
                <a:solidFill>
                  <a:srgbClr val="CBD5E1"/>
                </a:solidFill>
                <a:latin typeface="Plus Jakarta Sans"/>
              </a:rPr>
              <a:t>himpunan basis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(basis set) dari jalur eksekusi (execution paths).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625" y="4849266"/>
            <a:ext cx="48577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67E8F9"/>
                </a:solidFill>
                <a:latin typeface="Plus Jakarta Sans SemiBold"/>
              </a:rPr>
              <a:t>Jaminan Pengujian: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5154066"/>
            <a:ext cx="485775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CBD5E1"/>
                </a:solidFill>
                <a:latin typeface="Plus Jakarta Sans"/>
              </a:rPr>
              <a:t>Test case yang diturunkan dari himpunan basis ini dijamin akan mengeksekusi setiap pernyataan dalam program setidaknya satu kali (Statement Coverage).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1025" y="485775"/>
            <a:ext cx="11581447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Plus Jakarta Sans"/>
              </a:rPr>
              <a:t>Mengenal Basis Path Testing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1025" y="990600"/>
            <a:ext cx="285750" cy="38100"/>
          </a:xfrm>
          <a:prstGeom prst="roundRect">
            <a:avLst>
              <a:gd name="adj" fmla="val 50000"/>
            </a:avLst>
          </a:prstGeom>
          <a:solidFill>
            <a:srgbClr val="06B6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2232421"/>
            <a:ext cx="5276850" cy="413980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25" y="2232421"/>
            <a:ext cx="5276850" cy="41398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1025" y="1276350"/>
            <a:ext cx="1102995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CBD5E1"/>
                </a:solidFill>
                <a:latin typeface="Plus Jakarta Sans"/>
              </a:rPr>
              <a:t>Sebelum menghitung jalur, struktur kode harus dipetakan ke dalam bentuk Graf Alir yang terdiri dari 3 elemen utama: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550" y="2651521"/>
            <a:ext cx="472059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6B6D4"/>
                </a:solidFill>
                <a:latin typeface="Plus Jakarta Sans SemiBold"/>
              </a:rPr>
              <a:t>Nodes (Simpul)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3080146"/>
            <a:ext cx="4495800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Plus Jakarta Sans"/>
              </a:rPr>
              <a:t>Direpresentasikan dengan lingkaran. Node merepresentasikan satu atau lebih pernyataan prosedural yang dijalankan secara berurutan (tanpa percabangan).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4451746"/>
            <a:ext cx="4495800" cy="1234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1" u="none">
                <a:solidFill>
                  <a:srgbClr val="CBD5E1"/>
                </a:solidFill>
                <a:latin typeface="Plus Jakarta Sans"/>
              </a:rPr>
              <a:t>*Node predikat (Predicate Node):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Adalah node khusus yang berisi kondisi logis (misalnya if, while) yang memiliki lebih dari satu panah yang keluar darinya.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24650" y="2651521"/>
            <a:ext cx="472059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818CF8"/>
                </a:solidFill>
                <a:latin typeface="Plus Jakarta Sans SemiBold"/>
              </a:rPr>
              <a:t>Edges (Sisi/Garis)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4650" y="3080146"/>
            <a:ext cx="44958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Plus Jakarta Sans"/>
              </a:rPr>
              <a:t>Direpresentasikan dengan panah. Edge menunjukkan aliran kontrol (flow of control) atau jalur eksekusi dari satu node ke node lainnya.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4650" y="4146946"/>
            <a:ext cx="44958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CBD5E1"/>
                </a:solidFill>
                <a:latin typeface="Plus Jakarta Sans"/>
              </a:rPr>
              <a:t>Regions (Wilayah):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Adalah area yang dibatasi oleh edges dan nodes. Area di luar graf juga dihitung sebagai satu wilayah tambahan.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1025" y="485775"/>
            <a:ext cx="11581447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Plus Jakarta Sans"/>
              </a:rPr>
              <a:t>Notasi Graf Alir (Flow Graph)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1025" y="990600"/>
            <a:ext cx="285750" cy="38100"/>
          </a:xfrm>
          <a:prstGeom prst="roundRect">
            <a:avLst>
              <a:gd name="adj" fmla="val 50000"/>
            </a:avLst>
          </a:prstGeom>
          <a:solidFill>
            <a:srgbClr val="06B6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1735633"/>
            <a:ext cx="11029950" cy="417730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210" y="2573833"/>
            <a:ext cx="3055143" cy="88761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7835" y="3604319"/>
            <a:ext cx="2524125" cy="88761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7360" y="4634805"/>
            <a:ext cx="3638550" cy="8876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6015" y="2696616"/>
            <a:ext cx="4432428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06B6D4"/>
                </a:solidFill>
                <a:latin typeface="Plus Jakarta Sans SemiBold"/>
              </a:rPr>
              <a:t>Apa itu V(G)?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153816"/>
            <a:ext cx="4221360" cy="16457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CBD5E1"/>
                </a:solidFill>
                <a:latin typeface="Plus Jakarta Sans"/>
              </a:rPr>
              <a:t>Metrik perangkat lunak yang memberikan ukuran kuantitatif dari kompleksitas logis suatu program. Nilai V(G) menentukan jumlah jalur independen (Independent Paths) yang menyusun set basis, sekaligus memberikan </a:t>
            </a:r>
            <a:r>
              <a:rPr sz="1350" b="1" i="0" u="none">
                <a:solidFill>
                  <a:srgbClr val="CBD5E1"/>
                </a:solidFill>
                <a:latin typeface="Plus Jakarta Sans"/>
              </a:rPr>
              <a:t>batas atas</a:t>
            </a:r>
            <a:r>
              <a:rPr sz="1350" b="0" i="0" u="none">
                <a:solidFill>
                  <a:srgbClr val="CBD5E1"/>
                </a:solidFill>
                <a:latin typeface="Plus Jakarta Sans"/>
              </a:rPr>
              <a:t> (upper bound) jumlah pengujian minimum yang harus dirancang.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54935" y="2126158"/>
            <a:ext cx="5065514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Plus Jakarta Sans SemiBold"/>
              </a:rPr>
              <a:t>Dapat dihitung dengan 3 cara ekuivalen: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37066" y="2025253"/>
            <a:ext cx="5065514" cy="887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 dirty="0">
                <a:solidFill>
                  <a:srgbClr val="67E8F9"/>
                </a:solidFill>
                <a:latin typeface="Plus Jakarta Sans"/>
              </a:rPr>
              <a:t>1.</a:t>
            </a:r>
            <a:r>
              <a:rPr sz="1500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sz="1500" b="0" i="0" u="none" dirty="0">
                <a:solidFill>
                  <a:srgbClr val="94A3B8"/>
                </a:solidFill>
                <a:latin typeface="Plus Jakarta Sans"/>
              </a:rPr>
              <a:t>(E = Edges, N = Nodes)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69185" y="3154859"/>
            <a:ext cx="5065514" cy="887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 dirty="0">
                <a:solidFill>
                  <a:srgbClr val="67E8F9"/>
                </a:solidFill>
                <a:latin typeface="Plus Jakarta Sans"/>
              </a:rPr>
              <a:t>2.</a:t>
            </a:r>
            <a:r>
              <a:rPr sz="1500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sz="1500" b="0" i="0" u="none" dirty="0">
                <a:solidFill>
                  <a:srgbClr val="94A3B8"/>
                </a:solidFill>
                <a:latin typeface="Plus Jakarta Sans"/>
              </a:rPr>
              <a:t>(P = Node </a:t>
            </a:r>
            <a:r>
              <a:rPr sz="1500" b="0" i="0" u="none" dirty="0" err="1">
                <a:solidFill>
                  <a:srgbClr val="94A3B8"/>
                </a:solidFill>
                <a:latin typeface="Plus Jakarta Sans"/>
              </a:rPr>
              <a:t>Predikat</a:t>
            </a:r>
            <a:r>
              <a:rPr sz="1500" b="0" i="0" u="none" dirty="0">
                <a:solidFill>
                  <a:srgbClr val="94A3B8"/>
                </a:solidFill>
                <a:latin typeface="Plus Jakarta Sans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54935" y="4634805"/>
            <a:ext cx="5065514" cy="887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67E8F9"/>
                </a:solidFill>
                <a:latin typeface="Plus Jakarta Sans"/>
              </a:rPr>
              <a:t>3.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0235" y="2859583"/>
            <a:ext cx="2655093" cy="3048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7860" y="3890069"/>
            <a:ext cx="2124075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81025" y="485775"/>
            <a:ext cx="11581447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Plus Jakarta Sans"/>
              </a:rPr>
              <a:t>Cyclomatic Complexity V(G)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81025" y="990600"/>
            <a:ext cx="285750" cy="38100"/>
          </a:xfrm>
          <a:prstGeom prst="roundRect">
            <a:avLst>
              <a:gd name="adj" fmla="val 50000"/>
            </a:avLst>
          </a:prstGeom>
          <a:solidFill>
            <a:srgbClr val="06B6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1276350"/>
            <a:ext cx="2543175" cy="50958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950" y="1276350"/>
            <a:ext cx="2543175" cy="50958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1276350"/>
            <a:ext cx="2543175" cy="50958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7800" y="1276350"/>
            <a:ext cx="2543175" cy="50958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300" y="1666875"/>
            <a:ext cx="666750" cy="666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6300" y="2562225"/>
            <a:ext cx="1780222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6B6D4"/>
                </a:solidFill>
                <a:latin typeface="Plus Jakarta Sans SemiBold"/>
              </a:rPr>
              <a:t>1. Gambar Graf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2990850"/>
            <a:ext cx="1952625" cy="12189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CBD5E1"/>
                </a:solidFill>
                <a:latin typeface="Plus Jakarta Sans"/>
              </a:rPr>
              <a:t>Konversikan desain atau kode sumber </a:t>
            </a:r>
            <a:r>
              <a:rPr sz="1200" b="0" i="1" u="none">
                <a:solidFill>
                  <a:srgbClr val="CBD5E1"/>
                </a:solidFill>
                <a:latin typeface="Plus Jakarta Sans"/>
              </a:rPr>
              <a:t>(source code)</a:t>
            </a:r>
            <a:r>
              <a:rPr sz="1200" b="0" i="0" u="none">
                <a:solidFill>
                  <a:srgbClr val="CBD5E1"/>
                </a:solidFill>
                <a:latin typeface="Plus Jakarta Sans"/>
              </a:rPr>
              <a:t> menjadi Flow Graph yang merepresentasikan aliran kontrol.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5225" y="1666875"/>
            <a:ext cx="666750" cy="666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05225" y="2562225"/>
            <a:ext cx="168021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6B6D4"/>
                </a:solidFill>
                <a:latin typeface="Plus Jakarta Sans SemiBold"/>
              </a:rPr>
              <a:t>2. Hitung V(G)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5225" y="2990850"/>
            <a:ext cx="1952625" cy="12189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CBD5E1"/>
                </a:solidFill>
                <a:latin typeface="Plus Jakarta Sans"/>
              </a:rPr>
              <a:t>Tentukan nilai Cyclomatic Complexity </a:t>
            </a:r>
            <a:r>
              <a:rPr sz="1200" b="1" i="0" u="none">
                <a:solidFill>
                  <a:srgbClr val="CBD5E1"/>
                </a:solidFill>
                <a:latin typeface="Plus Jakarta Sans"/>
              </a:rPr>
              <a:t>V(G)</a:t>
            </a:r>
            <a:r>
              <a:rPr sz="1200" b="0" i="0" u="none">
                <a:solidFill>
                  <a:srgbClr val="CBD5E1"/>
                </a:solidFill>
                <a:latin typeface="Plus Jakarta Sans"/>
              </a:rPr>
              <a:t> dari graf yang telah dibuat. Nilai ini adalah jumlah path independen.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4150" y="1666875"/>
            <a:ext cx="666750" cy="6667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34150" y="2562225"/>
            <a:ext cx="1955244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6B6D4"/>
                </a:solidFill>
                <a:latin typeface="Plus Jakarta Sans SemiBold"/>
              </a:rPr>
              <a:t>3. Tentukan Jalur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4150" y="2990850"/>
            <a:ext cx="1952625" cy="14626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CBD5E1"/>
                </a:solidFill>
                <a:latin typeface="Plus Jakarta Sans"/>
              </a:rPr>
              <a:t>Identifikasi Himpunan Basis </a:t>
            </a:r>
            <a:r>
              <a:rPr sz="1200" b="0" i="1" u="none">
                <a:solidFill>
                  <a:srgbClr val="CBD5E1"/>
                </a:solidFill>
                <a:latin typeface="Plus Jakarta Sans"/>
              </a:rPr>
              <a:t>(Basis Set)</a:t>
            </a:r>
            <a:r>
              <a:rPr sz="1200" b="0" i="0" u="none">
                <a:solidFill>
                  <a:srgbClr val="CBD5E1"/>
                </a:solidFill>
                <a:latin typeface="Plus Jakarta Sans"/>
              </a:rPr>
              <a:t> jalur secara linear. Sebuah jalur independen harus memuat setidaknya satu edge (sisi) baru.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3075" y="1666875"/>
            <a:ext cx="666750" cy="6667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363075" y="2562225"/>
            <a:ext cx="2050256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6B6D4"/>
                </a:solidFill>
                <a:latin typeface="Plus Jakarta Sans SemiBold"/>
              </a:rPr>
              <a:t>4. Siapkan Test Case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63075" y="3305175"/>
            <a:ext cx="1952625" cy="12189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CBD5E1"/>
                </a:solidFill>
                <a:latin typeface="Plus Jakarta Sans"/>
              </a:rPr>
              <a:t>Siapkan test case khusus untuk memaksa eksekusi melalui setiap jalur yang telah diidentifikasi dalam himpunan basis.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8225" y="1828800"/>
            <a:ext cx="342900" cy="3429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0012" y="1828800"/>
            <a:ext cx="257175" cy="3429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6075" y="1828800"/>
            <a:ext cx="342900" cy="3429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25000" y="1828800"/>
            <a:ext cx="342900" cy="3429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81025" y="485775"/>
            <a:ext cx="11581447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Plus Jakarta Sans"/>
              </a:rPr>
              <a:t>4 Langkah Eksekusi Basis Path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81025" y="990600"/>
            <a:ext cx="285750" cy="38100"/>
          </a:xfrm>
          <a:prstGeom prst="roundRect">
            <a:avLst>
              <a:gd name="adj" fmla="val 50000"/>
            </a:avLst>
          </a:prstGeom>
          <a:solidFill>
            <a:srgbClr val="06B6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24100"/>
            <a:ext cx="5553075" cy="177864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67056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571500"/>
            <a:ext cx="5830728" cy="1009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Plus Jakarta Sans"/>
              </a:rPr>
              <a:t>Analisis Percabangan Logika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1500" y="1581150"/>
            <a:ext cx="273546" cy="38100"/>
          </a:xfrm>
          <a:prstGeom prst="roundRect">
            <a:avLst>
              <a:gd name="adj" fmla="val 50000"/>
            </a:avLst>
          </a:prstGeom>
          <a:solidFill>
            <a:srgbClr val="06B6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71500" y="1866900"/>
            <a:ext cx="55530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Plus Jakarta Sans"/>
              </a:rPr>
              <a:t>Pertimbangkan blok kode sederhana berikut: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2456825"/>
            <a:ext cx="5267325" cy="3123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Plus Jakarta Sans"/>
              </a:rPr>
              <a:t>Node Predikat berada di baris ke-2 (x &gt; 10).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2883516"/>
            <a:ext cx="52673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CBD5E1"/>
                </a:solidFill>
                <a:latin typeface="Plus Jakarta Sans"/>
              </a:rPr>
              <a:t>V(G) = P + 1 = 1 + 1 = 2.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250" y="3302616"/>
            <a:ext cx="52673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Plus Jakarta Sans"/>
              </a:rPr>
              <a:t>Artinya ada 2 jalur independen: </a:t>
            </a:r>
            <a:r>
              <a:t>
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Path 1 (Kondisi True): 1 → 2 → 3 → 7 </a:t>
            </a:r>
            <a:r>
              <a:t>
</a:t>
            </a:r>
            <a:r>
              <a:rPr sz="1500" b="0" i="0" u="none">
                <a:solidFill>
                  <a:srgbClr val="CBD5E1"/>
                </a:solidFill>
                <a:latin typeface="Plus Jakarta Sans"/>
              </a:rPr>
              <a:t> Path 2 (Kondisi False): 1 → 2 → 5 → 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250" y="4331316"/>
            <a:ext cx="526732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 dirty="0">
                <a:solidFill>
                  <a:srgbClr val="CBD5E1"/>
                </a:solidFill>
                <a:latin typeface="Plus Jakarta Sans"/>
              </a:rPr>
              <a:t>Kita </a:t>
            </a:r>
            <a:r>
              <a:rPr sz="1500" b="0" i="0" u="none" dirty="0" err="1">
                <a:solidFill>
                  <a:srgbClr val="CBD5E1"/>
                </a:solidFill>
                <a:latin typeface="Plus Jakarta Sans"/>
              </a:rPr>
              <a:t>membutuhkan</a:t>
            </a:r>
            <a:r>
              <a:rPr sz="1500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CBD5E1"/>
                </a:solidFill>
                <a:latin typeface="Plus Jakarta Sans"/>
              </a:rPr>
              <a:t>tepat</a:t>
            </a:r>
            <a:r>
              <a:rPr sz="1500" b="0" i="0" u="none" dirty="0">
                <a:solidFill>
                  <a:srgbClr val="CBD5E1"/>
                </a:solidFill>
                <a:latin typeface="Plus Jakarta Sans"/>
              </a:rPr>
              <a:t> 2 test case (</a:t>
            </a:r>
            <a:r>
              <a:rPr sz="1500" b="0" i="0" u="none" dirty="0" err="1">
                <a:solidFill>
                  <a:srgbClr val="CBD5E1"/>
                </a:solidFill>
                <a:latin typeface="Plus Jakarta Sans"/>
              </a:rPr>
              <a:t>contoh</a:t>
            </a:r>
            <a:r>
              <a:rPr sz="1500" b="0" i="0" u="none" dirty="0">
                <a:solidFill>
                  <a:srgbClr val="CBD5E1"/>
                </a:solidFill>
                <a:latin typeface="Plus Jakarta Sans"/>
              </a:rPr>
              <a:t>: x=11 dan x=5) </a:t>
            </a:r>
            <a:r>
              <a:rPr sz="1500" b="0" i="0" u="none" dirty="0" err="1">
                <a:solidFill>
                  <a:srgbClr val="CBD5E1"/>
                </a:solidFill>
                <a:latin typeface="Plus Jakarta Sans"/>
              </a:rPr>
              <a:t>untuk</a:t>
            </a:r>
            <a:r>
              <a:rPr sz="1500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CBD5E1"/>
                </a:solidFill>
                <a:latin typeface="Plus Jakarta Sans"/>
              </a:rPr>
              <a:t>menguji</a:t>
            </a:r>
            <a:r>
              <a:rPr sz="1500" b="0" i="0" u="none" dirty="0">
                <a:solidFill>
                  <a:srgbClr val="CBD5E1"/>
                </a:solidFill>
                <a:latin typeface="Plus Jakarta Sans"/>
              </a:rPr>
              <a:t> 100% </a:t>
            </a:r>
            <a:r>
              <a:rPr sz="1500" b="0" i="0" u="none" dirty="0" err="1">
                <a:solidFill>
                  <a:srgbClr val="CBD5E1"/>
                </a:solidFill>
                <a:latin typeface="Plus Jakarta Sans"/>
              </a:rPr>
              <a:t>jalur</a:t>
            </a:r>
            <a:r>
              <a:rPr sz="1500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CBD5E1"/>
                </a:solidFill>
                <a:latin typeface="Plus Jakarta Sans"/>
              </a:rPr>
              <a:t>kode</a:t>
            </a:r>
            <a:r>
              <a:rPr sz="1500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CBD5E1"/>
                </a:solidFill>
                <a:latin typeface="Plus Jakarta Sans"/>
              </a:rPr>
              <a:t>ini</a:t>
            </a:r>
            <a:r>
              <a:rPr sz="1500" b="0" i="0" u="none" dirty="0">
                <a:solidFill>
                  <a:srgbClr val="CBD5E1"/>
                </a:solidFill>
                <a:latin typeface="Plus Jakarta San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" y="2456825"/>
            <a:ext cx="1047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6B6D4"/>
                </a:solidFill>
                <a:latin typeface="Plus Jakarta Sans"/>
              </a:rPr>
              <a:t>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" y="2883516"/>
            <a:ext cx="1047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6B6D4"/>
                </a:solidFill>
                <a:latin typeface="Plus Jakarta Sans"/>
              </a:rPr>
              <a:t>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" y="3302616"/>
            <a:ext cx="1047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6B6D4"/>
                </a:solidFill>
                <a:latin typeface="Plus Jakarta Sans"/>
              </a:rPr>
              <a:t>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4331316"/>
            <a:ext cx="1047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6B6D4"/>
                </a:solidFill>
                <a:latin typeface="Plus Jakarta Sans"/>
              </a:rPr>
              <a:t>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89211" y="2262187"/>
            <a:ext cx="8613427" cy="2571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sz="2700" b="0" i="0" u="none">
                <a:solidFill>
                  <a:srgbClr val="F8FAFC"/>
                </a:solidFill>
                <a:latin typeface="Plus Jakarta Sans Medium"/>
              </a:rPr>
              <a:t>Basis Path Testing menghilangkan pendekatan "tebak-tebakan" dalam pengujian struktural, memberikan </a:t>
            </a:r>
            <a:r>
              <a:rPr sz="2700" b="1" i="0" u="none">
                <a:solidFill>
                  <a:srgbClr val="F8FAFC"/>
                </a:solidFill>
                <a:latin typeface="Plus Jakarta Sans"/>
              </a:rPr>
              <a:t>garansi matematis</a:t>
            </a:r>
            <a:r>
              <a:rPr sz="2700" b="0" i="0" u="none">
                <a:solidFill>
                  <a:srgbClr val="F8FAFC"/>
                </a:solidFill>
                <a:latin typeface="Plus Jakarta Sans Medium"/>
              </a:rPr>
              <a:t> bahwa setiap baris kode yang ditulis tidak akan dibiarkan tanpa pengujian.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33688" y="5119687"/>
            <a:ext cx="412432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6B6D4"/>
                </a:solidFill>
                <a:latin typeface="Plus Jakarta Sans"/>
              </a:rPr>
              <a:t>— Software Quality Assurance Principles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7711" y="2643187"/>
            <a:ext cx="485775" cy="1447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0"/>
              </a:lnSpc>
            </a:pPr>
            <a:r>
              <a:rPr sz="9000" b="0" i="0" u="none">
                <a:solidFill>
                  <a:srgbClr val="334155"/>
                </a:solidFill>
                <a:latin typeface="Plus Jakarta Sans Medium"/>
              </a:rPr>
              <a:t>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88365" y="4833937"/>
            <a:ext cx="485775" cy="1447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0"/>
              </a:lnSpc>
            </a:pPr>
            <a:r>
              <a:rPr sz="9000" b="0" i="0" u="none">
                <a:solidFill>
                  <a:srgbClr val="334155"/>
                </a:solidFill>
                <a:latin typeface="Plus Jakarta Sans Medium"/>
              </a:rPr>
              <a:t>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1025" y="485775"/>
            <a:ext cx="11581447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Plus Jakarta Sans"/>
              </a:rPr>
              <a:t>Mengapa Basis Path Penting?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1025" y="990600"/>
            <a:ext cx="285750" cy="38100"/>
          </a:xfrm>
          <a:prstGeom prst="roundRect">
            <a:avLst>
              <a:gd name="adj" fmla="val 50000"/>
            </a:avLst>
          </a:prstGeom>
          <a:solidFill>
            <a:srgbClr val="06B6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1543942"/>
            <a:ext cx="5715000" cy="37699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05726" y="2315467"/>
            <a:ext cx="4380547" cy="962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6000" b="1" i="0" u="none">
                <a:solidFill>
                  <a:srgbClr val="F8FAFC"/>
                </a:solidFill>
                <a:latin typeface="Plus Jakarta Sans"/>
              </a:rPr>
              <a:t>Sesi Diskusi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10025" y="3467992"/>
            <a:ext cx="4171950" cy="426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sz="2100" b="0" i="0" u="none">
                <a:solidFill>
                  <a:srgbClr val="06B6D4"/>
                </a:solidFill>
                <a:latin typeface="Plus Jakarta Sans SemiBold"/>
              </a:rPr>
              <a:t>White Box &amp; Basis Path Testing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10025" y="4085183"/>
            <a:ext cx="4171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94A3B8"/>
                </a:solidFill>
                <a:latin typeface="Plus Jakarta Sans Medium"/>
              </a:rPr>
              <a:t>Silakan ajukan pertanyaan.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880</Words>
  <Application>Microsoft Macintosh PowerPoint</Application>
  <PresentationFormat>Layar Lebar</PresentationFormat>
  <Paragraphs>81</Paragraphs>
  <Slides>12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5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12</vt:i4>
      </vt:variant>
    </vt:vector>
  </HeadingPairs>
  <TitlesOfParts>
    <vt:vector size="18" baseType="lpstr">
      <vt:lpstr>Arial</vt:lpstr>
      <vt:lpstr>Calibri</vt:lpstr>
      <vt:lpstr>Plus Jakarta Sans</vt:lpstr>
      <vt:lpstr>Plus Jakarta Sans Medium</vt:lpstr>
      <vt:lpstr>Plus Jakarta Sans SemiBold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Hazna At Thooriqoh</cp:lastModifiedBy>
  <cp:revision>2</cp:revision>
  <dcterms:created xsi:type="dcterms:W3CDTF">2013-01-27T09:14:16Z</dcterms:created>
  <dcterms:modified xsi:type="dcterms:W3CDTF">2026-08-19T08:23:48Z</dcterms:modified>
  <cp:category/>
</cp:coreProperties>
</file>