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57" r:id="rId18"/>
    <p:sldId id="278" r:id="rId19"/>
    <p:sldId id="277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3440-26A2-4667-A8B4-F3B494BA742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9E8AA-49D7-4C5D-B434-A3AB42D70CE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70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3440-26A2-4667-A8B4-F3B494BA742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9E8AA-49D7-4C5D-B434-A3AB42D70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636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3440-26A2-4667-A8B4-F3B494BA742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9E8AA-49D7-4C5D-B434-A3AB42D70CE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5399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3440-26A2-4667-A8B4-F3B494BA742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9E8AA-49D7-4C5D-B434-A3AB42D70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163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3440-26A2-4667-A8B4-F3B494BA742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9E8AA-49D7-4C5D-B434-A3AB42D70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809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3440-26A2-4667-A8B4-F3B494BA742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9E8AA-49D7-4C5D-B434-A3AB42D70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469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3440-26A2-4667-A8B4-F3B494BA742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9E8AA-49D7-4C5D-B434-A3AB42D70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807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FAD3440-26A2-4667-A8B4-F3B494BA742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F29E8AA-49D7-4C5D-B434-A3AB42D70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625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3440-26A2-4667-A8B4-F3B494BA742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9E8AA-49D7-4C5D-B434-A3AB42D70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521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3440-26A2-4667-A8B4-F3B494BA742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9E8AA-49D7-4C5D-B434-A3AB42D70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359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3440-26A2-4667-A8B4-F3B494BA742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9E8AA-49D7-4C5D-B434-A3AB42D70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181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FAD3440-26A2-4667-A8B4-F3B494BA742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F29E8AA-49D7-4C5D-B434-A3AB42D70CE8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945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en-US"/>
              <a:t/>
            </a:r>
            <a:br>
              <a:rPr lang="en-US"/>
            </a:br>
            <a:r>
              <a:rPr lang="en-US" smtClean="0"/>
              <a:t/>
            </a:r>
            <a:br>
              <a:rPr lang="en-US" smtClean="0"/>
            </a:br>
            <a:r>
              <a:rPr lang="en-US"/>
              <a:t/>
            </a:r>
            <a:br>
              <a:rPr lang="en-US"/>
            </a:br>
            <a:r>
              <a:rPr lang="en-US" smtClean="0"/>
              <a:t>DML </a:t>
            </a:r>
            <a:r>
              <a:rPr lang="en-US"/>
              <a:t/>
            </a:r>
            <a:br>
              <a:rPr lang="en-US"/>
            </a:br>
            <a:r>
              <a:rPr lang="en-US" sz="2700" b="1"/>
              <a:t>DATA MANIPULATION LANGUAGE</a:t>
            </a:r>
            <a:r>
              <a:rPr lang="en-US" sz="2700"/>
              <a:t/>
            </a:r>
            <a:br>
              <a:rPr lang="en-US" sz="2700"/>
            </a:br>
            <a:endParaRPr lang="en-US" sz="27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smtClean="0"/>
              <a:t>Retno Mumpuni </a:t>
            </a:r>
            <a:br>
              <a:rPr lang="en-US" b="1" smtClean="0"/>
            </a:br>
            <a:r>
              <a:rPr lang="en-US" b="1" smtClean="0"/>
              <a:t>Agung Mustika Rizky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smtClean="0">
                <a:effectLst/>
              </a:rPr>
              <a:t> 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smtClean="0">
                <a:effectLst/>
              </a:rPr>
              <a:t>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75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F846-2CAC-4409-8D82-716D54FE1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2908347" cy="5403850"/>
          </a:xfrm>
        </p:spPr>
        <p:txBody>
          <a:bodyPr anchor="ctr"/>
          <a:lstStyle/>
          <a:p>
            <a:pPr algn="ctr"/>
            <a:r>
              <a:rPr lang="id-ID" b="1" dirty="0"/>
              <a:t>Outline </a:t>
            </a:r>
            <a:br>
              <a:rPr lang="id-ID" b="1" dirty="0"/>
            </a:br>
            <a:r>
              <a:rPr lang="id-ID" b="1" dirty="0"/>
              <a:t>Implementasi Basis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EB738-3A63-46B1-B2B7-38E611A05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6189406"/>
          </a:xfrm>
        </p:spPr>
        <p:txBody>
          <a:bodyPr>
            <a:normAutofit fontScale="5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id-ID" sz="3400" dirty="0"/>
              <a:t>Pengantar Implementasi Basis Data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Bahasa SQL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DDL (Data Definition Language)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b="1" dirty="0"/>
              <a:t>DML (Data Manipulation Language) 1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DML (Data Manipulation Language) 2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Aggregate Function 1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Aggregate Function 2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Ujian Tengah Semester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Join Table dan Union 1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Join Table dan Union 2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Sub-query pada SQL 1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Sub-query pada SQL 2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Function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Stored Procedure 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Trigger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Ujian Akhir Semester</a:t>
            </a:r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2045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7561678-3EBF-49F9-9A0F-C5BEA6052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DML (Data Manipulation Language)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5260A9-3F2D-4E7A-941C-8AF113C7F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d-ID" dirty="0"/>
              <a:t>DML (Data Manipulation Language) adalah   bahasa   yang memungkinkan pengguna mengakses atau memanipulasi  data pada database. </a:t>
            </a:r>
          </a:p>
          <a:p>
            <a:pPr algn="just"/>
            <a:r>
              <a:rPr lang="id-ID" dirty="0"/>
              <a:t>Manipulasi data :</a:t>
            </a:r>
          </a:p>
          <a:p>
            <a:pPr lvl="1" algn="just"/>
            <a:r>
              <a:rPr lang="id-ID" dirty="0"/>
              <a:t>Pengambilan informasi yang disimpan dalam database</a:t>
            </a:r>
          </a:p>
          <a:p>
            <a:pPr lvl="1" algn="just"/>
            <a:r>
              <a:rPr lang="id-ID" dirty="0"/>
              <a:t>Penempatan informasi baru dalam database</a:t>
            </a:r>
          </a:p>
          <a:p>
            <a:pPr lvl="1" algn="just"/>
            <a:r>
              <a:rPr lang="id-ID" dirty="0"/>
              <a:t>Penghapusan informasi dari database</a:t>
            </a:r>
          </a:p>
          <a:p>
            <a:pPr lvl="1" algn="just"/>
            <a:r>
              <a:rPr lang="id-ID" dirty="0"/>
              <a:t>Modifikasi informasi yang disimpan dalam database</a:t>
            </a:r>
          </a:p>
        </p:txBody>
      </p:sp>
    </p:spTree>
    <p:extLst>
      <p:ext uri="{BB962C8B-B14F-4D97-AF65-F5344CB8AC3E}">
        <p14:creationId xmlns:p14="http://schemas.microsoft.com/office/powerpoint/2010/main" val="38347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7561678-3EBF-49F9-9A0F-C5BEA6052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Statement/Fungsi DML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5260A9-3F2D-4E7A-941C-8AF113C7F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d-ID" dirty="0"/>
              <a:t>SELECT </a:t>
            </a:r>
          </a:p>
          <a:p>
            <a:pPr algn="just"/>
            <a:r>
              <a:rPr lang="id-ID" dirty="0"/>
              <a:t>INSERT </a:t>
            </a:r>
          </a:p>
          <a:p>
            <a:pPr algn="just"/>
            <a:r>
              <a:rPr lang="id-ID" dirty="0"/>
              <a:t>UPDATE  </a:t>
            </a:r>
          </a:p>
          <a:p>
            <a:pPr algn="just"/>
            <a:r>
              <a:rPr lang="id-ID" dirty="0"/>
              <a:t>DELETE  </a:t>
            </a:r>
          </a:p>
        </p:txBody>
      </p:sp>
    </p:spTree>
    <p:extLst>
      <p:ext uri="{BB962C8B-B14F-4D97-AF65-F5344CB8AC3E}">
        <p14:creationId xmlns:p14="http://schemas.microsoft.com/office/powerpoint/2010/main" val="45293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992B1-08F7-4240-9608-0631DD101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Fungsi SELECT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24A9A-9B19-4DF4-9D9F-27E9111C4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d-ID" b="1" dirty="0"/>
              <a:t>Select </a:t>
            </a:r>
            <a:r>
              <a:rPr lang="id-ID" dirty="0"/>
              <a:t>memiliki fungsi untuk mengambil data dari suatu tabel pada database.</a:t>
            </a:r>
          </a:p>
          <a:p>
            <a:pPr algn="just"/>
            <a:r>
              <a:rPr lang="id-ID" dirty="0"/>
              <a:t>Sintaks contoh: </a:t>
            </a:r>
          </a:p>
          <a:p>
            <a:pPr lvl="1" algn="just"/>
            <a:r>
              <a:rPr lang="id-ID" b="1" dirty="0"/>
              <a:t>SELECT</a:t>
            </a:r>
            <a:r>
              <a:rPr lang="id-ID" dirty="0"/>
              <a:t> {*|daftar_kolom} </a:t>
            </a:r>
            <a:r>
              <a:rPr lang="id-ID" b="1" dirty="0"/>
              <a:t>FROM</a:t>
            </a:r>
            <a:r>
              <a:rPr lang="id-ID" dirty="0"/>
              <a:t> nama_tabel [</a:t>
            </a:r>
            <a:r>
              <a:rPr lang="id-ID" b="1" dirty="0"/>
              <a:t>WHERE</a:t>
            </a:r>
            <a:r>
              <a:rPr lang="id-ID" dirty="0"/>
              <a:t> kondisi_where] </a:t>
            </a:r>
          </a:p>
          <a:p>
            <a:pPr marL="265113" lvl="1" algn="just"/>
            <a:r>
              <a:rPr lang="id-ID" sz="2800" dirty="0"/>
              <a:t>Keterangan :</a:t>
            </a:r>
            <a:endParaRPr lang="id-ID" dirty="0"/>
          </a:p>
          <a:p>
            <a:pPr marL="722313" lvl="2" algn="just"/>
            <a:r>
              <a:rPr lang="id-ID" sz="2400" dirty="0"/>
              <a:t>* digunakan untuk menampilkan semua kolom yang ada dalam tabel</a:t>
            </a:r>
          </a:p>
          <a:p>
            <a:pPr marL="722313" lvl="2" algn="just"/>
            <a:r>
              <a:rPr lang="id-ID" sz="2400" dirty="0"/>
              <a:t>Daftar_kolom digunakan untuk mengambil kolom tertentu saja</a:t>
            </a:r>
          </a:p>
          <a:p>
            <a:pPr marL="722313" lvl="2" algn="just"/>
            <a:r>
              <a:rPr lang="id-ID" sz="2400" dirty="0"/>
              <a:t>WHERE digunakan jika ingin membatasi data yang ditampilkan</a:t>
            </a:r>
          </a:p>
        </p:txBody>
      </p:sp>
    </p:spTree>
    <p:extLst>
      <p:ext uri="{BB962C8B-B14F-4D97-AF65-F5344CB8AC3E}">
        <p14:creationId xmlns:p14="http://schemas.microsoft.com/office/powerpoint/2010/main" val="133621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29405-BFC7-41F0-8E77-C34B5D97C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Contoh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CCF8B-FFD0-4A00-965C-A87B701AC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89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Query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d-ID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SELECT * FROM mahasiswa;</a:t>
            </a:r>
          </a:p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Hasil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1B0FA9-92E3-4546-9207-6C2CAEB82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700" y="3264156"/>
            <a:ext cx="7086600" cy="273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62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29405-BFC7-41F0-8E77-C34B5D97C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Contoh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CCF8B-FFD0-4A00-965C-A87B701AC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89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Query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id_mahasiswa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email FROM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mahasiswa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Hasil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5FDAFF-E919-48E9-AFE1-873F265E2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5700" y="3429000"/>
            <a:ext cx="4800600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65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29405-BFC7-41F0-8E77-C34B5D97C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Contoh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CCF8B-FFD0-4A00-965C-A87B701AC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89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Query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id_mahasiswa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email,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jenis_kelamin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FROM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mahasiswa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WHERE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jenis_kelamin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= '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perempuan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';</a:t>
            </a: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Hasil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C1B165-C227-4ECC-A4CA-EF0F4C77F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187" y="3397045"/>
            <a:ext cx="6143625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12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992B1-08F7-4240-9608-0631DD101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Fungsi INSERT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24A9A-9B19-4DF4-9D9F-27E9111C4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1936" y="1737360"/>
            <a:ext cx="10058400" cy="4023360"/>
          </a:xfrm>
        </p:spPr>
        <p:txBody>
          <a:bodyPr>
            <a:normAutofit/>
          </a:bodyPr>
          <a:lstStyle/>
          <a:p>
            <a:pPr algn="just"/>
            <a:r>
              <a:rPr lang="id-ID" b="1" dirty="0"/>
              <a:t>Insert </a:t>
            </a:r>
            <a:r>
              <a:rPr lang="id-ID" dirty="0"/>
              <a:t>memiliki fungsi untuk menambahkan data ke suatu tabel pada database.</a:t>
            </a:r>
          </a:p>
          <a:p>
            <a:pPr algn="just"/>
            <a:r>
              <a:rPr lang="id-ID" dirty="0"/>
              <a:t>Sintaks contoh: </a:t>
            </a:r>
          </a:p>
          <a:p>
            <a:pPr lvl="1" algn="just"/>
            <a:r>
              <a:rPr lang="id-ID" b="1" dirty="0"/>
              <a:t>INSERT INTO </a:t>
            </a:r>
            <a:r>
              <a:rPr lang="id-ID" dirty="0"/>
              <a:t>nama_tabel [(nama_kolom1[, nama_kolom2, ...])] </a:t>
            </a:r>
            <a:r>
              <a:rPr lang="id-ID" b="1" dirty="0"/>
              <a:t>VALUES </a:t>
            </a:r>
            <a:r>
              <a:rPr lang="id-ID" dirty="0"/>
              <a:t>(isi_kolom1[, isi_kolom2, ...]) </a:t>
            </a:r>
          </a:p>
          <a:p>
            <a:pPr marL="265113" lvl="1" algn="just"/>
            <a:r>
              <a:rPr lang="id-ID" sz="2800" dirty="0"/>
              <a:t>Keterangan :</a:t>
            </a:r>
            <a:endParaRPr lang="id-ID" dirty="0"/>
          </a:p>
          <a:p>
            <a:pPr marL="722313" lvl="2" algn="just"/>
            <a:r>
              <a:rPr lang="id-ID" sz="2400" dirty="0"/>
              <a:t>Daftar nama kolom boleh ditulis, boleh tidak. Jika tidak ditulis, maka dianggap sesuai urutan nama kolom. </a:t>
            </a:r>
          </a:p>
          <a:p>
            <a:pPr marL="722313" lvl="2" algn="just"/>
            <a:r>
              <a:rPr lang="id-ID" sz="2400" dirty="0"/>
              <a:t>Isi kolom harus sesuai dengan urutan daftar nama kolom. </a:t>
            </a:r>
          </a:p>
          <a:p>
            <a:pPr marL="722313" lvl="2" algn="just"/>
            <a:r>
              <a:rPr lang="id-ID" sz="2400" dirty="0"/>
              <a:t>Gunakan koma sebagai pemisah.</a:t>
            </a:r>
          </a:p>
        </p:txBody>
      </p:sp>
    </p:spTree>
    <p:extLst>
      <p:ext uri="{BB962C8B-B14F-4D97-AF65-F5344CB8AC3E}">
        <p14:creationId xmlns:p14="http://schemas.microsoft.com/office/powerpoint/2010/main" val="281167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29405-BFC7-41F0-8E77-C34B5D97C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Contoh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CCF8B-FFD0-4A00-965C-A87B701AC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89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Query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d-ID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INSERT INTO mahasiswa VALUES (‘6', ‘putra', ‘1302883’, ‘putra@gmail.com’, 'laki-laki');</a:t>
            </a:r>
          </a:p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Hasil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CF4058-2479-4309-869F-D7AC249B42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311" y="3311320"/>
            <a:ext cx="6943725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37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29405-BFC7-41F0-8E77-C34B5D97C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Contoh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CCF8B-FFD0-4A00-965C-A87B701AC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89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Query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INSERT INTO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mahasiswa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id_mahasiswa,nama,npm,email,jenis_kelamin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 VALUES ('7', '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elsa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', '1407215','elsa@gmail.com','perempuan');</a:t>
            </a: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Hasil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62CEF3-5078-4544-9FFC-682C25544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3104843"/>
            <a:ext cx="6781800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67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29405-BFC7-41F0-8E77-C34B5D97C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Contoh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CCF8B-FFD0-4A00-965C-A87B701AC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89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Query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INSERT INTO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mahasiswa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id_mahasiswa,nama,email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 VALUES ('8', '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kinan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', 'kinan@gmail.com');</a:t>
            </a:r>
          </a:p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Hasil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5B1C48-4CA7-4BA3-BFA2-7BA5911B7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812" y="3063875"/>
            <a:ext cx="681037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32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992B1-08F7-4240-9608-0631DD101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Fungsi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24A9A-9B19-4DF4-9D9F-27E9111C4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d-ID" b="1" dirty="0"/>
              <a:t>Update </a:t>
            </a:r>
            <a:r>
              <a:rPr lang="id-ID" dirty="0"/>
              <a:t>memiliki fungsi untuk mengubah data dari suatu tabel pada database.</a:t>
            </a:r>
          </a:p>
          <a:p>
            <a:pPr algn="just"/>
            <a:r>
              <a:rPr lang="id-ID" dirty="0"/>
              <a:t>Sintaks contoh: </a:t>
            </a:r>
          </a:p>
          <a:p>
            <a:pPr lvl="1" algn="just"/>
            <a:r>
              <a:rPr lang="id-ID" b="1" dirty="0"/>
              <a:t>UPDATE</a:t>
            </a:r>
            <a:r>
              <a:rPr lang="id-ID" dirty="0"/>
              <a:t> nama_tabel </a:t>
            </a:r>
            <a:r>
              <a:rPr lang="id-ID" b="1" dirty="0"/>
              <a:t>SET</a:t>
            </a:r>
            <a:r>
              <a:rPr lang="id-ID" dirty="0"/>
              <a:t> kolom1={isi|DEFAULT} [, kolom2={expr2|DEFAULT}] ...] [</a:t>
            </a:r>
            <a:r>
              <a:rPr lang="id-ID" b="1" dirty="0"/>
              <a:t>WHERE</a:t>
            </a:r>
            <a:r>
              <a:rPr lang="id-ID" dirty="0"/>
              <a:t> kondisi_where] </a:t>
            </a:r>
          </a:p>
          <a:p>
            <a:pPr marL="265113" lvl="1" algn="just"/>
            <a:r>
              <a:rPr lang="id-ID" sz="2800" dirty="0"/>
              <a:t>Keterangan :</a:t>
            </a:r>
            <a:endParaRPr lang="id-ID" dirty="0"/>
          </a:p>
          <a:p>
            <a:pPr marL="722313" lvl="2" algn="just"/>
            <a:r>
              <a:rPr lang="id-ID" sz="2000" dirty="0"/>
              <a:t>WHERE digunakan untuk membatasi banyaknya baris yang diupdate.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351234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29405-BFC7-41F0-8E77-C34B5D97C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Contoh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CCF8B-FFD0-4A00-965C-A87B701AC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89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Query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update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mahasiswa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set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=upper(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Hasil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83EC9E-F04B-4BA9-AC49-548F75F2F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25" y="2820270"/>
            <a:ext cx="676275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9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29405-BFC7-41F0-8E77-C34B5D97C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Contoh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CCF8B-FFD0-4A00-965C-A87B701AC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89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Query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UPDATE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mahasiswa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SET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npm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='1103264' WHERE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jenis_kelamin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IS NULL;</a:t>
            </a:r>
          </a:p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Hasil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A51547-3AE4-4DA7-BAE3-2F26C47D6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725" y="2820270"/>
            <a:ext cx="6686550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20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29405-BFC7-41F0-8E77-C34B5D97C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Contoh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CCF8B-FFD0-4A00-965C-A87B701AC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89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Query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DELETE FROM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mahasiswa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WHERE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jenis_kelamin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='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perempuan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';</a:t>
            </a:r>
          </a:p>
          <a:p>
            <a:pPr marL="0" indent="0">
              <a:buNone/>
            </a:pPr>
            <a:r>
              <a:rPr lang="id-ID" sz="2400" b="1" dirty="0">
                <a:cs typeface="Courier New" panose="02070309020205020404" pitchFamily="49" charset="0"/>
              </a:rPr>
              <a:t>Hasil :</a:t>
            </a:r>
            <a:endParaRPr lang="id-ID" sz="1800" b="1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FB8007-9829-48A5-860C-476C60BA4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3200245"/>
            <a:ext cx="6781800" cy="258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3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710" y="221226"/>
            <a:ext cx="10786970" cy="943897"/>
          </a:xfrm>
        </p:spPr>
        <p:txBody>
          <a:bodyPr>
            <a:normAutofit fontScale="90000"/>
          </a:bodyPr>
          <a:lstStyle/>
          <a:p>
            <a:r>
              <a:rPr lang="en-US" b="1" smtClean="0"/>
              <a:t>TUGAS:</a:t>
            </a:r>
            <a:br>
              <a:rPr lang="en-US" b="1" smtClean="0"/>
            </a:br>
            <a:r>
              <a:rPr lang="en-US" sz="2700" b="1" smtClean="0"/>
              <a:t>Inputkan data menggunakan  query insert minimal 15 data pada database Perpustakaan </a:t>
            </a:r>
            <a:endParaRPr lang="en-US" sz="2700" b="1"/>
          </a:p>
        </p:txBody>
      </p:sp>
      <p:sp>
        <p:nvSpPr>
          <p:cNvPr id="4" name="Rectangle 3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smtClean="0">
                <a:effectLst/>
              </a:rPr>
              <a:t> 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smtClean="0">
                <a:effectLst/>
              </a:rPr>
              <a:t> </a:t>
            </a: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smtClean="0">
                <a:effectLst/>
              </a:rPr>
              <a:t> 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mtClean="0"/>
              <a:t> </a:t>
            </a:r>
            <a:endParaRPr lang="en-US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1381" y="1327355"/>
            <a:ext cx="9512709" cy="513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19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chemeClr val="tx1"/>
                </a:solidFill>
              </a:rPr>
              <a:t>Tugas 2- </a:t>
            </a:r>
            <a:r>
              <a:rPr lang="en-US" sz="2800" b="1" smtClean="0">
                <a:solidFill>
                  <a:schemeClr val="tx1"/>
                </a:solidFill>
              </a:rPr>
              <a:t>Deadline 25 Septermber 2026</a:t>
            </a:r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solidFill>
                  <a:schemeClr val="tx1"/>
                </a:solidFill>
              </a:rPr>
              <a:t>1. Pelajari cara export dan import data pada tools database masing- masing </a:t>
            </a:r>
          </a:p>
          <a:p>
            <a:r>
              <a:rPr lang="en-US" smtClean="0">
                <a:solidFill>
                  <a:schemeClr val="tx1"/>
                </a:solidFill>
              </a:rPr>
              <a:t>2. Import database perpustakaan berdasarkan file database perpustakaan yang ada di ilmu2</a:t>
            </a:r>
          </a:p>
          <a:p>
            <a:r>
              <a:rPr lang="en-US" smtClean="0">
                <a:solidFill>
                  <a:schemeClr val="tx1"/>
                </a:solidFill>
              </a:rPr>
              <a:t>3. Kerjakan soal – soal yang ada pada slide 19 dan 20 </a:t>
            </a:r>
          </a:p>
          <a:p>
            <a:r>
              <a:rPr lang="en-US" smtClean="0">
                <a:solidFill>
                  <a:schemeClr val="tx1"/>
                </a:solidFill>
              </a:rPr>
              <a:t>4. Dokumentasikan dengan baik sesuai struktur berikut:</a:t>
            </a:r>
            <a:br>
              <a:rPr lang="en-US" smtClean="0">
                <a:solidFill>
                  <a:schemeClr val="tx1"/>
                </a:solidFill>
              </a:rPr>
            </a:br>
            <a:r>
              <a:rPr lang="en-US" smtClean="0">
                <a:solidFill>
                  <a:schemeClr val="tx1"/>
                </a:solidFill>
              </a:rPr>
              <a:t>          -Tulis Soal </a:t>
            </a:r>
            <a:br>
              <a:rPr lang="en-US" smtClean="0">
                <a:solidFill>
                  <a:schemeClr val="tx1"/>
                </a:solidFill>
              </a:rPr>
            </a:br>
            <a:r>
              <a:rPr lang="en-US" smtClean="0">
                <a:solidFill>
                  <a:schemeClr val="tx1"/>
                </a:solidFill>
              </a:rPr>
              <a:t>          -Tuliskan statement / query DML untuk menyelesaikan soal </a:t>
            </a:r>
            <a:br>
              <a:rPr lang="en-US" smtClean="0">
                <a:solidFill>
                  <a:schemeClr val="tx1"/>
                </a:solidFill>
              </a:rPr>
            </a:br>
            <a:r>
              <a:rPr lang="en-US" smtClean="0">
                <a:solidFill>
                  <a:schemeClr val="tx1"/>
                </a:solidFill>
              </a:rPr>
              <a:t>          -Screenshoot tampilan tabel (sesuai soal) sebelum dan sesudah query dijalankan</a:t>
            </a:r>
            <a:br>
              <a:rPr lang="en-US" smtClean="0">
                <a:solidFill>
                  <a:schemeClr val="tx1"/>
                </a:solidFill>
              </a:rPr>
            </a:br>
            <a:r>
              <a:rPr lang="en-US" smtClean="0">
                <a:solidFill>
                  <a:schemeClr val="tx1"/>
                </a:solidFill>
              </a:rPr>
              <a:t>          -Berikan penjelasan singkat terkait dengan query dan hasil running query</a:t>
            </a:r>
          </a:p>
          <a:p>
            <a:r>
              <a:rPr lang="en-US" smtClean="0">
                <a:solidFill>
                  <a:schemeClr val="tx1"/>
                </a:solidFill>
              </a:rPr>
              <a:t>5. Kumpulkan dalam 1 file .doc 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5282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735862"/>
          </a:xfrm>
        </p:spPr>
        <p:txBody>
          <a:bodyPr/>
          <a:lstStyle/>
          <a:p>
            <a:r>
              <a:rPr lang="en-US" b="1" smtClean="0"/>
              <a:t>Soal 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221971"/>
            <a:ext cx="10058400" cy="465512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mtClean="0"/>
              <a:t>1. Tampilkan </a:t>
            </a:r>
            <a:r>
              <a:rPr lang="en-US"/>
              <a:t>Data Buku dengan judul </a:t>
            </a:r>
            <a:r>
              <a:rPr lang="en-US" smtClean="0"/>
              <a:t>Fisdas</a:t>
            </a:r>
            <a:endParaRPr lang="en-US"/>
          </a:p>
          <a:p>
            <a:pPr marL="0" indent="0">
              <a:lnSpc>
                <a:spcPct val="120000"/>
              </a:lnSpc>
              <a:buNone/>
            </a:pPr>
            <a:r>
              <a:rPr lang="en-US" smtClean="0"/>
              <a:t>2. Tampilkan informasi </a:t>
            </a:r>
            <a:r>
              <a:rPr lang="en-US"/>
              <a:t>judul bukudan jumlah buku yang jumlah totalnya lebih dari </a:t>
            </a:r>
            <a:r>
              <a:rPr lang="en-US" smtClean="0"/>
              <a:t>25</a:t>
            </a:r>
            <a:endParaRPr lang="en-US"/>
          </a:p>
          <a:p>
            <a:pPr marL="0" indent="0">
              <a:lnSpc>
                <a:spcPct val="120000"/>
              </a:lnSpc>
              <a:buNone/>
            </a:pPr>
            <a:r>
              <a:rPr lang="en-US" smtClean="0"/>
              <a:t>3. Perbaharui </a:t>
            </a:r>
            <a:r>
              <a:rPr lang="en-US"/>
              <a:t>Data jumlah buku Buku menjadi 15 untuk buku dengan ID </a:t>
            </a:r>
            <a:r>
              <a:rPr lang="en-US" smtClean="0"/>
              <a:t>B007</a:t>
            </a:r>
            <a:endParaRPr lang="en-US"/>
          </a:p>
          <a:p>
            <a:pPr marL="0" indent="0">
              <a:lnSpc>
                <a:spcPct val="120000"/>
              </a:lnSpc>
              <a:buNone/>
            </a:pPr>
            <a:r>
              <a:rPr lang="en-US" smtClean="0"/>
              <a:t>4. Tampilkan </a:t>
            </a:r>
            <a:r>
              <a:rPr lang="en-US"/>
              <a:t>IDBuku, JudukBuku dan Jumlah buku yang tersedia, data buku yang tampil adalah data buku yang jumlahnya lebih dari </a:t>
            </a:r>
            <a:r>
              <a:rPr lang="en-US" smtClean="0"/>
              <a:t>5</a:t>
            </a:r>
            <a:endParaRPr lang="en-US"/>
          </a:p>
          <a:p>
            <a:pPr marL="0" indent="0">
              <a:lnSpc>
                <a:spcPct val="120000"/>
              </a:lnSpc>
              <a:buNone/>
            </a:pPr>
            <a:r>
              <a:rPr lang="en-US" smtClean="0"/>
              <a:t>5. Tampilkan </a:t>
            </a:r>
            <a:r>
              <a:rPr lang="en-US"/>
              <a:t>Judul Buku mempunyai huruf depan </a:t>
            </a:r>
            <a:r>
              <a:rPr lang="en-US" smtClean="0"/>
              <a:t>R</a:t>
            </a:r>
            <a:endParaRPr lang="en-US"/>
          </a:p>
          <a:p>
            <a:pPr marL="0" indent="0">
              <a:lnSpc>
                <a:spcPct val="120000"/>
              </a:lnSpc>
              <a:buNone/>
            </a:pPr>
            <a:r>
              <a:rPr lang="en-US" smtClean="0"/>
              <a:t>6. Tampilkan </a:t>
            </a:r>
            <a:r>
              <a:rPr lang="en-US"/>
              <a:t>nama anggota yang memiliki ID Jurusan </a:t>
            </a:r>
            <a:r>
              <a:rPr lang="en-US" smtClean="0"/>
              <a:t>J001</a:t>
            </a:r>
            <a:endParaRPr lang="en-US"/>
          </a:p>
          <a:p>
            <a:pPr marL="0" indent="0">
              <a:lnSpc>
                <a:spcPct val="120000"/>
              </a:lnSpc>
              <a:buNone/>
            </a:pPr>
            <a:r>
              <a:rPr lang="en-US" smtClean="0"/>
              <a:t>7. Ubahlah </a:t>
            </a:r>
            <a:r>
              <a:rPr lang="en-US"/>
              <a:t>NPM anggota yang berID Anggota A001 menjadi '2009304</a:t>
            </a:r>
            <a:r>
              <a:rPr lang="en-US" smtClean="0"/>
              <a:t>'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887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3148" y="1737360"/>
            <a:ext cx="10206663" cy="32004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Deadline </a:t>
            </a:r>
            <a:r>
              <a:rPr lang="en-US" b="1" smtClean="0"/>
              <a:t>25</a:t>
            </a:r>
            <a:r>
              <a:rPr lang="en-US" b="1" smtClean="0"/>
              <a:t> </a:t>
            </a:r>
            <a:r>
              <a:rPr lang="en-US" b="1" smtClean="0"/>
              <a:t>September </a:t>
            </a:r>
            <a:r>
              <a:rPr lang="en-US" b="1" smtClean="0"/>
              <a:t>2026</a:t>
            </a:r>
            <a:br>
              <a:rPr lang="en-US" b="1" smtClean="0"/>
            </a:b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86513554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7040</TotalTime>
  <Words>597</Words>
  <Application>Microsoft Office PowerPoint</Application>
  <PresentationFormat>Widescreen</PresentationFormat>
  <Paragraphs>114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Calibri</vt:lpstr>
      <vt:lpstr>Calibri Light</vt:lpstr>
      <vt:lpstr>Courier New</vt:lpstr>
      <vt:lpstr>Retrospect</vt:lpstr>
      <vt:lpstr>    DML  DATA MANIPULATION LANGUAGE </vt:lpstr>
      <vt:lpstr>Outline  Implementasi Basis Data</vt:lpstr>
      <vt:lpstr>DML (Data Manipulation Language)</vt:lpstr>
      <vt:lpstr>Statement/Fungsi DML</vt:lpstr>
      <vt:lpstr>Fungsi SELECT</vt:lpstr>
      <vt:lpstr>Contoh :</vt:lpstr>
      <vt:lpstr>Contoh :</vt:lpstr>
      <vt:lpstr>Contoh :</vt:lpstr>
      <vt:lpstr>Fungsi INSERT</vt:lpstr>
      <vt:lpstr>Contoh :</vt:lpstr>
      <vt:lpstr>Contoh :</vt:lpstr>
      <vt:lpstr>Contoh :</vt:lpstr>
      <vt:lpstr>Fungsi UPDATE</vt:lpstr>
      <vt:lpstr>Contoh :</vt:lpstr>
      <vt:lpstr>Contoh :</vt:lpstr>
      <vt:lpstr>Contoh :</vt:lpstr>
      <vt:lpstr>TUGAS: Inputkan data menggunakan  query insert minimal 15 data pada database Perpustakaan </vt:lpstr>
      <vt:lpstr>Tugas 2- Deadline 25 Septermber 2026</vt:lpstr>
      <vt:lpstr>Soal </vt:lpstr>
      <vt:lpstr>Deadline 25 September 2026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DML</dc:title>
  <dc:creator>asus</dc:creator>
  <cp:lastModifiedBy>Reviewer Santika 2023</cp:lastModifiedBy>
  <cp:revision>24</cp:revision>
  <dcterms:created xsi:type="dcterms:W3CDTF">2022-09-26T04:06:57Z</dcterms:created>
  <dcterms:modified xsi:type="dcterms:W3CDTF">2026-09-18T04:01:44Z</dcterms:modified>
</cp:coreProperties>
</file>