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KPL" id="{CB0F329E-FC5E-D83E-556E-BB3619A57EC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2"/>
    <p:restoredTop sz="94610"/>
  </p:normalViewPr>
  <p:slideViewPr>
    <p:cSldViewPr snapToGrid="0" snapToObjects="1">
      <p:cViewPr varScale="1">
        <p:scale>
          <a:sx n="160" d="100"/>
          <a:sy n="160" d="100"/>
        </p:scale>
        <p:origin x="1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8644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1234440"/>
            <a:ext cx="1097280" cy="73152"/>
          </a:xfrm>
          <a:prstGeom prst="rect">
            <a:avLst/>
          </a:prstGeom>
          <a:solidFill>
            <a:schemeClr val="accent2"/>
          </a:solidFill>
          <a:ln/>
        </p:spPr>
      </p:sp>
      <p:sp>
        <p:nvSpPr>
          <p:cNvPr id="4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141732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5" name="Text 2"/>
          <p:cNvSpPr>
            <a:spLocks noGrp="1"/>
          </p:cNvSpPr>
          <p:nvPr>
            <p:ph type="body" idx="103" hasCustomPrompt="1"/>
          </p:nvPr>
        </p:nvSpPr>
        <p:spPr>
          <a:xfrm>
            <a:off x="548640" y="2743200"/>
            <a:ext cx="80467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marL="0" indent="0" algn="l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274320"/>
            <a:ext cx="804672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>
            <a:spLocks noGrp="1"/>
          </p:cNvSpPr>
          <p:nvPr>
            <p:ph type="title" idx="102" hasCustomPrompt="1"/>
          </p:nvPr>
        </p:nvSpPr>
        <p:spPr>
          <a:xfrm>
            <a:off x="548640" y="141732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bg1"/>
                </a:solidFill>
              </a:rPr>
              <a:t>SRS / SKPL: Software Requirements Specification</a:t>
            </a:r>
            <a:endParaRPr lang="en-US" sz="3600" dirty="0"/>
          </a:p>
        </p:txBody>
      </p:sp>
      <p:sp>
        <p:nvSpPr>
          <p:cNvPr id="3" name="Text 2"/>
          <p:cNvSpPr>
            <a:spLocks noGrp="1"/>
          </p:cNvSpPr>
          <p:nvPr>
            <p:ph type="body" idx="103" hasCustomPrompt="1"/>
          </p:nvPr>
        </p:nvSpPr>
        <p:spPr>
          <a:xfrm>
            <a:off x="548640" y="274320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chemeClr val="bg2"/>
                </a:solidFill>
              </a:rPr>
              <a:t>Information Systems Analysis and Design</a:t>
            </a:r>
            <a:endParaRPr lang="en-US" sz="1800" dirty="0"/>
          </a:p>
          <a:p>
            <a:pPr marL="0" indent="0" algn="l">
              <a:buNone/>
            </a:pPr>
            <a:endParaRPr lang="en-US" sz="1800" dirty="0"/>
          </a:p>
        </p:txBody>
      </p:sp>
      <p:sp>
        <p:nvSpPr>
          <p:cNvPr id="4" name="Text 3">
            <a:extLst>
              <a:ext uri="{FF2B5EF4-FFF2-40B4-BE49-F238E27FC236}">
                <a16:creationId xmlns:a16="http://schemas.microsoft.com/office/drawing/2014/main" id="{6911C83B-4F2A-78C0-3A89-71666E8F570E}"/>
              </a:ext>
            </a:extLst>
          </p:cNvPr>
          <p:cNvSpPr txBox="1"/>
          <p:nvPr/>
        </p:nvSpPr>
        <p:spPr>
          <a:xfrm>
            <a:off x="548640" y="868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kern="0" spc="300">
                <a:solidFill>
                  <a:srgbClr val="E091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PRA-UTS  ·  PENDEKATAN TERSTRUKTUR</a:t>
            </a:r>
            <a:endParaRPr lang="en-US" sz="13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979E1F8-FB6D-BC86-E0EB-734FE16986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26" y="25922"/>
            <a:ext cx="2979089" cy="6657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2743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What is an SRS (SKPL) and why does it matter?</a:t>
            </a:r>
            <a:endParaRPr lang="en-US" sz="2800" dirty="0"/>
          </a:p>
        </p:txBody>
      </p:sp>
      <p:sp>
        <p:nvSpPr>
          <p:cNvPr id="3" name="Definisi"/>
          <p:cNvSpPr/>
          <p:nvPr/>
        </p:nvSpPr>
        <p:spPr>
          <a:xfrm>
            <a:off x="548640" y="1188720"/>
            <a:ext cx="3291840" cy="329184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25880"/>
            <a:ext cx="292608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DEFINITION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737360"/>
            <a:ext cx="2926080" cy="21945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bg1"/>
                </a:solidFill>
              </a:rPr>
              <a:t>An SRS is a formal document that describes WHAT a system must do and the constraints it works under, not HOW it is built.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931920"/>
            <a:ext cx="292608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bg2"/>
                </a:solidFill>
              </a:rPr>
              <a:t>Known in Indonesia as SKPL (IEEE 830 / ISO 29148)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114800" y="1188720"/>
            <a:ext cx="4480560" cy="1005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251960" y="1463040"/>
            <a:ext cx="457200" cy="457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251960" y="1463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846320" y="1280160"/>
            <a:ext cx="36576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Shared agreement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4846320" y="1627632"/>
            <a:ext cx="365760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Client, analyst, and developers work from the same reference.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114800" y="2331720"/>
            <a:ext cx="4480560" cy="1005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251960" y="2606040"/>
            <a:ext cx="457200" cy="457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251960" y="2606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2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4846320" y="2423160"/>
            <a:ext cx="36576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Basis for design and testing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4846320" y="2770632"/>
            <a:ext cx="365760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The design document and test cases are derived from it.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4114800" y="3474720"/>
            <a:ext cx="4480560" cy="1005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251960" y="3749040"/>
            <a:ext cx="457200" cy="4572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5196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3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46320" y="3566160"/>
            <a:ext cx="36576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Controls cost of change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4846320" y="3913632"/>
            <a:ext cx="365760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Wrong requirements cost the most when found late.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2743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Where the SRS fits in the development cycle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1463040" cy="1005840"/>
          </a:xfrm>
          <a:prstGeom prst="roundRect">
            <a:avLst>
              <a:gd name="adj" fmla="val 909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Requirements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Analysis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468880"/>
            <a:ext cx="146304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Interviews, observation, surveys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2011680" y="155448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accent6"/>
                </a:solidFill>
              </a:rPr>
              <a:t>›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194560" y="1371600"/>
            <a:ext cx="1463040" cy="1005840"/>
          </a:xfrm>
          <a:prstGeom prst="roundRect">
            <a:avLst>
              <a:gd name="adj" fmla="val 9091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SRS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(SKPL)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2194560" y="2468880"/>
            <a:ext cx="146304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WHAT is needed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3657600" y="155448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accent6"/>
                </a:solidFill>
              </a:rPr>
              <a:t>›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3840480" y="1371600"/>
            <a:ext cx="1463040" cy="1005840"/>
          </a:xfrm>
          <a:prstGeom prst="roundRect">
            <a:avLst>
              <a:gd name="adj" fmla="val 909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Design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(DPPL)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840480" y="2468880"/>
            <a:ext cx="146304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HOW it is built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303520" y="155448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accent6"/>
                </a:solidFill>
              </a:rPr>
              <a:t>›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0" y="1371600"/>
            <a:ext cx="1463040" cy="1005840"/>
          </a:xfrm>
          <a:prstGeom prst="roundRect">
            <a:avLst>
              <a:gd name="adj" fmla="val 909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Implementation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0" y="2468880"/>
            <a:ext cx="146304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Coding per design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949440" y="155448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chemeClr val="accent6"/>
                </a:solidFill>
              </a:rPr>
              <a:t>›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7132320" y="1371600"/>
            <a:ext cx="1463040" cy="1005840"/>
          </a:xfrm>
          <a:prstGeom prst="roundRect">
            <a:avLst>
              <a:gd name="adj" fmla="val 9091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Testing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7132320" y="2468880"/>
            <a:ext cx="146304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accent6"/>
                </a:solidFill>
              </a:rPr>
              <a:t>Verified against SRS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48640" y="3383280"/>
            <a:ext cx="8046720" cy="109728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" y="3474720"/>
            <a:ext cx="7680960" cy="914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The SRS bridges user needs and technical design. Testers also use it as the yardstick: the system is correct when it meets the SRS.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2743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Structure of an SRS document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931920" cy="73152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58368" y="132588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58368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234440" y="1243584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Introduction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1234440" y="1554480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Purpose, scope, definitions, references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3931920" cy="73152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58368" y="219456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58368" y="2194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234440" y="2112264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Overall Description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1234440" y="2423160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Perspective, functions, users, constraints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48640" y="2926080"/>
            <a:ext cx="3931920" cy="73152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58368" y="30632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58368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3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1234440" y="2980944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External Interfaces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1234440" y="3291840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UI, hardware, software, communication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48640" y="3794760"/>
            <a:ext cx="3931920" cy="73152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58368" y="393192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58368" y="3931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4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234440" y="3849624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Functional Requirements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1234440" y="4160520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Requirement list, use cases or DFD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63440" y="1188720"/>
            <a:ext cx="3931920" cy="73152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773168" y="132588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773168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5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5349240" y="1243584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Non-Functional Requirements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5349240" y="1554480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Performance, security, availability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2057400"/>
            <a:ext cx="3931920" cy="73152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773168" y="219456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773168" y="2194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6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5349240" y="2112264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Data Requirements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5349240" y="2423160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ERD and data dictionary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4663440" y="2926080"/>
            <a:ext cx="3931920" cy="73152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773168" y="3063240"/>
            <a:ext cx="457200" cy="4572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4773168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bg1"/>
                </a:solidFill>
              </a:rPr>
              <a:t>7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5349240" y="2980944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Traceability Matrix</a:t>
            </a:r>
            <a:endParaRPr lang="en-US" sz="1400" dirty="0"/>
          </a:p>
        </p:txBody>
      </p:sp>
      <p:sp>
        <p:nvSpPr>
          <p:cNvPr id="37" name="Text 35"/>
          <p:cNvSpPr txBox="1"/>
          <p:nvPr/>
        </p:nvSpPr>
        <p:spPr>
          <a:xfrm>
            <a:off x="5349240" y="3291840"/>
            <a:ext cx="32004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Requirement to use case to test case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4663440" y="3794760"/>
            <a:ext cx="393192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6"/>
                </a:solidFill>
              </a:rPr>
              <a:t>Appendices: mockups, interview results, open issues</a:t>
            </a:r>
            <a:endParaRPr lang="en-US" sz="1200" dirty="0"/>
          </a:p>
        </p:txBody>
      </p:sp>
      <p:sp>
        <p:nvSpPr>
          <p:cNvPr id="3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2743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Functional vs non-functional requirements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93192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1188720"/>
            <a:ext cx="3931920" cy="82296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1234440"/>
            <a:ext cx="365760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Functional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627632"/>
            <a:ext cx="36576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bg1"/>
                </a:solidFill>
              </a:rPr>
              <a:t>What the system does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148840"/>
            <a:ext cx="36576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Examples: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468880"/>
            <a:ext cx="3657600" cy="1828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system shall allow users to log in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student shall be able to borrow a book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An admin shall be able to print reports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663440" y="1188720"/>
            <a:ext cx="393192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1188720"/>
            <a:ext cx="3931920" cy="82296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00600" y="1234440"/>
            <a:ext cx="3657600" cy="4114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</a:rPr>
              <a:t>Non-Functional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800600" y="1627632"/>
            <a:ext cx="36576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How well the system works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2148840"/>
            <a:ext cx="365760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Examples: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2468880"/>
            <a:ext cx="3657600" cy="1828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Response time ≤ 3 seconds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Passwords stored hashed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Availability ≥ 99% per month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2743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Modeling approaches: Use Case vs DFD</a:t>
            </a:r>
            <a:endParaRPr lang="en-US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315468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SKPL Section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8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Use Case Approach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8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DFD Approach</a:t>
                      </a:r>
                      <a:endParaRPr lang="en-US" sz="13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7C8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F3D5E"/>
                          </a:solidFill>
                        </a:rPr>
                        <a:t>2.1 Perspective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F3D5E"/>
                          </a:solidFill>
                        </a:rPr>
                        <a:t>Context / architecture sketch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F3D5E"/>
                          </a:solidFill>
                        </a:rPr>
                        <a:t>Context diagram (DFD Level 0)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F3D5E"/>
                          </a:solidFill>
                        </a:rPr>
                        <a:t>4.2 Functional model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F3D5E"/>
                          </a:solidFill>
                        </a:rPr>
                        <a:t>Use case diagram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F3D5E"/>
                          </a:solidFill>
                        </a:rPr>
                        <a:t>DFD Level 1 (Level 2 if complex)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F3D5E"/>
                          </a:solidFill>
                        </a:rPr>
                        <a:t>4.3 Functional detail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F3D5E"/>
                          </a:solidFill>
                        </a:rPr>
                        <a:t>Use case description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F3D5E"/>
                          </a:solidFill>
                        </a:rPr>
                        <a:t>Process specification (PSPEC)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F3D5E"/>
                          </a:solidFill>
                        </a:rPr>
                        <a:t>4.4 Supporting models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F3D5E"/>
                          </a:solidFill>
                        </a:rPr>
                        <a:t>Activity / sequence diagram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F3D5E"/>
                          </a:solidFill>
                        </a:rPr>
                        <a:t>Flowchart, decision table, structured English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0F3D5E"/>
                          </a:solidFill>
                        </a:rPr>
                        <a:t>6 Data requirements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F3D5E"/>
                          </a:solidFill>
                        </a:rPr>
                        <a:t>ERD + data dictionary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0F3D5E"/>
                          </a:solidFill>
                        </a:rPr>
                        <a:t>ERD + data dictionary (incl. flows and stores)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C5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4389120"/>
            <a:ext cx="8046720" cy="365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6B7280"/>
                </a:solidFill>
              </a:rPr>
              <a:t>DFD rules: keep levels balanced, number processes hierarchically (1.0, 1.1), and trace each requirement to a process number.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2743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Worked example: DFD of the library system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2286000" y="1143000"/>
            <a:ext cx="1463040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Student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2286000" y="3931920"/>
            <a:ext cx="1463040" cy="50292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tx2"/>
                </a:solidFill>
              </a:rPr>
              <a:t>Librarian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2331720"/>
            <a:ext cx="2194560" cy="1051560"/>
          </a:xfrm>
          <a:prstGeom prst="ellipse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0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Library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Information System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2743200" y="1645920"/>
            <a:ext cx="0" cy="68580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7" name="Shape 5"/>
          <p:cNvSpPr/>
          <p:nvPr/>
        </p:nvSpPr>
        <p:spPr>
          <a:xfrm flipV="1">
            <a:off x="3291840" y="1645920"/>
            <a:ext cx="0" cy="68580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 flipV="1">
            <a:off x="2743200" y="3383280"/>
            <a:ext cx="0" cy="54864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291840" y="3383280"/>
            <a:ext cx="0" cy="54864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  <a:tailEnd type="triangle"/>
          </a:ln>
        </p:spPr>
      </p:sp>
      <p:sp>
        <p:nvSpPr>
          <p:cNvPr id="10" name="Text 8"/>
          <p:cNvSpPr txBox="1"/>
          <p:nvPr/>
        </p:nvSpPr>
        <p:spPr>
          <a:xfrm>
            <a:off x="548640" y="1783080"/>
            <a:ext cx="210312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accent6"/>
                </a:solidFill>
              </a:rPr>
              <a:t>Search query,</a:t>
            </a:r>
            <a:endParaRPr lang="en-US" sz="1000" dirty="0"/>
          </a:p>
          <a:p>
            <a:pPr marL="0" indent="0" algn="r">
              <a:buNone/>
            </a:pPr>
            <a:r>
              <a:rPr lang="en-US" sz="1000" dirty="0">
                <a:solidFill>
                  <a:schemeClr val="accent6"/>
                </a:solidFill>
              </a:rPr>
              <a:t>loan request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3429000" y="1783080"/>
            <a:ext cx="210312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chemeClr val="accent6"/>
                </a:solidFill>
              </a:rPr>
              <a:t>Book info,</a:t>
            </a:r>
            <a:endParaRPr lang="en-US" sz="1000" dirty="0"/>
          </a:p>
          <a:p>
            <a:pPr marL="0" indent="0" algn="l">
              <a:buNone/>
            </a:pPr>
            <a:r>
              <a:rPr lang="en-US" sz="1000" dirty="0">
                <a:solidFill>
                  <a:schemeClr val="accent6"/>
                </a:solidFill>
              </a:rPr>
              <a:t>loan receipt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429000"/>
            <a:ext cx="210312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chemeClr val="accent6"/>
                </a:solidFill>
              </a:rPr>
              <a:t>Book data,</a:t>
            </a:r>
            <a:endParaRPr lang="en-US" sz="1000" dirty="0"/>
          </a:p>
          <a:p>
            <a:pPr marL="0" indent="0" algn="r">
              <a:buNone/>
            </a:pPr>
            <a:r>
              <a:rPr lang="en-US" sz="1000" dirty="0">
                <a:solidFill>
                  <a:schemeClr val="accent6"/>
                </a:solidFill>
              </a:rPr>
              <a:t>member data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3429000" y="3429000"/>
            <a:ext cx="210312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chemeClr val="accent6"/>
                </a:solidFill>
              </a:rPr>
              <a:t>Reports,</a:t>
            </a:r>
            <a:endParaRPr lang="en-US" sz="1000" dirty="0"/>
          </a:p>
          <a:p>
            <a:pPr marL="0" indent="0" algn="l">
              <a:buNone/>
            </a:pPr>
            <a:r>
              <a:rPr lang="en-US" sz="1000" dirty="0">
                <a:solidFill>
                  <a:schemeClr val="accent6"/>
                </a:solidFill>
              </a:rPr>
              <a:t>fines list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669280" y="1188720"/>
            <a:ext cx="2926080" cy="3291840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852160" y="1280160"/>
            <a:ext cx="256032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LEVEL 1 PROCESSES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5852160" y="1645920"/>
            <a:ext cx="2560320" cy="1371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1.0 Manage Members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2.0 Process Loans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3.0 Search Catalog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4.0 Generate Reports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5852160" y="3063240"/>
            <a:ext cx="256032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DATA STORES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5852160" y="3383280"/>
            <a:ext cx="2560320" cy="1005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D1 Books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D2 Members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D3 Loans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2743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tx2"/>
                </a:solidFill>
              </a:rPr>
              <a:t>Qualities of a good requirement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566160" cy="32004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Clear and unambiguous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Measurable (numbers or criteria)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Testable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Consistent, no conflicts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Unique ID (traceable)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389120" y="1188720"/>
            <a:ext cx="4206240" cy="1554480"/>
          </a:xfrm>
          <a:prstGeom prst="rect">
            <a:avLst/>
          </a:prstGeom>
          <a:solidFill>
            <a:srgbClr val="FDECEF"/>
          </a:solidFill>
          <a:ln w="12700">
            <a:solidFill>
              <a:srgbClr val="FDECE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389120" y="1188720"/>
            <a:ext cx="91440" cy="1554480"/>
          </a:xfrm>
          <a:prstGeom prst="rect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617720" y="1261872"/>
            <a:ext cx="384048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5"/>
                </a:solidFill>
              </a:rPr>
              <a:t>BAD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4617720" y="1600200"/>
            <a:ext cx="3840480" cy="10058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600" i="1" dirty="0">
                <a:solidFill>
                  <a:schemeClr val="tx1"/>
                </a:solidFill>
              </a:rPr>
              <a:t>"The system must be fast and easy to use."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89120" y="2926080"/>
            <a:ext cx="4206240" cy="1554480"/>
          </a:xfrm>
          <a:prstGeom prst="rect">
            <a:avLst/>
          </a:prstGeom>
          <a:solidFill>
            <a:srgbClr val="E6F6EF"/>
          </a:solidFill>
          <a:ln w="12700">
            <a:solidFill>
              <a:srgbClr val="E6F6E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926080"/>
            <a:ext cx="91440" cy="1554480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617720" y="2999232"/>
            <a:ext cx="3840480" cy="320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047857"/>
                </a:solidFill>
              </a:rPr>
              <a:t>GOOD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617720" y="3337560"/>
            <a:ext cx="384048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pPr marL="0" indent="0">
              <a:buNone/>
            </a:pPr>
            <a:r>
              <a:rPr lang="en-US" sz="1400" i="1" dirty="0">
                <a:solidFill>
                  <a:schemeClr val="tx1"/>
                </a:solidFill>
              </a:rPr>
              <a:t>"SRS-NF-001: The system shall return book search results in ≤ 2 seconds for 500 concurrent users."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80060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2743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ID" dirty="0"/>
              <a:t>Workshop: Build Your SRS/SKPL</a:t>
            </a:r>
            <a:endParaRPr lang="en-US" sz="2800" dirty="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3F96A53A-A249-395B-AB3A-6A463FAFC787}"/>
              </a:ext>
            </a:extLst>
          </p:cNvPr>
          <p:cNvSpPr txBox="1"/>
          <p:nvPr/>
        </p:nvSpPr>
        <p:spPr>
          <a:xfrm>
            <a:off x="763325" y="1188719"/>
            <a:ext cx="5987332" cy="878619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/>
          <a:lstStyle/>
          <a:p>
            <a:r>
              <a:rPr lang="en-ID" sz="1600" b="1" dirty="0"/>
              <a:t>Develop an SRS Based on the Case Study</a:t>
            </a:r>
            <a:endParaRPr lang="en-ID" sz="1600" dirty="0"/>
          </a:p>
          <a:p>
            <a:r>
              <a:rPr lang="en-ID" sz="1600" b="1" dirty="0"/>
              <a:t>Use the analysis results from the previous meeting to develop a complete SRS draft according to the required format.</a:t>
            </a:r>
            <a:endParaRPr lang="en-ID" sz="16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BDD72EC-2007-438C-A60A-027C67D5C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325" y="2257447"/>
            <a:ext cx="6416703" cy="19767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KPL">
  <a:themeElements>
    <a:clrScheme name="SKPL">
      <a:dk1>
        <a:srgbClr val="1F2937"/>
      </a:dk1>
      <a:lt1>
        <a:srgbClr val="FFFFFF"/>
      </a:lt1>
      <a:dk2>
        <a:srgbClr val="0F3D5E"/>
      </a:dk2>
      <a:lt2>
        <a:srgbClr val="F3F6F9"/>
      </a:lt2>
      <a:accent1>
        <a:srgbClr val="0E7C86"/>
      </a:accent1>
      <a:accent2>
        <a:srgbClr val="F2A33A"/>
      </a:accent2>
      <a:accent3>
        <a:srgbClr val="3B82F6"/>
      </a:accent3>
      <a:accent4>
        <a:srgbClr val="10B981"/>
      </a:accent4>
      <a:accent5>
        <a:srgbClr val="E11D48"/>
      </a:accent5>
      <a:accent6>
        <a:srgbClr val="6B7280"/>
      </a:accent6>
      <a:hlink>
        <a:srgbClr val="0E7C86"/>
      </a:hlink>
      <a:folHlink>
        <a:srgbClr val="6B7280"/>
      </a:folHlink>
    </a:clrScheme>
    <a:fontScheme name="SKPL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591</Words>
  <Application>Microsoft Macintosh PowerPoint</Application>
  <PresentationFormat>On-screen Show (16:9)</PresentationFormat>
  <Paragraphs>143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SKPL</vt:lpstr>
      <vt:lpstr>SRS / SKPL: Software Requirements Specification</vt:lpstr>
      <vt:lpstr>What is an SRS (SKPL) and why does it matter?</vt:lpstr>
      <vt:lpstr>Where the SRS fits in the development cycle</vt:lpstr>
      <vt:lpstr>Structure of an SRS document</vt:lpstr>
      <vt:lpstr>Functional vs non-functional requirements</vt:lpstr>
      <vt:lpstr>Modeling approaches: Use Case vs DFD</vt:lpstr>
      <vt:lpstr>Worked example: DFD of the library system</vt:lpstr>
      <vt:lpstr>Qualities of a good requirement</vt:lpstr>
      <vt:lpstr>Workshop: Build Your SRS/SKPL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SRS (SKPL) - Software Requirements Specification</dc:title>
  <dc:subject>PptxGenJS Presentation</dc:subject>
  <dc:creator>PptxGenJS</dc:creator>
  <cp:lastModifiedBy>seftinfitriana09@outlook.com</cp:lastModifiedBy>
  <cp:revision>2</cp:revision>
  <dcterms:created xsi:type="dcterms:W3CDTF">2026-10-04T16:42:52Z</dcterms:created>
  <dcterms:modified xsi:type="dcterms:W3CDTF">2026-10-04T17:19:44Z</dcterms:modified>
</cp:coreProperties>
</file>