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35"/>
  </p:normalViewPr>
  <p:slideViewPr>
    <p:cSldViewPr snapToGrid="0" snapToObjects="1">
      <p:cViewPr varScale="1">
        <p:scale>
          <a:sx n="100" d="100"/>
          <a:sy n="100" d="100"/>
        </p:scale>
        <p:origin x="808"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8/31/26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8/31/26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8/31/26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8/31/26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1.pn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1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4" name="Rectangle 3"/>
          <p:cNvSpPr/>
          <p:nvPr/>
        </p:nvSpPr>
        <p:spPr>
          <a:xfrm>
            <a:off x="0" y="0"/>
            <a:ext cx="76200" cy="6858000"/>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28700" y="2131665"/>
            <a:ext cx="7350918" cy="700980"/>
          </a:xfrm>
          <a:prstGeom prst="rect">
            <a:avLst/>
          </a:prstGeom>
          <a:noFill/>
        </p:spPr>
        <p:txBody>
          <a:bodyPr wrap="square" lIns="0" tIns="0" rIns="0" bIns="0" anchor="t">
            <a:spAutoFit/>
          </a:bodyPr>
          <a:lstStyle/>
          <a:p>
            <a:pPr algn="l">
              <a:lnSpc>
                <a:spcPts val="5520"/>
              </a:lnSpc>
            </a:pPr>
            <a:r>
              <a:rPr sz="4800" b="1" i="0" u="none">
                <a:solidFill>
                  <a:srgbClr val="FFFFFF"/>
                </a:solidFill>
                <a:latin typeface="Poppins"/>
              </a:rPr>
              <a:t>Pendekatan </a:t>
            </a:r>
            <a:r>
              <a:rPr sz="4800" b="1" i="0" u="none">
                <a:solidFill>
                  <a:srgbClr val="38BDF8"/>
                </a:solidFill>
                <a:latin typeface="Poppins"/>
              </a:rPr>
              <a:t>Pengujian</a:t>
            </a:r>
          </a:p>
        </p:txBody>
      </p:sp>
      <p:sp>
        <p:nvSpPr>
          <p:cNvPr id="6" name="TextBox 5"/>
          <p:cNvSpPr txBox="1"/>
          <p:nvPr/>
        </p:nvSpPr>
        <p:spPr>
          <a:xfrm>
            <a:off x="1171575" y="3251745"/>
            <a:ext cx="5667375" cy="426690"/>
          </a:xfrm>
          <a:prstGeom prst="rect">
            <a:avLst/>
          </a:prstGeom>
          <a:noFill/>
        </p:spPr>
        <p:txBody>
          <a:bodyPr wrap="square" lIns="0" tIns="0" rIns="0" bIns="0" anchor="t">
            <a:spAutoFit/>
          </a:bodyPr>
          <a:lstStyle/>
          <a:p>
            <a:pPr algn="l">
              <a:lnSpc>
                <a:spcPts val="3359"/>
              </a:lnSpc>
            </a:pPr>
            <a:r>
              <a:rPr sz="2100" b="0" i="0" u="none">
                <a:solidFill>
                  <a:srgbClr val="64748B"/>
                </a:solidFill>
                <a:latin typeface="Inter Medium"/>
              </a:rPr>
              <a:t>Metode &amp; Strategi Pengujian Sistem (ST-QA)</a:t>
            </a:r>
          </a:p>
        </p:txBody>
      </p:sp>
      <p:sp>
        <p:nvSpPr>
          <p:cNvPr id="7" name="Rectangle 6"/>
          <p:cNvSpPr/>
          <p:nvPr/>
        </p:nvSpPr>
        <p:spPr>
          <a:xfrm>
            <a:off x="1028700" y="3251745"/>
            <a:ext cx="38100" cy="42669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1847850" y="1571625"/>
            <a:ext cx="4143375" cy="4714875"/>
          </a:xfrm>
          <a:prstGeom prst="rect">
            <a:avLst/>
          </a:prstGeom>
        </p:spPr>
      </p:pic>
      <p:pic>
        <p:nvPicPr>
          <p:cNvPr id="4" name="Picture 3" descr="image.png"/>
          <p:cNvPicPr>
            <a:picLocks noChangeAspect="1"/>
          </p:cNvPicPr>
          <p:nvPr/>
        </p:nvPicPr>
        <p:blipFill>
          <a:blip r:embed="rId4"/>
          <a:stretch>
            <a:fillRect/>
          </a:stretch>
        </p:blipFill>
        <p:spPr>
          <a:xfrm>
            <a:off x="6276975" y="1571625"/>
            <a:ext cx="4143375" cy="4714875"/>
          </a:xfrm>
          <a:prstGeom prst="rect">
            <a:avLst/>
          </a:prstGeom>
        </p:spPr>
      </p:pic>
      <p:sp>
        <p:nvSpPr>
          <p:cNvPr id="5" name="Rectangle 4"/>
          <p:cNvSpPr/>
          <p:nvPr/>
        </p:nvSpPr>
        <p:spPr>
          <a:xfrm>
            <a:off x="0" y="0"/>
            <a:ext cx="76200" cy="685800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image.png"/>
          <p:cNvPicPr>
            <a:picLocks noChangeAspect="1"/>
          </p:cNvPicPr>
          <p:nvPr/>
        </p:nvPicPr>
        <p:blipFill>
          <a:blip r:embed="rId5"/>
          <a:stretch>
            <a:fillRect/>
          </a:stretch>
        </p:blipFill>
        <p:spPr>
          <a:xfrm>
            <a:off x="2143125" y="1962150"/>
            <a:ext cx="714375" cy="714375"/>
          </a:xfrm>
          <a:prstGeom prst="rect">
            <a:avLst/>
          </a:prstGeom>
        </p:spPr>
      </p:pic>
      <p:sp>
        <p:nvSpPr>
          <p:cNvPr id="7" name="TextBox 6"/>
          <p:cNvSpPr txBox="1"/>
          <p:nvPr/>
        </p:nvSpPr>
        <p:spPr>
          <a:xfrm>
            <a:off x="2143125" y="2905125"/>
            <a:ext cx="3000375" cy="371475"/>
          </a:xfrm>
          <a:prstGeom prst="rect">
            <a:avLst/>
          </a:prstGeom>
          <a:noFill/>
        </p:spPr>
        <p:txBody>
          <a:bodyPr wrap="square" lIns="0" tIns="0" rIns="0" bIns="0" anchor="t">
            <a:spAutoFit/>
          </a:bodyPr>
          <a:lstStyle/>
          <a:p>
            <a:pPr algn="l"/>
            <a:r>
              <a:rPr sz="1950" b="0" i="0" u="none">
                <a:solidFill>
                  <a:srgbClr val="0F172A"/>
                </a:solidFill>
                <a:latin typeface="Poppins SemiBold"/>
              </a:rPr>
              <a:t>Pendekatan Pengujian</a:t>
            </a:r>
          </a:p>
        </p:txBody>
      </p:sp>
      <p:sp>
        <p:nvSpPr>
          <p:cNvPr id="8" name="TextBox 7"/>
          <p:cNvSpPr txBox="1"/>
          <p:nvPr/>
        </p:nvSpPr>
        <p:spPr>
          <a:xfrm>
            <a:off x="2143125" y="3390900"/>
            <a:ext cx="3552825" cy="1219200"/>
          </a:xfrm>
          <a:prstGeom prst="rect">
            <a:avLst/>
          </a:prstGeom>
          <a:noFill/>
        </p:spPr>
        <p:txBody>
          <a:bodyPr wrap="square" lIns="0" tIns="0" rIns="0" bIns="0" anchor="t">
            <a:spAutoFit/>
          </a:bodyPr>
          <a:lstStyle/>
          <a:p>
            <a:pPr algn="l">
              <a:lnSpc>
                <a:spcPts val="2400"/>
              </a:lnSpc>
            </a:pPr>
            <a:r>
              <a:rPr sz="1500" b="0" i="0" u="none">
                <a:solidFill>
                  <a:srgbClr val="334155"/>
                </a:solidFill>
                <a:latin typeface="Inter"/>
              </a:rPr>
              <a:t>Mengidentifikasi dan memahami berbagai pendekatan pengujian sistem (Statis vs Dinamis, Fungsional vs Struktural).</a:t>
            </a:r>
          </a:p>
        </p:txBody>
      </p:sp>
      <p:pic>
        <p:nvPicPr>
          <p:cNvPr id="9" name="Picture 8" descr="image.png"/>
          <p:cNvPicPr>
            <a:picLocks noChangeAspect="1"/>
          </p:cNvPicPr>
          <p:nvPr/>
        </p:nvPicPr>
        <p:blipFill>
          <a:blip r:embed="rId6"/>
          <a:stretch>
            <a:fillRect/>
          </a:stretch>
        </p:blipFill>
        <p:spPr>
          <a:xfrm>
            <a:off x="6572250" y="1962150"/>
            <a:ext cx="714375" cy="714375"/>
          </a:xfrm>
          <a:prstGeom prst="rect">
            <a:avLst/>
          </a:prstGeom>
        </p:spPr>
      </p:pic>
      <p:sp>
        <p:nvSpPr>
          <p:cNvPr id="10" name="TextBox 9"/>
          <p:cNvSpPr txBox="1"/>
          <p:nvPr/>
        </p:nvSpPr>
        <p:spPr>
          <a:xfrm>
            <a:off x="6572250" y="2905125"/>
            <a:ext cx="2350293" cy="371475"/>
          </a:xfrm>
          <a:prstGeom prst="rect">
            <a:avLst/>
          </a:prstGeom>
          <a:noFill/>
        </p:spPr>
        <p:txBody>
          <a:bodyPr wrap="square" lIns="0" tIns="0" rIns="0" bIns="0" anchor="t">
            <a:spAutoFit/>
          </a:bodyPr>
          <a:lstStyle/>
          <a:p>
            <a:pPr algn="l"/>
            <a:r>
              <a:rPr sz="1950" b="0" i="0" u="none">
                <a:solidFill>
                  <a:srgbClr val="0F172A"/>
                </a:solidFill>
                <a:latin typeface="Poppins SemiBold"/>
              </a:rPr>
              <a:t>Level &amp; Klasifikasi</a:t>
            </a:r>
          </a:p>
        </p:txBody>
      </p:sp>
      <p:sp>
        <p:nvSpPr>
          <p:cNvPr id="11" name="TextBox 10"/>
          <p:cNvSpPr txBox="1"/>
          <p:nvPr/>
        </p:nvSpPr>
        <p:spPr>
          <a:xfrm>
            <a:off x="6572250" y="3390900"/>
            <a:ext cx="3552825" cy="1219200"/>
          </a:xfrm>
          <a:prstGeom prst="rect">
            <a:avLst/>
          </a:prstGeom>
          <a:noFill/>
        </p:spPr>
        <p:txBody>
          <a:bodyPr wrap="square" lIns="0" tIns="0" rIns="0" bIns="0" anchor="t">
            <a:spAutoFit/>
          </a:bodyPr>
          <a:lstStyle/>
          <a:p>
            <a:pPr algn="l">
              <a:lnSpc>
                <a:spcPts val="2400"/>
              </a:lnSpc>
            </a:pPr>
            <a:r>
              <a:rPr sz="1500" b="0" i="0" u="none">
                <a:solidFill>
                  <a:srgbClr val="334155"/>
                </a:solidFill>
                <a:latin typeface="Inter"/>
              </a:rPr>
              <a:t>Mengidentifikasi pendekatan pengujian mana yang tepat digunakan untuk berbagai tingkatan/level pengujian (Unit hingga Acceptance).</a:t>
            </a:r>
          </a:p>
        </p:txBody>
      </p:sp>
      <p:pic>
        <p:nvPicPr>
          <p:cNvPr id="12" name="Picture 11" descr="image.png"/>
          <p:cNvPicPr>
            <a:picLocks noChangeAspect="1"/>
          </p:cNvPicPr>
          <p:nvPr/>
        </p:nvPicPr>
        <p:blipFill>
          <a:blip r:embed="rId7"/>
          <a:stretch>
            <a:fillRect/>
          </a:stretch>
        </p:blipFill>
        <p:spPr>
          <a:xfrm>
            <a:off x="2328862" y="2147887"/>
            <a:ext cx="342900" cy="342900"/>
          </a:xfrm>
          <a:prstGeom prst="rect">
            <a:avLst/>
          </a:prstGeom>
        </p:spPr>
      </p:pic>
      <p:pic>
        <p:nvPicPr>
          <p:cNvPr id="13" name="Picture 12" descr="image.png"/>
          <p:cNvPicPr>
            <a:picLocks noChangeAspect="1"/>
          </p:cNvPicPr>
          <p:nvPr/>
        </p:nvPicPr>
        <p:blipFill>
          <a:blip r:embed="rId8"/>
          <a:stretch>
            <a:fillRect/>
          </a:stretch>
        </p:blipFill>
        <p:spPr>
          <a:xfrm>
            <a:off x="6734175" y="2147887"/>
            <a:ext cx="390525" cy="342900"/>
          </a:xfrm>
          <a:prstGeom prst="rect">
            <a:avLst/>
          </a:prstGeom>
        </p:spPr>
      </p:pic>
      <p:sp>
        <p:nvSpPr>
          <p:cNvPr id="14" name="TextBox 13"/>
          <p:cNvSpPr txBox="1"/>
          <p:nvPr/>
        </p:nvSpPr>
        <p:spPr>
          <a:xfrm>
            <a:off x="647700" y="571500"/>
            <a:ext cx="11521440" cy="619125"/>
          </a:xfrm>
          <a:prstGeom prst="rect">
            <a:avLst/>
          </a:prstGeom>
          <a:noFill/>
        </p:spPr>
        <p:txBody>
          <a:bodyPr wrap="square" lIns="0" tIns="0" rIns="0" bIns="0" anchor="ctr">
            <a:spAutoFit/>
          </a:bodyPr>
          <a:lstStyle/>
          <a:p>
            <a:pPr algn="l"/>
            <a:r>
              <a:rPr sz="3300" b="1" i="0" u="none">
                <a:solidFill>
                  <a:srgbClr val="0F172A"/>
                </a:solidFill>
                <a:latin typeface="Poppins"/>
              </a:rPr>
              <a:t>Apa yang dipelajari?</a:t>
            </a:r>
          </a:p>
        </p:txBody>
      </p:sp>
      <p:sp>
        <p:nvSpPr>
          <p:cNvPr id="15" name="Rounded Rectangle 14"/>
          <p:cNvSpPr/>
          <p:nvPr/>
        </p:nvSpPr>
        <p:spPr>
          <a:xfrm>
            <a:off x="647700" y="1190625"/>
            <a:ext cx="333375" cy="47625"/>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647700" y="2257425"/>
            <a:ext cx="5248275" cy="4629150"/>
          </a:xfrm>
          <a:prstGeom prst="rect">
            <a:avLst/>
          </a:prstGeom>
        </p:spPr>
      </p:pic>
      <p:pic>
        <p:nvPicPr>
          <p:cNvPr id="4" name="Picture 3" descr="image.png"/>
          <p:cNvPicPr>
            <a:picLocks noChangeAspect="1"/>
          </p:cNvPicPr>
          <p:nvPr/>
        </p:nvPicPr>
        <p:blipFill>
          <a:blip r:embed="rId4"/>
          <a:stretch>
            <a:fillRect/>
          </a:stretch>
        </p:blipFill>
        <p:spPr>
          <a:xfrm>
            <a:off x="6372225" y="2257425"/>
            <a:ext cx="5248275" cy="4629150"/>
          </a:xfrm>
          <a:prstGeom prst="rect">
            <a:avLst/>
          </a:prstGeom>
        </p:spPr>
      </p:pic>
      <p:sp>
        <p:nvSpPr>
          <p:cNvPr id="5" name="Rectangle 4"/>
          <p:cNvSpPr/>
          <p:nvPr/>
        </p:nvSpPr>
        <p:spPr>
          <a:xfrm>
            <a:off x="0" y="0"/>
            <a:ext cx="76200" cy="6858000"/>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7700" y="1571625"/>
            <a:ext cx="10972800" cy="304800"/>
          </a:xfrm>
          <a:prstGeom prst="rect">
            <a:avLst/>
          </a:prstGeom>
          <a:noFill/>
        </p:spPr>
        <p:txBody>
          <a:bodyPr wrap="square" lIns="0" tIns="0" rIns="0" bIns="0" anchor="t">
            <a:spAutoFit/>
          </a:bodyPr>
          <a:lstStyle/>
          <a:p>
            <a:pPr algn="ctr">
              <a:lnSpc>
                <a:spcPts val="2400"/>
              </a:lnSpc>
            </a:pPr>
            <a:r>
              <a:rPr sz="1500" b="0" i="0" u="none">
                <a:solidFill>
                  <a:srgbClr val="F8FAFC"/>
                </a:solidFill>
                <a:latin typeface="Inter"/>
              </a:rPr>
              <a:t>Secara garis besar, pendekatan yang digunakan untuk pengujian dikelompokkan ke dalam dua kategori utama:</a:t>
            </a:r>
          </a:p>
        </p:txBody>
      </p:sp>
      <p:sp>
        <p:nvSpPr>
          <p:cNvPr id="7" name="TextBox 6"/>
          <p:cNvSpPr txBox="1"/>
          <p:nvPr/>
        </p:nvSpPr>
        <p:spPr>
          <a:xfrm>
            <a:off x="1038225" y="2695575"/>
            <a:ext cx="4690586" cy="371475"/>
          </a:xfrm>
          <a:prstGeom prst="rect">
            <a:avLst/>
          </a:prstGeom>
          <a:noFill/>
        </p:spPr>
        <p:txBody>
          <a:bodyPr wrap="square" lIns="285750" tIns="0" rIns="0" bIns="0" anchor="t">
            <a:spAutoFit/>
          </a:bodyPr>
          <a:lstStyle/>
          <a:p>
            <a:pPr algn="l"/>
            <a:r>
              <a:rPr sz="1950" b="0" i="0" u="none">
                <a:solidFill>
                  <a:srgbClr val="F8FAFC"/>
                </a:solidFill>
                <a:latin typeface="Poppins SemiBold"/>
              </a:rPr>
              <a:t>Pengujian Statis</a:t>
            </a:r>
          </a:p>
        </p:txBody>
      </p:sp>
      <p:sp>
        <p:nvSpPr>
          <p:cNvPr id="8" name="TextBox 7"/>
          <p:cNvSpPr txBox="1"/>
          <p:nvPr/>
        </p:nvSpPr>
        <p:spPr>
          <a:xfrm>
            <a:off x="1038225" y="3257550"/>
            <a:ext cx="4467225" cy="914400"/>
          </a:xfrm>
          <a:prstGeom prst="rect">
            <a:avLst/>
          </a:prstGeom>
          <a:noFill/>
        </p:spPr>
        <p:txBody>
          <a:bodyPr wrap="square" lIns="0" tIns="0" rIns="0" bIns="0" anchor="t">
            <a:spAutoFit/>
          </a:bodyPr>
          <a:lstStyle/>
          <a:p>
            <a:pPr algn="l">
              <a:lnSpc>
                <a:spcPts val="2400"/>
              </a:lnSpc>
            </a:pPr>
            <a:r>
              <a:rPr sz="1500" b="0" i="0" u="none">
                <a:solidFill>
                  <a:srgbClr val="F8FAFC"/>
                </a:solidFill>
                <a:latin typeface="Inter"/>
              </a:rPr>
              <a:t>Memverifikasi kesesuaian sistem perangkat lunak dengan spesifikasinya </a:t>
            </a:r>
            <a:r>
              <a:rPr sz="1500" b="1" i="0" u="none">
                <a:solidFill>
                  <a:srgbClr val="F8FAFC"/>
                </a:solidFill>
                <a:latin typeface="Inter"/>
              </a:rPr>
              <a:t>tanpa menjalankan kode program</a:t>
            </a:r>
            <a:r>
              <a:rPr sz="1500" b="0" i="0" u="none">
                <a:solidFill>
                  <a:srgbClr val="F8FAFC"/>
                </a:solidFill>
                <a:latin typeface="Inter"/>
              </a:rPr>
              <a:t>.</a:t>
            </a:r>
          </a:p>
        </p:txBody>
      </p:sp>
      <p:sp>
        <p:nvSpPr>
          <p:cNvPr id="9" name="TextBox 8"/>
          <p:cNvSpPr txBox="1"/>
          <p:nvPr/>
        </p:nvSpPr>
        <p:spPr>
          <a:xfrm>
            <a:off x="6762750" y="2695575"/>
            <a:ext cx="4690586" cy="371475"/>
          </a:xfrm>
          <a:prstGeom prst="rect">
            <a:avLst/>
          </a:prstGeom>
          <a:noFill/>
        </p:spPr>
        <p:txBody>
          <a:bodyPr wrap="square" lIns="285750" tIns="0" rIns="0" bIns="0" anchor="t">
            <a:spAutoFit/>
          </a:bodyPr>
          <a:lstStyle/>
          <a:p>
            <a:pPr algn="l"/>
            <a:r>
              <a:rPr sz="1950" b="0" i="0" u="none">
                <a:solidFill>
                  <a:srgbClr val="F8FAFC"/>
                </a:solidFill>
                <a:latin typeface="Poppins SemiBold"/>
              </a:rPr>
              <a:t>Pengujian Dinamis</a:t>
            </a:r>
          </a:p>
        </p:txBody>
      </p:sp>
      <p:sp>
        <p:nvSpPr>
          <p:cNvPr id="10" name="TextBox 9"/>
          <p:cNvSpPr txBox="1"/>
          <p:nvPr/>
        </p:nvSpPr>
        <p:spPr>
          <a:xfrm>
            <a:off x="6762750" y="3257550"/>
            <a:ext cx="4467225" cy="914400"/>
          </a:xfrm>
          <a:prstGeom prst="rect">
            <a:avLst/>
          </a:prstGeom>
          <a:noFill/>
        </p:spPr>
        <p:txBody>
          <a:bodyPr wrap="square" lIns="0" tIns="0" rIns="0" bIns="0" anchor="t">
            <a:spAutoFit/>
          </a:bodyPr>
          <a:lstStyle/>
          <a:p>
            <a:pPr algn="l">
              <a:lnSpc>
                <a:spcPts val="2400"/>
              </a:lnSpc>
            </a:pPr>
            <a:r>
              <a:rPr sz="1500" b="0" i="0" u="none">
                <a:solidFill>
                  <a:srgbClr val="F8FAFC"/>
                </a:solidFill>
                <a:latin typeface="Inter"/>
              </a:rPr>
              <a:t>Melibatkan </a:t>
            </a:r>
            <a:r>
              <a:rPr sz="1500" b="1" i="0" u="none">
                <a:solidFill>
                  <a:srgbClr val="F8FAFC"/>
                </a:solidFill>
                <a:latin typeface="Inter"/>
              </a:rPr>
              <a:t>eksekusi kode sumber</a:t>
            </a:r>
            <a:r>
              <a:rPr sz="1500" b="0" i="0" u="none">
                <a:solidFill>
                  <a:srgbClr val="F8FAFC"/>
                </a:solidFill>
                <a:latin typeface="Inter"/>
              </a:rPr>
              <a:t> secara nyata untuk memeriksa apakah sistem berfungsi seperti yang diharapkan.</a:t>
            </a:r>
          </a:p>
        </p:txBody>
      </p:sp>
      <p:pic>
        <p:nvPicPr>
          <p:cNvPr id="11" name="Picture 10" descr="image.png"/>
          <p:cNvPicPr>
            <a:picLocks noChangeAspect="1"/>
          </p:cNvPicPr>
          <p:nvPr/>
        </p:nvPicPr>
        <p:blipFill>
          <a:blip r:embed="rId5"/>
          <a:stretch>
            <a:fillRect/>
          </a:stretch>
        </p:blipFill>
        <p:spPr>
          <a:xfrm>
            <a:off x="1038225" y="2752725"/>
            <a:ext cx="190500" cy="247650"/>
          </a:xfrm>
          <a:prstGeom prst="rect">
            <a:avLst/>
          </a:prstGeom>
        </p:spPr>
      </p:pic>
      <p:sp>
        <p:nvSpPr>
          <p:cNvPr id="12" name="TextBox 11"/>
          <p:cNvSpPr txBox="1"/>
          <p:nvPr/>
        </p:nvSpPr>
        <p:spPr>
          <a:xfrm>
            <a:off x="1323975" y="4324350"/>
            <a:ext cx="4181475" cy="609600"/>
          </a:xfrm>
          <a:prstGeom prst="rect">
            <a:avLst/>
          </a:prstGeom>
          <a:noFill/>
        </p:spPr>
        <p:txBody>
          <a:bodyPr wrap="square" lIns="0" tIns="0" rIns="0" bIns="0" anchor="t">
            <a:spAutoFit/>
          </a:bodyPr>
          <a:lstStyle/>
          <a:p>
            <a:pPr algn="l">
              <a:lnSpc>
                <a:spcPts val="2400"/>
              </a:lnSpc>
            </a:pPr>
            <a:r>
              <a:rPr sz="1500" b="0" i="0" u="none">
                <a:solidFill>
                  <a:srgbClr val="F8FAFC"/>
                </a:solidFill>
                <a:latin typeface="Inter"/>
              </a:rPr>
              <a:t>Melibatkan analisis dokumen, sumber teks, atau kode secara manual oleh individu.</a:t>
            </a:r>
          </a:p>
        </p:txBody>
      </p:sp>
      <p:sp>
        <p:nvSpPr>
          <p:cNvPr id="13" name="TextBox 12"/>
          <p:cNvSpPr txBox="1"/>
          <p:nvPr/>
        </p:nvSpPr>
        <p:spPr>
          <a:xfrm>
            <a:off x="1323975" y="5048250"/>
            <a:ext cx="4181475" cy="609600"/>
          </a:xfrm>
          <a:prstGeom prst="rect">
            <a:avLst/>
          </a:prstGeom>
          <a:noFill/>
        </p:spPr>
        <p:txBody>
          <a:bodyPr wrap="square" lIns="0" tIns="0" rIns="0" bIns="0" anchor="t">
            <a:spAutoFit/>
          </a:bodyPr>
          <a:lstStyle/>
          <a:p>
            <a:pPr algn="l">
              <a:lnSpc>
                <a:spcPts val="2400"/>
              </a:lnSpc>
            </a:pPr>
            <a:r>
              <a:rPr sz="1500" b="0" i="0" u="none">
                <a:solidFill>
                  <a:srgbClr val="F8FAFC"/>
                </a:solidFill>
                <a:latin typeface="Inter"/>
              </a:rPr>
              <a:t>Contoh: </a:t>
            </a:r>
            <a:r>
              <a:rPr sz="1500" b="0" i="1" u="none">
                <a:solidFill>
                  <a:srgbClr val="F8FAFC"/>
                </a:solidFill>
                <a:latin typeface="Inter"/>
              </a:rPr>
              <a:t>Peer review</a:t>
            </a:r>
            <a:r>
              <a:rPr sz="1500" b="0" i="0" u="none">
                <a:solidFill>
                  <a:srgbClr val="F8FAFC"/>
                </a:solidFill>
                <a:latin typeface="Inter"/>
              </a:rPr>
              <a:t>, Inspeksi dokumen desain, Analisis kode statis.</a:t>
            </a:r>
          </a:p>
        </p:txBody>
      </p:sp>
      <p:sp>
        <p:nvSpPr>
          <p:cNvPr id="14" name="TextBox 13"/>
          <p:cNvSpPr txBox="1"/>
          <p:nvPr/>
        </p:nvSpPr>
        <p:spPr>
          <a:xfrm>
            <a:off x="1323975" y="5772150"/>
            <a:ext cx="4181475" cy="609600"/>
          </a:xfrm>
          <a:prstGeom prst="rect">
            <a:avLst/>
          </a:prstGeom>
          <a:noFill/>
        </p:spPr>
        <p:txBody>
          <a:bodyPr wrap="square" lIns="0" tIns="0" rIns="0" bIns="0" anchor="t">
            <a:spAutoFit/>
          </a:bodyPr>
          <a:lstStyle/>
          <a:p>
            <a:pPr algn="l">
              <a:lnSpc>
                <a:spcPts val="2400"/>
              </a:lnSpc>
            </a:pPr>
            <a:r>
              <a:rPr sz="1500" b="0" i="0" u="none">
                <a:solidFill>
                  <a:srgbClr val="F8FAFC"/>
                </a:solidFill>
                <a:latin typeface="Inter"/>
              </a:rPr>
              <a:t>Sangat efektif mendeteksi cacat di tahap awal (Shift-left testing).</a:t>
            </a:r>
          </a:p>
        </p:txBody>
      </p:sp>
      <p:pic>
        <p:nvPicPr>
          <p:cNvPr id="15" name="Picture 14" descr="image.png"/>
          <p:cNvPicPr>
            <a:picLocks noChangeAspect="1"/>
          </p:cNvPicPr>
          <p:nvPr/>
        </p:nvPicPr>
        <p:blipFill>
          <a:blip r:embed="rId6"/>
          <a:stretch>
            <a:fillRect/>
          </a:stretch>
        </p:blipFill>
        <p:spPr>
          <a:xfrm>
            <a:off x="6762750" y="2752725"/>
            <a:ext cx="190500" cy="247650"/>
          </a:xfrm>
          <a:prstGeom prst="rect">
            <a:avLst/>
          </a:prstGeom>
        </p:spPr>
      </p:pic>
      <p:sp>
        <p:nvSpPr>
          <p:cNvPr id="16" name="TextBox 15"/>
          <p:cNvSpPr txBox="1"/>
          <p:nvPr/>
        </p:nvSpPr>
        <p:spPr>
          <a:xfrm>
            <a:off x="7048500" y="4324350"/>
            <a:ext cx="4181475" cy="609600"/>
          </a:xfrm>
          <a:prstGeom prst="rect">
            <a:avLst/>
          </a:prstGeom>
          <a:noFill/>
        </p:spPr>
        <p:txBody>
          <a:bodyPr wrap="square" lIns="0" tIns="0" rIns="0" bIns="0" anchor="t">
            <a:spAutoFit/>
          </a:bodyPr>
          <a:lstStyle/>
          <a:p>
            <a:pPr algn="l">
              <a:lnSpc>
                <a:spcPts val="2400"/>
              </a:lnSpc>
            </a:pPr>
            <a:r>
              <a:rPr sz="1500" b="0" i="0" u="none">
                <a:solidFill>
                  <a:srgbClr val="F8FAFC"/>
                </a:solidFill>
                <a:latin typeface="Inter"/>
              </a:rPr>
              <a:t>Membutuhkan sistem atau modul yang sudah bisa dijalankan </a:t>
            </a:r>
            <a:r>
              <a:rPr sz="1500" b="0" i="1" u="none">
                <a:solidFill>
                  <a:srgbClr val="F8FAFC"/>
                </a:solidFill>
                <a:latin typeface="Inter"/>
              </a:rPr>
              <a:t>(executable)</a:t>
            </a:r>
            <a:r>
              <a:rPr sz="1500" b="0" i="0" u="none">
                <a:solidFill>
                  <a:srgbClr val="F8FAFC"/>
                </a:solidFill>
                <a:latin typeface="Inter"/>
              </a:rPr>
              <a:t>.</a:t>
            </a:r>
          </a:p>
        </p:txBody>
      </p:sp>
      <p:sp>
        <p:nvSpPr>
          <p:cNvPr id="17" name="TextBox 16"/>
          <p:cNvSpPr txBox="1"/>
          <p:nvPr/>
        </p:nvSpPr>
        <p:spPr>
          <a:xfrm>
            <a:off x="7048500" y="5048250"/>
            <a:ext cx="4181475" cy="1219200"/>
          </a:xfrm>
          <a:prstGeom prst="rect">
            <a:avLst/>
          </a:prstGeom>
          <a:noFill/>
        </p:spPr>
        <p:txBody>
          <a:bodyPr wrap="square" lIns="0" tIns="0" rIns="0" bIns="0" anchor="t">
            <a:spAutoFit/>
          </a:bodyPr>
          <a:lstStyle/>
          <a:p>
            <a:pPr algn="l">
              <a:lnSpc>
                <a:spcPts val="2400"/>
              </a:lnSpc>
            </a:pPr>
            <a:r>
              <a:rPr sz="1500" b="0" i="0" u="none">
                <a:solidFill>
                  <a:srgbClr val="F8FAFC"/>
                </a:solidFill>
                <a:latin typeface="Inter"/>
              </a:rPr>
              <a:t>Pengujian dinamis dibagi menjadi dua pendekatan turunan: </a:t>
            </a:r>
            <a:r>
              <a:t>
</a:t>
            </a:r>
            <a:r>
              <a:rPr sz="1500" b="0" i="0" u="none">
                <a:solidFill>
                  <a:srgbClr val="F8FAFC"/>
                </a:solidFill>
                <a:latin typeface="Inter"/>
              </a:rPr>
              <a:t> </a:t>
            </a:r>
            <a:r>
              <a:t>
</a:t>
            </a:r>
          </a:p>
        </p:txBody>
      </p:sp>
      <p:sp>
        <p:nvSpPr>
          <p:cNvPr id="18" name="TextBox 17"/>
          <p:cNvSpPr txBox="1"/>
          <p:nvPr/>
        </p:nvSpPr>
        <p:spPr>
          <a:xfrm>
            <a:off x="1038225" y="4276725"/>
            <a:ext cx="142875" cy="457200"/>
          </a:xfrm>
          <a:prstGeom prst="rect">
            <a:avLst/>
          </a:prstGeom>
          <a:noFill/>
        </p:spPr>
        <p:txBody>
          <a:bodyPr wrap="square" lIns="0" tIns="0" rIns="0" bIns="0" anchor="t">
            <a:spAutoFit/>
          </a:bodyPr>
          <a:lstStyle/>
          <a:p>
            <a:pPr algn="l">
              <a:lnSpc>
                <a:spcPts val="3600"/>
              </a:lnSpc>
            </a:pPr>
            <a:r>
              <a:rPr sz="2250" b="1" i="0" u="none">
                <a:solidFill>
                  <a:srgbClr val="38BDF8"/>
                </a:solidFill>
                <a:latin typeface="Inter"/>
              </a:rPr>
              <a:t>•</a:t>
            </a:r>
          </a:p>
        </p:txBody>
      </p:sp>
      <p:sp>
        <p:nvSpPr>
          <p:cNvPr id="19" name="TextBox 18"/>
          <p:cNvSpPr txBox="1"/>
          <p:nvPr/>
        </p:nvSpPr>
        <p:spPr>
          <a:xfrm>
            <a:off x="1038225" y="5000625"/>
            <a:ext cx="142875" cy="457200"/>
          </a:xfrm>
          <a:prstGeom prst="rect">
            <a:avLst/>
          </a:prstGeom>
          <a:noFill/>
        </p:spPr>
        <p:txBody>
          <a:bodyPr wrap="square" lIns="0" tIns="0" rIns="0" bIns="0" anchor="t">
            <a:spAutoFit/>
          </a:bodyPr>
          <a:lstStyle/>
          <a:p>
            <a:pPr algn="l">
              <a:lnSpc>
                <a:spcPts val="3600"/>
              </a:lnSpc>
            </a:pPr>
            <a:r>
              <a:rPr sz="2250" b="1" i="0" u="none">
                <a:solidFill>
                  <a:srgbClr val="38BDF8"/>
                </a:solidFill>
                <a:latin typeface="Inter"/>
              </a:rPr>
              <a:t>•</a:t>
            </a:r>
          </a:p>
        </p:txBody>
      </p:sp>
      <p:sp>
        <p:nvSpPr>
          <p:cNvPr id="20" name="TextBox 19"/>
          <p:cNvSpPr txBox="1"/>
          <p:nvPr/>
        </p:nvSpPr>
        <p:spPr>
          <a:xfrm>
            <a:off x="1038225" y="5724525"/>
            <a:ext cx="142875" cy="457200"/>
          </a:xfrm>
          <a:prstGeom prst="rect">
            <a:avLst/>
          </a:prstGeom>
          <a:noFill/>
        </p:spPr>
        <p:txBody>
          <a:bodyPr wrap="square" lIns="0" tIns="0" rIns="0" bIns="0" anchor="t">
            <a:spAutoFit/>
          </a:bodyPr>
          <a:lstStyle/>
          <a:p>
            <a:pPr algn="l">
              <a:lnSpc>
                <a:spcPts val="3600"/>
              </a:lnSpc>
            </a:pPr>
            <a:r>
              <a:rPr sz="2250" b="1" i="0" u="none">
                <a:solidFill>
                  <a:srgbClr val="38BDF8"/>
                </a:solidFill>
                <a:latin typeface="Inter"/>
              </a:rPr>
              <a:t>•</a:t>
            </a:r>
          </a:p>
        </p:txBody>
      </p:sp>
      <p:sp>
        <p:nvSpPr>
          <p:cNvPr id="21" name="TextBox 20"/>
          <p:cNvSpPr txBox="1"/>
          <p:nvPr/>
        </p:nvSpPr>
        <p:spPr>
          <a:xfrm>
            <a:off x="6762750" y="4276725"/>
            <a:ext cx="142875" cy="457200"/>
          </a:xfrm>
          <a:prstGeom prst="rect">
            <a:avLst/>
          </a:prstGeom>
          <a:noFill/>
        </p:spPr>
        <p:txBody>
          <a:bodyPr wrap="square" lIns="0" tIns="0" rIns="0" bIns="0" anchor="t">
            <a:spAutoFit/>
          </a:bodyPr>
          <a:lstStyle/>
          <a:p>
            <a:pPr algn="l">
              <a:lnSpc>
                <a:spcPts val="3600"/>
              </a:lnSpc>
            </a:pPr>
            <a:r>
              <a:rPr sz="2250" b="1" i="0" u="none">
                <a:solidFill>
                  <a:srgbClr val="38BDF8"/>
                </a:solidFill>
                <a:latin typeface="Inter"/>
              </a:rPr>
              <a:t>•</a:t>
            </a:r>
          </a:p>
        </p:txBody>
      </p:sp>
      <p:sp>
        <p:nvSpPr>
          <p:cNvPr id="22" name="TextBox 21"/>
          <p:cNvSpPr txBox="1"/>
          <p:nvPr/>
        </p:nvSpPr>
        <p:spPr>
          <a:xfrm>
            <a:off x="6762750" y="5000625"/>
            <a:ext cx="142875" cy="457200"/>
          </a:xfrm>
          <a:prstGeom prst="rect">
            <a:avLst/>
          </a:prstGeom>
          <a:noFill/>
        </p:spPr>
        <p:txBody>
          <a:bodyPr wrap="square" lIns="0" tIns="0" rIns="0" bIns="0" anchor="t">
            <a:spAutoFit/>
          </a:bodyPr>
          <a:lstStyle/>
          <a:p>
            <a:pPr algn="l">
              <a:lnSpc>
                <a:spcPts val="3600"/>
              </a:lnSpc>
            </a:pPr>
            <a:r>
              <a:rPr sz="2250" b="1" i="0" u="none">
                <a:solidFill>
                  <a:srgbClr val="38BDF8"/>
                </a:solidFill>
                <a:latin typeface="Inter"/>
              </a:rPr>
              <a:t>•</a:t>
            </a:r>
          </a:p>
        </p:txBody>
      </p:sp>
      <p:pic>
        <p:nvPicPr>
          <p:cNvPr id="23" name="Picture 22" descr="image.png"/>
          <p:cNvPicPr>
            <a:picLocks noChangeAspect="1"/>
          </p:cNvPicPr>
          <p:nvPr/>
        </p:nvPicPr>
        <p:blipFill>
          <a:blip r:embed="rId7"/>
          <a:stretch>
            <a:fillRect/>
          </a:stretch>
        </p:blipFill>
        <p:spPr>
          <a:xfrm>
            <a:off x="7048500" y="5705475"/>
            <a:ext cx="1771650" cy="238125"/>
          </a:xfrm>
          <a:prstGeom prst="rect">
            <a:avLst/>
          </a:prstGeom>
        </p:spPr>
      </p:pic>
      <p:pic>
        <p:nvPicPr>
          <p:cNvPr id="24" name="Picture 23" descr="image.png"/>
          <p:cNvPicPr>
            <a:picLocks noChangeAspect="1"/>
          </p:cNvPicPr>
          <p:nvPr/>
        </p:nvPicPr>
        <p:blipFill>
          <a:blip r:embed="rId8"/>
          <a:stretch>
            <a:fillRect/>
          </a:stretch>
        </p:blipFill>
        <p:spPr>
          <a:xfrm>
            <a:off x="7048500" y="6010275"/>
            <a:ext cx="1695450" cy="238125"/>
          </a:xfrm>
          <a:prstGeom prst="rect">
            <a:avLst/>
          </a:prstGeom>
        </p:spPr>
      </p:pic>
      <p:sp>
        <p:nvSpPr>
          <p:cNvPr id="25" name="TextBox 24"/>
          <p:cNvSpPr txBox="1"/>
          <p:nvPr/>
        </p:nvSpPr>
        <p:spPr>
          <a:xfrm>
            <a:off x="647700" y="571500"/>
            <a:ext cx="11521440" cy="619125"/>
          </a:xfrm>
          <a:prstGeom prst="rect">
            <a:avLst/>
          </a:prstGeom>
          <a:noFill/>
        </p:spPr>
        <p:txBody>
          <a:bodyPr wrap="square" lIns="0" tIns="0" rIns="0" bIns="0" anchor="ctr">
            <a:spAutoFit/>
          </a:bodyPr>
          <a:lstStyle/>
          <a:p>
            <a:pPr algn="l"/>
            <a:r>
              <a:rPr sz="3300" b="1" i="0" u="none">
                <a:solidFill>
                  <a:srgbClr val="F8FAFC"/>
                </a:solidFill>
                <a:latin typeface="Poppins"/>
              </a:rPr>
              <a:t>Kategori Pendekatan Pengujian</a:t>
            </a:r>
          </a:p>
        </p:txBody>
      </p:sp>
      <p:sp>
        <p:nvSpPr>
          <p:cNvPr id="26" name="Rounded Rectangle 25"/>
          <p:cNvSpPr/>
          <p:nvPr/>
        </p:nvSpPr>
        <p:spPr>
          <a:xfrm>
            <a:off x="647700" y="1190625"/>
            <a:ext cx="333375" cy="47625"/>
          </a:xfrm>
          <a:prstGeom prst="roundRect">
            <a:avLst>
              <a:gd name="adj" fmla="val 50000"/>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6372225" y="2209800"/>
            <a:ext cx="5248275" cy="4286250"/>
          </a:xfrm>
          <a:prstGeom prst="rect">
            <a:avLst/>
          </a:prstGeom>
        </p:spPr>
      </p:pic>
      <p:sp>
        <p:nvSpPr>
          <p:cNvPr id="4" name="Rectangle 3"/>
          <p:cNvSpPr/>
          <p:nvPr/>
        </p:nvSpPr>
        <p:spPr>
          <a:xfrm>
            <a:off x="0" y="0"/>
            <a:ext cx="76200" cy="685800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7700" y="1571625"/>
            <a:ext cx="5248275" cy="914400"/>
          </a:xfrm>
          <a:prstGeom prst="rect">
            <a:avLst/>
          </a:prstGeom>
          <a:noFill/>
        </p:spPr>
        <p:txBody>
          <a:bodyPr wrap="square" lIns="0" tIns="0" rIns="0" bIns="0" anchor="t">
            <a:spAutoFit/>
          </a:bodyPr>
          <a:lstStyle/>
          <a:p>
            <a:pPr algn="l">
              <a:lnSpc>
                <a:spcPts val="2400"/>
              </a:lnSpc>
            </a:pPr>
            <a:r>
              <a:rPr sz="1500" b="0" i="0" u="none">
                <a:solidFill>
                  <a:srgbClr val="334155"/>
                </a:solidFill>
                <a:latin typeface="Inter"/>
              </a:rPr>
              <a:t>Berfokus murni pada </a:t>
            </a:r>
            <a:r>
              <a:rPr sz="1500" b="1" i="0" u="none">
                <a:solidFill>
                  <a:srgbClr val="334155"/>
                </a:solidFill>
                <a:latin typeface="Inter"/>
              </a:rPr>
              <a:t>fungsionalitas keluaran</a:t>
            </a:r>
            <a:r>
              <a:rPr sz="1500" b="0" i="0" u="none">
                <a:solidFill>
                  <a:srgbClr val="334155"/>
                </a:solidFill>
                <a:latin typeface="Inter"/>
              </a:rPr>
              <a:t> produk perangkat lunak, tanpa melihat struktur kode internal. Dikenal juga sebagai </a:t>
            </a:r>
            <a:r>
              <a:rPr sz="1500" b="0" i="1" u="none">
                <a:solidFill>
                  <a:srgbClr val="334155"/>
                </a:solidFill>
                <a:latin typeface="Inter"/>
              </a:rPr>
              <a:t>Black Box Testing</a:t>
            </a:r>
            <a:r>
              <a:rPr sz="1500" b="0" i="0" u="none">
                <a:solidFill>
                  <a:srgbClr val="334155"/>
                </a:solidFill>
                <a:latin typeface="Inter"/>
              </a:rPr>
              <a:t>.</a:t>
            </a:r>
          </a:p>
        </p:txBody>
      </p:sp>
      <p:sp>
        <p:nvSpPr>
          <p:cNvPr id="6" name="TextBox 5"/>
          <p:cNvSpPr txBox="1"/>
          <p:nvPr/>
        </p:nvSpPr>
        <p:spPr>
          <a:xfrm>
            <a:off x="647700" y="2676525"/>
            <a:ext cx="5510688" cy="285750"/>
          </a:xfrm>
          <a:prstGeom prst="rect">
            <a:avLst/>
          </a:prstGeom>
          <a:noFill/>
        </p:spPr>
        <p:txBody>
          <a:bodyPr wrap="square" lIns="0" tIns="0" rIns="0" bIns="0" anchor="t">
            <a:spAutoFit/>
          </a:bodyPr>
          <a:lstStyle/>
          <a:p>
            <a:pPr algn="l"/>
            <a:r>
              <a:rPr sz="1500" b="1" i="0" u="none">
                <a:solidFill>
                  <a:srgbClr val="2563EB"/>
                </a:solidFill>
                <a:latin typeface="Poppins"/>
              </a:rPr>
              <a:t>Manfaat:</a:t>
            </a:r>
          </a:p>
        </p:txBody>
      </p:sp>
      <p:sp>
        <p:nvSpPr>
          <p:cNvPr id="7" name="TextBox 6"/>
          <p:cNvSpPr txBox="1"/>
          <p:nvPr/>
        </p:nvSpPr>
        <p:spPr>
          <a:xfrm>
            <a:off x="647700" y="5000625"/>
            <a:ext cx="5510688" cy="285750"/>
          </a:xfrm>
          <a:prstGeom prst="rect">
            <a:avLst/>
          </a:prstGeom>
          <a:noFill/>
        </p:spPr>
        <p:txBody>
          <a:bodyPr wrap="square" lIns="0" tIns="0" rIns="0" bIns="0" anchor="t">
            <a:spAutoFit/>
          </a:bodyPr>
          <a:lstStyle/>
          <a:p>
            <a:pPr algn="l"/>
            <a:r>
              <a:rPr sz="1500" b="1" i="0" u="none">
                <a:solidFill>
                  <a:srgbClr val="EF4444"/>
                </a:solidFill>
                <a:latin typeface="Poppins"/>
              </a:rPr>
              <a:t>Keterbatasan:</a:t>
            </a:r>
          </a:p>
        </p:txBody>
      </p:sp>
      <p:sp>
        <p:nvSpPr>
          <p:cNvPr id="8" name="TextBox 7"/>
          <p:cNvSpPr txBox="1"/>
          <p:nvPr/>
        </p:nvSpPr>
        <p:spPr>
          <a:xfrm>
            <a:off x="933450" y="3057525"/>
            <a:ext cx="4962525" cy="304800"/>
          </a:xfrm>
          <a:prstGeom prst="rect">
            <a:avLst/>
          </a:prstGeom>
          <a:noFill/>
        </p:spPr>
        <p:txBody>
          <a:bodyPr wrap="square" lIns="0" tIns="0" rIns="0" bIns="0" anchor="t">
            <a:spAutoFit/>
          </a:bodyPr>
          <a:lstStyle/>
          <a:p>
            <a:pPr algn="l">
              <a:lnSpc>
                <a:spcPts val="2400"/>
              </a:lnSpc>
            </a:pPr>
            <a:r>
              <a:rPr sz="1500" b="0" i="0" u="none">
                <a:solidFill>
                  <a:srgbClr val="334155"/>
                </a:solidFill>
                <a:latin typeface="Inter"/>
              </a:rPr>
              <a:t>Efektif untuk unit sistem yang besar.</a:t>
            </a:r>
          </a:p>
        </p:txBody>
      </p:sp>
      <p:sp>
        <p:nvSpPr>
          <p:cNvPr id="9" name="TextBox 8"/>
          <p:cNvSpPr txBox="1"/>
          <p:nvPr/>
        </p:nvSpPr>
        <p:spPr>
          <a:xfrm>
            <a:off x="933450" y="3476625"/>
            <a:ext cx="4962525" cy="609600"/>
          </a:xfrm>
          <a:prstGeom prst="rect">
            <a:avLst/>
          </a:prstGeom>
          <a:noFill/>
        </p:spPr>
        <p:txBody>
          <a:bodyPr wrap="square" lIns="0" tIns="0" rIns="0" bIns="0" anchor="t">
            <a:spAutoFit/>
          </a:bodyPr>
          <a:lstStyle/>
          <a:p>
            <a:pPr algn="l">
              <a:lnSpc>
                <a:spcPts val="2400"/>
              </a:lnSpc>
            </a:pPr>
            <a:r>
              <a:rPr sz="1500" b="0" i="0" u="none">
                <a:solidFill>
                  <a:srgbClr val="334155"/>
                </a:solidFill>
                <a:latin typeface="Inter"/>
              </a:rPr>
              <a:t>Penguji bertindak dari sudut pandang pengguna akhir (tidak butuh keahlian </a:t>
            </a:r>
            <a:r>
              <a:rPr sz="1500" b="0" i="1" u="none">
                <a:solidFill>
                  <a:srgbClr val="334155"/>
                </a:solidFill>
                <a:latin typeface="Inter"/>
              </a:rPr>
              <a:t>coding</a:t>
            </a:r>
            <a:r>
              <a:rPr sz="1500" b="0" i="0" u="none">
                <a:solidFill>
                  <a:srgbClr val="334155"/>
                </a:solidFill>
                <a:latin typeface="Inter"/>
              </a:rPr>
              <a:t>).</a:t>
            </a:r>
          </a:p>
        </p:txBody>
      </p:sp>
      <p:sp>
        <p:nvSpPr>
          <p:cNvPr id="10" name="TextBox 9"/>
          <p:cNvSpPr txBox="1"/>
          <p:nvPr/>
        </p:nvSpPr>
        <p:spPr>
          <a:xfrm>
            <a:off x="933450" y="4200525"/>
            <a:ext cx="4962525" cy="609600"/>
          </a:xfrm>
          <a:prstGeom prst="rect">
            <a:avLst/>
          </a:prstGeom>
          <a:noFill/>
        </p:spPr>
        <p:txBody>
          <a:bodyPr wrap="square" lIns="0" tIns="0" rIns="0" bIns="0" anchor="t">
            <a:spAutoFit/>
          </a:bodyPr>
          <a:lstStyle/>
          <a:p>
            <a:pPr algn="l">
              <a:lnSpc>
                <a:spcPts val="2400"/>
              </a:lnSpc>
            </a:pPr>
            <a:r>
              <a:rPr sz="1500" b="0" i="0" u="none">
                <a:solidFill>
                  <a:srgbClr val="334155"/>
                </a:solidFill>
                <a:latin typeface="Inter"/>
              </a:rPr>
              <a:t>Kasus uji dapat dirancang sejak spesifikasi sistem (SRS) selesai.</a:t>
            </a:r>
          </a:p>
        </p:txBody>
      </p:sp>
      <p:sp>
        <p:nvSpPr>
          <p:cNvPr id="11" name="TextBox 10"/>
          <p:cNvSpPr txBox="1"/>
          <p:nvPr/>
        </p:nvSpPr>
        <p:spPr>
          <a:xfrm>
            <a:off x="933450" y="5381625"/>
            <a:ext cx="4962525" cy="609600"/>
          </a:xfrm>
          <a:prstGeom prst="rect">
            <a:avLst/>
          </a:prstGeom>
          <a:noFill/>
        </p:spPr>
        <p:txBody>
          <a:bodyPr wrap="square" lIns="0" tIns="0" rIns="0" bIns="0" anchor="t">
            <a:spAutoFit/>
          </a:bodyPr>
          <a:lstStyle/>
          <a:p>
            <a:pPr algn="l">
              <a:lnSpc>
                <a:spcPts val="2400"/>
              </a:lnSpc>
            </a:pPr>
            <a:r>
              <a:rPr sz="1500" b="0" i="0" u="none">
                <a:solidFill>
                  <a:srgbClr val="334155"/>
                </a:solidFill>
                <a:latin typeface="Inter"/>
              </a:rPr>
              <a:t>Dapat meninggalkan banyak jalur logika program yang belum teruji.</a:t>
            </a:r>
          </a:p>
        </p:txBody>
      </p:sp>
      <p:sp>
        <p:nvSpPr>
          <p:cNvPr id="12" name="TextBox 11"/>
          <p:cNvSpPr txBox="1"/>
          <p:nvPr/>
        </p:nvSpPr>
        <p:spPr>
          <a:xfrm>
            <a:off x="933450" y="6105525"/>
            <a:ext cx="4962525" cy="752475"/>
          </a:xfrm>
          <a:prstGeom prst="rect">
            <a:avLst/>
          </a:prstGeom>
          <a:noFill/>
        </p:spPr>
        <p:txBody>
          <a:bodyPr wrap="square" lIns="0" tIns="0" rIns="0" bIns="0" anchor="t">
            <a:spAutoFit/>
          </a:bodyPr>
          <a:lstStyle/>
          <a:p>
            <a:pPr algn="l">
              <a:lnSpc>
                <a:spcPts val="2400"/>
              </a:lnSpc>
            </a:pPr>
            <a:r>
              <a:rPr sz="1500" b="0" i="0" u="none">
                <a:solidFill>
                  <a:srgbClr val="334155"/>
                </a:solidFill>
                <a:latin typeface="Inter"/>
              </a:rPr>
              <a:t>Tidak dapat secara akurat menentukan </a:t>
            </a:r>
            <a:r>
              <a:rPr sz="1500" b="0" i="1" u="none">
                <a:solidFill>
                  <a:srgbClr val="334155"/>
                </a:solidFill>
                <a:latin typeface="Inter"/>
              </a:rPr>
              <a:t>alasan/penyebab</a:t>
            </a:r>
            <a:r>
              <a:rPr sz="1500" b="0" i="0" u="none">
                <a:solidFill>
                  <a:srgbClr val="334155"/>
                </a:solidFill>
                <a:latin typeface="Inter"/>
              </a:rPr>
              <a:t> pasti jika terjadi kegagalan (hanya tahu hasil akhirnya salah).</a:t>
            </a:r>
          </a:p>
        </p:txBody>
      </p:sp>
      <p:sp>
        <p:nvSpPr>
          <p:cNvPr id="14" name="TextBox 13"/>
          <p:cNvSpPr txBox="1"/>
          <p:nvPr/>
        </p:nvSpPr>
        <p:spPr>
          <a:xfrm>
            <a:off x="647700" y="3009900"/>
            <a:ext cx="142875" cy="457200"/>
          </a:xfrm>
          <a:prstGeom prst="rect">
            <a:avLst/>
          </a:prstGeom>
          <a:noFill/>
        </p:spPr>
        <p:txBody>
          <a:bodyPr wrap="square" lIns="0" tIns="0" rIns="0" bIns="0" anchor="t">
            <a:spAutoFit/>
          </a:bodyPr>
          <a:lstStyle/>
          <a:p>
            <a:pPr algn="l">
              <a:lnSpc>
                <a:spcPts val="3600"/>
              </a:lnSpc>
            </a:pPr>
            <a:r>
              <a:rPr sz="2250" b="1" i="0" u="none">
                <a:solidFill>
                  <a:srgbClr val="2563EB"/>
                </a:solidFill>
                <a:latin typeface="Inter"/>
              </a:rPr>
              <a:t>•</a:t>
            </a:r>
          </a:p>
        </p:txBody>
      </p:sp>
      <p:sp>
        <p:nvSpPr>
          <p:cNvPr id="15" name="TextBox 14"/>
          <p:cNvSpPr txBox="1"/>
          <p:nvPr/>
        </p:nvSpPr>
        <p:spPr>
          <a:xfrm>
            <a:off x="647700" y="3429000"/>
            <a:ext cx="142875" cy="457200"/>
          </a:xfrm>
          <a:prstGeom prst="rect">
            <a:avLst/>
          </a:prstGeom>
          <a:noFill/>
        </p:spPr>
        <p:txBody>
          <a:bodyPr wrap="square" lIns="0" tIns="0" rIns="0" bIns="0" anchor="t">
            <a:spAutoFit/>
          </a:bodyPr>
          <a:lstStyle/>
          <a:p>
            <a:pPr algn="l">
              <a:lnSpc>
                <a:spcPts val="3600"/>
              </a:lnSpc>
            </a:pPr>
            <a:r>
              <a:rPr sz="2250" b="1" i="0" u="none">
                <a:solidFill>
                  <a:srgbClr val="2563EB"/>
                </a:solidFill>
                <a:latin typeface="Inter"/>
              </a:rPr>
              <a:t>•</a:t>
            </a:r>
          </a:p>
        </p:txBody>
      </p:sp>
      <p:sp>
        <p:nvSpPr>
          <p:cNvPr id="16" name="TextBox 15"/>
          <p:cNvSpPr txBox="1"/>
          <p:nvPr/>
        </p:nvSpPr>
        <p:spPr>
          <a:xfrm>
            <a:off x="647700" y="4152900"/>
            <a:ext cx="142875" cy="457200"/>
          </a:xfrm>
          <a:prstGeom prst="rect">
            <a:avLst/>
          </a:prstGeom>
          <a:noFill/>
        </p:spPr>
        <p:txBody>
          <a:bodyPr wrap="square" lIns="0" tIns="0" rIns="0" bIns="0" anchor="t">
            <a:spAutoFit/>
          </a:bodyPr>
          <a:lstStyle/>
          <a:p>
            <a:pPr algn="l">
              <a:lnSpc>
                <a:spcPts val="3600"/>
              </a:lnSpc>
            </a:pPr>
            <a:r>
              <a:rPr sz="2250" b="1" i="0" u="none">
                <a:solidFill>
                  <a:srgbClr val="2563EB"/>
                </a:solidFill>
                <a:latin typeface="Inter"/>
              </a:rPr>
              <a:t>•</a:t>
            </a:r>
          </a:p>
        </p:txBody>
      </p:sp>
      <p:sp>
        <p:nvSpPr>
          <p:cNvPr id="17" name="TextBox 16"/>
          <p:cNvSpPr txBox="1"/>
          <p:nvPr/>
        </p:nvSpPr>
        <p:spPr>
          <a:xfrm>
            <a:off x="647700" y="5334000"/>
            <a:ext cx="142875" cy="457200"/>
          </a:xfrm>
          <a:prstGeom prst="rect">
            <a:avLst/>
          </a:prstGeom>
          <a:noFill/>
        </p:spPr>
        <p:txBody>
          <a:bodyPr wrap="square" lIns="0" tIns="0" rIns="0" bIns="0" anchor="t">
            <a:spAutoFit/>
          </a:bodyPr>
          <a:lstStyle/>
          <a:p>
            <a:pPr algn="l">
              <a:lnSpc>
                <a:spcPts val="3600"/>
              </a:lnSpc>
            </a:pPr>
            <a:r>
              <a:rPr sz="2250" b="1" i="0" u="none">
                <a:solidFill>
                  <a:srgbClr val="2563EB"/>
                </a:solidFill>
                <a:latin typeface="Inter"/>
              </a:rPr>
              <a:t>•</a:t>
            </a:r>
          </a:p>
        </p:txBody>
      </p:sp>
      <p:sp>
        <p:nvSpPr>
          <p:cNvPr id="18" name="TextBox 17"/>
          <p:cNvSpPr txBox="1"/>
          <p:nvPr/>
        </p:nvSpPr>
        <p:spPr>
          <a:xfrm>
            <a:off x="647700" y="6057900"/>
            <a:ext cx="142875" cy="457200"/>
          </a:xfrm>
          <a:prstGeom prst="rect">
            <a:avLst/>
          </a:prstGeom>
          <a:noFill/>
        </p:spPr>
        <p:txBody>
          <a:bodyPr wrap="square" lIns="0" tIns="0" rIns="0" bIns="0" anchor="t">
            <a:spAutoFit/>
          </a:bodyPr>
          <a:lstStyle/>
          <a:p>
            <a:pPr algn="l">
              <a:lnSpc>
                <a:spcPts val="3600"/>
              </a:lnSpc>
            </a:pPr>
            <a:r>
              <a:rPr sz="2250" b="1" i="0" u="none">
                <a:solidFill>
                  <a:srgbClr val="2563EB"/>
                </a:solidFill>
                <a:latin typeface="Inter"/>
              </a:rPr>
              <a:t>•</a:t>
            </a:r>
          </a:p>
        </p:txBody>
      </p:sp>
      <p:sp>
        <p:nvSpPr>
          <p:cNvPr id="19" name="TextBox 18"/>
          <p:cNvSpPr txBox="1"/>
          <p:nvPr/>
        </p:nvSpPr>
        <p:spPr>
          <a:xfrm>
            <a:off x="647700" y="571500"/>
            <a:ext cx="11521440" cy="619125"/>
          </a:xfrm>
          <a:prstGeom prst="rect">
            <a:avLst/>
          </a:prstGeom>
          <a:noFill/>
        </p:spPr>
        <p:txBody>
          <a:bodyPr wrap="square" lIns="0" tIns="0" rIns="0" bIns="0" anchor="ctr">
            <a:spAutoFit/>
          </a:bodyPr>
          <a:lstStyle/>
          <a:p>
            <a:pPr algn="l"/>
            <a:r>
              <a:rPr sz="3300" b="1" i="0" u="none">
                <a:solidFill>
                  <a:srgbClr val="0F172A"/>
                </a:solidFill>
                <a:latin typeface="Poppins"/>
              </a:rPr>
              <a:t>Pendekatan Uji Fungsional (Black Box)</a:t>
            </a:r>
          </a:p>
        </p:txBody>
      </p:sp>
      <p:sp>
        <p:nvSpPr>
          <p:cNvPr id="20" name="Rounded Rectangle 19"/>
          <p:cNvSpPr/>
          <p:nvPr/>
        </p:nvSpPr>
        <p:spPr>
          <a:xfrm>
            <a:off x="647700" y="1190625"/>
            <a:ext cx="333375" cy="47625"/>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6372225" y="2305050"/>
            <a:ext cx="5248275" cy="4286250"/>
          </a:xfrm>
          <a:prstGeom prst="rect">
            <a:avLst/>
          </a:prstGeom>
        </p:spPr>
      </p:pic>
      <p:sp>
        <p:nvSpPr>
          <p:cNvPr id="4" name="Rectangle 3"/>
          <p:cNvSpPr/>
          <p:nvPr/>
        </p:nvSpPr>
        <p:spPr>
          <a:xfrm>
            <a:off x="0" y="0"/>
            <a:ext cx="76200" cy="685800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7700" y="1571625"/>
            <a:ext cx="5248275" cy="914400"/>
          </a:xfrm>
          <a:prstGeom prst="rect">
            <a:avLst/>
          </a:prstGeom>
          <a:noFill/>
        </p:spPr>
        <p:txBody>
          <a:bodyPr wrap="square" lIns="0" tIns="0" rIns="0" bIns="0" anchor="t">
            <a:spAutoFit/>
          </a:bodyPr>
          <a:lstStyle/>
          <a:p>
            <a:pPr algn="l">
              <a:lnSpc>
                <a:spcPts val="2400"/>
              </a:lnSpc>
            </a:pPr>
            <a:r>
              <a:rPr sz="1500" b="0" i="0" u="none">
                <a:solidFill>
                  <a:srgbClr val="334155"/>
                </a:solidFill>
                <a:latin typeface="Inter"/>
              </a:rPr>
              <a:t>Berfokus pada </a:t>
            </a:r>
            <a:r>
              <a:rPr sz="1500" b="1" i="0" u="none">
                <a:solidFill>
                  <a:srgbClr val="334155"/>
                </a:solidFill>
                <a:latin typeface="Inter"/>
              </a:rPr>
              <a:t>kerja internal, logika, dan struktur kode</a:t>
            </a:r>
            <a:r>
              <a:rPr sz="1500" b="0" i="0" u="none">
                <a:solidFill>
                  <a:srgbClr val="334155"/>
                </a:solidFill>
                <a:latin typeface="Inter"/>
              </a:rPr>
              <a:t> dari produk perangkat lunak. Dikenal juga sebagai </a:t>
            </a:r>
            <a:r>
              <a:rPr sz="1500" b="0" i="1" u="none">
                <a:solidFill>
                  <a:srgbClr val="334155"/>
                </a:solidFill>
                <a:latin typeface="Inter"/>
              </a:rPr>
              <a:t>White Box</a:t>
            </a:r>
            <a:r>
              <a:rPr sz="1500" b="0" i="0" u="none">
                <a:solidFill>
                  <a:srgbClr val="334155"/>
                </a:solidFill>
                <a:latin typeface="Inter"/>
              </a:rPr>
              <a:t> atau </a:t>
            </a:r>
            <a:r>
              <a:rPr sz="1500" b="0" i="1" u="none">
                <a:solidFill>
                  <a:srgbClr val="334155"/>
                </a:solidFill>
                <a:latin typeface="Inter"/>
              </a:rPr>
              <a:t>Glass Box Testing</a:t>
            </a:r>
            <a:r>
              <a:rPr sz="1500" b="0" i="0" u="none">
                <a:solidFill>
                  <a:srgbClr val="334155"/>
                </a:solidFill>
                <a:latin typeface="Inter"/>
              </a:rPr>
              <a:t>.</a:t>
            </a:r>
          </a:p>
        </p:txBody>
      </p:sp>
      <p:sp>
        <p:nvSpPr>
          <p:cNvPr id="6" name="TextBox 5"/>
          <p:cNvSpPr txBox="1"/>
          <p:nvPr/>
        </p:nvSpPr>
        <p:spPr>
          <a:xfrm>
            <a:off x="647700" y="2676525"/>
            <a:ext cx="5510688" cy="285750"/>
          </a:xfrm>
          <a:prstGeom prst="rect">
            <a:avLst/>
          </a:prstGeom>
          <a:noFill/>
        </p:spPr>
        <p:txBody>
          <a:bodyPr wrap="square" lIns="0" tIns="0" rIns="0" bIns="0" anchor="t">
            <a:spAutoFit/>
          </a:bodyPr>
          <a:lstStyle/>
          <a:p>
            <a:pPr algn="l"/>
            <a:r>
              <a:rPr sz="1500" b="1" i="0" u="none">
                <a:solidFill>
                  <a:srgbClr val="2563EB"/>
                </a:solidFill>
                <a:latin typeface="Poppins"/>
              </a:rPr>
              <a:t>Manfaat:</a:t>
            </a:r>
          </a:p>
        </p:txBody>
      </p:sp>
      <p:sp>
        <p:nvSpPr>
          <p:cNvPr id="7" name="TextBox 6"/>
          <p:cNvSpPr txBox="1"/>
          <p:nvPr/>
        </p:nvSpPr>
        <p:spPr>
          <a:xfrm>
            <a:off x="647700" y="5191125"/>
            <a:ext cx="5510688" cy="285750"/>
          </a:xfrm>
          <a:prstGeom prst="rect">
            <a:avLst/>
          </a:prstGeom>
          <a:noFill/>
        </p:spPr>
        <p:txBody>
          <a:bodyPr wrap="square" lIns="0" tIns="0" rIns="0" bIns="0" anchor="t">
            <a:spAutoFit/>
          </a:bodyPr>
          <a:lstStyle/>
          <a:p>
            <a:pPr algn="l"/>
            <a:r>
              <a:rPr sz="1500" b="1" i="0" u="none">
                <a:solidFill>
                  <a:srgbClr val="EF4444"/>
                </a:solidFill>
                <a:latin typeface="Poppins"/>
              </a:rPr>
              <a:t>Keterbatasan:</a:t>
            </a:r>
          </a:p>
        </p:txBody>
      </p:sp>
      <p:sp>
        <p:nvSpPr>
          <p:cNvPr id="8" name="TextBox 7"/>
          <p:cNvSpPr txBox="1"/>
          <p:nvPr/>
        </p:nvSpPr>
        <p:spPr>
          <a:xfrm>
            <a:off x="933450" y="3057525"/>
            <a:ext cx="4962525" cy="914400"/>
          </a:xfrm>
          <a:prstGeom prst="rect">
            <a:avLst/>
          </a:prstGeom>
          <a:noFill/>
        </p:spPr>
        <p:txBody>
          <a:bodyPr wrap="square" lIns="0" tIns="0" rIns="0" bIns="0" anchor="t">
            <a:spAutoFit/>
          </a:bodyPr>
          <a:lstStyle/>
          <a:p>
            <a:pPr algn="l">
              <a:lnSpc>
                <a:spcPts val="2400"/>
              </a:lnSpc>
            </a:pPr>
            <a:r>
              <a:rPr sz="1500" b="0" i="0" u="none">
                <a:solidFill>
                  <a:srgbClr val="334155"/>
                </a:solidFill>
                <a:latin typeface="Inter"/>
              </a:rPr>
              <a:t>Sangat efektif untuk modul kecil dan memastikan logika internal (seperti perulangan/kondisi IF) berjalan benar.</a:t>
            </a:r>
          </a:p>
        </p:txBody>
      </p:sp>
      <p:sp>
        <p:nvSpPr>
          <p:cNvPr id="9" name="TextBox 8"/>
          <p:cNvSpPr txBox="1"/>
          <p:nvPr/>
        </p:nvSpPr>
        <p:spPr>
          <a:xfrm>
            <a:off x="933450" y="4086225"/>
            <a:ext cx="4962525" cy="914400"/>
          </a:xfrm>
          <a:prstGeom prst="rect">
            <a:avLst/>
          </a:prstGeom>
          <a:noFill/>
        </p:spPr>
        <p:txBody>
          <a:bodyPr wrap="square" lIns="0" tIns="0" rIns="0" bIns="0" anchor="t">
            <a:spAutoFit/>
          </a:bodyPr>
          <a:lstStyle/>
          <a:p>
            <a:pPr algn="l">
              <a:lnSpc>
                <a:spcPts val="2400"/>
              </a:lnSpc>
            </a:pPr>
            <a:r>
              <a:rPr sz="1500" b="0" i="0" u="none">
                <a:solidFill>
                  <a:srgbClr val="334155"/>
                </a:solidFill>
                <a:latin typeface="Inter"/>
              </a:rPr>
              <a:t>Berguna menemukan fungsionalitas "tersembunyi" (malicious code/fungsi tak terpakai) yang lolos di Black Box.</a:t>
            </a:r>
          </a:p>
        </p:txBody>
      </p:sp>
      <p:sp>
        <p:nvSpPr>
          <p:cNvPr id="10" name="TextBox 9"/>
          <p:cNvSpPr txBox="1"/>
          <p:nvPr/>
        </p:nvSpPr>
        <p:spPr>
          <a:xfrm>
            <a:off x="933450" y="5572125"/>
            <a:ext cx="4962525" cy="609600"/>
          </a:xfrm>
          <a:prstGeom prst="rect">
            <a:avLst/>
          </a:prstGeom>
          <a:noFill/>
        </p:spPr>
        <p:txBody>
          <a:bodyPr wrap="square" lIns="0" tIns="0" rIns="0" bIns="0" anchor="t">
            <a:spAutoFit/>
          </a:bodyPr>
          <a:lstStyle/>
          <a:p>
            <a:pPr algn="l">
              <a:lnSpc>
                <a:spcPts val="2400"/>
              </a:lnSpc>
            </a:pPr>
            <a:r>
              <a:rPr sz="1500" b="0" i="0" u="none">
                <a:solidFill>
                  <a:srgbClr val="334155"/>
                </a:solidFill>
                <a:latin typeface="Inter"/>
              </a:rPr>
              <a:t>Penguji wajib memiliki keahlian bahasa pemrograman dan arsitektur kode.</a:t>
            </a:r>
          </a:p>
        </p:txBody>
      </p:sp>
      <p:sp>
        <p:nvSpPr>
          <p:cNvPr id="11" name="TextBox 10"/>
          <p:cNvSpPr txBox="1"/>
          <p:nvPr/>
        </p:nvSpPr>
        <p:spPr>
          <a:xfrm>
            <a:off x="933450" y="6296025"/>
            <a:ext cx="4962525" cy="561975"/>
          </a:xfrm>
          <a:prstGeom prst="rect">
            <a:avLst/>
          </a:prstGeom>
          <a:noFill/>
        </p:spPr>
        <p:txBody>
          <a:bodyPr wrap="square" lIns="0" tIns="0" rIns="0" bIns="0" anchor="t">
            <a:spAutoFit/>
          </a:bodyPr>
          <a:lstStyle/>
          <a:p>
            <a:pPr algn="l">
              <a:lnSpc>
                <a:spcPts val="2400"/>
              </a:lnSpc>
            </a:pPr>
            <a:r>
              <a:rPr sz="1500" b="0" i="0" u="none">
                <a:solidFill>
                  <a:srgbClr val="334155"/>
                </a:solidFill>
                <a:latin typeface="Inter"/>
              </a:rPr>
              <a:t>Mustahil memeriksa 100% semua jalur logika </a:t>
            </a:r>
            <a:r>
              <a:rPr sz="1500" b="0" i="1" u="none">
                <a:solidFill>
                  <a:srgbClr val="334155"/>
                </a:solidFill>
                <a:latin typeface="Inter"/>
              </a:rPr>
              <a:t>(paths)</a:t>
            </a:r>
            <a:r>
              <a:rPr sz="1500" b="0" i="0" u="none">
                <a:solidFill>
                  <a:srgbClr val="334155"/>
                </a:solidFill>
                <a:latin typeface="Inter"/>
              </a:rPr>
              <a:t> pada program yang besar karena akan memakan waktu sangat lama.</a:t>
            </a:r>
          </a:p>
        </p:txBody>
      </p:sp>
      <p:sp>
        <p:nvSpPr>
          <p:cNvPr id="13" name="TextBox 12"/>
          <p:cNvSpPr txBox="1"/>
          <p:nvPr/>
        </p:nvSpPr>
        <p:spPr>
          <a:xfrm>
            <a:off x="647700" y="3009900"/>
            <a:ext cx="142875" cy="457200"/>
          </a:xfrm>
          <a:prstGeom prst="rect">
            <a:avLst/>
          </a:prstGeom>
          <a:noFill/>
        </p:spPr>
        <p:txBody>
          <a:bodyPr wrap="square" lIns="0" tIns="0" rIns="0" bIns="0" anchor="t">
            <a:spAutoFit/>
          </a:bodyPr>
          <a:lstStyle/>
          <a:p>
            <a:pPr algn="l">
              <a:lnSpc>
                <a:spcPts val="3600"/>
              </a:lnSpc>
            </a:pPr>
            <a:r>
              <a:rPr sz="2250" b="1" i="0" u="none">
                <a:solidFill>
                  <a:srgbClr val="2563EB"/>
                </a:solidFill>
                <a:latin typeface="Inter"/>
              </a:rPr>
              <a:t>•</a:t>
            </a:r>
          </a:p>
        </p:txBody>
      </p:sp>
      <p:sp>
        <p:nvSpPr>
          <p:cNvPr id="14" name="TextBox 13"/>
          <p:cNvSpPr txBox="1"/>
          <p:nvPr/>
        </p:nvSpPr>
        <p:spPr>
          <a:xfrm>
            <a:off x="647700" y="4038600"/>
            <a:ext cx="142875" cy="457200"/>
          </a:xfrm>
          <a:prstGeom prst="rect">
            <a:avLst/>
          </a:prstGeom>
          <a:noFill/>
        </p:spPr>
        <p:txBody>
          <a:bodyPr wrap="square" lIns="0" tIns="0" rIns="0" bIns="0" anchor="t">
            <a:spAutoFit/>
          </a:bodyPr>
          <a:lstStyle/>
          <a:p>
            <a:pPr algn="l">
              <a:lnSpc>
                <a:spcPts val="3600"/>
              </a:lnSpc>
            </a:pPr>
            <a:r>
              <a:rPr sz="2250" b="1" i="0" u="none">
                <a:solidFill>
                  <a:srgbClr val="2563EB"/>
                </a:solidFill>
                <a:latin typeface="Inter"/>
              </a:rPr>
              <a:t>•</a:t>
            </a:r>
          </a:p>
        </p:txBody>
      </p:sp>
      <p:sp>
        <p:nvSpPr>
          <p:cNvPr id="15" name="TextBox 14"/>
          <p:cNvSpPr txBox="1"/>
          <p:nvPr/>
        </p:nvSpPr>
        <p:spPr>
          <a:xfrm>
            <a:off x="647700" y="5524500"/>
            <a:ext cx="142875" cy="457200"/>
          </a:xfrm>
          <a:prstGeom prst="rect">
            <a:avLst/>
          </a:prstGeom>
          <a:noFill/>
        </p:spPr>
        <p:txBody>
          <a:bodyPr wrap="square" lIns="0" tIns="0" rIns="0" bIns="0" anchor="t">
            <a:spAutoFit/>
          </a:bodyPr>
          <a:lstStyle/>
          <a:p>
            <a:pPr algn="l">
              <a:lnSpc>
                <a:spcPts val="3600"/>
              </a:lnSpc>
            </a:pPr>
            <a:r>
              <a:rPr sz="2250" b="1" i="0" u="none">
                <a:solidFill>
                  <a:srgbClr val="2563EB"/>
                </a:solidFill>
                <a:latin typeface="Inter"/>
              </a:rPr>
              <a:t>•</a:t>
            </a:r>
          </a:p>
        </p:txBody>
      </p:sp>
      <p:sp>
        <p:nvSpPr>
          <p:cNvPr id="16" name="TextBox 15"/>
          <p:cNvSpPr txBox="1"/>
          <p:nvPr/>
        </p:nvSpPr>
        <p:spPr>
          <a:xfrm>
            <a:off x="647700" y="6248400"/>
            <a:ext cx="142875" cy="457200"/>
          </a:xfrm>
          <a:prstGeom prst="rect">
            <a:avLst/>
          </a:prstGeom>
          <a:noFill/>
        </p:spPr>
        <p:txBody>
          <a:bodyPr wrap="square" lIns="0" tIns="0" rIns="0" bIns="0" anchor="t">
            <a:spAutoFit/>
          </a:bodyPr>
          <a:lstStyle/>
          <a:p>
            <a:pPr algn="l">
              <a:lnSpc>
                <a:spcPts val="3600"/>
              </a:lnSpc>
            </a:pPr>
            <a:r>
              <a:rPr sz="2250" b="1" i="0" u="none">
                <a:solidFill>
                  <a:srgbClr val="2563EB"/>
                </a:solidFill>
                <a:latin typeface="Inter"/>
              </a:rPr>
              <a:t>•</a:t>
            </a:r>
          </a:p>
        </p:txBody>
      </p:sp>
      <p:sp>
        <p:nvSpPr>
          <p:cNvPr id="17" name="TextBox 16"/>
          <p:cNvSpPr txBox="1"/>
          <p:nvPr/>
        </p:nvSpPr>
        <p:spPr>
          <a:xfrm>
            <a:off x="647700" y="571500"/>
            <a:ext cx="11521440" cy="619125"/>
          </a:xfrm>
          <a:prstGeom prst="rect">
            <a:avLst/>
          </a:prstGeom>
          <a:noFill/>
        </p:spPr>
        <p:txBody>
          <a:bodyPr wrap="square" lIns="0" tIns="0" rIns="0" bIns="0" anchor="ctr">
            <a:spAutoFit/>
          </a:bodyPr>
          <a:lstStyle/>
          <a:p>
            <a:pPr algn="l"/>
            <a:r>
              <a:rPr sz="3300" b="1" i="0" u="none">
                <a:solidFill>
                  <a:srgbClr val="0F172A"/>
                </a:solidFill>
                <a:latin typeface="Poppins"/>
              </a:rPr>
              <a:t>Pendekatan Uji Struktural (White Box)</a:t>
            </a:r>
          </a:p>
        </p:txBody>
      </p:sp>
      <p:sp>
        <p:nvSpPr>
          <p:cNvPr id="18" name="Rounded Rectangle 17"/>
          <p:cNvSpPr/>
          <p:nvPr/>
        </p:nvSpPr>
        <p:spPr>
          <a:xfrm>
            <a:off x="647700" y="1190625"/>
            <a:ext cx="333375" cy="47625"/>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647700" y="3014811"/>
            <a:ext cx="2413992" cy="2914352"/>
          </a:xfrm>
          <a:prstGeom prst="rect">
            <a:avLst/>
          </a:prstGeom>
        </p:spPr>
      </p:pic>
      <p:pic>
        <p:nvPicPr>
          <p:cNvPr id="4" name="Picture 3" descr="image.png"/>
          <p:cNvPicPr>
            <a:picLocks noChangeAspect="1"/>
          </p:cNvPicPr>
          <p:nvPr/>
        </p:nvPicPr>
        <p:blipFill>
          <a:blip r:embed="rId4"/>
          <a:stretch>
            <a:fillRect/>
          </a:stretch>
        </p:blipFill>
        <p:spPr>
          <a:xfrm>
            <a:off x="3500586" y="3014811"/>
            <a:ext cx="2413992" cy="2914352"/>
          </a:xfrm>
          <a:prstGeom prst="rect">
            <a:avLst/>
          </a:prstGeom>
        </p:spPr>
      </p:pic>
      <p:pic>
        <p:nvPicPr>
          <p:cNvPr id="5" name="Picture 4" descr="image.png"/>
          <p:cNvPicPr>
            <a:picLocks noChangeAspect="1"/>
          </p:cNvPicPr>
          <p:nvPr/>
        </p:nvPicPr>
        <p:blipFill>
          <a:blip r:embed="rId5"/>
          <a:stretch>
            <a:fillRect/>
          </a:stretch>
        </p:blipFill>
        <p:spPr>
          <a:xfrm>
            <a:off x="6353472" y="3014811"/>
            <a:ext cx="2413992" cy="2914352"/>
          </a:xfrm>
          <a:prstGeom prst="rect">
            <a:avLst/>
          </a:prstGeom>
        </p:spPr>
      </p:pic>
      <p:pic>
        <p:nvPicPr>
          <p:cNvPr id="6" name="Picture 5" descr="image.png"/>
          <p:cNvPicPr>
            <a:picLocks noChangeAspect="1"/>
          </p:cNvPicPr>
          <p:nvPr/>
        </p:nvPicPr>
        <p:blipFill>
          <a:blip r:embed="rId6"/>
          <a:stretch>
            <a:fillRect/>
          </a:stretch>
        </p:blipFill>
        <p:spPr>
          <a:xfrm>
            <a:off x="9206358" y="3014811"/>
            <a:ext cx="2413992" cy="2914352"/>
          </a:xfrm>
          <a:prstGeom prst="rect">
            <a:avLst/>
          </a:prstGeom>
        </p:spPr>
      </p:pic>
      <p:sp>
        <p:nvSpPr>
          <p:cNvPr id="7" name="Rectangle 6"/>
          <p:cNvSpPr/>
          <p:nvPr/>
        </p:nvSpPr>
        <p:spPr>
          <a:xfrm>
            <a:off x="0" y="0"/>
            <a:ext cx="76200" cy="6858000"/>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7700" y="1928961"/>
            <a:ext cx="10972800" cy="609600"/>
          </a:xfrm>
          <a:prstGeom prst="rect">
            <a:avLst/>
          </a:prstGeom>
          <a:noFill/>
        </p:spPr>
        <p:txBody>
          <a:bodyPr wrap="square" lIns="0" tIns="0" rIns="0" bIns="0" anchor="t">
            <a:spAutoFit/>
          </a:bodyPr>
          <a:lstStyle/>
          <a:p>
            <a:pPr algn="ctr">
              <a:lnSpc>
                <a:spcPts val="2400"/>
              </a:lnSpc>
            </a:pPr>
            <a:r>
              <a:rPr sz="1500" b="0" i="0" u="none">
                <a:solidFill>
                  <a:srgbClr val="F8FAFC"/>
                </a:solidFill>
                <a:latin typeface="Inter"/>
              </a:rPr>
              <a:t>Pengujian dinamis umumnya dieksekusi secara berurutan dalam 4 level utama. Setiap level memiliki ruang lingkup dan pendekatan yang berbeda.</a:t>
            </a:r>
          </a:p>
        </p:txBody>
      </p:sp>
      <p:pic>
        <p:nvPicPr>
          <p:cNvPr id="10" name="Picture 9" descr="image.png"/>
          <p:cNvPicPr>
            <a:picLocks noChangeAspect="1"/>
          </p:cNvPicPr>
          <p:nvPr/>
        </p:nvPicPr>
        <p:blipFill>
          <a:blip r:embed="rId7"/>
          <a:stretch>
            <a:fillRect/>
          </a:stretch>
        </p:blipFill>
        <p:spPr>
          <a:xfrm>
            <a:off x="1521321" y="2690961"/>
            <a:ext cx="666750" cy="666750"/>
          </a:xfrm>
          <a:prstGeom prst="rect">
            <a:avLst/>
          </a:prstGeom>
        </p:spPr>
      </p:pic>
      <p:sp>
        <p:nvSpPr>
          <p:cNvPr id="11" name="TextBox 10"/>
          <p:cNvSpPr txBox="1"/>
          <p:nvPr/>
        </p:nvSpPr>
        <p:spPr>
          <a:xfrm>
            <a:off x="797376" y="3548211"/>
            <a:ext cx="2114639" cy="285750"/>
          </a:xfrm>
          <a:prstGeom prst="rect">
            <a:avLst/>
          </a:prstGeom>
          <a:noFill/>
        </p:spPr>
        <p:txBody>
          <a:bodyPr wrap="square" lIns="0" tIns="0" rIns="0" bIns="0" anchor="t">
            <a:spAutoFit/>
          </a:bodyPr>
          <a:lstStyle/>
          <a:p>
            <a:pPr algn="ctr"/>
            <a:r>
              <a:rPr sz="1500" b="0" i="0" u="none">
                <a:solidFill>
                  <a:srgbClr val="0F172A"/>
                </a:solidFill>
                <a:latin typeface="Poppins SemiBold"/>
              </a:rPr>
              <a:t>1. Unit Testing</a:t>
            </a:r>
          </a:p>
        </p:txBody>
      </p:sp>
      <p:sp>
        <p:nvSpPr>
          <p:cNvPr id="12" name="TextBox 11"/>
          <p:cNvSpPr txBox="1"/>
          <p:nvPr/>
        </p:nvSpPr>
        <p:spPr>
          <a:xfrm>
            <a:off x="847725" y="3976836"/>
            <a:ext cx="2013942" cy="1218902"/>
          </a:xfrm>
          <a:prstGeom prst="rect">
            <a:avLst/>
          </a:prstGeom>
          <a:noFill/>
        </p:spPr>
        <p:txBody>
          <a:bodyPr wrap="square" lIns="0" tIns="0" rIns="0" bIns="0" anchor="t">
            <a:spAutoFit/>
          </a:bodyPr>
          <a:lstStyle/>
          <a:p>
            <a:pPr algn="ctr">
              <a:lnSpc>
                <a:spcPts val="1920"/>
              </a:lnSpc>
            </a:pPr>
            <a:r>
              <a:rPr sz="1200" b="0" i="0" u="none">
                <a:solidFill>
                  <a:srgbClr val="64748B"/>
                </a:solidFill>
                <a:latin typeface="Inter"/>
              </a:rPr>
              <a:t>Menguji komponen atau modul kode terkecil secara terisolasi. Biasanya dilakukan oleh developer (Struktural/White Box).</a:t>
            </a:r>
          </a:p>
        </p:txBody>
      </p:sp>
      <p:pic>
        <p:nvPicPr>
          <p:cNvPr id="13" name="Picture 12" descr="image.png"/>
          <p:cNvPicPr>
            <a:picLocks noChangeAspect="1"/>
          </p:cNvPicPr>
          <p:nvPr/>
        </p:nvPicPr>
        <p:blipFill>
          <a:blip r:embed="rId8"/>
          <a:stretch>
            <a:fillRect/>
          </a:stretch>
        </p:blipFill>
        <p:spPr>
          <a:xfrm>
            <a:off x="4374207" y="2690961"/>
            <a:ext cx="666750" cy="666750"/>
          </a:xfrm>
          <a:prstGeom prst="rect">
            <a:avLst/>
          </a:prstGeom>
        </p:spPr>
      </p:pic>
      <p:sp>
        <p:nvSpPr>
          <p:cNvPr id="14" name="TextBox 13"/>
          <p:cNvSpPr txBox="1"/>
          <p:nvPr/>
        </p:nvSpPr>
        <p:spPr>
          <a:xfrm>
            <a:off x="3650262" y="3548211"/>
            <a:ext cx="2114639" cy="571500"/>
          </a:xfrm>
          <a:prstGeom prst="rect">
            <a:avLst/>
          </a:prstGeom>
          <a:noFill/>
        </p:spPr>
        <p:txBody>
          <a:bodyPr wrap="square" lIns="0" tIns="0" rIns="0" bIns="0" anchor="t">
            <a:spAutoFit/>
          </a:bodyPr>
          <a:lstStyle/>
          <a:p>
            <a:pPr algn="ctr"/>
            <a:r>
              <a:rPr sz="1500" b="0" i="0" u="none">
                <a:solidFill>
                  <a:srgbClr val="0F172A"/>
                </a:solidFill>
                <a:latin typeface="Poppins SemiBold"/>
              </a:rPr>
              <a:t>2. Integration Testing</a:t>
            </a:r>
          </a:p>
        </p:txBody>
      </p:sp>
      <p:sp>
        <p:nvSpPr>
          <p:cNvPr id="15" name="TextBox 14"/>
          <p:cNvSpPr txBox="1"/>
          <p:nvPr/>
        </p:nvSpPr>
        <p:spPr>
          <a:xfrm>
            <a:off x="3700611" y="4262586"/>
            <a:ext cx="2013942" cy="975121"/>
          </a:xfrm>
          <a:prstGeom prst="rect">
            <a:avLst/>
          </a:prstGeom>
          <a:noFill/>
        </p:spPr>
        <p:txBody>
          <a:bodyPr wrap="square" lIns="0" tIns="0" rIns="0" bIns="0" anchor="t">
            <a:spAutoFit/>
          </a:bodyPr>
          <a:lstStyle/>
          <a:p>
            <a:pPr algn="ctr">
              <a:lnSpc>
                <a:spcPts val="1920"/>
              </a:lnSpc>
            </a:pPr>
            <a:r>
              <a:rPr sz="1200" b="0" i="0" u="none">
                <a:solidFill>
                  <a:srgbClr val="64748B"/>
                </a:solidFill>
                <a:latin typeface="Inter"/>
              </a:rPr>
              <a:t>Menguji interaksi dan pertukaran data antar dua atau lebih unit/modul yang digabungkan.</a:t>
            </a:r>
          </a:p>
        </p:txBody>
      </p:sp>
      <p:pic>
        <p:nvPicPr>
          <p:cNvPr id="16" name="Picture 15" descr="image.png"/>
          <p:cNvPicPr>
            <a:picLocks noChangeAspect="1"/>
          </p:cNvPicPr>
          <p:nvPr/>
        </p:nvPicPr>
        <p:blipFill>
          <a:blip r:embed="rId9"/>
          <a:stretch>
            <a:fillRect/>
          </a:stretch>
        </p:blipFill>
        <p:spPr>
          <a:xfrm>
            <a:off x="7227093" y="2690961"/>
            <a:ext cx="666750" cy="666750"/>
          </a:xfrm>
          <a:prstGeom prst="rect">
            <a:avLst/>
          </a:prstGeom>
        </p:spPr>
      </p:pic>
      <p:sp>
        <p:nvSpPr>
          <p:cNvPr id="17" name="TextBox 16"/>
          <p:cNvSpPr txBox="1"/>
          <p:nvPr/>
        </p:nvSpPr>
        <p:spPr>
          <a:xfrm>
            <a:off x="6503149" y="3548211"/>
            <a:ext cx="2114639" cy="285750"/>
          </a:xfrm>
          <a:prstGeom prst="rect">
            <a:avLst/>
          </a:prstGeom>
          <a:noFill/>
        </p:spPr>
        <p:txBody>
          <a:bodyPr wrap="square" lIns="0" tIns="0" rIns="0" bIns="0" anchor="t">
            <a:spAutoFit/>
          </a:bodyPr>
          <a:lstStyle/>
          <a:p>
            <a:pPr algn="ctr"/>
            <a:r>
              <a:rPr sz="1500" b="0" i="0" u="none">
                <a:solidFill>
                  <a:srgbClr val="0F172A"/>
                </a:solidFill>
                <a:latin typeface="Poppins SemiBold"/>
              </a:rPr>
              <a:t>3. System Testing</a:t>
            </a:r>
          </a:p>
        </p:txBody>
      </p:sp>
      <p:sp>
        <p:nvSpPr>
          <p:cNvPr id="18" name="TextBox 17"/>
          <p:cNvSpPr txBox="1"/>
          <p:nvPr/>
        </p:nvSpPr>
        <p:spPr>
          <a:xfrm>
            <a:off x="6553497" y="3976836"/>
            <a:ext cx="2013942" cy="975121"/>
          </a:xfrm>
          <a:prstGeom prst="rect">
            <a:avLst/>
          </a:prstGeom>
          <a:noFill/>
        </p:spPr>
        <p:txBody>
          <a:bodyPr wrap="square" lIns="0" tIns="0" rIns="0" bIns="0" anchor="t">
            <a:spAutoFit/>
          </a:bodyPr>
          <a:lstStyle/>
          <a:p>
            <a:pPr algn="ctr">
              <a:lnSpc>
                <a:spcPts val="1920"/>
              </a:lnSpc>
            </a:pPr>
            <a:r>
              <a:rPr sz="1200" b="0" i="0" u="none">
                <a:solidFill>
                  <a:srgbClr val="64748B"/>
                </a:solidFill>
                <a:latin typeface="Inter"/>
              </a:rPr>
              <a:t>Menguji perangkat lunak yang telah terintegrasi penuh secara keseluruhan (Fungsional/Black Box).</a:t>
            </a:r>
          </a:p>
        </p:txBody>
      </p:sp>
      <p:pic>
        <p:nvPicPr>
          <p:cNvPr id="19" name="Picture 18" descr="image.png"/>
          <p:cNvPicPr>
            <a:picLocks noChangeAspect="1"/>
          </p:cNvPicPr>
          <p:nvPr/>
        </p:nvPicPr>
        <p:blipFill>
          <a:blip r:embed="rId10"/>
          <a:stretch>
            <a:fillRect/>
          </a:stretch>
        </p:blipFill>
        <p:spPr>
          <a:xfrm>
            <a:off x="10079980" y="2690961"/>
            <a:ext cx="666750" cy="666750"/>
          </a:xfrm>
          <a:prstGeom prst="rect">
            <a:avLst/>
          </a:prstGeom>
        </p:spPr>
      </p:pic>
      <p:sp>
        <p:nvSpPr>
          <p:cNvPr id="20" name="TextBox 19"/>
          <p:cNvSpPr txBox="1"/>
          <p:nvPr/>
        </p:nvSpPr>
        <p:spPr>
          <a:xfrm>
            <a:off x="9356035" y="3548211"/>
            <a:ext cx="2114639" cy="571500"/>
          </a:xfrm>
          <a:prstGeom prst="rect">
            <a:avLst/>
          </a:prstGeom>
          <a:noFill/>
        </p:spPr>
        <p:txBody>
          <a:bodyPr wrap="square" lIns="0" tIns="0" rIns="0" bIns="0" anchor="t">
            <a:spAutoFit/>
          </a:bodyPr>
          <a:lstStyle/>
          <a:p>
            <a:pPr algn="ctr"/>
            <a:r>
              <a:rPr sz="1500" b="0" i="0" u="none">
                <a:solidFill>
                  <a:srgbClr val="0F172A"/>
                </a:solidFill>
                <a:latin typeface="Poppins SemiBold"/>
              </a:rPr>
              <a:t>4. Acceptance Testing</a:t>
            </a:r>
          </a:p>
        </p:txBody>
      </p:sp>
      <p:sp>
        <p:nvSpPr>
          <p:cNvPr id="21" name="TextBox 20"/>
          <p:cNvSpPr txBox="1"/>
          <p:nvPr/>
        </p:nvSpPr>
        <p:spPr>
          <a:xfrm>
            <a:off x="9406383" y="4262586"/>
            <a:ext cx="2013942" cy="1218902"/>
          </a:xfrm>
          <a:prstGeom prst="rect">
            <a:avLst/>
          </a:prstGeom>
          <a:noFill/>
        </p:spPr>
        <p:txBody>
          <a:bodyPr wrap="square" lIns="0" tIns="0" rIns="0" bIns="0" anchor="t">
            <a:spAutoFit/>
          </a:bodyPr>
          <a:lstStyle/>
          <a:p>
            <a:pPr algn="ctr">
              <a:lnSpc>
                <a:spcPts val="1920"/>
              </a:lnSpc>
            </a:pPr>
            <a:r>
              <a:rPr sz="1200" b="0" i="0" u="none">
                <a:solidFill>
                  <a:srgbClr val="64748B"/>
                </a:solidFill>
                <a:latin typeface="Inter"/>
              </a:rPr>
              <a:t>Pengujian final oleh pengguna/klien untuk memvalidasi apakah sistem memenuhi kebutuhan bisnis.</a:t>
            </a:r>
          </a:p>
        </p:txBody>
      </p:sp>
      <p:pic>
        <p:nvPicPr>
          <p:cNvPr id="22" name="Picture 21" descr="image.png"/>
          <p:cNvPicPr>
            <a:picLocks noChangeAspect="1"/>
          </p:cNvPicPr>
          <p:nvPr/>
        </p:nvPicPr>
        <p:blipFill>
          <a:blip r:embed="rId11"/>
          <a:stretch>
            <a:fillRect/>
          </a:stretch>
        </p:blipFill>
        <p:spPr>
          <a:xfrm>
            <a:off x="1721346" y="2890986"/>
            <a:ext cx="266700" cy="266700"/>
          </a:xfrm>
          <a:prstGeom prst="rect">
            <a:avLst/>
          </a:prstGeom>
        </p:spPr>
      </p:pic>
      <p:pic>
        <p:nvPicPr>
          <p:cNvPr id="23" name="Picture 22" descr="image.png"/>
          <p:cNvPicPr>
            <a:picLocks noChangeAspect="1"/>
          </p:cNvPicPr>
          <p:nvPr/>
        </p:nvPicPr>
        <p:blipFill>
          <a:blip r:embed="rId12"/>
          <a:stretch>
            <a:fillRect/>
          </a:stretch>
        </p:blipFill>
        <p:spPr>
          <a:xfrm>
            <a:off x="4540894" y="2890986"/>
            <a:ext cx="333375" cy="266700"/>
          </a:xfrm>
          <a:prstGeom prst="rect">
            <a:avLst/>
          </a:prstGeom>
        </p:spPr>
      </p:pic>
      <p:pic>
        <p:nvPicPr>
          <p:cNvPr id="24" name="Picture 23" descr="image.png"/>
          <p:cNvPicPr>
            <a:picLocks noChangeAspect="1"/>
          </p:cNvPicPr>
          <p:nvPr/>
        </p:nvPicPr>
        <p:blipFill>
          <a:blip r:embed="rId13"/>
          <a:stretch>
            <a:fillRect/>
          </a:stretch>
        </p:blipFill>
        <p:spPr>
          <a:xfrm>
            <a:off x="7408068" y="2890986"/>
            <a:ext cx="304800" cy="266700"/>
          </a:xfrm>
          <a:prstGeom prst="rect">
            <a:avLst/>
          </a:prstGeom>
        </p:spPr>
      </p:pic>
      <p:pic>
        <p:nvPicPr>
          <p:cNvPr id="25" name="Picture 24" descr="image.png"/>
          <p:cNvPicPr>
            <a:picLocks noChangeAspect="1"/>
          </p:cNvPicPr>
          <p:nvPr/>
        </p:nvPicPr>
        <p:blipFill>
          <a:blip r:embed="rId14"/>
          <a:stretch>
            <a:fillRect/>
          </a:stretch>
        </p:blipFill>
        <p:spPr>
          <a:xfrm>
            <a:off x="10294292" y="2890986"/>
            <a:ext cx="238125" cy="266700"/>
          </a:xfrm>
          <a:prstGeom prst="rect">
            <a:avLst/>
          </a:prstGeom>
        </p:spPr>
      </p:pic>
      <p:sp>
        <p:nvSpPr>
          <p:cNvPr id="26" name="TextBox 25"/>
          <p:cNvSpPr txBox="1"/>
          <p:nvPr/>
        </p:nvSpPr>
        <p:spPr>
          <a:xfrm>
            <a:off x="647700" y="571500"/>
            <a:ext cx="11521440" cy="619125"/>
          </a:xfrm>
          <a:prstGeom prst="rect">
            <a:avLst/>
          </a:prstGeom>
          <a:noFill/>
        </p:spPr>
        <p:txBody>
          <a:bodyPr wrap="square" lIns="0" tIns="0" rIns="0" bIns="0" anchor="ctr">
            <a:spAutoFit/>
          </a:bodyPr>
          <a:lstStyle/>
          <a:p>
            <a:pPr algn="l"/>
            <a:r>
              <a:rPr sz="3300" b="1" i="0" u="none">
                <a:solidFill>
                  <a:srgbClr val="F8FAFC"/>
                </a:solidFill>
                <a:latin typeface="Poppins"/>
              </a:rPr>
              <a:t>Hierarki: 4 Level Pengujian (V-Model)</a:t>
            </a:r>
          </a:p>
        </p:txBody>
      </p:sp>
      <p:sp>
        <p:nvSpPr>
          <p:cNvPr id="27" name="Rounded Rectangle 26"/>
          <p:cNvSpPr/>
          <p:nvPr/>
        </p:nvSpPr>
        <p:spPr>
          <a:xfrm>
            <a:off x="647700" y="1190625"/>
            <a:ext cx="333375" cy="47625"/>
          </a:xfrm>
          <a:prstGeom prst="roundRect">
            <a:avLst>
              <a:gd name="adj" fmla="val 50000"/>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647700" y="1571625"/>
            <a:ext cx="5248275" cy="5110757"/>
          </a:xfrm>
          <a:prstGeom prst="rect">
            <a:avLst/>
          </a:prstGeom>
        </p:spPr>
      </p:pic>
      <p:pic>
        <p:nvPicPr>
          <p:cNvPr id="4" name="Picture 3" descr="image.png"/>
          <p:cNvPicPr>
            <a:picLocks noChangeAspect="1"/>
          </p:cNvPicPr>
          <p:nvPr/>
        </p:nvPicPr>
        <p:blipFill>
          <a:blip r:embed="rId4"/>
          <a:stretch>
            <a:fillRect/>
          </a:stretch>
        </p:blipFill>
        <p:spPr>
          <a:xfrm>
            <a:off x="6372225" y="1571625"/>
            <a:ext cx="5248275" cy="5110757"/>
          </a:xfrm>
          <a:prstGeom prst="rect">
            <a:avLst/>
          </a:prstGeom>
        </p:spPr>
      </p:pic>
      <p:pic>
        <p:nvPicPr>
          <p:cNvPr id="5" name="Picture 4" descr="image.png"/>
          <p:cNvPicPr>
            <a:picLocks noChangeAspect="1"/>
          </p:cNvPicPr>
          <p:nvPr/>
        </p:nvPicPr>
        <p:blipFill>
          <a:blip r:embed="rId5"/>
          <a:stretch>
            <a:fillRect/>
          </a:stretch>
        </p:blipFill>
        <p:spPr>
          <a:xfrm>
            <a:off x="1038225" y="4543425"/>
            <a:ext cx="4467225" cy="1748432"/>
          </a:xfrm>
          <a:prstGeom prst="rect">
            <a:avLst/>
          </a:prstGeom>
        </p:spPr>
      </p:pic>
      <p:pic>
        <p:nvPicPr>
          <p:cNvPr id="6" name="Picture 5" descr="image.png"/>
          <p:cNvPicPr>
            <a:picLocks noChangeAspect="1"/>
          </p:cNvPicPr>
          <p:nvPr/>
        </p:nvPicPr>
        <p:blipFill>
          <a:blip r:embed="rId6"/>
          <a:stretch>
            <a:fillRect/>
          </a:stretch>
        </p:blipFill>
        <p:spPr>
          <a:xfrm>
            <a:off x="6762750" y="4543425"/>
            <a:ext cx="4467225" cy="1748432"/>
          </a:xfrm>
          <a:prstGeom prst="rect">
            <a:avLst/>
          </a:prstGeom>
        </p:spPr>
      </p:pic>
      <p:sp>
        <p:nvSpPr>
          <p:cNvPr id="7" name="Rectangle 6"/>
          <p:cNvSpPr/>
          <p:nvPr/>
        </p:nvSpPr>
        <p:spPr>
          <a:xfrm>
            <a:off x="0" y="0"/>
            <a:ext cx="76200" cy="685800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38225" y="2009775"/>
            <a:ext cx="4690586" cy="371475"/>
          </a:xfrm>
          <a:prstGeom prst="rect">
            <a:avLst/>
          </a:prstGeom>
          <a:noFill/>
        </p:spPr>
        <p:txBody>
          <a:bodyPr wrap="square" lIns="0" tIns="0" rIns="0" bIns="0" anchor="t">
            <a:spAutoFit/>
          </a:bodyPr>
          <a:lstStyle/>
          <a:p>
            <a:pPr algn="l"/>
            <a:r>
              <a:rPr sz="1950" b="0" i="0" u="none">
                <a:solidFill>
                  <a:srgbClr val="0F172A"/>
                </a:solidFill>
                <a:latin typeface="Poppins SemiBold"/>
              </a:rPr>
              <a:t>1. Unit Testing</a:t>
            </a:r>
          </a:p>
        </p:txBody>
      </p:sp>
      <p:sp>
        <p:nvSpPr>
          <p:cNvPr id="9" name="TextBox 8"/>
          <p:cNvSpPr txBox="1"/>
          <p:nvPr/>
        </p:nvSpPr>
        <p:spPr>
          <a:xfrm>
            <a:off x="1038225" y="2571750"/>
            <a:ext cx="4467225" cy="1219200"/>
          </a:xfrm>
          <a:prstGeom prst="rect">
            <a:avLst/>
          </a:prstGeom>
          <a:noFill/>
        </p:spPr>
        <p:txBody>
          <a:bodyPr wrap="square" lIns="0" tIns="0" rIns="0" bIns="0" anchor="t">
            <a:spAutoFit/>
          </a:bodyPr>
          <a:lstStyle/>
          <a:p>
            <a:pPr algn="l">
              <a:lnSpc>
                <a:spcPts val="2400"/>
              </a:lnSpc>
            </a:pPr>
            <a:r>
              <a:rPr sz="1500" b="1" i="0" u="none">
                <a:solidFill>
                  <a:srgbClr val="334155"/>
                </a:solidFill>
                <a:latin typeface="Inter"/>
              </a:rPr>
              <a:t>Fokus:</a:t>
            </a:r>
            <a:r>
              <a:rPr sz="1500" b="0" i="0" u="none">
                <a:solidFill>
                  <a:srgbClr val="334155"/>
                </a:solidFill>
                <a:latin typeface="Inter"/>
              </a:rPr>
              <a:t> Menguji potongan kode terkecil (fungsi, metode, atau kelas) secara mandiri untuk memastikannya menghasilkan output yang benar berdasarkan input tertentu.</a:t>
            </a:r>
          </a:p>
        </p:txBody>
      </p:sp>
      <p:sp>
        <p:nvSpPr>
          <p:cNvPr id="10" name="TextBox 9"/>
          <p:cNvSpPr txBox="1"/>
          <p:nvPr/>
        </p:nvSpPr>
        <p:spPr>
          <a:xfrm>
            <a:off x="1038225" y="3943350"/>
            <a:ext cx="4467225" cy="304800"/>
          </a:xfrm>
          <a:prstGeom prst="rect">
            <a:avLst/>
          </a:prstGeom>
          <a:noFill/>
        </p:spPr>
        <p:txBody>
          <a:bodyPr wrap="square" lIns="0" tIns="0" rIns="0" bIns="0" anchor="t">
            <a:spAutoFit/>
          </a:bodyPr>
          <a:lstStyle/>
          <a:p>
            <a:pPr algn="l">
              <a:lnSpc>
                <a:spcPts val="2400"/>
              </a:lnSpc>
            </a:pPr>
            <a:r>
              <a:rPr sz="1500" b="1" i="0" u="none">
                <a:solidFill>
                  <a:srgbClr val="334155"/>
                </a:solidFill>
                <a:latin typeface="Inter"/>
              </a:rPr>
              <a:t>Pendekatan:</a:t>
            </a:r>
            <a:r>
              <a:rPr sz="1500" b="0" i="0" u="none">
                <a:solidFill>
                  <a:srgbClr val="334155"/>
                </a:solidFill>
                <a:latin typeface="Inter"/>
              </a:rPr>
              <a:t> Struktural (White Box).</a:t>
            </a:r>
          </a:p>
        </p:txBody>
      </p:sp>
      <p:sp>
        <p:nvSpPr>
          <p:cNvPr id="11" name="TextBox 10"/>
          <p:cNvSpPr txBox="1"/>
          <p:nvPr/>
        </p:nvSpPr>
        <p:spPr>
          <a:xfrm>
            <a:off x="6762750" y="2009775"/>
            <a:ext cx="4690586" cy="371475"/>
          </a:xfrm>
          <a:prstGeom prst="rect">
            <a:avLst/>
          </a:prstGeom>
          <a:noFill/>
        </p:spPr>
        <p:txBody>
          <a:bodyPr wrap="square" lIns="0" tIns="0" rIns="0" bIns="0" anchor="t">
            <a:spAutoFit/>
          </a:bodyPr>
          <a:lstStyle/>
          <a:p>
            <a:pPr algn="l"/>
            <a:r>
              <a:rPr sz="1950" b="0" i="0" u="none">
                <a:solidFill>
                  <a:srgbClr val="0F172A"/>
                </a:solidFill>
                <a:latin typeface="Poppins SemiBold"/>
              </a:rPr>
              <a:t>2. Integration Testing</a:t>
            </a:r>
          </a:p>
        </p:txBody>
      </p:sp>
      <p:sp>
        <p:nvSpPr>
          <p:cNvPr id="12" name="TextBox 11"/>
          <p:cNvSpPr txBox="1"/>
          <p:nvPr/>
        </p:nvSpPr>
        <p:spPr>
          <a:xfrm>
            <a:off x="6762750" y="2571750"/>
            <a:ext cx="4467225" cy="1219200"/>
          </a:xfrm>
          <a:prstGeom prst="rect">
            <a:avLst/>
          </a:prstGeom>
          <a:noFill/>
        </p:spPr>
        <p:txBody>
          <a:bodyPr wrap="square" lIns="0" tIns="0" rIns="0" bIns="0" anchor="t">
            <a:spAutoFit/>
          </a:bodyPr>
          <a:lstStyle/>
          <a:p>
            <a:pPr algn="l">
              <a:lnSpc>
                <a:spcPts val="2400"/>
              </a:lnSpc>
            </a:pPr>
            <a:r>
              <a:rPr sz="1500" b="1" i="0" u="none">
                <a:solidFill>
                  <a:srgbClr val="334155"/>
                </a:solidFill>
                <a:latin typeface="Inter"/>
              </a:rPr>
              <a:t>Fokus:</a:t>
            </a:r>
            <a:r>
              <a:rPr sz="1500" b="0" i="0" u="none">
                <a:solidFill>
                  <a:srgbClr val="334155"/>
                </a:solidFill>
                <a:latin typeface="Inter"/>
              </a:rPr>
              <a:t> Menguji kecocokan komunikasi data antar modul. Seringkali modul lulus Unit Test, tetapi gagal saat disatukan karena perbedaan format data atau API.</a:t>
            </a:r>
          </a:p>
        </p:txBody>
      </p:sp>
      <p:sp>
        <p:nvSpPr>
          <p:cNvPr id="13" name="TextBox 12"/>
          <p:cNvSpPr txBox="1"/>
          <p:nvPr/>
        </p:nvSpPr>
        <p:spPr>
          <a:xfrm>
            <a:off x="6762750" y="3943350"/>
            <a:ext cx="4467225" cy="304800"/>
          </a:xfrm>
          <a:prstGeom prst="rect">
            <a:avLst/>
          </a:prstGeom>
          <a:noFill/>
        </p:spPr>
        <p:txBody>
          <a:bodyPr wrap="square" lIns="0" tIns="0" rIns="0" bIns="0" anchor="t">
            <a:spAutoFit/>
          </a:bodyPr>
          <a:lstStyle/>
          <a:p>
            <a:pPr algn="l">
              <a:lnSpc>
                <a:spcPts val="2400"/>
              </a:lnSpc>
            </a:pPr>
            <a:r>
              <a:rPr sz="1500" b="1" i="0" u="none">
                <a:solidFill>
                  <a:srgbClr val="334155"/>
                </a:solidFill>
                <a:latin typeface="Inter"/>
              </a:rPr>
              <a:t>Pendekatan:</a:t>
            </a:r>
            <a:r>
              <a:rPr sz="1500" b="0" i="0" u="none">
                <a:solidFill>
                  <a:srgbClr val="334155"/>
                </a:solidFill>
                <a:latin typeface="Inter"/>
              </a:rPr>
              <a:t> Struktural &amp; Fungsional.</a:t>
            </a:r>
          </a:p>
        </p:txBody>
      </p:sp>
      <p:sp>
        <p:nvSpPr>
          <p:cNvPr id="14" name="TextBox 13"/>
          <p:cNvSpPr txBox="1"/>
          <p:nvPr/>
        </p:nvSpPr>
        <p:spPr>
          <a:xfrm>
            <a:off x="1219200" y="4686300"/>
            <a:ext cx="4143375" cy="243780"/>
          </a:xfrm>
          <a:prstGeom prst="rect">
            <a:avLst/>
          </a:prstGeom>
          <a:noFill/>
        </p:spPr>
        <p:txBody>
          <a:bodyPr wrap="square" lIns="0" tIns="0" rIns="0" bIns="0" anchor="t">
            <a:spAutoFit/>
          </a:bodyPr>
          <a:lstStyle/>
          <a:p>
            <a:pPr algn="l">
              <a:lnSpc>
                <a:spcPts val="1920"/>
              </a:lnSpc>
            </a:pPr>
            <a:r>
              <a:rPr sz="1200" b="1" i="0" u="none">
                <a:solidFill>
                  <a:srgbClr val="334155"/>
                </a:solidFill>
                <a:latin typeface="Inter"/>
              </a:rPr>
              <a:t>Contoh Kasus:</a:t>
            </a:r>
          </a:p>
        </p:txBody>
      </p:sp>
      <p:sp>
        <p:nvSpPr>
          <p:cNvPr id="15" name="TextBox 14"/>
          <p:cNvSpPr txBox="1"/>
          <p:nvPr/>
        </p:nvSpPr>
        <p:spPr>
          <a:xfrm>
            <a:off x="1219200" y="4930080"/>
            <a:ext cx="4143375" cy="1218902"/>
          </a:xfrm>
          <a:prstGeom prst="rect">
            <a:avLst/>
          </a:prstGeom>
          <a:noFill/>
        </p:spPr>
        <p:txBody>
          <a:bodyPr wrap="square" lIns="0" tIns="0" rIns="0" bIns="0" anchor="t">
            <a:spAutoFit/>
          </a:bodyPr>
          <a:lstStyle/>
          <a:p>
            <a:pPr algn="l">
              <a:lnSpc>
                <a:spcPts val="1920"/>
              </a:lnSpc>
            </a:pPr>
            <a:r>
              <a:rPr sz="1200" b="0" i="0" u="none">
                <a:solidFill>
                  <a:srgbClr val="334155"/>
                </a:solidFill>
                <a:latin typeface="Inter"/>
              </a:rPr>
              <a:t>Menguji fungsi hitungBungaBank(saldo, sukuBunga). Developer menulis skrip (misal dengan JUnit/NUnit) untuk memasukkan saldo=1000 dan memastikan </a:t>
            </a:r>
            <a:r>
              <a:rPr sz="1200" b="0" i="1" u="none">
                <a:solidFill>
                  <a:srgbClr val="334155"/>
                </a:solidFill>
                <a:latin typeface="Inter"/>
              </a:rPr>
              <a:t>return value</a:t>
            </a:r>
            <a:r>
              <a:rPr sz="1200" b="0" i="0" u="none">
                <a:solidFill>
                  <a:srgbClr val="334155"/>
                </a:solidFill>
                <a:latin typeface="Inter"/>
              </a:rPr>
              <a:t> persis seperti rumus matematikanya. Jika salah, fungsi tersebut gagal (fail).</a:t>
            </a:r>
          </a:p>
        </p:txBody>
      </p:sp>
      <p:sp>
        <p:nvSpPr>
          <p:cNvPr id="16" name="TextBox 15"/>
          <p:cNvSpPr txBox="1"/>
          <p:nvPr/>
        </p:nvSpPr>
        <p:spPr>
          <a:xfrm>
            <a:off x="6943725" y="4686300"/>
            <a:ext cx="4143375" cy="243780"/>
          </a:xfrm>
          <a:prstGeom prst="rect">
            <a:avLst/>
          </a:prstGeom>
          <a:noFill/>
        </p:spPr>
        <p:txBody>
          <a:bodyPr wrap="square" lIns="0" tIns="0" rIns="0" bIns="0" anchor="t">
            <a:spAutoFit/>
          </a:bodyPr>
          <a:lstStyle/>
          <a:p>
            <a:pPr algn="l">
              <a:lnSpc>
                <a:spcPts val="1920"/>
              </a:lnSpc>
            </a:pPr>
            <a:r>
              <a:rPr sz="1200" b="1" i="0" u="none">
                <a:solidFill>
                  <a:srgbClr val="334155"/>
                </a:solidFill>
                <a:latin typeface="Inter"/>
              </a:rPr>
              <a:t>Contoh Kasus:</a:t>
            </a:r>
          </a:p>
        </p:txBody>
      </p:sp>
      <p:sp>
        <p:nvSpPr>
          <p:cNvPr id="17" name="TextBox 16"/>
          <p:cNvSpPr txBox="1"/>
          <p:nvPr/>
        </p:nvSpPr>
        <p:spPr>
          <a:xfrm>
            <a:off x="6943725" y="4930080"/>
            <a:ext cx="4143375" cy="1218902"/>
          </a:xfrm>
          <a:prstGeom prst="rect">
            <a:avLst/>
          </a:prstGeom>
          <a:noFill/>
        </p:spPr>
        <p:txBody>
          <a:bodyPr wrap="square" lIns="0" tIns="0" rIns="0" bIns="0" anchor="t">
            <a:spAutoFit/>
          </a:bodyPr>
          <a:lstStyle/>
          <a:p>
            <a:pPr algn="l">
              <a:lnSpc>
                <a:spcPts val="1920"/>
              </a:lnSpc>
            </a:pPr>
            <a:r>
              <a:rPr sz="1200" b="0" i="0" u="none">
                <a:solidFill>
                  <a:srgbClr val="334155"/>
                </a:solidFill>
                <a:latin typeface="Inter"/>
              </a:rPr>
              <a:t>Menggabungkan </a:t>
            </a:r>
            <a:r>
              <a:rPr sz="1200" b="1" i="0" u="none">
                <a:solidFill>
                  <a:srgbClr val="334155"/>
                </a:solidFill>
                <a:latin typeface="Inter"/>
              </a:rPr>
              <a:t>Modul Login</a:t>
            </a:r>
            <a:r>
              <a:rPr sz="1200" b="0" i="0" u="none">
                <a:solidFill>
                  <a:srgbClr val="334155"/>
                </a:solidFill>
                <a:latin typeface="Inter"/>
              </a:rPr>
              <a:t> dengan </a:t>
            </a:r>
            <a:r>
              <a:rPr sz="1200" b="1" i="0" u="none">
                <a:solidFill>
                  <a:srgbClr val="334155"/>
                </a:solidFill>
                <a:latin typeface="Inter"/>
              </a:rPr>
              <a:t>Modul Database User</a:t>
            </a:r>
            <a:r>
              <a:rPr sz="1200" b="0" i="0" u="none">
                <a:solidFill>
                  <a:srgbClr val="334155"/>
                </a:solidFill>
                <a:latin typeface="Inter"/>
              </a:rPr>
              <a:t>. Integration test akan memeriksa apakah data username yang dikirim dari form login berhasil ditangkap, dikueri dengan benar ke database, dan merespons status otentikasinya dengan tepat.</a:t>
            </a:r>
          </a:p>
        </p:txBody>
      </p:sp>
      <p:sp>
        <p:nvSpPr>
          <p:cNvPr id="18" name="TextBox 17"/>
          <p:cNvSpPr txBox="1"/>
          <p:nvPr/>
        </p:nvSpPr>
        <p:spPr>
          <a:xfrm>
            <a:off x="647700" y="571500"/>
            <a:ext cx="11521440" cy="619125"/>
          </a:xfrm>
          <a:prstGeom prst="rect">
            <a:avLst/>
          </a:prstGeom>
          <a:noFill/>
        </p:spPr>
        <p:txBody>
          <a:bodyPr wrap="square" lIns="0" tIns="0" rIns="0" bIns="0" anchor="ctr">
            <a:spAutoFit/>
          </a:bodyPr>
          <a:lstStyle/>
          <a:p>
            <a:pPr algn="l"/>
            <a:r>
              <a:rPr sz="3300" b="1" i="0" u="none">
                <a:solidFill>
                  <a:srgbClr val="0F172A"/>
                </a:solidFill>
                <a:latin typeface="Poppins"/>
              </a:rPr>
              <a:t>Pendalaman: Unit &amp; Integration Testing</a:t>
            </a:r>
          </a:p>
        </p:txBody>
      </p:sp>
      <p:sp>
        <p:nvSpPr>
          <p:cNvPr id="19" name="Rounded Rectangle 18"/>
          <p:cNvSpPr/>
          <p:nvPr/>
        </p:nvSpPr>
        <p:spPr>
          <a:xfrm>
            <a:off x="647700" y="1190625"/>
            <a:ext cx="333375" cy="47625"/>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647700" y="1571625"/>
            <a:ext cx="5248275" cy="5659338"/>
          </a:xfrm>
          <a:prstGeom prst="rect">
            <a:avLst/>
          </a:prstGeom>
        </p:spPr>
      </p:pic>
      <p:pic>
        <p:nvPicPr>
          <p:cNvPr id="4" name="Picture 3" descr="image.png"/>
          <p:cNvPicPr>
            <a:picLocks noChangeAspect="1"/>
          </p:cNvPicPr>
          <p:nvPr/>
        </p:nvPicPr>
        <p:blipFill>
          <a:blip r:embed="rId4"/>
          <a:stretch>
            <a:fillRect/>
          </a:stretch>
        </p:blipFill>
        <p:spPr>
          <a:xfrm>
            <a:off x="6372225" y="1571625"/>
            <a:ext cx="5248275" cy="5659338"/>
          </a:xfrm>
          <a:prstGeom prst="rect">
            <a:avLst/>
          </a:prstGeom>
        </p:spPr>
      </p:pic>
      <p:pic>
        <p:nvPicPr>
          <p:cNvPr id="5" name="Picture 4" descr="image.png"/>
          <p:cNvPicPr>
            <a:picLocks noChangeAspect="1"/>
          </p:cNvPicPr>
          <p:nvPr/>
        </p:nvPicPr>
        <p:blipFill>
          <a:blip r:embed="rId5"/>
          <a:stretch>
            <a:fillRect/>
          </a:stretch>
        </p:blipFill>
        <p:spPr>
          <a:xfrm>
            <a:off x="1038225" y="4848225"/>
            <a:ext cx="4467225" cy="1748432"/>
          </a:xfrm>
          <a:prstGeom prst="rect">
            <a:avLst/>
          </a:prstGeom>
        </p:spPr>
      </p:pic>
      <p:pic>
        <p:nvPicPr>
          <p:cNvPr id="6" name="Picture 5" descr="image.png"/>
          <p:cNvPicPr>
            <a:picLocks noChangeAspect="1"/>
          </p:cNvPicPr>
          <p:nvPr/>
        </p:nvPicPr>
        <p:blipFill>
          <a:blip r:embed="rId6"/>
          <a:stretch>
            <a:fillRect/>
          </a:stretch>
        </p:blipFill>
        <p:spPr>
          <a:xfrm>
            <a:off x="6762750" y="4848225"/>
            <a:ext cx="4467225" cy="1992213"/>
          </a:xfrm>
          <a:prstGeom prst="rect">
            <a:avLst/>
          </a:prstGeom>
        </p:spPr>
      </p:pic>
      <p:sp>
        <p:nvSpPr>
          <p:cNvPr id="7" name="Rectangle 6"/>
          <p:cNvSpPr/>
          <p:nvPr/>
        </p:nvSpPr>
        <p:spPr>
          <a:xfrm>
            <a:off x="0" y="0"/>
            <a:ext cx="76200" cy="685800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38225" y="2009775"/>
            <a:ext cx="4690586" cy="371475"/>
          </a:xfrm>
          <a:prstGeom prst="rect">
            <a:avLst/>
          </a:prstGeom>
          <a:noFill/>
        </p:spPr>
        <p:txBody>
          <a:bodyPr wrap="square" lIns="0" tIns="0" rIns="0" bIns="0" anchor="t">
            <a:spAutoFit/>
          </a:bodyPr>
          <a:lstStyle/>
          <a:p>
            <a:pPr algn="l"/>
            <a:r>
              <a:rPr sz="1950" b="0" i="0" u="none">
                <a:solidFill>
                  <a:srgbClr val="0F172A"/>
                </a:solidFill>
                <a:latin typeface="Poppins SemiBold"/>
              </a:rPr>
              <a:t>3. System Testing</a:t>
            </a:r>
          </a:p>
        </p:txBody>
      </p:sp>
      <p:sp>
        <p:nvSpPr>
          <p:cNvPr id="9" name="TextBox 8"/>
          <p:cNvSpPr txBox="1"/>
          <p:nvPr/>
        </p:nvSpPr>
        <p:spPr>
          <a:xfrm>
            <a:off x="1038225" y="2571750"/>
            <a:ext cx="4467225" cy="1524000"/>
          </a:xfrm>
          <a:prstGeom prst="rect">
            <a:avLst/>
          </a:prstGeom>
          <a:noFill/>
        </p:spPr>
        <p:txBody>
          <a:bodyPr wrap="square" lIns="0" tIns="0" rIns="0" bIns="0" anchor="t">
            <a:spAutoFit/>
          </a:bodyPr>
          <a:lstStyle/>
          <a:p>
            <a:pPr algn="l">
              <a:lnSpc>
                <a:spcPts val="2400"/>
              </a:lnSpc>
            </a:pPr>
            <a:r>
              <a:rPr sz="1500" b="1" i="0" u="none">
                <a:solidFill>
                  <a:srgbClr val="334155"/>
                </a:solidFill>
                <a:latin typeface="Inter"/>
              </a:rPr>
              <a:t>Fokus:</a:t>
            </a:r>
            <a:r>
              <a:rPr sz="1500" b="0" i="0" u="none">
                <a:solidFill>
                  <a:srgbClr val="334155"/>
                </a:solidFill>
                <a:latin typeface="Inter"/>
              </a:rPr>
              <a:t> Validasi perangkat lunak sebagai satu sistem utuh yang telah terintegrasi di lingkungan yang menyerupai </a:t>
            </a:r>
            <a:r>
              <a:rPr sz="1500" b="0" i="1" u="none">
                <a:solidFill>
                  <a:srgbClr val="334155"/>
                </a:solidFill>
                <a:latin typeface="Inter"/>
              </a:rPr>
              <a:t>production</a:t>
            </a:r>
            <a:r>
              <a:rPr sz="1500" b="0" i="0" u="none">
                <a:solidFill>
                  <a:srgbClr val="334155"/>
                </a:solidFill>
                <a:latin typeface="Inter"/>
              </a:rPr>
              <a:t>. Mengevaluasi spesifikasi fungsional dan non-fungsional (seperti kinerja dan keamanan).</a:t>
            </a:r>
          </a:p>
        </p:txBody>
      </p:sp>
      <p:sp>
        <p:nvSpPr>
          <p:cNvPr id="10" name="TextBox 9"/>
          <p:cNvSpPr txBox="1"/>
          <p:nvPr/>
        </p:nvSpPr>
        <p:spPr>
          <a:xfrm>
            <a:off x="1038225" y="4248150"/>
            <a:ext cx="4467225" cy="304800"/>
          </a:xfrm>
          <a:prstGeom prst="rect">
            <a:avLst/>
          </a:prstGeom>
          <a:noFill/>
        </p:spPr>
        <p:txBody>
          <a:bodyPr wrap="square" lIns="0" tIns="0" rIns="0" bIns="0" anchor="t">
            <a:spAutoFit/>
          </a:bodyPr>
          <a:lstStyle/>
          <a:p>
            <a:pPr algn="l">
              <a:lnSpc>
                <a:spcPts val="2400"/>
              </a:lnSpc>
            </a:pPr>
            <a:r>
              <a:rPr sz="1500" b="1" i="0" u="none">
                <a:solidFill>
                  <a:srgbClr val="334155"/>
                </a:solidFill>
                <a:latin typeface="Inter"/>
              </a:rPr>
              <a:t>Pendekatan:</a:t>
            </a:r>
            <a:r>
              <a:rPr sz="1500" b="0" i="0" u="none">
                <a:solidFill>
                  <a:srgbClr val="334155"/>
                </a:solidFill>
                <a:latin typeface="Inter"/>
              </a:rPr>
              <a:t> Fungsional (Black Box).</a:t>
            </a:r>
          </a:p>
        </p:txBody>
      </p:sp>
      <p:sp>
        <p:nvSpPr>
          <p:cNvPr id="11" name="TextBox 10"/>
          <p:cNvSpPr txBox="1"/>
          <p:nvPr/>
        </p:nvSpPr>
        <p:spPr>
          <a:xfrm>
            <a:off x="6762750" y="2009775"/>
            <a:ext cx="4690586" cy="371475"/>
          </a:xfrm>
          <a:prstGeom prst="rect">
            <a:avLst/>
          </a:prstGeom>
          <a:noFill/>
        </p:spPr>
        <p:txBody>
          <a:bodyPr wrap="square" lIns="0" tIns="0" rIns="0" bIns="0" anchor="t">
            <a:spAutoFit/>
          </a:bodyPr>
          <a:lstStyle/>
          <a:p>
            <a:pPr algn="l"/>
            <a:r>
              <a:rPr sz="1950" b="0" i="0" u="none">
                <a:solidFill>
                  <a:srgbClr val="0F172A"/>
                </a:solidFill>
                <a:latin typeface="Poppins SemiBold"/>
              </a:rPr>
              <a:t>4. Acceptance Testing (UAT)</a:t>
            </a:r>
          </a:p>
        </p:txBody>
      </p:sp>
      <p:sp>
        <p:nvSpPr>
          <p:cNvPr id="12" name="TextBox 11"/>
          <p:cNvSpPr txBox="1"/>
          <p:nvPr/>
        </p:nvSpPr>
        <p:spPr>
          <a:xfrm>
            <a:off x="6762750" y="2571750"/>
            <a:ext cx="4467225" cy="1524000"/>
          </a:xfrm>
          <a:prstGeom prst="rect">
            <a:avLst/>
          </a:prstGeom>
          <a:noFill/>
        </p:spPr>
        <p:txBody>
          <a:bodyPr wrap="square" lIns="0" tIns="0" rIns="0" bIns="0" anchor="t">
            <a:spAutoFit/>
          </a:bodyPr>
          <a:lstStyle/>
          <a:p>
            <a:pPr algn="l">
              <a:lnSpc>
                <a:spcPts val="2400"/>
              </a:lnSpc>
            </a:pPr>
            <a:r>
              <a:rPr sz="1500" b="1" i="0" u="none">
                <a:solidFill>
                  <a:srgbClr val="334155"/>
                </a:solidFill>
                <a:latin typeface="Inter"/>
              </a:rPr>
              <a:t>Fokus:</a:t>
            </a:r>
            <a:r>
              <a:rPr sz="1500" b="0" i="0" u="none">
                <a:solidFill>
                  <a:srgbClr val="334155"/>
                </a:solidFill>
                <a:latin typeface="Inter"/>
              </a:rPr>
              <a:t> Menentukan apakah sistem siap diluncurkan. Diuji langsung oleh perwakilan </a:t>
            </a:r>
            <a:r>
              <a:rPr sz="1500" b="0" i="1" u="none">
                <a:solidFill>
                  <a:srgbClr val="334155"/>
                </a:solidFill>
                <a:latin typeface="Inter"/>
              </a:rPr>
              <a:t>end-user</a:t>
            </a:r>
            <a:r>
              <a:rPr sz="1500" b="0" i="0" u="none">
                <a:solidFill>
                  <a:srgbClr val="334155"/>
                </a:solidFill>
                <a:latin typeface="Inter"/>
              </a:rPr>
              <a:t> atau klien (bukan developer/QA internal) untuk menilai apakah sistem memecahkan masalah bisnis mereka.</a:t>
            </a:r>
          </a:p>
        </p:txBody>
      </p:sp>
      <p:sp>
        <p:nvSpPr>
          <p:cNvPr id="13" name="TextBox 12"/>
          <p:cNvSpPr txBox="1"/>
          <p:nvPr/>
        </p:nvSpPr>
        <p:spPr>
          <a:xfrm>
            <a:off x="6762750" y="4248150"/>
            <a:ext cx="4467225" cy="304800"/>
          </a:xfrm>
          <a:prstGeom prst="rect">
            <a:avLst/>
          </a:prstGeom>
          <a:noFill/>
        </p:spPr>
        <p:txBody>
          <a:bodyPr wrap="square" lIns="0" tIns="0" rIns="0" bIns="0" anchor="t">
            <a:spAutoFit/>
          </a:bodyPr>
          <a:lstStyle/>
          <a:p>
            <a:pPr algn="l">
              <a:lnSpc>
                <a:spcPts val="2400"/>
              </a:lnSpc>
            </a:pPr>
            <a:r>
              <a:rPr sz="1500" b="1" i="0" u="none">
                <a:solidFill>
                  <a:srgbClr val="334155"/>
                </a:solidFill>
                <a:latin typeface="Inter"/>
              </a:rPr>
              <a:t>Pendekatan:</a:t>
            </a:r>
            <a:r>
              <a:rPr sz="1500" b="0" i="0" u="none">
                <a:solidFill>
                  <a:srgbClr val="334155"/>
                </a:solidFill>
                <a:latin typeface="Inter"/>
              </a:rPr>
              <a:t> Fungsional (Black Box).</a:t>
            </a:r>
          </a:p>
        </p:txBody>
      </p:sp>
      <p:sp>
        <p:nvSpPr>
          <p:cNvPr id="14" name="TextBox 13"/>
          <p:cNvSpPr txBox="1"/>
          <p:nvPr/>
        </p:nvSpPr>
        <p:spPr>
          <a:xfrm>
            <a:off x="1219200" y="4991100"/>
            <a:ext cx="4143375" cy="243780"/>
          </a:xfrm>
          <a:prstGeom prst="rect">
            <a:avLst/>
          </a:prstGeom>
          <a:noFill/>
        </p:spPr>
        <p:txBody>
          <a:bodyPr wrap="square" lIns="0" tIns="0" rIns="0" bIns="0" anchor="t">
            <a:spAutoFit/>
          </a:bodyPr>
          <a:lstStyle/>
          <a:p>
            <a:pPr algn="l">
              <a:lnSpc>
                <a:spcPts val="1920"/>
              </a:lnSpc>
            </a:pPr>
            <a:r>
              <a:rPr sz="1200" b="1" i="0" u="none">
                <a:solidFill>
                  <a:srgbClr val="334155"/>
                </a:solidFill>
                <a:latin typeface="Inter"/>
              </a:rPr>
              <a:t>Contoh Kasus:</a:t>
            </a:r>
          </a:p>
        </p:txBody>
      </p:sp>
      <p:sp>
        <p:nvSpPr>
          <p:cNvPr id="15" name="TextBox 14"/>
          <p:cNvSpPr txBox="1"/>
          <p:nvPr/>
        </p:nvSpPr>
        <p:spPr>
          <a:xfrm>
            <a:off x="1219200" y="5234880"/>
            <a:ext cx="4143375" cy="1218902"/>
          </a:xfrm>
          <a:prstGeom prst="rect">
            <a:avLst/>
          </a:prstGeom>
          <a:noFill/>
        </p:spPr>
        <p:txBody>
          <a:bodyPr wrap="square" lIns="0" tIns="0" rIns="0" bIns="0" anchor="t">
            <a:spAutoFit/>
          </a:bodyPr>
          <a:lstStyle/>
          <a:p>
            <a:pPr algn="l">
              <a:lnSpc>
                <a:spcPts val="1920"/>
              </a:lnSpc>
            </a:pPr>
            <a:r>
              <a:rPr sz="1200" b="0" i="0" u="none">
                <a:solidFill>
                  <a:srgbClr val="334155"/>
                </a:solidFill>
                <a:latin typeface="Inter"/>
              </a:rPr>
              <a:t>QA Tester membuka aplikasi perbankan, melakukan login, mentransfer dana, memeriksa mutasi rekening, hingga mencetak resi digital. Tester tidak melihat kode, hanya memastikan seluruh alur (End-to-End) sistem aplikasi bekerja tanpa error.</a:t>
            </a:r>
          </a:p>
        </p:txBody>
      </p:sp>
      <p:sp>
        <p:nvSpPr>
          <p:cNvPr id="16" name="TextBox 15"/>
          <p:cNvSpPr txBox="1"/>
          <p:nvPr/>
        </p:nvSpPr>
        <p:spPr>
          <a:xfrm>
            <a:off x="6943725" y="4991100"/>
            <a:ext cx="4143375" cy="243780"/>
          </a:xfrm>
          <a:prstGeom prst="rect">
            <a:avLst/>
          </a:prstGeom>
          <a:noFill/>
        </p:spPr>
        <p:txBody>
          <a:bodyPr wrap="square" lIns="0" tIns="0" rIns="0" bIns="0" anchor="t">
            <a:spAutoFit/>
          </a:bodyPr>
          <a:lstStyle/>
          <a:p>
            <a:pPr algn="l">
              <a:lnSpc>
                <a:spcPts val="1920"/>
              </a:lnSpc>
            </a:pPr>
            <a:r>
              <a:rPr sz="1200" b="1" i="0" u="none">
                <a:solidFill>
                  <a:srgbClr val="334155"/>
                </a:solidFill>
                <a:latin typeface="Inter"/>
              </a:rPr>
              <a:t>Contoh Kasus:</a:t>
            </a:r>
          </a:p>
        </p:txBody>
      </p:sp>
      <p:sp>
        <p:nvSpPr>
          <p:cNvPr id="17" name="TextBox 16"/>
          <p:cNvSpPr txBox="1"/>
          <p:nvPr/>
        </p:nvSpPr>
        <p:spPr>
          <a:xfrm>
            <a:off x="6943725" y="5234880"/>
            <a:ext cx="4143375" cy="1462682"/>
          </a:xfrm>
          <a:prstGeom prst="rect">
            <a:avLst/>
          </a:prstGeom>
          <a:noFill/>
        </p:spPr>
        <p:txBody>
          <a:bodyPr wrap="square" lIns="0" tIns="0" rIns="0" bIns="0" anchor="t">
            <a:spAutoFit/>
          </a:bodyPr>
          <a:lstStyle/>
          <a:p>
            <a:pPr algn="l">
              <a:lnSpc>
                <a:spcPts val="1920"/>
              </a:lnSpc>
            </a:pPr>
            <a:r>
              <a:rPr sz="1200" b="0" i="0" u="none">
                <a:solidFill>
                  <a:srgbClr val="334155"/>
                </a:solidFill>
                <a:latin typeface="Inter"/>
              </a:rPr>
              <a:t>Manajer Operasional Bank WestSide menggunakan aplikasi yang sudah selesai untuk mencoba membuat skenario transaksi harian teller. Jika mereka setuju aplikasi ini mempercepat kerja mereka sesuai kontrak (SRS), maka mereka menandatangani dokumen penerimaan (Sign-off).</a:t>
            </a:r>
          </a:p>
        </p:txBody>
      </p:sp>
      <p:sp>
        <p:nvSpPr>
          <p:cNvPr id="18" name="TextBox 17"/>
          <p:cNvSpPr txBox="1"/>
          <p:nvPr/>
        </p:nvSpPr>
        <p:spPr>
          <a:xfrm>
            <a:off x="647700" y="571500"/>
            <a:ext cx="11521440" cy="619125"/>
          </a:xfrm>
          <a:prstGeom prst="rect">
            <a:avLst/>
          </a:prstGeom>
          <a:noFill/>
        </p:spPr>
        <p:txBody>
          <a:bodyPr wrap="square" lIns="0" tIns="0" rIns="0" bIns="0" anchor="ctr">
            <a:spAutoFit/>
          </a:bodyPr>
          <a:lstStyle/>
          <a:p>
            <a:pPr algn="l"/>
            <a:r>
              <a:rPr sz="3300" b="1" i="0" u="none">
                <a:solidFill>
                  <a:srgbClr val="0F172A"/>
                </a:solidFill>
                <a:latin typeface="Poppins"/>
              </a:rPr>
              <a:t>Pendalaman: System &amp; Acceptance Testing</a:t>
            </a:r>
          </a:p>
        </p:txBody>
      </p:sp>
      <p:sp>
        <p:nvSpPr>
          <p:cNvPr id="19" name="Rounded Rectangle 18"/>
          <p:cNvSpPr/>
          <p:nvPr/>
        </p:nvSpPr>
        <p:spPr>
          <a:xfrm>
            <a:off x="647700" y="1190625"/>
            <a:ext cx="333375" cy="47625"/>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647700" y="2772816"/>
            <a:ext cx="10972800" cy="3264991"/>
          </a:xfrm>
          <a:prstGeom prst="rect">
            <a:avLst/>
          </a:prstGeom>
        </p:spPr>
      </p:pic>
      <p:sp>
        <p:nvSpPr>
          <p:cNvPr id="4" name="Rectangle 3"/>
          <p:cNvSpPr/>
          <p:nvPr/>
        </p:nvSpPr>
        <p:spPr>
          <a:xfrm>
            <a:off x="0" y="0"/>
            <a:ext cx="76200" cy="685800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7700" y="1820316"/>
            <a:ext cx="10972800" cy="609600"/>
          </a:xfrm>
          <a:prstGeom prst="rect">
            <a:avLst/>
          </a:prstGeom>
          <a:noFill/>
        </p:spPr>
        <p:txBody>
          <a:bodyPr wrap="square" lIns="0" tIns="0" rIns="0" bIns="0" anchor="t">
            <a:spAutoFit/>
          </a:bodyPr>
          <a:lstStyle/>
          <a:p>
            <a:pPr algn="l">
              <a:lnSpc>
                <a:spcPts val="2400"/>
              </a:lnSpc>
            </a:pPr>
            <a:r>
              <a:rPr sz="1500" b="0" i="0" u="none">
                <a:solidFill>
                  <a:srgbClr val="334155"/>
                </a:solidFill>
                <a:latin typeface="Inter"/>
              </a:rPr>
              <a:t>Tabel berikut memetakan keterkaitan antara empat level pengujian dasar dengan pendekatan pengujian (Struktural/White Box vs Fungsional/Black Box) yang paling dominan digunakan.</a:t>
            </a:r>
          </a:p>
        </p:txBody>
      </p:sp>
      <p:graphicFrame>
        <p:nvGraphicFramePr>
          <p:cNvPr id="6" name="Table 5"/>
          <p:cNvGraphicFramePr>
            <a:graphicFrameLocks noGrp="1"/>
          </p:cNvGraphicFramePr>
          <p:nvPr/>
        </p:nvGraphicFramePr>
        <p:xfrm>
          <a:off x="657225" y="2782341"/>
          <a:ext cx="10953750" cy="3245941"/>
        </p:xfrm>
        <a:graphic>
          <a:graphicData uri="http://schemas.openxmlformats.org/drawingml/2006/table">
            <a:tbl>
              <a:tblPr firstRow="1" bandRow="1">
                <a:tableStyleId>{5C22544A-7EE6-4342-B048-85BDC9FD1C3A}</a:tableStyleId>
              </a:tblPr>
              <a:tblGrid>
                <a:gridCol w="4381500">
                  <a:extLst>
                    <a:ext uri="{9D8B030D-6E8A-4147-A177-3AD203B41FA5}">
                      <a16:colId xmlns:a16="http://schemas.microsoft.com/office/drawing/2014/main" val="20000"/>
                    </a:ext>
                  </a:extLst>
                </a:gridCol>
                <a:gridCol w="3286125">
                  <a:extLst>
                    <a:ext uri="{9D8B030D-6E8A-4147-A177-3AD203B41FA5}">
                      <a16:colId xmlns:a16="http://schemas.microsoft.com/office/drawing/2014/main" val="20001"/>
                    </a:ext>
                  </a:extLst>
                </a:gridCol>
                <a:gridCol w="3286125">
                  <a:extLst>
                    <a:ext uri="{9D8B030D-6E8A-4147-A177-3AD203B41FA5}">
                      <a16:colId xmlns:a16="http://schemas.microsoft.com/office/drawing/2014/main" val="20002"/>
                    </a:ext>
                  </a:extLst>
                </a:gridCol>
              </a:tblGrid>
              <a:tr h="649188">
                <a:tc>
                  <a:txBody>
                    <a:bodyPr/>
                    <a:lstStyle/>
                    <a:p>
                      <a:pPr algn="l"/>
                      <a:r>
                        <a:rPr sz="1350" b="1" i="0" u="none">
                          <a:solidFill>
                            <a:srgbClr val="0F172A"/>
                          </a:solidFill>
                          <a:latin typeface="Poppins"/>
                        </a:rPr>
                        <a:t>Tingkat Pengujian (Type of Testing)</a:t>
                      </a:r>
                    </a:p>
                  </a:txBody>
                  <a:tcPr marL="63500" marR="63500" marT="25400" marB="25400" anchor="ctr">
                    <a:lnL>
                      <a:noFill/>
                    </a:lnL>
                    <a:lnR>
                      <a:noFill/>
                    </a:lnR>
                    <a:lnT>
                      <a:noFill/>
                    </a:lnT>
                    <a:lnB>
                      <a:noFill/>
                    </a:lnB>
                    <a:solidFill>
                      <a:srgbClr val="F1F5F9"/>
                    </a:solidFill>
                  </a:tcPr>
                </a:tc>
                <a:tc>
                  <a:txBody>
                    <a:bodyPr/>
                    <a:lstStyle/>
                    <a:p>
                      <a:pPr algn="ctr"/>
                      <a:r>
                        <a:rPr sz="1350" b="1" i="0" u="none">
                          <a:solidFill>
                            <a:srgbClr val="0F172A"/>
                          </a:solidFill>
                          <a:latin typeface="Poppins"/>
                        </a:rPr>
                        <a:t>Pendekatan Struktural (White Box)</a:t>
                      </a:r>
                    </a:p>
                  </a:txBody>
                  <a:tcPr marL="63500" marR="63500" marT="25400" marB="25400" anchor="ctr">
                    <a:lnL>
                      <a:noFill/>
                    </a:lnL>
                    <a:lnR>
                      <a:noFill/>
                    </a:lnR>
                    <a:lnT>
                      <a:noFill/>
                    </a:lnT>
                    <a:lnB>
                      <a:noFill/>
                    </a:lnB>
                    <a:solidFill>
                      <a:srgbClr val="F1F5F9"/>
                    </a:solidFill>
                  </a:tcPr>
                </a:tc>
                <a:tc>
                  <a:txBody>
                    <a:bodyPr/>
                    <a:lstStyle/>
                    <a:p>
                      <a:pPr algn="ctr"/>
                      <a:r>
                        <a:rPr sz="1350" b="1" i="0" u="none">
                          <a:solidFill>
                            <a:srgbClr val="0F172A"/>
                          </a:solidFill>
                          <a:latin typeface="Poppins"/>
                        </a:rPr>
                        <a:t>Pendekatan Fungsional (Black Box)</a:t>
                      </a:r>
                    </a:p>
                  </a:txBody>
                  <a:tcPr marL="63500" marR="63500" marT="25400" marB="25400" anchor="ctr">
                    <a:lnL>
                      <a:noFill/>
                    </a:lnL>
                    <a:lnR>
                      <a:noFill/>
                    </a:lnR>
                    <a:lnT>
                      <a:noFill/>
                    </a:lnT>
                    <a:lnB>
                      <a:noFill/>
                    </a:lnB>
                    <a:solidFill>
                      <a:srgbClr val="F1F5F9"/>
                    </a:solidFill>
                  </a:tcPr>
                </a:tc>
                <a:extLst>
                  <a:ext uri="{0D108BD9-81ED-4DB2-BD59-A6C34878D82A}">
                    <a16:rowId xmlns:a16="http://schemas.microsoft.com/office/drawing/2014/main" val="10000"/>
                  </a:ext>
                </a:extLst>
              </a:tr>
              <a:tr h="649188">
                <a:tc>
                  <a:txBody>
                    <a:bodyPr/>
                    <a:lstStyle/>
                    <a:p>
                      <a:pPr algn="l"/>
                      <a:r>
                        <a:rPr sz="1350" b="1" i="0" u="none">
                          <a:solidFill>
                            <a:srgbClr val="334155"/>
                          </a:solidFill>
                          <a:latin typeface="Inter"/>
                        </a:rPr>
                        <a:t>Unit Testing</a:t>
                      </a:r>
                      <a:r>
                        <a:rPr sz="1350" b="0" i="0" u="none">
                          <a:solidFill>
                            <a:srgbClr val="334155"/>
                          </a:solidFill>
                          <a:latin typeface="Inter"/>
                        </a:rPr>
                        <a:t> (Uji Unit)</a:t>
                      </a:r>
                    </a:p>
                  </a:txBody>
                  <a:tcPr marL="63500" marR="63500" marT="25400" marB="25400" anchor="ctr">
                    <a:lnL>
                      <a:noFill/>
                    </a:lnL>
                    <a:lnR>
                      <a:noFill/>
                    </a:lnR>
                    <a:lnT>
                      <a:noFill/>
                    </a:lnT>
                    <a:lnB>
                      <a:noFill/>
                    </a:lnB>
                    <a:noFill/>
                  </a:tcPr>
                </a:tc>
                <a:tc>
                  <a:txBody>
                    <a:bodyPr/>
                    <a:lstStyle/>
                    <a:p>
                      <a:pPr algn="ctr"/>
                      <a:endParaRPr/>
                    </a:p>
                  </a:txBody>
                  <a:tcPr marL="342900" marR="63500" marT="25400" marB="25400" anchor="ctr">
                    <a:lnL>
                      <a:noFill/>
                    </a:lnL>
                    <a:lnR>
                      <a:noFill/>
                    </a:lnR>
                    <a:lnT>
                      <a:noFill/>
                    </a:lnT>
                    <a:lnB>
                      <a:noFill/>
                    </a:lnB>
                    <a:noFill/>
                  </a:tcPr>
                </a:tc>
                <a:tc>
                  <a:txBody>
                    <a:bodyPr/>
                    <a:lstStyle/>
                    <a:p>
                      <a:pPr algn="ctr"/>
                      <a:endParaRPr/>
                    </a:p>
                  </a:txBody>
                  <a:tcPr marL="342900" marR="63500" marT="25400" marB="25400" anchor="ctr">
                    <a:lnL>
                      <a:noFill/>
                    </a:lnL>
                    <a:lnR>
                      <a:noFill/>
                    </a:lnR>
                    <a:lnT>
                      <a:noFill/>
                    </a:lnT>
                    <a:lnB>
                      <a:noFill/>
                    </a:lnB>
                    <a:noFill/>
                  </a:tcPr>
                </a:tc>
                <a:extLst>
                  <a:ext uri="{0D108BD9-81ED-4DB2-BD59-A6C34878D82A}">
                    <a16:rowId xmlns:a16="http://schemas.microsoft.com/office/drawing/2014/main" val="10001"/>
                  </a:ext>
                </a:extLst>
              </a:tr>
              <a:tr h="649188">
                <a:tc>
                  <a:txBody>
                    <a:bodyPr/>
                    <a:lstStyle/>
                    <a:p>
                      <a:pPr algn="l"/>
                      <a:r>
                        <a:rPr sz="1350" b="1" i="0" u="none">
                          <a:solidFill>
                            <a:srgbClr val="334155"/>
                          </a:solidFill>
                          <a:latin typeface="Inter"/>
                        </a:rPr>
                        <a:t>Integration Testing</a:t>
                      </a:r>
                      <a:r>
                        <a:rPr sz="1350" b="0" i="0" u="none">
                          <a:solidFill>
                            <a:srgbClr val="334155"/>
                          </a:solidFill>
                          <a:latin typeface="Inter"/>
                        </a:rPr>
                        <a:t> (Uji Integrasi)</a:t>
                      </a:r>
                    </a:p>
                  </a:txBody>
                  <a:tcPr marL="63500" marR="63500" marT="25400" marB="25400" anchor="ctr">
                    <a:lnL>
                      <a:noFill/>
                    </a:lnL>
                    <a:lnR>
                      <a:noFill/>
                    </a:lnR>
                    <a:lnT>
                      <a:noFill/>
                    </a:lnT>
                    <a:lnB>
                      <a:noFill/>
                    </a:lnB>
                    <a:noFill/>
                  </a:tcPr>
                </a:tc>
                <a:tc>
                  <a:txBody>
                    <a:bodyPr/>
                    <a:lstStyle/>
                    <a:p>
                      <a:pPr algn="ctr"/>
                      <a:endParaRPr/>
                    </a:p>
                  </a:txBody>
                  <a:tcPr marL="342900" marR="63500" marT="25400" marB="25400" anchor="ctr">
                    <a:lnL>
                      <a:noFill/>
                    </a:lnL>
                    <a:lnR>
                      <a:noFill/>
                    </a:lnR>
                    <a:lnT>
                      <a:noFill/>
                    </a:lnT>
                    <a:lnB>
                      <a:noFill/>
                    </a:lnB>
                    <a:noFill/>
                  </a:tcPr>
                </a:tc>
                <a:tc>
                  <a:txBody>
                    <a:bodyPr/>
                    <a:lstStyle/>
                    <a:p>
                      <a:pPr algn="ctr"/>
                      <a:endParaRPr/>
                    </a:p>
                  </a:txBody>
                  <a:tcPr marL="342900" marR="63500" marT="25400" marB="25400" anchor="ctr">
                    <a:lnL>
                      <a:noFill/>
                    </a:lnL>
                    <a:lnR>
                      <a:noFill/>
                    </a:lnR>
                    <a:lnT>
                      <a:noFill/>
                    </a:lnT>
                    <a:lnB>
                      <a:noFill/>
                    </a:lnB>
                    <a:noFill/>
                  </a:tcPr>
                </a:tc>
                <a:extLst>
                  <a:ext uri="{0D108BD9-81ED-4DB2-BD59-A6C34878D82A}">
                    <a16:rowId xmlns:a16="http://schemas.microsoft.com/office/drawing/2014/main" val="10002"/>
                  </a:ext>
                </a:extLst>
              </a:tr>
              <a:tr h="649188">
                <a:tc>
                  <a:txBody>
                    <a:bodyPr/>
                    <a:lstStyle/>
                    <a:p>
                      <a:pPr algn="l"/>
                      <a:r>
                        <a:rPr sz="1350" b="1" i="0" u="none">
                          <a:solidFill>
                            <a:srgbClr val="334155"/>
                          </a:solidFill>
                          <a:latin typeface="Inter"/>
                        </a:rPr>
                        <a:t>System Testing</a:t>
                      </a:r>
                      <a:r>
                        <a:rPr sz="1350" b="0" i="0" u="none">
                          <a:solidFill>
                            <a:srgbClr val="334155"/>
                          </a:solidFill>
                          <a:latin typeface="Inter"/>
                        </a:rPr>
                        <a:t> (Uji Sistem)</a:t>
                      </a:r>
                    </a:p>
                  </a:txBody>
                  <a:tcPr marL="63500" marR="63500" marT="25400" marB="25400" anchor="ctr">
                    <a:lnL>
                      <a:noFill/>
                    </a:lnL>
                    <a:lnR>
                      <a:noFill/>
                    </a:lnR>
                    <a:lnT>
                      <a:noFill/>
                    </a:lnT>
                    <a:lnB>
                      <a:noFill/>
                    </a:lnB>
                    <a:noFill/>
                  </a:tcPr>
                </a:tc>
                <a:tc>
                  <a:txBody>
                    <a:bodyPr/>
                    <a:lstStyle/>
                    <a:p>
                      <a:pPr algn="ctr"/>
                      <a:endParaRPr/>
                    </a:p>
                  </a:txBody>
                  <a:tcPr marL="342900" marR="63500" marT="25400" marB="25400" anchor="ctr">
                    <a:lnL>
                      <a:noFill/>
                    </a:lnL>
                    <a:lnR>
                      <a:noFill/>
                    </a:lnR>
                    <a:lnT>
                      <a:noFill/>
                    </a:lnT>
                    <a:lnB>
                      <a:noFill/>
                    </a:lnB>
                    <a:noFill/>
                  </a:tcPr>
                </a:tc>
                <a:tc>
                  <a:txBody>
                    <a:bodyPr/>
                    <a:lstStyle/>
                    <a:p>
                      <a:pPr algn="ctr"/>
                      <a:endParaRPr/>
                    </a:p>
                  </a:txBody>
                  <a:tcPr marL="342900" marR="63500" marT="25400" marB="25400" anchor="ctr">
                    <a:lnL>
                      <a:noFill/>
                    </a:lnL>
                    <a:lnR>
                      <a:noFill/>
                    </a:lnR>
                    <a:lnT>
                      <a:noFill/>
                    </a:lnT>
                    <a:lnB>
                      <a:noFill/>
                    </a:lnB>
                    <a:noFill/>
                  </a:tcPr>
                </a:tc>
                <a:extLst>
                  <a:ext uri="{0D108BD9-81ED-4DB2-BD59-A6C34878D82A}">
                    <a16:rowId xmlns:a16="http://schemas.microsoft.com/office/drawing/2014/main" val="10003"/>
                  </a:ext>
                </a:extLst>
              </a:tr>
              <a:tr h="649189">
                <a:tc>
                  <a:txBody>
                    <a:bodyPr/>
                    <a:lstStyle/>
                    <a:p>
                      <a:pPr algn="l"/>
                      <a:r>
                        <a:rPr sz="1350" b="1" i="0" u="none">
                          <a:solidFill>
                            <a:srgbClr val="334155"/>
                          </a:solidFill>
                          <a:latin typeface="Inter"/>
                        </a:rPr>
                        <a:t>Acceptance Testing</a:t>
                      </a:r>
                      <a:r>
                        <a:rPr sz="1350" b="0" i="0" u="none">
                          <a:solidFill>
                            <a:srgbClr val="334155"/>
                          </a:solidFill>
                          <a:latin typeface="Inter"/>
                        </a:rPr>
                        <a:t> (Uji Penerimaan/UAT)</a:t>
                      </a:r>
                    </a:p>
                  </a:txBody>
                  <a:tcPr marL="63500" marR="63500" marT="25400" marB="25400" anchor="ctr">
                    <a:lnL>
                      <a:noFill/>
                    </a:lnL>
                    <a:lnR>
                      <a:noFill/>
                    </a:lnR>
                    <a:lnT>
                      <a:noFill/>
                    </a:lnT>
                    <a:lnB>
                      <a:noFill/>
                    </a:lnB>
                    <a:noFill/>
                  </a:tcPr>
                </a:tc>
                <a:tc>
                  <a:txBody>
                    <a:bodyPr/>
                    <a:lstStyle/>
                    <a:p>
                      <a:pPr algn="ctr"/>
                      <a:endParaRPr/>
                    </a:p>
                  </a:txBody>
                  <a:tcPr marL="342900" marR="63500" marT="25400" marB="25400" anchor="ctr">
                    <a:lnL>
                      <a:noFill/>
                    </a:lnL>
                    <a:lnR>
                      <a:noFill/>
                    </a:lnR>
                    <a:lnT>
                      <a:noFill/>
                    </a:lnT>
                    <a:lnB>
                      <a:noFill/>
                    </a:lnB>
                    <a:noFill/>
                  </a:tcPr>
                </a:tc>
                <a:tc>
                  <a:txBody>
                    <a:bodyPr/>
                    <a:lstStyle/>
                    <a:p>
                      <a:pPr algn="ctr"/>
                      <a:endParaRPr/>
                    </a:p>
                  </a:txBody>
                  <a:tcPr marL="342900" marR="63500" marT="25400" marB="25400" anchor="ctr">
                    <a:lnL>
                      <a:noFill/>
                    </a:lnL>
                    <a:lnR>
                      <a:noFill/>
                    </a:lnR>
                    <a:lnT>
                      <a:noFill/>
                    </a:lnT>
                    <a:lnB>
                      <a:noFill/>
                    </a:lnB>
                    <a:noFill/>
                  </a:tcPr>
                </a:tc>
                <a:extLst>
                  <a:ext uri="{0D108BD9-81ED-4DB2-BD59-A6C34878D82A}">
                    <a16:rowId xmlns:a16="http://schemas.microsoft.com/office/drawing/2014/main" val="10004"/>
                  </a:ext>
                </a:extLst>
              </a:tr>
            </a:tbl>
          </a:graphicData>
        </a:graphic>
      </p:graphicFrame>
      <p:sp>
        <p:nvSpPr>
          <p:cNvPr id="7" name="Rectangle 6"/>
          <p:cNvSpPr/>
          <p:nvPr/>
        </p:nvSpPr>
        <p:spPr>
          <a:xfrm>
            <a:off x="657225" y="3630959"/>
            <a:ext cx="43815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5038725" y="3630959"/>
            <a:ext cx="328612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8324850" y="3630959"/>
            <a:ext cx="328612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657225" y="4229100"/>
            <a:ext cx="43815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5038725" y="4229100"/>
            <a:ext cx="328612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8324850" y="4229100"/>
            <a:ext cx="328612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657225" y="4827240"/>
            <a:ext cx="43815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5038725" y="4827240"/>
            <a:ext cx="328612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8324850" y="4827240"/>
            <a:ext cx="328612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657225" y="5425380"/>
            <a:ext cx="43815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5038725" y="5425380"/>
            <a:ext cx="328612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8324850" y="5425380"/>
            <a:ext cx="328612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9" name="Picture 18" descr="image.png"/>
          <p:cNvPicPr>
            <a:picLocks noChangeAspect="1"/>
          </p:cNvPicPr>
          <p:nvPr/>
        </p:nvPicPr>
        <p:blipFill>
          <a:blip r:embed="rId4"/>
          <a:stretch>
            <a:fillRect/>
          </a:stretch>
        </p:blipFill>
        <p:spPr>
          <a:xfrm>
            <a:off x="9853612" y="4395787"/>
            <a:ext cx="228600" cy="228600"/>
          </a:xfrm>
          <a:prstGeom prst="rect">
            <a:avLst/>
          </a:prstGeom>
        </p:spPr>
      </p:pic>
      <p:pic>
        <p:nvPicPr>
          <p:cNvPr id="20" name="Picture 19" descr="image.png"/>
          <p:cNvPicPr>
            <a:picLocks noChangeAspect="1"/>
          </p:cNvPicPr>
          <p:nvPr/>
        </p:nvPicPr>
        <p:blipFill>
          <a:blip r:embed="rId5"/>
          <a:stretch>
            <a:fillRect/>
          </a:stretch>
        </p:blipFill>
        <p:spPr>
          <a:xfrm>
            <a:off x="9853612" y="4993927"/>
            <a:ext cx="228600" cy="228600"/>
          </a:xfrm>
          <a:prstGeom prst="rect">
            <a:avLst/>
          </a:prstGeom>
        </p:spPr>
      </p:pic>
      <p:pic>
        <p:nvPicPr>
          <p:cNvPr id="21" name="Picture 20" descr="image.png"/>
          <p:cNvPicPr>
            <a:picLocks noChangeAspect="1"/>
          </p:cNvPicPr>
          <p:nvPr/>
        </p:nvPicPr>
        <p:blipFill>
          <a:blip r:embed="rId5"/>
          <a:stretch>
            <a:fillRect/>
          </a:stretch>
        </p:blipFill>
        <p:spPr>
          <a:xfrm>
            <a:off x="9853612" y="5592067"/>
            <a:ext cx="228600" cy="228600"/>
          </a:xfrm>
          <a:prstGeom prst="rect">
            <a:avLst/>
          </a:prstGeom>
        </p:spPr>
      </p:pic>
      <p:pic>
        <p:nvPicPr>
          <p:cNvPr id="22" name="Picture 21" descr="image.png"/>
          <p:cNvPicPr>
            <a:picLocks noChangeAspect="1"/>
          </p:cNvPicPr>
          <p:nvPr/>
        </p:nvPicPr>
        <p:blipFill>
          <a:blip r:embed="rId6"/>
          <a:stretch>
            <a:fillRect/>
          </a:stretch>
        </p:blipFill>
        <p:spPr>
          <a:xfrm>
            <a:off x="6567487" y="4993927"/>
            <a:ext cx="228600" cy="228600"/>
          </a:xfrm>
          <a:prstGeom prst="rect">
            <a:avLst/>
          </a:prstGeom>
        </p:spPr>
      </p:pic>
      <p:pic>
        <p:nvPicPr>
          <p:cNvPr id="23" name="Picture 22" descr="image.png"/>
          <p:cNvPicPr>
            <a:picLocks noChangeAspect="1"/>
          </p:cNvPicPr>
          <p:nvPr/>
        </p:nvPicPr>
        <p:blipFill>
          <a:blip r:embed="rId4"/>
          <a:stretch>
            <a:fillRect/>
          </a:stretch>
        </p:blipFill>
        <p:spPr>
          <a:xfrm>
            <a:off x="6567487" y="4395787"/>
            <a:ext cx="228600" cy="228600"/>
          </a:xfrm>
          <a:prstGeom prst="rect">
            <a:avLst/>
          </a:prstGeom>
        </p:spPr>
      </p:pic>
      <p:pic>
        <p:nvPicPr>
          <p:cNvPr id="24" name="Picture 23" descr="image.png"/>
          <p:cNvPicPr>
            <a:picLocks noChangeAspect="1"/>
          </p:cNvPicPr>
          <p:nvPr/>
        </p:nvPicPr>
        <p:blipFill>
          <a:blip r:embed="rId6"/>
          <a:stretch>
            <a:fillRect/>
          </a:stretch>
        </p:blipFill>
        <p:spPr>
          <a:xfrm>
            <a:off x="6567487" y="5592067"/>
            <a:ext cx="228600" cy="228600"/>
          </a:xfrm>
          <a:prstGeom prst="rect">
            <a:avLst/>
          </a:prstGeom>
        </p:spPr>
      </p:pic>
      <p:pic>
        <p:nvPicPr>
          <p:cNvPr id="25" name="Picture 24" descr="image.png"/>
          <p:cNvPicPr>
            <a:picLocks noChangeAspect="1"/>
          </p:cNvPicPr>
          <p:nvPr/>
        </p:nvPicPr>
        <p:blipFill>
          <a:blip r:embed="rId7"/>
          <a:stretch>
            <a:fillRect/>
          </a:stretch>
        </p:blipFill>
        <p:spPr>
          <a:xfrm>
            <a:off x="9853612" y="3797647"/>
            <a:ext cx="228600" cy="228600"/>
          </a:xfrm>
          <a:prstGeom prst="rect">
            <a:avLst/>
          </a:prstGeom>
        </p:spPr>
      </p:pic>
      <p:pic>
        <p:nvPicPr>
          <p:cNvPr id="26" name="Picture 25" descr="image.png"/>
          <p:cNvPicPr>
            <a:picLocks noChangeAspect="1"/>
          </p:cNvPicPr>
          <p:nvPr/>
        </p:nvPicPr>
        <p:blipFill>
          <a:blip r:embed="rId4"/>
          <a:stretch>
            <a:fillRect/>
          </a:stretch>
        </p:blipFill>
        <p:spPr>
          <a:xfrm>
            <a:off x="6567487" y="3797647"/>
            <a:ext cx="228600" cy="228600"/>
          </a:xfrm>
          <a:prstGeom prst="rect">
            <a:avLst/>
          </a:prstGeom>
        </p:spPr>
      </p:pic>
      <p:pic>
        <p:nvPicPr>
          <p:cNvPr id="27" name="Picture 26" descr="image.png"/>
          <p:cNvPicPr>
            <a:picLocks noChangeAspect="1"/>
          </p:cNvPicPr>
          <p:nvPr/>
        </p:nvPicPr>
        <p:blipFill>
          <a:blip r:embed="rId4"/>
          <a:stretch>
            <a:fillRect/>
          </a:stretch>
        </p:blipFill>
        <p:spPr>
          <a:xfrm>
            <a:off x="6567487" y="3797647"/>
            <a:ext cx="228600" cy="228600"/>
          </a:xfrm>
          <a:prstGeom prst="rect">
            <a:avLst/>
          </a:prstGeom>
        </p:spPr>
      </p:pic>
      <p:pic>
        <p:nvPicPr>
          <p:cNvPr id="28" name="Picture 27" descr="image.png"/>
          <p:cNvPicPr>
            <a:picLocks noChangeAspect="1"/>
          </p:cNvPicPr>
          <p:nvPr/>
        </p:nvPicPr>
        <p:blipFill>
          <a:blip r:embed="rId7"/>
          <a:stretch>
            <a:fillRect/>
          </a:stretch>
        </p:blipFill>
        <p:spPr>
          <a:xfrm>
            <a:off x="9853612" y="3797647"/>
            <a:ext cx="228600" cy="228600"/>
          </a:xfrm>
          <a:prstGeom prst="rect">
            <a:avLst/>
          </a:prstGeom>
        </p:spPr>
      </p:pic>
      <p:pic>
        <p:nvPicPr>
          <p:cNvPr id="29" name="Picture 28" descr="image.png"/>
          <p:cNvPicPr>
            <a:picLocks noChangeAspect="1"/>
          </p:cNvPicPr>
          <p:nvPr/>
        </p:nvPicPr>
        <p:blipFill>
          <a:blip r:embed="rId4"/>
          <a:stretch>
            <a:fillRect/>
          </a:stretch>
        </p:blipFill>
        <p:spPr>
          <a:xfrm>
            <a:off x="6567487" y="4395787"/>
            <a:ext cx="228600" cy="228600"/>
          </a:xfrm>
          <a:prstGeom prst="rect">
            <a:avLst/>
          </a:prstGeom>
        </p:spPr>
      </p:pic>
      <p:pic>
        <p:nvPicPr>
          <p:cNvPr id="30" name="Picture 29" descr="image.png"/>
          <p:cNvPicPr>
            <a:picLocks noChangeAspect="1"/>
          </p:cNvPicPr>
          <p:nvPr/>
        </p:nvPicPr>
        <p:blipFill>
          <a:blip r:embed="rId4"/>
          <a:stretch>
            <a:fillRect/>
          </a:stretch>
        </p:blipFill>
        <p:spPr>
          <a:xfrm>
            <a:off x="9853612" y="4395787"/>
            <a:ext cx="228600" cy="228600"/>
          </a:xfrm>
          <a:prstGeom prst="rect">
            <a:avLst/>
          </a:prstGeom>
        </p:spPr>
      </p:pic>
      <p:pic>
        <p:nvPicPr>
          <p:cNvPr id="31" name="Picture 30" descr="image.png"/>
          <p:cNvPicPr>
            <a:picLocks noChangeAspect="1"/>
          </p:cNvPicPr>
          <p:nvPr/>
        </p:nvPicPr>
        <p:blipFill>
          <a:blip r:embed="rId6"/>
          <a:stretch>
            <a:fillRect/>
          </a:stretch>
        </p:blipFill>
        <p:spPr>
          <a:xfrm>
            <a:off x="6567487" y="4993927"/>
            <a:ext cx="228600" cy="228600"/>
          </a:xfrm>
          <a:prstGeom prst="rect">
            <a:avLst/>
          </a:prstGeom>
        </p:spPr>
      </p:pic>
      <p:pic>
        <p:nvPicPr>
          <p:cNvPr id="32" name="Picture 31" descr="image.png"/>
          <p:cNvPicPr>
            <a:picLocks noChangeAspect="1"/>
          </p:cNvPicPr>
          <p:nvPr/>
        </p:nvPicPr>
        <p:blipFill>
          <a:blip r:embed="rId5"/>
          <a:stretch>
            <a:fillRect/>
          </a:stretch>
        </p:blipFill>
        <p:spPr>
          <a:xfrm>
            <a:off x="9853612" y="4993927"/>
            <a:ext cx="228600" cy="228600"/>
          </a:xfrm>
          <a:prstGeom prst="rect">
            <a:avLst/>
          </a:prstGeom>
        </p:spPr>
      </p:pic>
      <p:pic>
        <p:nvPicPr>
          <p:cNvPr id="33" name="Picture 32" descr="image.png"/>
          <p:cNvPicPr>
            <a:picLocks noChangeAspect="1"/>
          </p:cNvPicPr>
          <p:nvPr/>
        </p:nvPicPr>
        <p:blipFill>
          <a:blip r:embed="rId6"/>
          <a:stretch>
            <a:fillRect/>
          </a:stretch>
        </p:blipFill>
        <p:spPr>
          <a:xfrm>
            <a:off x="6567487" y="5592067"/>
            <a:ext cx="228600" cy="228600"/>
          </a:xfrm>
          <a:prstGeom prst="rect">
            <a:avLst/>
          </a:prstGeom>
        </p:spPr>
      </p:pic>
      <p:pic>
        <p:nvPicPr>
          <p:cNvPr id="34" name="Picture 33" descr="image.png"/>
          <p:cNvPicPr>
            <a:picLocks noChangeAspect="1"/>
          </p:cNvPicPr>
          <p:nvPr/>
        </p:nvPicPr>
        <p:blipFill>
          <a:blip r:embed="rId5"/>
          <a:stretch>
            <a:fillRect/>
          </a:stretch>
        </p:blipFill>
        <p:spPr>
          <a:xfrm>
            <a:off x="9853612" y="5592067"/>
            <a:ext cx="228600" cy="228600"/>
          </a:xfrm>
          <a:prstGeom prst="rect">
            <a:avLst/>
          </a:prstGeom>
        </p:spPr>
      </p:pic>
      <p:sp>
        <p:nvSpPr>
          <p:cNvPr id="35" name="TextBox 34"/>
          <p:cNvSpPr txBox="1"/>
          <p:nvPr/>
        </p:nvSpPr>
        <p:spPr>
          <a:xfrm>
            <a:off x="647700" y="571500"/>
            <a:ext cx="11521440" cy="619125"/>
          </a:xfrm>
          <a:prstGeom prst="rect">
            <a:avLst/>
          </a:prstGeom>
          <a:noFill/>
        </p:spPr>
        <p:txBody>
          <a:bodyPr wrap="square" lIns="0" tIns="0" rIns="0" bIns="0" anchor="ctr">
            <a:spAutoFit/>
          </a:bodyPr>
          <a:lstStyle/>
          <a:p>
            <a:pPr algn="l"/>
            <a:r>
              <a:rPr sz="3300" b="1" i="0" u="none">
                <a:solidFill>
                  <a:srgbClr val="0F172A"/>
                </a:solidFill>
                <a:latin typeface="Poppins"/>
              </a:rPr>
              <a:t>Matriks Pendekatan vs Level Pengujian</a:t>
            </a:r>
          </a:p>
        </p:txBody>
      </p:sp>
      <p:sp>
        <p:nvSpPr>
          <p:cNvPr id="36" name="Rounded Rectangle 35"/>
          <p:cNvSpPr/>
          <p:nvPr/>
        </p:nvSpPr>
        <p:spPr>
          <a:xfrm>
            <a:off x="647700" y="1190625"/>
            <a:ext cx="333375" cy="47625"/>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647700" y="1571625"/>
            <a:ext cx="3467100" cy="4128194"/>
          </a:xfrm>
          <a:prstGeom prst="rect">
            <a:avLst/>
          </a:prstGeom>
        </p:spPr>
      </p:pic>
      <p:pic>
        <p:nvPicPr>
          <p:cNvPr id="4" name="Picture 3" descr="image.png"/>
          <p:cNvPicPr>
            <a:picLocks noChangeAspect="1"/>
          </p:cNvPicPr>
          <p:nvPr/>
        </p:nvPicPr>
        <p:blipFill>
          <a:blip r:embed="rId4"/>
          <a:stretch>
            <a:fillRect/>
          </a:stretch>
        </p:blipFill>
        <p:spPr>
          <a:xfrm>
            <a:off x="4400550" y="1571625"/>
            <a:ext cx="3467100" cy="4128194"/>
          </a:xfrm>
          <a:prstGeom prst="rect">
            <a:avLst/>
          </a:prstGeom>
        </p:spPr>
      </p:pic>
      <p:pic>
        <p:nvPicPr>
          <p:cNvPr id="5" name="Picture 4" descr="image.png"/>
          <p:cNvPicPr>
            <a:picLocks noChangeAspect="1"/>
          </p:cNvPicPr>
          <p:nvPr/>
        </p:nvPicPr>
        <p:blipFill>
          <a:blip r:embed="rId5"/>
          <a:stretch>
            <a:fillRect/>
          </a:stretch>
        </p:blipFill>
        <p:spPr>
          <a:xfrm>
            <a:off x="8153400" y="1571625"/>
            <a:ext cx="3467100" cy="4128194"/>
          </a:xfrm>
          <a:prstGeom prst="rect">
            <a:avLst/>
          </a:prstGeom>
        </p:spPr>
      </p:pic>
      <p:sp>
        <p:nvSpPr>
          <p:cNvPr id="6" name="Rectangle 5"/>
          <p:cNvSpPr/>
          <p:nvPr/>
        </p:nvSpPr>
        <p:spPr>
          <a:xfrm>
            <a:off x="0" y="0"/>
            <a:ext cx="76200" cy="6858000"/>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7700" y="5890319"/>
            <a:ext cx="10972800" cy="243780"/>
          </a:xfrm>
          <a:prstGeom prst="rect">
            <a:avLst/>
          </a:prstGeom>
          <a:noFill/>
        </p:spPr>
        <p:txBody>
          <a:bodyPr wrap="square" lIns="0" tIns="0" rIns="0" bIns="0" anchor="t">
            <a:spAutoFit/>
          </a:bodyPr>
          <a:lstStyle/>
          <a:p>
            <a:pPr algn="ctr">
              <a:lnSpc>
                <a:spcPts val="1920"/>
              </a:lnSpc>
            </a:pPr>
            <a:r>
              <a:rPr sz="1200" b="0" i="1" u="none">
                <a:solidFill>
                  <a:srgbClr val="F8FAFC"/>
                </a:solidFill>
                <a:latin typeface="Inter"/>
              </a:rPr>
              <a:t>*Kategori lain termasuk: Operations Testing (integrasi ke lingkungan operasi) dan Compliance Testing (uji kepatuhan standar kode baris per baris).</a:t>
            </a:r>
          </a:p>
        </p:txBody>
      </p:sp>
      <p:pic>
        <p:nvPicPr>
          <p:cNvPr id="8" name="Picture 7" descr="image.png"/>
          <p:cNvPicPr>
            <a:picLocks noChangeAspect="1"/>
          </p:cNvPicPr>
          <p:nvPr/>
        </p:nvPicPr>
        <p:blipFill>
          <a:blip r:embed="rId6"/>
          <a:stretch>
            <a:fillRect/>
          </a:stretch>
        </p:blipFill>
        <p:spPr>
          <a:xfrm>
            <a:off x="942975" y="1962150"/>
            <a:ext cx="714375" cy="714375"/>
          </a:xfrm>
          <a:prstGeom prst="rect">
            <a:avLst/>
          </a:prstGeom>
        </p:spPr>
      </p:pic>
      <p:sp>
        <p:nvSpPr>
          <p:cNvPr id="9" name="TextBox 8"/>
          <p:cNvSpPr txBox="1"/>
          <p:nvPr/>
        </p:nvSpPr>
        <p:spPr>
          <a:xfrm>
            <a:off x="942975" y="2905125"/>
            <a:ext cx="1870233" cy="371475"/>
          </a:xfrm>
          <a:prstGeom prst="rect">
            <a:avLst/>
          </a:prstGeom>
          <a:noFill/>
        </p:spPr>
        <p:txBody>
          <a:bodyPr wrap="square" lIns="0" tIns="0" rIns="0" bIns="0" anchor="t">
            <a:spAutoFit/>
          </a:bodyPr>
          <a:lstStyle/>
          <a:p>
            <a:pPr algn="l"/>
            <a:r>
              <a:rPr sz="1950" b="0" i="0" u="none">
                <a:solidFill>
                  <a:srgbClr val="FFFFFF"/>
                </a:solidFill>
                <a:latin typeface="Poppins SemiBold"/>
              </a:rPr>
              <a:t>Stress Testing</a:t>
            </a:r>
          </a:p>
        </p:txBody>
      </p:sp>
      <p:sp>
        <p:nvSpPr>
          <p:cNvPr id="10" name="TextBox 9"/>
          <p:cNvSpPr txBox="1"/>
          <p:nvPr/>
        </p:nvSpPr>
        <p:spPr>
          <a:xfrm>
            <a:off x="942975" y="3390900"/>
            <a:ext cx="2876550" cy="1218902"/>
          </a:xfrm>
          <a:prstGeom prst="rect">
            <a:avLst/>
          </a:prstGeom>
          <a:noFill/>
        </p:spPr>
        <p:txBody>
          <a:bodyPr wrap="square" lIns="0" tIns="0" rIns="0" bIns="0" anchor="t">
            <a:spAutoFit/>
          </a:bodyPr>
          <a:lstStyle/>
          <a:p>
            <a:pPr algn="l">
              <a:lnSpc>
                <a:spcPts val="1920"/>
              </a:lnSpc>
            </a:pPr>
            <a:r>
              <a:rPr sz="1200" b="0" i="0" u="none">
                <a:solidFill>
                  <a:srgbClr val="F8FAFC"/>
                </a:solidFill>
                <a:latin typeface="Inter"/>
              </a:rPr>
              <a:t>Menguji batas sistem dengan volume/frekuensi data abnormal. Bertujuan memastikan sistem tidak crash/tetap efisien saat menghadapi </a:t>
            </a:r>
            <a:r>
              <a:rPr sz="1200" b="0" i="1" u="none">
                <a:solidFill>
                  <a:srgbClr val="F8FAFC"/>
                </a:solidFill>
                <a:latin typeface="Inter"/>
              </a:rPr>
              <a:t>traffic</a:t>
            </a:r>
            <a:r>
              <a:rPr sz="1200" b="0" i="0" u="none">
                <a:solidFill>
                  <a:srgbClr val="F8FAFC"/>
                </a:solidFill>
                <a:latin typeface="Inter"/>
              </a:rPr>
              <a:t> jauh di atas normal.</a:t>
            </a:r>
          </a:p>
        </p:txBody>
      </p:sp>
      <p:pic>
        <p:nvPicPr>
          <p:cNvPr id="11" name="Picture 10" descr="image.png"/>
          <p:cNvPicPr>
            <a:picLocks noChangeAspect="1"/>
          </p:cNvPicPr>
          <p:nvPr/>
        </p:nvPicPr>
        <p:blipFill>
          <a:blip r:embed="rId7"/>
          <a:stretch>
            <a:fillRect/>
          </a:stretch>
        </p:blipFill>
        <p:spPr>
          <a:xfrm>
            <a:off x="4695825" y="1962150"/>
            <a:ext cx="714375" cy="714375"/>
          </a:xfrm>
          <a:prstGeom prst="rect">
            <a:avLst/>
          </a:prstGeom>
        </p:spPr>
      </p:pic>
      <p:sp>
        <p:nvSpPr>
          <p:cNvPr id="12" name="TextBox 11"/>
          <p:cNvSpPr txBox="1"/>
          <p:nvPr/>
        </p:nvSpPr>
        <p:spPr>
          <a:xfrm>
            <a:off x="4695825" y="2905125"/>
            <a:ext cx="2290286" cy="371475"/>
          </a:xfrm>
          <a:prstGeom prst="rect">
            <a:avLst/>
          </a:prstGeom>
          <a:noFill/>
        </p:spPr>
        <p:txBody>
          <a:bodyPr wrap="square" lIns="0" tIns="0" rIns="0" bIns="0" anchor="t">
            <a:spAutoFit/>
          </a:bodyPr>
          <a:lstStyle/>
          <a:p>
            <a:pPr algn="l"/>
            <a:r>
              <a:rPr sz="1950" b="0" i="0" u="none">
                <a:solidFill>
                  <a:srgbClr val="FFFFFF"/>
                </a:solidFill>
                <a:latin typeface="Poppins SemiBold"/>
              </a:rPr>
              <a:t>Recovery Testing</a:t>
            </a:r>
          </a:p>
        </p:txBody>
      </p:sp>
      <p:sp>
        <p:nvSpPr>
          <p:cNvPr id="13" name="TextBox 12"/>
          <p:cNvSpPr txBox="1"/>
          <p:nvPr/>
        </p:nvSpPr>
        <p:spPr>
          <a:xfrm>
            <a:off x="4695825" y="3390900"/>
            <a:ext cx="2876550" cy="975121"/>
          </a:xfrm>
          <a:prstGeom prst="rect">
            <a:avLst/>
          </a:prstGeom>
          <a:noFill/>
        </p:spPr>
        <p:txBody>
          <a:bodyPr wrap="square" lIns="0" tIns="0" rIns="0" bIns="0" anchor="t">
            <a:spAutoFit/>
          </a:bodyPr>
          <a:lstStyle/>
          <a:p>
            <a:pPr algn="l">
              <a:lnSpc>
                <a:spcPts val="1920"/>
              </a:lnSpc>
            </a:pPr>
            <a:r>
              <a:rPr sz="1200" b="0" i="0" u="none">
                <a:solidFill>
                  <a:srgbClr val="F8FAFC"/>
                </a:solidFill>
                <a:latin typeface="Inter"/>
              </a:rPr>
              <a:t>Memverifikasi kemampuan sistem untuk memulihkan data dan melanjutkan operasi otomatis setelah terjadi bencana (server mati, mati listrik).</a:t>
            </a:r>
          </a:p>
        </p:txBody>
      </p:sp>
      <p:pic>
        <p:nvPicPr>
          <p:cNvPr id="14" name="Picture 13" descr="image.png"/>
          <p:cNvPicPr>
            <a:picLocks noChangeAspect="1"/>
          </p:cNvPicPr>
          <p:nvPr/>
        </p:nvPicPr>
        <p:blipFill>
          <a:blip r:embed="rId8"/>
          <a:stretch>
            <a:fillRect/>
          </a:stretch>
        </p:blipFill>
        <p:spPr>
          <a:xfrm>
            <a:off x="8448675" y="1962150"/>
            <a:ext cx="714375" cy="714375"/>
          </a:xfrm>
          <a:prstGeom prst="rect">
            <a:avLst/>
          </a:prstGeom>
        </p:spPr>
      </p:pic>
      <p:sp>
        <p:nvSpPr>
          <p:cNvPr id="15" name="TextBox 14"/>
          <p:cNvSpPr txBox="1"/>
          <p:nvPr/>
        </p:nvSpPr>
        <p:spPr>
          <a:xfrm>
            <a:off x="8448675" y="2905125"/>
            <a:ext cx="2130266" cy="371475"/>
          </a:xfrm>
          <a:prstGeom prst="rect">
            <a:avLst/>
          </a:prstGeom>
          <a:noFill/>
        </p:spPr>
        <p:txBody>
          <a:bodyPr wrap="square" lIns="0" tIns="0" rIns="0" bIns="0" anchor="t">
            <a:spAutoFit/>
          </a:bodyPr>
          <a:lstStyle/>
          <a:p>
            <a:pPr algn="l"/>
            <a:r>
              <a:rPr sz="1950" b="0" i="0" u="none">
                <a:solidFill>
                  <a:srgbClr val="FFFFFF"/>
                </a:solidFill>
                <a:latin typeface="Poppins SemiBold"/>
              </a:rPr>
              <a:t>Security Testing</a:t>
            </a:r>
          </a:p>
        </p:txBody>
      </p:sp>
      <p:sp>
        <p:nvSpPr>
          <p:cNvPr id="16" name="TextBox 15"/>
          <p:cNvSpPr txBox="1"/>
          <p:nvPr/>
        </p:nvSpPr>
        <p:spPr>
          <a:xfrm>
            <a:off x="8448675" y="3390900"/>
            <a:ext cx="2876550" cy="1218902"/>
          </a:xfrm>
          <a:prstGeom prst="rect">
            <a:avLst/>
          </a:prstGeom>
          <a:noFill/>
        </p:spPr>
        <p:txBody>
          <a:bodyPr wrap="square" lIns="0" tIns="0" rIns="0" bIns="0" anchor="t">
            <a:spAutoFit/>
          </a:bodyPr>
          <a:lstStyle/>
          <a:p>
            <a:pPr algn="l">
              <a:lnSpc>
                <a:spcPts val="1920"/>
              </a:lnSpc>
            </a:pPr>
            <a:r>
              <a:rPr sz="1200" b="0" i="0" u="none">
                <a:solidFill>
                  <a:srgbClr val="F8FAFC"/>
                </a:solidFill>
                <a:latin typeface="Inter"/>
              </a:rPr>
              <a:t>Mengidentifikasi celah keamanan, memastikan risiko teridentifikasi, dan memverifikasi lapisan proteksi data berfungsi untuk mencegah akses tidak sah.</a:t>
            </a:r>
          </a:p>
        </p:txBody>
      </p:sp>
      <p:pic>
        <p:nvPicPr>
          <p:cNvPr id="17" name="Picture 16" descr="image.png"/>
          <p:cNvPicPr>
            <a:picLocks noChangeAspect="1"/>
          </p:cNvPicPr>
          <p:nvPr/>
        </p:nvPicPr>
        <p:blipFill>
          <a:blip r:embed="rId9"/>
          <a:stretch>
            <a:fillRect/>
          </a:stretch>
        </p:blipFill>
        <p:spPr>
          <a:xfrm>
            <a:off x="1128712" y="2147887"/>
            <a:ext cx="342900" cy="342900"/>
          </a:xfrm>
          <a:prstGeom prst="rect">
            <a:avLst/>
          </a:prstGeom>
        </p:spPr>
      </p:pic>
      <p:pic>
        <p:nvPicPr>
          <p:cNvPr id="18" name="Picture 17" descr="image.png"/>
          <p:cNvPicPr>
            <a:picLocks noChangeAspect="1"/>
          </p:cNvPicPr>
          <p:nvPr/>
        </p:nvPicPr>
        <p:blipFill>
          <a:blip r:embed="rId10"/>
          <a:stretch>
            <a:fillRect/>
          </a:stretch>
        </p:blipFill>
        <p:spPr>
          <a:xfrm>
            <a:off x="4838700" y="2147887"/>
            <a:ext cx="428625" cy="342900"/>
          </a:xfrm>
          <a:prstGeom prst="rect">
            <a:avLst/>
          </a:prstGeom>
        </p:spPr>
      </p:pic>
      <p:pic>
        <p:nvPicPr>
          <p:cNvPr id="19" name="Picture 18" descr="image.png"/>
          <p:cNvPicPr>
            <a:picLocks noChangeAspect="1"/>
          </p:cNvPicPr>
          <p:nvPr/>
        </p:nvPicPr>
        <p:blipFill>
          <a:blip r:embed="rId11"/>
          <a:stretch>
            <a:fillRect/>
          </a:stretch>
        </p:blipFill>
        <p:spPr>
          <a:xfrm>
            <a:off x="8634412" y="2147887"/>
            <a:ext cx="342900" cy="342900"/>
          </a:xfrm>
          <a:prstGeom prst="rect">
            <a:avLst/>
          </a:prstGeom>
        </p:spPr>
      </p:pic>
      <p:sp>
        <p:nvSpPr>
          <p:cNvPr id="20" name="TextBox 19"/>
          <p:cNvSpPr txBox="1"/>
          <p:nvPr/>
        </p:nvSpPr>
        <p:spPr>
          <a:xfrm>
            <a:off x="647700" y="571500"/>
            <a:ext cx="11521440" cy="619125"/>
          </a:xfrm>
          <a:prstGeom prst="rect">
            <a:avLst/>
          </a:prstGeom>
          <a:noFill/>
        </p:spPr>
        <p:txBody>
          <a:bodyPr wrap="square" lIns="0" tIns="0" rIns="0" bIns="0" anchor="ctr">
            <a:spAutoFit/>
          </a:bodyPr>
          <a:lstStyle/>
          <a:p>
            <a:pPr algn="l"/>
            <a:r>
              <a:rPr sz="3300" b="1" i="0" u="none">
                <a:solidFill>
                  <a:srgbClr val="F8FAFC"/>
                </a:solidFill>
                <a:latin typeface="Poppins"/>
              </a:rPr>
              <a:t>Kategori Uji Struktural Spesifik</a:t>
            </a:r>
          </a:p>
        </p:txBody>
      </p:sp>
      <p:sp>
        <p:nvSpPr>
          <p:cNvPr id="21" name="Rounded Rectangle 20"/>
          <p:cNvSpPr/>
          <p:nvPr/>
        </p:nvSpPr>
        <p:spPr>
          <a:xfrm>
            <a:off x="647700" y="1190625"/>
            <a:ext cx="333375" cy="47625"/>
          </a:xfrm>
          <a:prstGeom prst="roundRect">
            <a:avLst>
              <a:gd name="adj" fmla="val 50000"/>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647700" y="1571625"/>
            <a:ext cx="5248275" cy="4057650"/>
          </a:xfrm>
          <a:prstGeom prst="rect">
            <a:avLst/>
          </a:prstGeom>
        </p:spPr>
      </p:pic>
      <p:pic>
        <p:nvPicPr>
          <p:cNvPr id="4" name="Picture 3" descr="image.png"/>
          <p:cNvPicPr>
            <a:picLocks noChangeAspect="1"/>
          </p:cNvPicPr>
          <p:nvPr/>
        </p:nvPicPr>
        <p:blipFill>
          <a:blip r:embed="rId4"/>
          <a:stretch>
            <a:fillRect/>
          </a:stretch>
        </p:blipFill>
        <p:spPr>
          <a:xfrm>
            <a:off x="6372225" y="1571625"/>
            <a:ext cx="5248275" cy="4057650"/>
          </a:xfrm>
          <a:prstGeom prst="rect">
            <a:avLst/>
          </a:prstGeom>
        </p:spPr>
      </p:pic>
      <p:sp>
        <p:nvSpPr>
          <p:cNvPr id="5" name="Rectangle 4"/>
          <p:cNvSpPr/>
          <p:nvPr/>
        </p:nvSpPr>
        <p:spPr>
          <a:xfrm>
            <a:off x="0" y="0"/>
            <a:ext cx="76200" cy="685800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7700" y="5772150"/>
            <a:ext cx="10972800" cy="548580"/>
          </a:xfrm>
          <a:prstGeom prst="rect">
            <a:avLst/>
          </a:prstGeom>
          <a:noFill/>
        </p:spPr>
        <p:txBody>
          <a:bodyPr wrap="square" lIns="0" tIns="0" rIns="0" bIns="0" anchor="t">
            <a:spAutoFit/>
          </a:bodyPr>
          <a:lstStyle/>
          <a:p>
            <a:pPr algn="ctr">
              <a:lnSpc>
                <a:spcPts val="2160"/>
              </a:lnSpc>
            </a:pPr>
            <a:r>
              <a:rPr sz="1350" b="0" i="1" u="none">
                <a:solidFill>
                  <a:srgbClr val="64748B"/>
                </a:solidFill>
                <a:latin typeface="Inter"/>
              </a:rPr>
              <a:t>*Termasuk juga: Control Testing (uji jejak audit/backup), Parallel testing (dijalankan bersamaan dengan sistem lama), Manual-support testing.</a:t>
            </a:r>
          </a:p>
        </p:txBody>
      </p:sp>
      <p:sp>
        <p:nvSpPr>
          <p:cNvPr id="7" name="TextBox 6"/>
          <p:cNvSpPr txBox="1"/>
          <p:nvPr/>
        </p:nvSpPr>
        <p:spPr>
          <a:xfrm>
            <a:off x="1038225" y="2009775"/>
            <a:ext cx="4690586" cy="371475"/>
          </a:xfrm>
          <a:prstGeom prst="rect">
            <a:avLst/>
          </a:prstGeom>
          <a:noFill/>
        </p:spPr>
        <p:txBody>
          <a:bodyPr wrap="square" lIns="0" tIns="0" rIns="0" bIns="0" anchor="t">
            <a:spAutoFit/>
          </a:bodyPr>
          <a:lstStyle/>
          <a:p>
            <a:pPr algn="l"/>
            <a:r>
              <a:rPr sz="1950" b="0" i="0" u="none">
                <a:solidFill>
                  <a:srgbClr val="0F172A"/>
                </a:solidFill>
                <a:latin typeface="Poppins SemiBold"/>
              </a:rPr>
              <a:t>Pengujian Regresi &amp; Persyaratan</a:t>
            </a:r>
          </a:p>
        </p:txBody>
      </p:sp>
      <p:sp>
        <p:nvSpPr>
          <p:cNvPr id="8" name="TextBox 7"/>
          <p:cNvSpPr txBox="1"/>
          <p:nvPr/>
        </p:nvSpPr>
        <p:spPr>
          <a:xfrm>
            <a:off x="6762750" y="2009775"/>
            <a:ext cx="4690586" cy="371475"/>
          </a:xfrm>
          <a:prstGeom prst="rect">
            <a:avLst/>
          </a:prstGeom>
          <a:noFill/>
        </p:spPr>
        <p:txBody>
          <a:bodyPr wrap="square" lIns="0" tIns="0" rIns="0" bIns="0" anchor="t">
            <a:spAutoFit/>
          </a:bodyPr>
          <a:lstStyle/>
          <a:p>
            <a:pPr algn="l"/>
            <a:r>
              <a:rPr sz="1950" b="0" i="0" u="none">
                <a:solidFill>
                  <a:srgbClr val="0F172A"/>
                </a:solidFill>
                <a:latin typeface="Poppins SemiBold"/>
              </a:rPr>
              <a:t>Antarmuka &amp; Penanganan Error</a:t>
            </a:r>
          </a:p>
        </p:txBody>
      </p:sp>
      <p:sp>
        <p:nvSpPr>
          <p:cNvPr id="9" name="TextBox 8"/>
          <p:cNvSpPr txBox="1"/>
          <p:nvPr/>
        </p:nvSpPr>
        <p:spPr>
          <a:xfrm>
            <a:off x="1323975" y="2571750"/>
            <a:ext cx="4181475" cy="1219200"/>
          </a:xfrm>
          <a:prstGeom prst="rect">
            <a:avLst/>
          </a:prstGeom>
          <a:noFill/>
        </p:spPr>
        <p:txBody>
          <a:bodyPr wrap="square" lIns="0" tIns="0" rIns="0" bIns="0" anchor="t">
            <a:spAutoFit/>
          </a:bodyPr>
          <a:lstStyle/>
          <a:p>
            <a:pPr algn="l">
              <a:lnSpc>
                <a:spcPts val="2400"/>
              </a:lnSpc>
            </a:pPr>
            <a:r>
              <a:rPr sz="1500" b="1" i="0" u="none">
                <a:solidFill>
                  <a:srgbClr val="334155"/>
                </a:solidFill>
                <a:latin typeface="Inter"/>
              </a:rPr>
              <a:t>Regression Testing:</a:t>
            </a:r>
            <a:r>
              <a:rPr sz="1500" b="0" i="0" u="none">
                <a:solidFill>
                  <a:srgbClr val="334155"/>
                </a:solidFill>
                <a:latin typeface="Inter"/>
              </a:rPr>
              <a:t> Menguji ulang sistem setelah ada perubahan/perbaikan bug untuk memastikan fungsi lama yang tidak diubah tidak ikut rusak </a:t>
            </a:r>
            <a:r>
              <a:rPr sz="1500" b="0" i="1" u="none">
                <a:solidFill>
                  <a:srgbClr val="334155"/>
                </a:solidFill>
                <a:latin typeface="Inter"/>
              </a:rPr>
              <a:t>(cascading effect)</a:t>
            </a:r>
            <a:r>
              <a:rPr sz="1500" b="0" i="0" u="none">
                <a:solidFill>
                  <a:srgbClr val="334155"/>
                </a:solidFill>
                <a:latin typeface="Inter"/>
              </a:rPr>
              <a:t>.</a:t>
            </a:r>
          </a:p>
        </p:txBody>
      </p:sp>
      <p:sp>
        <p:nvSpPr>
          <p:cNvPr id="10" name="TextBox 9"/>
          <p:cNvSpPr txBox="1"/>
          <p:nvPr/>
        </p:nvSpPr>
        <p:spPr>
          <a:xfrm>
            <a:off x="1323975" y="3905250"/>
            <a:ext cx="4181475" cy="1219200"/>
          </a:xfrm>
          <a:prstGeom prst="rect">
            <a:avLst/>
          </a:prstGeom>
          <a:noFill/>
        </p:spPr>
        <p:txBody>
          <a:bodyPr wrap="square" lIns="0" tIns="0" rIns="0" bIns="0" anchor="t">
            <a:spAutoFit/>
          </a:bodyPr>
          <a:lstStyle/>
          <a:p>
            <a:pPr algn="l">
              <a:lnSpc>
                <a:spcPts val="2400"/>
              </a:lnSpc>
            </a:pPr>
            <a:r>
              <a:rPr sz="1500" b="1" i="0" u="none">
                <a:solidFill>
                  <a:srgbClr val="334155"/>
                </a:solidFill>
                <a:latin typeface="Inter"/>
              </a:rPr>
              <a:t>Requirements Testing:</a:t>
            </a:r>
            <a:r>
              <a:rPr sz="1500" b="0" i="0" u="none">
                <a:solidFill>
                  <a:srgbClr val="334155"/>
                </a:solidFill>
                <a:latin typeface="Inter"/>
              </a:rPr>
              <a:t> Memverifikasi sistem berjalan benar untuk waktu berkelanjutan dan prosesnya mematuhi aturan pemerintah/bisnis.</a:t>
            </a:r>
          </a:p>
        </p:txBody>
      </p:sp>
      <p:sp>
        <p:nvSpPr>
          <p:cNvPr id="11" name="TextBox 10"/>
          <p:cNvSpPr txBox="1"/>
          <p:nvPr/>
        </p:nvSpPr>
        <p:spPr>
          <a:xfrm>
            <a:off x="7048500" y="2571750"/>
            <a:ext cx="4181475" cy="1219200"/>
          </a:xfrm>
          <a:prstGeom prst="rect">
            <a:avLst/>
          </a:prstGeom>
          <a:noFill/>
        </p:spPr>
        <p:txBody>
          <a:bodyPr wrap="square" lIns="0" tIns="0" rIns="0" bIns="0" anchor="t">
            <a:spAutoFit/>
          </a:bodyPr>
          <a:lstStyle/>
          <a:p>
            <a:pPr algn="l">
              <a:lnSpc>
                <a:spcPts val="2400"/>
              </a:lnSpc>
            </a:pPr>
            <a:r>
              <a:rPr sz="1500" b="1" i="0" u="none">
                <a:solidFill>
                  <a:srgbClr val="334155"/>
                </a:solidFill>
                <a:latin typeface="Inter"/>
              </a:rPr>
              <a:t>Error-handling Testing:</a:t>
            </a:r>
            <a:r>
              <a:rPr sz="1500" b="0" i="0" u="none">
                <a:solidFill>
                  <a:srgbClr val="334155"/>
                </a:solidFill>
                <a:latin typeface="Inter"/>
              </a:rPr>
              <a:t> Memasukkan data negatif secara sengaja untuk melihat apakah sistem menangani error dengan pesan yang wajar (tidak crash).</a:t>
            </a:r>
          </a:p>
        </p:txBody>
      </p:sp>
      <p:sp>
        <p:nvSpPr>
          <p:cNvPr id="12" name="TextBox 11"/>
          <p:cNvSpPr txBox="1"/>
          <p:nvPr/>
        </p:nvSpPr>
        <p:spPr>
          <a:xfrm>
            <a:off x="7048500" y="3905250"/>
            <a:ext cx="4181475" cy="914400"/>
          </a:xfrm>
          <a:prstGeom prst="rect">
            <a:avLst/>
          </a:prstGeom>
          <a:noFill/>
        </p:spPr>
        <p:txBody>
          <a:bodyPr wrap="square" lIns="0" tIns="0" rIns="0" bIns="0" anchor="t">
            <a:spAutoFit/>
          </a:bodyPr>
          <a:lstStyle/>
          <a:p>
            <a:pPr algn="l">
              <a:lnSpc>
                <a:spcPts val="2400"/>
              </a:lnSpc>
            </a:pPr>
            <a:r>
              <a:rPr sz="1500" b="1" i="0" u="none">
                <a:solidFill>
                  <a:srgbClr val="334155"/>
                </a:solidFill>
                <a:latin typeface="Inter"/>
              </a:rPr>
              <a:t>Intersystem Testing:</a:t>
            </a:r>
            <a:r>
              <a:rPr sz="1500" b="0" i="0" u="none">
                <a:solidFill>
                  <a:srgbClr val="334155"/>
                </a:solidFill>
                <a:latin typeface="Inter"/>
              </a:rPr>
              <a:t> Memastikan parameter/data dipertukarkan dengan benar saat aplikasi saling terhubung (API).</a:t>
            </a:r>
          </a:p>
        </p:txBody>
      </p:sp>
      <p:sp>
        <p:nvSpPr>
          <p:cNvPr id="13" name="TextBox 12"/>
          <p:cNvSpPr txBox="1"/>
          <p:nvPr/>
        </p:nvSpPr>
        <p:spPr>
          <a:xfrm>
            <a:off x="1038225" y="2524125"/>
            <a:ext cx="142875" cy="457200"/>
          </a:xfrm>
          <a:prstGeom prst="rect">
            <a:avLst/>
          </a:prstGeom>
          <a:noFill/>
        </p:spPr>
        <p:txBody>
          <a:bodyPr wrap="square" lIns="0" tIns="0" rIns="0" bIns="0" anchor="t">
            <a:spAutoFit/>
          </a:bodyPr>
          <a:lstStyle/>
          <a:p>
            <a:pPr algn="l">
              <a:lnSpc>
                <a:spcPts val="3600"/>
              </a:lnSpc>
            </a:pPr>
            <a:r>
              <a:rPr sz="2250" b="1" i="0" u="none">
                <a:solidFill>
                  <a:srgbClr val="2563EB"/>
                </a:solidFill>
                <a:latin typeface="Inter"/>
              </a:rPr>
              <a:t>•</a:t>
            </a:r>
          </a:p>
        </p:txBody>
      </p:sp>
      <p:sp>
        <p:nvSpPr>
          <p:cNvPr id="14" name="TextBox 13"/>
          <p:cNvSpPr txBox="1"/>
          <p:nvPr/>
        </p:nvSpPr>
        <p:spPr>
          <a:xfrm>
            <a:off x="1038225" y="3857625"/>
            <a:ext cx="142875" cy="457200"/>
          </a:xfrm>
          <a:prstGeom prst="rect">
            <a:avLst/>
          </a:prstGeom>
          <a:noFill/>
        </p:spPr>
        <p:txBody>
          <a:bodyPr wrap="square" lIns="0" tIns="0" rIns="0" bIns="0" anchor="t">
            <a:spAutoFit/>
          </a:bodyPr>
          <a:lstStyle/>
          <a:p>
            <a:pPr algn="l">
              <a:lnSpc>
                <a:spcPts val="3600"/>
              </a:lnSpc>
            </a:pPr>
            <a:r>
              <a:rPr sz="2250" b="1" i="0" u="none">
                <a:solidFill>
                  <a:srgbClr val="2563EB"/>
                </a:solidFill>
                <a:latin typeface="Inter"/>
              </a:rPr>
              <a:t>•</a:t>
            </a:r>
          </a:p>
        </p:txBody>
      </p:sp>
      <p:sp>
        <p:nvSpPr>
          <p:cNvPr id="15" name="TextBox 14"/>
          <p:cNvSpPr txBox="1"/>
          <p:nvPr/>
        </p:nvSpPr>
        <p:spPr>
          <a:xfrm>
            <a:off x="6762750" y="2524125"/>
            <a:ext cx="142875" cy="457200"/>
          </a:xfrm>
          <a:prstGeom prst="rect">
            <a:avLst/>
          </a:prstGeom>
          <a:noFill/>
        </p:spPr>
        <p:txBody>
          <a:bodyPr wrap="square" lIns="0" tIns="0" rIns="0" bIns="0" anchor="t">
            <a:spAutoFit/>
          </a:bodyPr>
          <a:lstStyle/>
          <a:p>
            <a:pPr algn="l">
              <a:lnSpc>
                <a:spcPts val="3600"/>
              </a:lnSpc>
            </a:pPr>
            <a:r>
              <a:rPr sz="2250" b="1" i="0" u="none">
                <a:solidFill>
                  <a:srgbClr val="2563EB"/>
                </a:solidFill>
                <a:latin typeface="Inter"/>
              </a:rPr>
              <a:t>•</a:t>
            </a:r>
          </a:p>
        </p:txBody>
      </p:sp>
      <p:sp>
        <p:nvSpPr>
          <p:cNvPr id="16" name="TextBox 15"/>
          <p:cNvSpPr txBox="1"/>
          <p:nvPr/>
        </p:nvSpPr>
        <p:spPr>
          <a:xfrm>
            <a:off x="6762750" y="3857625"/>
            <a:ext cx="142875" cy="457200"/>
          </a:xfrm>
          <a:prstGeom prst="rect">
            <a:avLst/>
          </a:prstGeom>
          <a:noFill/>
        </p:spPr>
        <p:txBody>
          <a:bodyPr wrap="square" lIns="0" tIns="0" rIns="0" bIns="0" anchor="t">
            <a:spAutoFit/>
          </a:bodyPr>
          <a:lstStyle/>
          <a:p>
            <a:pPr algn="l">
              <a:lnSpc>
                <a:spcPts val="3600"/>
              </a:lnSpc>
            </a:pPr>
            <a:r>
              <a:rPr sz="2250" b="1" i="0" u="none">
                <a:solidFill>
                  <a:srgbClr val="2563EB"/>
                </a:solidFill>
                <a:latin typeface="Inter"/>
              </a:rPr>
              <a:t>•</a:t>
            </a:r>
          </a:p>
        </p:txBody>
      </p:sp>
      <p:sp>
        <p:nvSpPr>
          <p:cNvPr id="17" name="TextBox 16"/>
          <p:cNvSpPr txBox="1"/>
          <p:nvPr/>
        </p:nvSpPr>
        <p:spPr>
          <a:xfrm>
            <a:off x="647700" y="571500"/>
            <a:ext cx="11521440" cy="619125"/>
          </a:xfrm>
          <a:prstGeom prst="rect">
            <a:avLst/>
          </a:prstGeom>
          <a:noFill/>
        </p:spPr>
        <p:txBody>
          <a:bodyPr wrap="square" lIns="0" tIns="0" rIns="0" bIns="0" anchor="ctr">
            <a:spAutoFit/>
          </a:bodyPr>
          <a:lstStyle/>
          <a:p>
            <a:pPr algn="l"/>
            <a:r>
              <a:rPr sz="3300" b="1" i="0" u="none">
                <a:solidFill>
                  <a:srgbClr val="0F172A"/>
                </a:solidFill>
                <a:latin typeface="Poppins"/>
              </a:rPr>
              <a:t>Kategori Uji Fungsional Spesifik</a:t>
            </a:r>
          </a:p>
        </p:txBody>
      </p:sp>
      <p:sp>
        <p:nvSpPr>
          <p:cNvPr id="18" name="Rounded Rectangle 17"/>
          <p:cNvSpPr/>
          <p:nvPr/>
        </p:nvSpPr>
        <p:spPr>
          <a:xfrm>
            <a:off x="647700" y="1190625"/>
            <a:ext cx="333375" cy="47625"/>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0" y="0"/>
            <a:ext cx="76200" cy="6858000"/>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3213735" y="1159222"/>
            <a:ext cx="5840730" cy="904875"/>
          </a:xfrm>
          <a:prstGeom prst="rect">
            <a:avLst/>
          </a:prstGeom>
          <a:noFill/>
        </p:spPr>
        <p:txBody>
          <a:bodyPr wrap="square" lIns="0" tIns="0" rIns="0" bIns="0" anchor="t">
            <a:spAutoFit/>
          </a:bodyPr>
          <a:lstStyle/>
          <a:p>
            <a:pPr algn="ctr"/>
            <a:r>
              <a:rPr sz="4800" b="1" i="0" u="none">
                <a:solidFill>
                  <a:srgbClr val="FFFFFF"/>
                </a:solidFill>
                <a:latin typeface="Poppins"/>
              </a:rPr>
              <a:t>Studi Kasus Bisnis</a:t>
            </a:r>
          </a:p>
        </p:txBody>
      </p:sp>
      <p:sp>
        <p:nvSpPr>
          <p:cNvPr id="5" name="Rectangle 4"/>
          <p:cNvSpPr/>
          <p:nvPr/>
        </p:nvSpPr>
        <p:spPr>
          <a:xfrm>
            <a:off x="5753100" y="2349847"/>
            <a:ext cx="762000" cy="5715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3652837" y="2883247"/>
            <a:ext cx="4962525" cy="396180"/>
          </a:xfrm>
          <a:prstGeom prst="rect">
            <a:avLst/>
          </a:prstGeom>
          <a:noFill/>
        </p:spPr>
        <p:txBody>
          <a:bodyPr wrap="square" lIns="0" tIns="0" rIns="0" bIns="0" anchor="t">
            <a:spAutoFit/>
          </a:bodyPr>
          <a:lstStyle/>
          <a:p>
            <a:pPr algn="ctr">
              <a:lnSpc>
                <a:spcPts val="3120"/>
              </a:lnSpc>
            </a:pPr>
            <a:r>
              <a:rPr sz="1950" b="0" i="0" u="none">
                <a:solidFill>
                  <a:srgbClr val="94A3B8"/>
                </a:solidFill>
                <a:latin typeface="Inter Medium"/>
              </a:rPr>
              <a:t>Strategi Pengujian: WestSide Bank Online</a:t>
            </a:r>
          </a:p>
        </p:txBody>
      </p:sp>
      <p:sp>
        <p:nvSpPr>
          <p:cNvPr id="7" name="TextBox 6"/>
          <p:cNvSpPr txBox="1"/>
          <p:nvPr/>
        </p:nvSpPr>
        <p:spPr>
          <a:xfrm>
            <a:off x="1847850" y="3717577"/>
            <a:ext cx="8572500" cy="1828800"/>
          </a:xfrm>
          <a:prstGeom prst="rect">
            <a:avLst/>
          </a:prstGeom>
          <a:noFill/>
        </p:spPr>
        <p:txBody>
          <a:bodyPr wrap="square" lIns="0" tIns="0" rIns="0" bIns="0" anchor="t">
            <a:spAutoFit/>
          </a:bodyPr>
          <a:lstStyle/>
          <a:p>
            <a:pPr algn="l">
              <a:lnSpc>
                <a:spcPts val="2400"/>
              </a:lnSpc>
            </a:pPr>
            <a:r>
              <a:rPr sz="1500" b="1" i="0" u="none">
                <a:solidFill>
                  <a:srgbClr val="CBD5E1"/>
                </a:solidFill>
                <a:latin typeface="Inter"/>
              </a:rPr>
              <a:t>Masalah:</a:t>
            </a:r>
            <a:r>
              <a:rPr sz="1500" b="0" i="0" u="none">
                <a:solidFill>
                  <a:srgbClr val="CBD5E1"/>
                </a:solidFill>
                <a:latin typeface="Inter Medium"/>
              </a:rPr>
              <a:t> Barbara (Test Lead) menganalisis kebutuhan pengujian platform perbankan online WestSide. Aplikasi ini dibangun dengan ASP.NET, melibatkan transaksi keuangan, berbagai akses (klien, staf, admin), dan harus dapat diakses di berbagai browser/platform. </a:t>
            </a:r>
            <a:r>
              <a:t>
</a:t>
            </a:r>
            <a:r>
              <a:rPr sz="1500" b="1" i="0" u="none">
                <a:solidFill>
                  <a:srgbClr val="CBD5E1"/>
                </a:solidFill>
                <a:latin typeface="Inter"/>
              </a:rPr>
              <a:t>Misi:</a:t>
            </a:r>
            <a:r>
              <a:rPr sz="1500" b="0" i="0" u="none">
                <a:solidFill>
                  <a:srgbClr val="CBD5E1"/>
                </a:solidFill>
                <a:latin typeface="Inter Medium"/>
              </a:rPr>
              <a:t> Menentukan strategi, pendekatan, dan teknik pengujian spesifik apa saja yang wajib dilakukan?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6372225" y="2093565"/>
            <a:ext cx="5248275" cy="4286250"/>
          </a:xfrm>
          <a:prstGeom prst="rect">
            <a:avLst/>
          </a:prstGeom>
        </p:spPr>
      </p:pic>
      <p:sp>
        <p:nvSpPr>
          <p:cNvPr id="4" name="Rectangle 3"/>
          <p:cNvSpPr/>
          <p:nvPr/>
        </p:nvSpPr>
        <p:spPr>
          <a:xfrm>
            <a:off x="0" y="0"/>
            <a:ext cx="76200" cy="685800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7700" y="1571625"/>
            <a:ext cx="5510688" cy="238125"/>
          </a:xfrm>
          <a:prstGeom prst="rect">
            <a:avLst/>
          </a:prstGeom>
          <a:noFill/>
        </p:spPr>
        <p:txBody>
          <a:bodyPr wrap="square" lIns="0" tIns="0" rIns="0" bIns="0" anchor="t">
            <a:spAutoFit/>
          </a:bodyPr>
          <a:lstStyle/>
          <a:p>
            <a:pPr algn="l"/>
            <a:r>
              <a:rPr sz="1200" b="1" i="0" u="none">
                <a:solidFill>
                  <a:srgbClr val="2563EB"/>
                </a:solidFill>
                <a:latin typeface="Poppins"/>
              </a:rPr>
              <a:t>Fase Statis (Dokumen &amp; Kode)</a:t>
            </a:r>
          </a:p>
        </p:txBody>
      </p:sp>
      <p:sp>
        <p:nvSpPr>
          <p:cNvPr id="6" name="TextBox 5"/>
          <p:cNvSpPr txBox="1"/>
          <p:nvPr/>
        </p:nvSpPr>
        <p:spPr>
          <a:xfrm>
            <a:off x="647700" y="1905000"/>
            <a:ext cx="5248275" cy="548580"/>
          </a:xfrm>
          <a:prstGeom prst="rect">
            <a:avLst/>
          </a:prstGeom>
          <a:noFill/>
        </p:spPr>
        <p:txBody>
          <a:bodyPr wrap="square" lIns="0" tIns="0" rIns="0" bIns="0" anchor="t">
            <a:spAutoFit/>
          </a:bodyPr>
          <a:lstStyle/>
          <a:p>
            <a:pPr algn="l">
              <a:lnSpc>
                <a:spcPts val="2160"/>
              </a:lnSpc>
            </a:pPr>
            <a:r>
              <a:rPr sz="1350" b="0" i="0" u="none">
                <a:solidFill>
                  <a:srgbClr val="334155"/>
                </a:solidFill>
                <a:latin typeface="Inter"/>
              </a:rPr>
              <a:t>Inspeksi dokumen desain dan SRS. Lakukan </a:t>
            </a:r>
            <a:r>
              <a:rPr sz="1350" b="0" i="1" u="none">
                <a:solidFill>
                  <a:srgbClr val="334155"/>
                </a:solidFill>
                <a:latin typeface="Inter"/>
              </a:rPr>
              <a:t>peer code review</a:t>
            </a:r>
            <a:r>
              <a:rPr sz="1350" b="0" i="0" u="none">
                <a:solidFill>
                  <a:srgbClr val="334155"/>
                </a:solidFill>
                <a:latin typeface="Inter"/>
              </a:rPr>
              <a:t> selama masa pengkodean ASP.NET (White box).</a:t>
            </a:r>
          </a:p>
        </p:txBody>
      </p:sp>
      <p:sp>
        <p:nvSpPr>
          <p:cNvPr id="7" name="TextBox 6"/>
          <p:cNvSpPr txBox="1"/>
          <p:nvPr/>
        </p:nvSpPr>
        <p:spPr>
          <a:xfrm>
            <a:off x="647700" y="2644080"/>
            <a:ext cx="5510688" cy="238125"/>
          </a:xfrm>
          <a:prstGeom prst="rect">
            <a:avLst/>
          </a:prstGeom>
          <a:noFill/>
        </p:spPr>
        <p:txBody>
          <a:bodyPr wrap="square" lIns="0" tIns="0" rIns="0" bIns="0" anchor="t">
            <a:spAutoFit/>
          </a:bodyPr>
          <a:lstStyle/>
          <a:p>
            <a:pPr algn="l"/>
            <a:r>
              <a:rPr sz="1200" b="1" i="0" u="none">
                <a:solidFill>
                  <a:srgbClr val="2563EB"/>
                </a:solidFill>
                <a:latin typeface="Poppins"/>
              </a:rPr>
              <a:t>Fase Dinamis (Aplikasi Berjalan)</a:t>
            </a:r>
          </a:p>
        </p:txBody>
      </p:sp>
      <p:sp>
        <p:nvSpPr>
          <p:cNvPr id="8" name="TextBox 7"/>
          <p:cNvSpPr txBox="1"/>
          <p:nvPr/>
        </p:nvSpPr>
        <p:spPr>
          <a:xfrm>
            <a:off x="933450" y="2977455"/>
            <a:ext cx="4962525" cy="914400"/>
          </a:xfrm>
          <a:prstGeom prst="rect">
            <a:avLst/>
          </a:prstGeom>
          <a:noFill/>
        </p:spPr>
        <p:txBody>
          <a:bodyPr wrap="square" lIns="0" tIns="0" rIns="0" bIns="0" anchor="t">
            <a:spAutoFit/>
          </a:bodyPr>
          <a:lstStyle/>
          <a:p>
            <a:pPr algn="l">
              <a:lnSpc>
                <a:spcPts val="2400"/>
              </a:lnSpc>
            </a:pPr>
            <a:r>
              <a:rPr sz="1500" b="1" i="0" u="none">
                <a:solidFill>
                  <a:srgbClr val="334155"/>
                </a:solidFill>
                <a:latin typeface="Inter"/>
              </a:rPr>
              <a:t>Integration Testing:</a:t>
            </a:r>
            <a:r>
              <a:rPr sz="1500" b="0" i="0" u="none">
                <a:solidFill>
                  <a:srgbClr val="334155"/>
                </a:solidFill>
                <a:latin typeface="Inter"/>
              </a:rPr>
              <a:t> Uji pertukaran data antar form login, database terpusat existing, dan fitur news ticker.</a:t>
            </a:r>
          </a:p>
        </p:txBody>
      </p:sp>
      <p:sp>
        <p:nvSpPr>
          <p:cNvPr id="9" name="TextBox 8"/>
          <p:cNvSpPr txBox="1"/>
          <p:nvPr/>
        </p:nvSpPr>
        <p:spPr>
          <a:xfrm>
            <a:off x="933450" y="4006155"/>
            <a:ext cx="4962525" cy="609600"/>
          </a:xfrm>
          <a:prstGeom prst="rect">
            <a:avLst/>
          </a:prstGeom>
          <a:noFill/>
        </p:spPr>
        <p:txBody>
          <a:bodyPr wrap="square" lIns="0" tIns="0" rIns="0" bIns="0" anchor="t">
            <a:spAutoFit/>
          </a:bodyPr>
          <a:lstStyle/>
          <a:p>
            <a:pPr algn="l">
              <a:lnSpc>
                <a:spcPts val="2400"/>
              </a:lnSpc>
            </a:pPr>
            <a:r>
              <a:rPr sz="1500" b="1" i="0" u="none">
                <a:solidFill>
                  <a:srgbClr val="334155"/>
                </a:solidFill>
                <a:latin typeface="Inter"/>
              </a:rPr>
              <a:t>Security Testing:</a:t>
            </a:r>
            <a:r>
              <a:rPr sz="1500" b="0" i="0" u="none">
                <a:solidFill>
                  <a:srgbClr val="334155"/>
                </a:solidFill>
                <a:latin typeface="Inter"/>
              </a:rPr>
              <a:t> Enkripsi transaksi keuangan dan proteksi database mutlak diperlukan.</a:t>
            </a:r>
          </a:p>
        </p:txBody>
      </p:sp>
      <p:sp>
        <p:nvSpPr>
          <p:cNvPr id="10" name="TextBox 9"/>
          <p:cNvSpPr txBox="1"/>
          <p:nvPr/>
        </p:nvSpPr>
        <p:spPr>
          <a:xfrm>
            <a:off x="933450" y="4730055"/>
            <a:ext cx="4962525" cy="609600"/>
          </a:xfrm>
          <a:prstGeom prst="rect">
            <a:avLst/>
          </a:prstGeom>
          <a:noFill/>
        </p:spPr>
        <p:txBody>
          <a:bodyPr wrap="square" lIns="0" tIns="0" rIns="0" bIns="0" anchor="t">
            <a:spAutoFit/>
          </a:bodyPr>
          <a:lstStyle/>
          <a:p>
            <a:pPr algn="l">
              <a:lnSpc>
                <a:spcPts val="2400"/>
              </a:lnSpc>
            </a:pPr>
            <a:r>
              <a:rPr sz="1500" b="1" i="0" u="none">
                <a:solidFill>
                  <a:srgbClr val="334155"/>
                </a:solidFill>
                <a:latin typeface="Inter"/>
              </a:rPr>
              <a:t>Performance/Stress Testing:</a:t>
            </a:r>
            <a:r>
              <a:rPr sz="1500" b="0" i="0" u="none">
                <a:solidFill>
                  <a:srgbClr val="334155"/>
                </a:solidFill>
                <a:latin typeface="Inter"/>
              </a:rPr>
              <a:t> Simulasi beban jika ribuan nasabah mengakses fitur transfer bersamaan.</a:t>
            </a:r>
          </a:p>
        </p:txBody>
      </p:sp>
      <p:sp>
        <p:nvSpPr>
          <p:cNvPr id="11" name="TextBox 10"/>
          <p:cNvSpPr txBox="1"/>
          <p:nvPr/>
        </p:nvSpPr>
        <p:spPr>
          <a:xfrm>
            <a:off x="933450" y="5453955"/>
            <a:ext cx="4962525" cy="609600"/>
          </a:xfrm>
          <a:prstGeom prst="rect">
            <a:avLst/>
          </a:prstGeom>
          <a:noFill/>
        </p:spPr>
        <p:txBody>
          <a:bodyPr wrap="square" lIns="0" tIns="0" rIns="0" bIns="0" anchor="t">
            <a:spAutoFit/>
          </a:bodyPr>
          <a:lstStyle/>
          <a:p>
            <a:pPr algn="l">
              <a:lnSpc>
                <a:spcPts val="2400"/>
              </a:lnSpc>
            </a:pPr>
            <a:r>
              <a:rPr sz="1500" b="1" i="0" u="none">
                <a:solidFill>
                  <a:srgbClr val="334155"/>
                </a:solidFill>
                <a:latin typeface="Inter"/>
              </a:rPr>
              <a:t>Regression Testing:</a:t>
            </a:r>
            <a:r>
              <a:rPr sz="1500" b="0" i="0" u="none">
                <a:solidFill>
                  <a:srgbClr val="334155"/>
                </a:solidFill>
                <a:latin typeface="Inter"/>
              </a:rPr>
              <a:t> Wajib setiap kali ada update/bug fix agar fitur lama tidak error.</a:t>
            </a:r>
          </a:p>
        </p:txBody>
      </p:sp>
      <p:sp>
        <p:nvSpPr>
          <p:cNvPr id="12" name="TextBox 11"/>
          <p:cNvSpPr txBox="1"/>
          <p:nvPr/>
        </p:nvSpPr>
        <p:spPr>
          <a:xfrm>
            <a:off x="933450" y="6177855"/>
            <a:ext cx="4962525" cy="609600"/>
          </a:xfrm>
          <a:prstGeom prst="rect">
            <a:avLst/>
          </a:prstGeom>
          <a:noFill/>
        </p:spPr>
        <p:txBody>
          <a:bodyPr wrap="square" lIns="0" tIns="0" rIns="0" bIns="0" anchor="t">
            <a:spAutoFit/>
          </a:bodyPr>
          <a:lstStyle/>
          <a:p>
            <a:pPr algn="l">
              <a:lnSpc>
                <a:spcPts val="2400"/>
              </a:lnSpc>
            </a:pPr>
            <a:r>
              <a:rPr sz="1500" b="1" i="0" u="none">
                <a:solidFill>
                  <a:srgbClr val="334155"/>
                </a:solidFill>
                <a:latin typeface="Inter"/>
              </a:rPr>
              <a:t>Acceptance Testing:</a:t>
            </a:r>
            <a:r>
              <a:rPr sz="1500" b="0" i="0" u="none">
                <a:solidFill>
                  <a:srgbClr val="334155"/>
                </a:solidFill>
                <a:latin typeface="Inter"/>
              </a:rPr>
              <a:t> Penyerahan akhir ke pihak manajemen WestSide Bank.</a:t>
            </a:r>
          </a:p>
        </p:txBody>
      </p:sp>
      <p:sp>
        <p:nvSpPr>
          <p:cNvPr id="14" name="TextBox 13"/>
          <p:cNvSpPr txBox="1"/>
          <p:nvPr/>
        </p:nvSpPr>
        <p:spPr>
          <a:xfrm>
            <a:off x="647700" y="2929830"/>
            <a:ext cx="142875" cy="457200"/>
          </a:xfrm>
          <a:prstGeom prst="rect">
            <a:avLst/>
          </a:prstGeom>
          <a:noFill/>
        </p:spPr>
        <p:txBody>
          <a:bodyPr wrap="square" lIns="0" tIns="0" rIns="0" bIns="0" anchor="t">
            <a:spAutoFit/>
          </a:bodyPr>
          <a:lstStyle/>
          <a:p>
            <a:pPr algn="l">
              <a:lnSpc>
                <a:spcPts val="3600"/>
              </a:lnSpc>
            </a:pPr>
            <a:r>
              <a:rPr sz="2250" b="1" i="0" u="none">
                <a:solidFill>
                  <a:srgbClr val="2563EB"/>
                </a:solidFill>
                <a:latin typeface="Inter"/>
              </a:rPr>
              <a:t>•</a:t>
            </a:r>
          </a:p>
        </p:txBody>
      </p:sp>
      <p:sp>
        <p:nvSpPr>
          <p:cNvPr id="15" name="TextBox 14"/>
          <p:cNvSpPr txBox="1"/>
          <p:nvPr/>
        </p:nvSpPr>
        <p:spPr>
          <a:xfrm>
            <a:off x="647700" y="3958530"/>
            <a:ext cx="142875" cy="457200"/>
          </a:xfrm>
          <a:prstGeom prst="rect">
            <a:avLst/>
          </a:prstGeom>
          <a:noFill/>
        </p:spPr>
        <p:txBody>
          <a:bodyPr wrap="square" lIns="0" tIns="0" rIns="0" bIns="0" anchor="t">
            <a:spAutoFit/>
          </a:bodyPr>
          <a:lstStyle/>
          <a:p>
            <a:pPr algn="l">
              <a:lnSpc>
                <a:spcPts val="3600"/>
              </a:lnSpc>
            </a:pPr>
            <a:r>
              <a:rPr sz="2250" b="1" i="0" u="none">
                <a:solidFill>
                  <a:srgbClr val="2563EB"/>
                </a:solidFill>
                <a:latin typeface="Inter"/>
              </a:rPr>
              <a:t>•</a:t>
            </a:r>
          </a:p>
        </p:txBody>
      </p:sp>
      <p:sp>
        <p:nvSpPr>
          <p:cNvPr id="16" name="TextBox 15"/>
          <p:cNvSpPr txBox="1"/>
          <p:nvPr/>
        </p:nvSpPr>
        <p:spPr>
          <a:xfrm>
            <a:off x="647700" y="4682430"/>
            <a:ext cx="142875" cy="457200"/>
          </a:xfrm>
          <a:prstGeom prst="rect">
            <a:avLst/>
          </a:prstGeom>
          <a:noFill/>
        </p:spPr>
        <p:txBody>
          <a:bodyPr wrap="square" lIns="0" tIns="0" rIns="0" bIns="0" anchor="t">
            <a:spAutoFit/>
          </a:bodyPr>
          <a:lstStyle/>
          <a:p>
            <a:pPr algn="l">
              <a:lnSpc>
                <a:spcPts val="3600"/>
              </a:lnSpc>
            </a:pPr>
            <a:r>
              <a:rPr sz="2250" b="1" i="0" u="none">
                <a:solidFill>
                  <a:srgbClr val="2563EB"/>
                </a:solidFill>
                <a:latin typeface="Inter"/>
              </a:rPr>
              <a:t>•</a:t>
            </a:r>
          </a:p>
        </p:txBody>
      </p:sp>
      <p:sp>
        <p:nvSpPr>
          <p:cNvPr id="17" name="TextBox 16"/>
          <p:cNvSpPr txBox="1"/>
          <p:nvPr/>
        </p:nvSpPr>
        <p:spPr>
          <a:xfrm>
            <a:off x="647700" y="5406330"/>
            <a:ext cx="142875" cy="457200"/>
          </a:xfrm>
          <a:prstGeom prst="rect">
            <a:avLst/>
          </a:prstGeom>
          <a:noFill/>
        </p:spPr>
        <p:txBody>
          <a:bodyPr wrap="square" lIns="0" tIns="0" rIns="0" bIns="0" anchor="t">
            <a:spAutoFit/>
          </a:bodyPr>
          <a:lstStyle/>
          <a:p>
            <a:pPr algn="l">
              <a:lnSpc>
                <a:spcPts val="3600"/>
              </a:lnSpc>
            </a:pPr>
            <a:r>
              <a:rPr sz="2250" b="1" i="0" u="none">
                <a:solidFill>
                  <a:srgbClr val="2563EB"/>
                </a:solidFill>
                <a:latin typeface="Inter"/>
              </a:rPr>
              <a:t>•</a:t>
            </a:r>
          </a:p>
        </p:txBody>
      </p:sp>
      <p:sp>
        <p:nvSpPr>
          <p:cNvPr id="18" name="TextBox 17"/>
          <p:cNvSpPr txBox="1"/>
          <p:nvPr/>
        </p:nvSpPr>
        <p:spPr>
          <a:xfrm>
            <a:off x="647700" y="6130230"/>
            <a:ext cx="142875" cy="457200"/>
          </a:xfrm>
          <a:prstGeom prst="rect">
            <a:avLst/>
          </a:prstGeom>
          <a:noFill/>
        </p:spPr>
        <p:txBody>
          <a:bodyPr wrap="square" lIns="0" tIns="0" rIns="0" bIns="0" anchor="t">
            <a:spAutoFit/>
          </a:bodyPr>
          <a:lstStyle/>
          <a:p>
            <a:pPr algn="l">
              <a:lnSpc>
                <a:spcPts val="3600"/>
              </a:lnSpc>
            </a:pPr>
            <a:r>
              <a:rPr sz="2250" b="1" i="0" u="none">
                <a:solidFill>
                  <a:srgbClr val="2563EB"/>
                </a:solidFill>
                <a:latin typeface="Inter"/>
              </a:rPr>
              <a:t>•</a:t>
            </a:r>
          </a:p>
        </p:txBody>
      </p:sp>
      <p:sp>
        <p:nvSpPr>
          <p:cNvPr id="19" name="TextBox 18"/>
          <p:cNvSpPr txBox="1"/>
          <p:nvPr/>
        </p:nvSpPr>
        <p:spPr>
          <a:xfrm>
            <a:off x="647700" y="571500"/>
            <a:ext cx="11521440" cy="619125"/>
          </a:xfrm>
          <a:prstGeom prst="rect">
            <a:avLst/>
          </a:prstGeom>
          <a:noFill/>
        </p:spPr>
        <p:txBody>
          <a:bodyPr wrap="square" lIns="0" tIns="0" rIns="0" bIns="0" anchor="ctr">
            <a:spAutoFit/>
          </a:bodyPr>
          <a:lstStyle/>
          <a:p>
            <a:pPr algn="l"/>
            <a:r>
              <a:rPr sz="3300" b="1" i="0" u="none">
                <a:solidFill>
                  <a:srgbClr val="0F172A"/>
                </a:solidFill>
                <a:latin typeface="Poppins"/>
              </a:rPr>
              <a:t>Solusi Strategi Pengujian WestSide</a:t>
            </a:r>
          </a:p>
        </p:txBody>
      </p:sp>
      <p:sp>
        <p:nvSpPr>
          <p:cNvPr id="20" name="Rounded Rectangle 19"/>
          <p:cNvSpPr/>
          <p:nvPr/>
        </p:nvSpPr>
        <p:spPr>
          <a:xfrm>
            <a:off x="647700" y="1190625"/>
            <a:ext cx="333375" cy="47625"/>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1671637" y="1998315"/>
            <a:ext cx="8848725" cy="2861220"/>
          </a:xfrm>
          <a:prstGeom prst="rect">
            <a:avLst/>
          </a:prstGeom>
        </p:spPr>
      </p:pic>
      <p:sp>
        <p:nvSpPr>
          <p:cNvPr id="4" name="TextBox 3"/>
          <p:cNvSpPr txBox="1"/>
          <p:nvPr/>
        </p:nvSpPr>
        <p:spPr>
          <a:xfrm>
            <a:off x="2260520" y="2579340"/>
            <a:ext cx="7670958" cy="1028700"/>
          </a:xfrm>
          <a:prstGeom prst="rect">
            <a:avLst/>
          </a:prstGeom>
          <a:noFill/>
        </p:spPr>
        <p:txBody>
          <a:bodyPr wrap="square" lIns="0" tIns="0" rIns="0" bIns="0" anchor="t">
            <a:spAutoFit/>
          </a:bodyPr>
          <a:lstStyle/>
          <a:p>
            <a:pPr algn="ctr"/>
            <a:r>
              <a:rPr sz="5400" b="1" i="0" u="none">
                <a:solidFill>
                  <a:srgbClr val="FFFFFF"/>
                </a:solidFill>
                <a:latin typeface="Poppins"/>
              </a:rPr>
              <a:t>Ringkasan &amp; Diskusi</a:t>
            </a:r>
          </a:p>
        </p:txBody>
      </p:sp>
      <p:sp>
        <p:nvSpPr>
          <p:cNvPr id="5" name="TextBox 4"/>
          <p:cNvSpPr txBox="1"/>
          <p:nvPr/>
        </p:nvSpPr>
        <p:spPr>
          <a:xfrm>
            <a:off x="2443162" y="3760440"/>
            <a:ext cx="7305675" cy="365670"/>
          </a:xfrm>
          <a:prstGeom prst="rect">
            <a:avLst/>
          </a:prstGeom>
          <a:noFill/>
        </p:spPr>
        <p:txBody>
          <a:bodyPr wrap="square" lIns="0" tIns="0" rIns="0" bIns="0" anchor="t">
            <a:spAutoFit/>
          </a:bodyPr>
          <a:lstStyle/>
          <a:p>
            <a:pPr algn="ctr">
              <a:lnSpc>
                <a:spcPts val="2879"/>
              </a:lnSpc>
            </a:pPr>
            <a:r>
              <a:rPr sz="1800" b="0" i="0" u="none">
                <a:solidFill>
                  <a:srgbClr val="94A3B8"/>
                </a:solidFill>
                <a:latin typeface="Inter"/>
              </a:rPr>
              <a:t>Ada pertanyaan mengenai Pendekatan dan Level Pengujian Sistem?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1326</Words>
  <Application>Microsoft Macintosh PowerPoint</Application>
  <PresentationFormat>Layar Lebar</PresentationFormat>
  <Paragraphs>129</Paragraphs>
  <Slides>14</Slides>
  <Notes>0</Notes>
  <HiddenSlides>0</HiddenSlides>
  <MMClips>0</MMClips>
  <ScaleCrop>false</ScaleCrop>
  <HeadingPairs>
    <vt:vector size="6" baseType="variant">
      <vt:variant>
        <vt:lpstr>Font Dipakai</vt:lpstr>
      </vt:variant>
      <vt:variant>
        <vt:i4>6</vt:i4>
      </vt:variant>
      <vt:variant>
        <vt:lpstr>Tema</vt:lpstr>
      </vt:variant>
      <vt:variant>
        <vt:i4>1</vt:i4>
      </vt:variant>
      <vt:variant>
        <vt:lpstr>Judul Slide</vt:lpstr>
      </vt:variant>
      <vt:variant>
        <vt:i4>14</vt:i4>
      </vt:variant>
    </vt:vector>
  </HeadingPairs>
  <TitlesOfParts>
    <vt:vector size="21" baseType="lpstr">
      <vt:lpstr>Arial</vt:lpstr>
      <vt:lpstr>Calibri</vt:lpstr>
      <vt:lpstr>Inter</vt:lpstr>
      <vt:lpstr>Inter Medium</vt:lpstr>
      <vt:lpstr>Poppins</vt:lpstr>
      <vt:lpstr>Poppins SemiBold</vt:lpstr>
      <vt:lpstr>Office Theme</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Hazna At Thooriqoh</cp:lastModifiedBy>
  <cp:revision>3</cp:revision>
  <dcterms:created xsi:type="dcterms:W3CDTF">2013-01-27T09:14:16Z</dcterms:created>
  <dcterms:modified xsi:type="dcterms:W3CDTF">2026-08-31T05:36:21Z</dcterms:modified>
  <cp:category/>
</cp:coreProperties>
</file>