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League Spartan" panose="020B0604020202020204" charset="0"/>
      <p:regular r:id="rId19"/>
    </p:embeddedFont>
    <p:embeddedFont>
      <p:font typeface="Open Sans" panose="020B0606030504020204" pitchFamily="34" charset="0"/>
      <p:regular r:id="rId20"/>
      <p:bold r:id="rId21"/>
      <p:italic r:id="rId22"/>
      <p:boldItalic r:id="rId23"/>
    </p:embeddedFont>
    <p:embeddedFont>
      <p:font typeface="Open Sans Bold" panose="020B0806030504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B143DC-2212-43ED-9729-F8A0D9463F85}" type="datetimeFigureOut">
              <a:rPr lang="en-ID" smtClean="0"/>
              <a:t>28/09/2026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0B796-5E20-4ECA-B57C-E273372F743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71319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Point of Sale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0B796-5E20-4ECA-B57C-E273372F7438}" type="slidenum">
              <a:rPr lang="en-ID" smtClean="0"/>
              <a:t>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1441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Computer Based Information System</a:t>
            </a:r>
          </a:p>
          <a:p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selalu</a:t>
            </a:r>
            <a:r>
              <a:rPr lang="en-ID" dirty="0"/>
              <a:t> Computer based..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0B796-5E20-4ECA-B57C-E273372F7438}" type="slidenum">
              <a:rPr lang="en-ID" smtClean="0"/>
              <a:t>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64864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MIS (Management Information System)</a:t>
            </a:r>
            <a:br>
              <a:rPr lang="en-ID" dirty="0"/>
            </a:br>
            <a:r>
              <a:rPr lang="en-ID" dirty="0"/>
              <a:t>DSS (Decision Support System)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0B796-5E20-4ECA-B57C-E273372F7438}" type="slidenum">
              <a:rPr lang="en-ID" smtClean="0"/>
              <a:t>9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65534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0B796-5E20-4ECA-B57C-E273372F7438}" type="slidenum">
              <a:rPr lang="en-ID" smtClean="0"/>
              <a:t>14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28453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34500" y="0"/>
            <a:ext cx="8953500" cy="10287000"/>
          </a:xfrm>
          <a:custGeom>
            <a:avLst/>
            <a:gdLst/>
            <a:ahLst/>
            <a:cxnLst/>
            <a:rect l="l" t="t" r="r" b="b"/>
            <a:pathLst>
              <a:path w="8953500" h="10287000">
                <a:moveTo>
                  <a:pt x="0" y="0"/>
                </a:moveTo>
                <a:lnTo>
                  <a:pt x="8953500" y="0"/>
                </a:lnTo>
                <a:lnTo>
                  <a:pt x="8953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" b="-21"/>
            </a:stretch>
          </a:blipFill>
          <a:ln cap="sq">
            <a:noFill/>
            <a:prstDash val="solid"/>
            <a:miter/>
          </a:ln>
        </p:spPr>
      </p:sp>
      <p:grpSp>
        <p:nvGrpSpPr>
          <p:cNvPr id="3" name="Group 3"/>
          <p:cNvGrpSpPr/>
          <p:nvPr/>
        </p:nvGrpSpPr>
        <p:grpSpPr>
          <a:xfrm>
            <a:off x="7239000" y="0"/>
            <a:ext cx="5715000" cy="10287000"/>
            <a:chOff x="0" y="0"/>
            <a:chExt cx="7620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620000" cy="13716000"/>
            </a:xfrm>
            <a:custGeom>
              <a:avLst/>
              <a:gdLst/>
              <a:ahLst/>
              <a:cxnLst/>
              <a:rect l="l" t="t" r="r" b="b"/>
              <a:pathLst>
                <a:path w="7620000" h="13716000">
                  <a:moveTo>
                    <a:pt x="0" y="0"/>
                  </a:moveTo>
                  <a:lnTo>
                    <a:pt x="7620000" y="0"/>
                  </a:lnTo>
                  <a:lnTo>
                    <a:pt x="7620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71A2B">
                <a:alpha val="71765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76200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600" y="6724650"/>
            <a:ext cx="1333500" cy="95250"/>
            <a:chOff x="0" y="0"/>
            <a:chExt cx="1778000" cy="127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78000" cy="127000"/>
            </a:xfrm>
            <a:custGeom>
              <a:avLst/>
              <a:gdLst/>
              <a:ahLst/>
              <a:cxnLst/>
              <a:rect l="l" t="t" r="r" b="b"/>
              <a:pathLst>
                <a:path w="1778000" h="127000">
                  <a:moveTo>
                    <a:pt x="0" y="0"/>
                  </a:moveTo>
                  <a:lnTo>
                    <a:pt x="1778000" y="0"/>
                  </a:lnTo>
                  <a:lnTo>
                    <a:pt x="1778000" y="127000"/>
                  </a:lnTo>
                  <a:lnTo>
                    <a:pt x="0" y="12700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78000" cy="165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90600" y="1019175"/>
            <a:ext cx="72390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1">
                <a:solidFill>
                  <a:srgbClr val="25D3C8"/>
                </a:solidFill>
                <a:latin typeface="Open Sans Bold"/>
              </a:rPr>
              <a:t>SISTEM &amp; TEKNOLOGI INFORMASI • MATERI 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90600" y="2114550"/>
            <a:ext cx="8858250" cy="1752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08"/>
              </a:lnSpc>
            </a:pPr>
            <a:r>
              <a:rPr sz="6675" b="1">
                <a:solidFill>
                  <a:srgbClr val="FFFFFF"/>
                </a:solidFill>
                <a:latin typeface="League Spartan"/>
              </a:rPr>
              <a:t>Supply Chain
Management (SCM)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90600" y="4914900"/>
            <a:ext cx="7239000" cy="685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3"/>
              </a:lnSpc>
            </a:pPr>
            <a:r>
              <a:rPr sz="2025">
                <a:solidFill>
                  <a:srgbClr val="DFE9E7"/>
                </a:solidFill>
                <a:latin typeface="Open Sans"/>
              </a:rPr>
              <a:t>Konsep dasar, aliran supply chain, dan perannya dalam korporasi.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90600" y="7743825"/>
            <a:ext cx="5905500" cy="594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sz="1800">
                <a:solidFill>
                  <a:srgbClr val="FFFFFF"/>
                </a:solidFill>
                <a:latin typeface="Open Sans"/>
              </a:rPr>
              <a:t>Pertemuan 6 • 3 SKS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0600" y="9696450"/>
            <a:ext cx="1630680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1">
                <a:solidFill>
                  <a:srgbClr val="DFE9E7"/>
                </a:solidFill>
                <a:latin typeface="Open Sans Bold"/>
              </a:rPr>
              <a:t>MATERI 6  •  SUPPLY CHAIN MANAGEMENT                                      01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0600" y="514350"/>
            <a:ext cx="14287500" cy="1631442"/>
            <a:chOff x="0" y="0"/>
            <a:chExt cx="19050000" cy="2175256"/>
          </a:xfrm>
        </p:grpSpPr>
        <p:sp>
          <p:nvSpPr>
            <p:cNvPr id="3" name="TextBox 3"/>
            <p:cNvSpPr txBox="1"/>
            <p:nvPr/>
          </p:nvSpPr>
          <p:spPr>
            <a:xfrm>
              <a:off x="0" y="-28575"/>
              <a:ext cx="304800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500" b="1">
                  <a:solidFill>
                    <a:srgbClr val="1F66FF"/>
                  </a:solidFill>
                  <a:latin typeface="Open Sans Bold"/>
                </a:rPr>
                <a:t>KASUS PEMBUKA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19050000" cy="15751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24"/>
                </a:lnSpc>
              </a:pPr>
              <a:r>
                <a:rPr sz="3400" b="1">
                  <a:solidFill>
                    <a:srgbClr val="10283A"/>
                  </a:solidFill>
                  <a:latin typeface="League Spartan"/>
                </a:rPr>
                <a:t>Kenapa rak bisa kosong padahal barang sedang banyak dicari?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90600" y="3000375"/>
            <a:ext cx="8001000" cy="5619750"/>
            <a:chOff x="0" y="0"/>
            <a:chExt cx="10668000" cy="7493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668000" cy="7493000"/>
            </a:xfrm>
            <a:custGeom>
              <a:avLst/>
              <a:gdLst/>
              <a:ahLst/>
              <a:cxnLst/>
              <a:rect l="l" t="t" r="r" b="b"/>
              <a:pathLst>
                <a:path w="10668000" h="7493000">
                  <a:moveTo>
                    <a:pt x="0" y="0"/>
                  </a:moveTo>
                  <a:lnTo>
                    <a:pt x="10668000" y="0"/>
                  </a:lnTo>
                  <a:lnTo>
                    <a:pt x="10668000" y="7493000"/>
                  </a:lnTo>
                  <a:lnTo>
                    <a:pt x="0" y="7493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0" r="-80"/>
              </a:stretch>
            </a:blipFill>
            <a:ln cap="sq">
              <a:noFill/>
              <a:prstDash val="solid"/>
              <a:miter/>
            </a:ln>
          </p:spPr>
        </p:sp>
        <p:grpSp>
          <p:nvGrpSpPr>
            <p:cNvPr id="7" name="Group 7"/>
            <p:cNvGrpSpPr/>
            <p:nvPr/>
          </p:nvGrpSpPr>
          <p:grpSpPr>
            <a:xfrm>
              <a:off x="0" y="6985000"/>
              <a:ext cx="10668000" cy="508000"/>
              <a:chOff x="0" y="0"/>
              <a:chExt cx="10668000" cy="508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0668000" cy="508000"/>
              </a:xfrm>
              <a:custGeom>
                <a:avLst/>
                <a:gdLst/>
                <a:ahLst/>
                <a:cxnLst/>
                <a:rect l="l" t="t" r="r" b="b"/>
                <a:pathLst>
                  <a:path w="10668000" h="508000">
                    <a:moveTo>
                      <a:pt x="0" y="0"/>
                    </a:moveTo>
                    <a:lnTo>
                      <a:pt x="10668000" y="0"/>
                    </a:lnTo>
                    <a:lnTo>
                      <a:pt x="10668000" y="508000"/>
                    </a:lnTo>
                    <a:lnTo>
                      <a:pt x="0" y="508000"/>
                    </a:lnTo>
                    <a:close/>
                  </a:path>
                </a:pathLst>
              </a:custGeom>
              <a:solidFill>
                <a:srgbClr val="1F66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10668000" cy="546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</p:grpSp>
      <p:grpSp>
        <p:nvGrpSpPr>
          <p:cNvPr id="10" name="Group 10"/>
          <p:cNvGrpSpPr/>
          <p:nvPr/>
        </p:nvGrpSpPr>
        <p:grpSpPr>
          <a:xfrm>
            <a:off x="10001250" y="3429000"/>
            <a:ext cx="6667500" cy="1571625"/>
            <a:chOff x="0" y="0"/>
            <a:chExt cx="8890000" cy="20955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890000" cy="2095500"/>
            </a:xfrm>
            <a:custGeom>
              <a:avLst/>
              <a:gdLst/>
              <a:ahLst/>
              <a:cxnLst/>
              <a:rect l="l" t="t" r="r" b="b"/>
              <a:pathLst>
                <a:path w="8890000" h="2095500">
                  <a:moveTo>
                    <a:pt x="32657" y="0"/>
                  </a:moveTo>
                  <a:lnTo>
                    <a:pt x="8857343" y="0"/>
                  </a:lnTo>
                  <a:cubicBezTo>
                    <a:pt x="8866004" y="0"/>
                    <a:pt x="8874310" y="3441"/>
                    <a:pt x="8880435" y="9565"/>
                  </a:cubicBezTo>
                  <a:cubicBezTo>
                    <a:pt x="8886559" y="15689"/>
                    <a:pt x="8890000" y="23996"/>
                    <a:pt x="8890000" y="32657"/>
                  </a:cubicBezTo>
                  <a:lnTo>
                    <a:pt x="8890000" y="2062843"/>
                  </a:lnTo>
                  <a:cubicBezTo>
                    <a:pt x="8890000" y="2071504"/>
                    <a:pt x="8886559" y="2079810"/>
                    <a:pt x="8880435" y="2085935"/>
                  </a:cubicBezTo>
                  <a:cubicBezTo>
                    <a:pt x="8874310" y="2092059"/>
                    <a:pt x="8866004" y="2095500"/>
                    <a:pt x="8857343" y="2095500"/>
                  </a:cubicBezTo>
                  <a:lnTo>
                    <a:pt x="32657" y="2095500"/>
                  </a:lnTo>
                  <a:cubicBezTo>
                    <a:pt x="23996" y="2095500"/>
                    <a:pt x="15689" y="2092059"/>
                    <a:pt x="9565" y="2085935"/>
                  </a:cubicBezTo>
                  <a:cubicBezTo>
                    <a:pt x="3441" y="2079810"/>
                    <a:pt x="0" y="2071504"/>
                    <a:pt x="0" y="2062843"/>
                  </a:cubicBezTo>
                  <a:lnTo>
                    <a:pt x="0" y="32657"/>
                  </a:lnTo>
                  <a:cubicBezTo>
                    <a:pt x="0" y="23996"/>
                    <a:pt x="3441" y="15689"/>
                    <a:pt x="9565" y="9565"/>
                  </a:cubicBezTo>
                  <a:cubicBezTo>
                    <a:pt x="15689" y="3441"/>
                    <a:pt x="23996" y="0"/>
                    <a:pt x="32657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19050"/>
              <a:ext cx="8890000" cy="2076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5"/>
                </a:lnSpc>
              </a:pPr>
              <a:r>
                <a:rPr sz="2550" b="1">
                  <a:solidFill>
                    <a:srgbClr val="FFFFFF"/>
                  </a:solidFill>
                  <a:latin typeface="Open Sans Bold"/>
                </a:rPr>
                <a:t>Permintaan tinggi ≠ barang selalu tersedia</a:t>
              </a:r>
              <a:endParaRPr lang="en-US" sz="255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001250" y="5476875"/>
            <a:ext cx="6667500" cy="2289810"/>
            <a:chOff x="0" y="0"/>
            <a:chExt cx="8890000" cy="3053080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38100"/>
              <a:ext cx="8890000" cy="13582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33"/>
                </a:lnSpc>
              </a:pPr>
              <a:r>
                <a:rPr sz="1800">
                  <a:solidFill>
                    <a:srgbClr val="10283A"/>
                  </a:solidFill>
                  <a:latin typeface="Open Sans"/>
                </a:rPr>
                <a:t>Ketersediaan produk bergantung pada koordinasi supplier, produksi, persediaan, distribusi, dan retailer.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2266950"/>
              <a:ext cx="8890000" cy="7861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sz="1800">
                  <a:solidFill>
                    <a:srgbClr val="6F7C82"/>
                  </a:solidFill>
                  <a:latin typeface="Open Sans"/>
                </a:rPr>
                <a:t>Diskusikan: di titik mana keterlambatan paling mungkin terjadi?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90600" y="9696450"/>
            <a:ext cx="1630680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1">
                <a:solidFill>
                  <a:srgbClr val="6F7C82"/>
                </a:solidFill>
                <a:latin typeface="Open Sans Bold"/>
              </a:rPr>
              <a:t>MATERI 6  •  SUPPLY CHAIN MANAGEMENT                                      02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0600" y="492919"/>
            <a:ext cx="16002000" cy="1081373"/>
            <a:chOff x="0" y="-28575"/>
            <a:chExt cx="21336000" cy="1441831"/>
          </a:xfrm>
        </p:grpSpPr>
        <p:sp>
          <p:nvSpPr>
            <p:cNvPr id="3" name="TextBox 3"/>
            <p:cNvSpPr txBox="1"/>
            <p:nvPr/>
          </p:nvSpPr>
          <p:spPr>
            <a:xfrm>
              <a:off x="0" y="-28575"/>
              <a:ext cx="304800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500" b="1">
                  <a:solidFill>
                    <a:srgbClr val="1F66FF"/>
                  </a:solidFill>
                  <a:latin typeface="Open Sans Bold"/>
                </a:rPr>
                <a:t>KONSEP DASAR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21336000" cy="81318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524"/>
                </a:lnSpc>
              </a:pPr>
              <a:r>
                <a:rPr sz="4350" b="1" dirty="0">
                  <a:solidFill>
                    <a:srgbClr val="10283A"/>
                  </a:solidFill>
                  <a:latin typeface="League Spartan"/>
                </a:rPr>
                <a:t>Supply Chain dan SCM: </a:t>
              </a:r>
              <a:r>
                <a:rPr sz="4350" b="1" dirty="0" err="1">
                  <a:solidFill>
                    <a:srgbClr val="10283A"/>
                  </a:solidFill>
                  <a:latin typeface="League Spartan"/>
                </a:rPr>
                <a:t>terkait</a:t>
              </a:r>
              <a:r>
                <a:rPr sz="4350" b="1" dirty="0">
                  <a:solidFill>
                    <a:srgbClr val="10283A"/>
                  </a:solidFill>
                  <a:latin typeface="League Spartan"/>
                </a:rPr>
                <a:t>, </a:t>
              </a:r>
              <a:r>
                <a:rPr sz="4350" b="1" dirty="0" err="1">
                  <a:solidFill>
                    <a:srgbClr val="10283A"/>
                  </a:solidFill>
                  <a:latin typeface="League Spartan"/>
                </a:rPr>
                <a:t>tetapi</a:t>
              </a:r>
              <a:r>
                <a:rPr sz="4350" b="1" dirty="0">
                  <a:solidFill>
                    <a:srgbClr val="10283A"/>
                  </a:solidFill>
                  <a:latin typeface="League Spartan"/>
                </a:rPr>
                <a:t> </a:t>
              </a:r>
              <a:r>
                <a:rPr sz="4350" b="1" dirty="0" err="1">
                  <a:solidFill>
                    <a:srgbClr val="10283A"/>
                  </a:solidFill>
                  <a:latin typeface="League Spartan"/>
                </a:rPr>
                <a:t>tidak</a:t>
              </a:r>
              <a:r>
                <a:rPr sz="4350" b="1" dirty="0">
                  <a:solidFill>
                    <a:srgbClr val="10283A"/>
                  </a:solidFill>
                  <a:latin typeface="League Spartan"/>
                </a:rPr>
                <a:t> </a:t>
              </a:r>
              <a:r>
                <a:rPr sz="4350" b="1" dirty="0" err="1">
                  <a:solidFill>
                    <a:srgbClr val="10283A"/>
                  </a:solidFill>
                  <a:latin typeface="League Spartan"/>
                </a:rPr>
                <a:t>sama</a:t>
              </a:r>
              <a:r>
                <a:rPr sz="4350" b="1" dirty="0">
                  <a:solidFill>
                    <a:srgbClr val="10283A"/>
                  </a:solidFill>
                  <a:latin typeface="League Spartan"/>
                </a:rPr>
                <a:t>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90600" y="3048000"/>
            <a:ext cx="7772400" cy="4667250"/>
            <a:chOff x="0" y="0"/>
            <a:chExt cx="10363200" cy="6223000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0363200" cy="6223000"/>
              <a:chOff x="0" y="0"/>
              <a:chExt cx="10363200" cy="6223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0363200" cy="6223000"/>
              </a:xfrm>
              <a:custGeom>
                <a:avLst/>
                <a:gdLst/>
                <a:ahLst/>
                <a:cxnLst/>
                <a:rect l="l" t="t" r="r" b="b"/>
                <a:pathLst>
                  <a:path w="10363200" h="6223000">
                    <a:moveTo>
                      <a:pt x="0" y="0"/>
                    </a:moveTo>
                    <a:lnTo>
                      <a:pt x="10363200" y="0"/>
                    </a:lnTo>
                    <a:lnTo>
                      <a:pt x="10363200" y="6223000"/>
                    </a:lnTo>
                    <a:lnTo>
                      <a:pt x="0" y="6223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10363200" cy="626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0" y="0"/>
              <a:ext cx="10363200" cy="863600"/>
              <a:chOff x="0" y="0"/>
              <a:chExt cx="10363200" cy="8636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363200" cy="863600"/>
              </a:xfrm>
              <a:custGeom>
                <a:avLst/>
                <a:gdLst/>
                <a:ahLst/>
                <a:cxnLst/>
                <a:rect l="l" t="t" r="r" b="b"/>
                <a:pathLst>
                  <a:path w="10363200" h="863600">
                    <a:moveTo>
                      <a:pt x="0" y="0"/>
                    </a:moveTo>
                    <a:lnTo>
                      <a:pt x="10363200" y="0"/>
                    </a:lnTo>
                    <a:lnTo>
                      <a:pt x="10363200" y="863600"/>
                    </a:lnTo>
                    <a:lnTo>
                      <a:pt x="0" y="863600"/>
                    </a:lnTo>
                    <a:close/>
                  </a:path>
                </a:pathLst>
              </a:custGeom>
              <a:solidFill>
                <a:srgbClr val="1F66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10363200" cy="901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558800" y="352425"/>
              <a:ext cx="889000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500" b="1">
                  <a:solidFill>
                    <a:srgbClr val="FFFFFF"/>
                  </a:solidFill>
                  <a:latin typeface="Open Sans Bold"/>
                </a:rPr>
                <a:t>SUPPLY CHAIN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58800" y="1425575"/>
              <a:ext cx="8890000" cy="451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92"/>
                </a:lnSpc>
              </a:pPr>
              <a:r>
                <a:rPr sz="2400" b="1">
                  <a:solidFill>
                    <a:srgbClr val="10283A"/>
                  </a:solidFill>
                  <a:latin typeface="League Spartan"/>
                </a:rPr>
                <a:t>Jaringan pihak dan aktivitas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58800" y="2682875"/>
              <a:ext cx="8890000" cy="8807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90"/>
                </a:lnSpc>
              </a:pPr>
              <a:r>
                <a:rPr sz="1800">
                  <a:solidFill>
                    <a:srgbClr val="6F7C82"/>
                  </a:solidFill>
                  <a:latin typeface="Open Sans"/>
                </a:rPr>
                <a:t>Supplier • produksi • distribusi
retailer • customer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525000" y="3048000"/>
            <a:ext cx="7772400" cy="4667250"/>
            <a:chOff x="0" y="0"/>
            <a:chExt cx="10363200" cy="6223000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10363200" cy="6223000"/>
              <a:chOff x="0" y="0"/>
              <a:chExt cx="10363200" cy="6223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0363200" cy="6223000"/>
              </a:xfrm>
              <a:custGeom>
                <a:avLst/>
                <a:gdLst/>
                <a:ahLst/>
                <a:cxnLst/>
                <a:rect l="l" t="t" r="r" b="b"/>
                <a:pathLst>
                  <a:path w="10363200" h="6223000">
                    <a:moveTo>
                      <a:pt x="0" y="0"/>
                    </a:moveTo>
                    <a:lnTo>
                      <a:pt x="10363200" y="0"/>
                    </a:lnTo>
                    <a:lnTo>
                      <a:pt x="10363200" y="6223000"/>
                    </a:lnTo>
                    <a:lnTo>
                      <a:pt x="0" y="6223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10363200" cy="626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10363200" cy="863600"/>
              <a:chOff x="0" y="0"/>
              <a:chExt cx="10363200" cy="8636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0363200" cy="863600"/>
              </a:xfrm>
              <a:custGeom>
                <a:avLst/>
                <a:gdLst/>
                <a:ahLst/>
                <a:cxnLst/>
                <a:rect l="l" t="t" r="r" b="b"/>
                <a:pathLst>
                  <a:path w="10363200" h="863600">
                    <a:moveTo>
                      <a:pt x="0" y="0"/>
                    </a:moveTo>
                    <a:lnTo>
                      <a:pt x="10363200" y="0"/>
                    </a:lnTo>
                    <a:lnTo>
                      <a:pt x="10363200" y="863600"/>
                    </a:lnTo>
                    <a:lnTo>
                      <a:pt x="0" y="863600"/>
                    </a:lnTo>
                    <a:close/>
                  </a:path>
                </a:pathLst>
              </a:custGeom>
              <a:solidFill>
                <a:srgbClr val="FF6B4A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10363200" cy="901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558800" y="352425"/>
              <a:ext cx="889000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700" b="1">
                  <a:solidFill>
                    <a:srgbClr val="FFFFFF"/>
                  </a:solidFill>
                  <a:latin typeface="Open Sans Bold"/>
                </a:rPr>
                <a:t>SUPPLY CHAIN MANAGEMENT (SCM)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58800" y="1425575"/>
              <a:ext cx="8890000" cy="451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92"/>
                </a:lnSpc>
              </a:pPr>
              <a:r>
                <a:rPr sz="2400" b="1">
                  <a:solidFill>
                    <a:srgbClr val="10283A"/>
                  </a:solidFill>
                  <a:latin typeface="League Spartan"/>
                </a:rPr>
                <a:t>Pengelolaan dan koordinasi jaringan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58800" y="2682875"/>
              <a:ext cx="8890000" cy="8807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90"/>
                </a:lnSpc>
              </a:pPr>
              <a:r>
                <a:rPr sz="1800">
                  <a:solidFill>
                    <a:srgbClr val="6F7C82"/>
                  </a:solidFill>
                  <a:latin typeface="Open Sans"/>
                </a:rPr>
                <a:t>Permintaan • persediaan • produksi
pengiriman • informasi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2381250" y="8201025"/>
            <a:ext cx="13525500" cy="342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3"/>
              </a:lnSpc>
            </a:pPr>
            <a:r>
              <a:rPr sz="1600" b="1">
                <a:solidFill>
                  <a:srgbClr val="10283A"/>
                </a:solidFill>
                <a:latin typeface="Open Sans Bold"/>
              </a:rPr>
              <a:t>Supply Chain = jaringan yang ada. SCM = bagaimana jaringan tersebut dikelola agar alirannya efektif dan efisien.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90600" y="9696450"/>
            <a:ext cx="1630680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1">
                <a:solidFill>
                  <a:srgbClr val="6F7C82"/>
                </a:solidFill>
                <a:latin typeface="Open Sans Bold"/>
              </a:rPr>
              <a:t>MATERI 6  •  SUPPLY CHAIN MANAGEMENT                                      03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28700" y="1713470"/>
            <a:ext cx="16394467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4"/>
              </a:lnSpc>
            </a:pPr>
            <a:r>
              <a:rPr sz="1700">
                <a:solidFill>
                  <a:srgbClr val="000000"/>
                </a:solidFill>
                <a:latin typeface="Open Sans"/>
              </a:rPr>
              <a:t>SCM mengoordinasikan aliran produk, informasi, dan dana untuk memenuhi kebutuhan pelanggan.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0600" y="514350"/>
            <a:ext cx="14287500" cy="1059942"/>
            <a:chOff x="0" y="0"/>
            <a:chExt cx="19050000" cy="1413256"/>
          </a:xfrm>
        </p:grpSpPr>
        <p:sp>
          <p:nvSpPr>
            <p:cNvPr id="3" name="TextBox 3"/>
            <p:cNvSpPr txBox="1"/>
            <p:nvPr/>
          </p:nvSpPr>
          <p:spPr>
            <a:xfrm>
              <a:off x="0" y="-19050"/>
              <a:ext cx="3048000" cy="300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95"/>
                </a:lnSpc>
              </a:pPr>
              <a:r>
                <a:rPr sz="1425" b="1">
                  <a:solidFill>
                    <a:srgbClr val="25D3C8"/>
                  </a:solidFill>
                  <a:latin typeface="Open Sans Bold"/>
                </a:rPr>
                <a:t>ALUR DASAR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19050000" cy="8131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24"/>
                </a:lnSpc>
              </a:pPr>
              <a:r>
                <a:rPr sz="4350" b="1">
                  <a:solidFill>
                    <a:srgbClr val="FFFFFF"/>
                  </a:solidFill>
                  <a:latin typeface="League Spartan"/>
                </a:rPr>
                <a:t>Rantai pasok menghubungkan beberapa pihak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90600" y="3714750"/>
            <a:ext cx="3238500" cy="1476375"/>
            <a:chOff x="0" y="0"/>
            <a:chExt cx="4318000" cy="19685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18000" cy="1968500"/>
            </a:xfrm>
            <a:custGeom>
              <a:avLst/>
              <a:gdLst/>
              <a:ahLst/>
              <a:cxnLst/>
              <a:rect l="l" t="t" r="r" b="b"/>
              <a:pathLst>
                <a:path w="4318000" h="1968500">
                  <a:moveTo>
                    <a:pt x="67235" y="0"/>
                  </a:moveTo>
                  <a:lnTo>
                    <a:pt x="4250765" y="0"/>
                  </a:lnTo>
                  <a:cubicBezTo>
                    <a:pt x="4287898" y="0"/>
                    <a:pt x="4318000" y="30102"/>
                    <a:pt x="4318000" y="67235"/>
                  </a:cubicBezTo>
                  <a:lnTo>
                    <a:pt x="4318000" y="1901265"/>
                  </a:lnTo>
                  <a:cubicBezTo>
                    <a:pt x="4318000" y="1938398"/>
                    <a:pt x="4287898" y="1968500"/>
                    <a:pt x="4250765" y="1968500"/>
                  </a:cubicBezTo>
                  <a:lnTo>
                    <a:pt x="67235" y="1968500"/>
                  </a:lnTo>
                  <a:cubicBezTo>
                    <a:pt x="30102" y="1968500"/>
                    <a:pt x="0" y="1938398"/>
                    <a:pt x="0" y="1901265"/>
                  </a:cubicBezTo>
                  <a:lnTo>
                    <a:pt x="0" y="67235"/>
                  </a:lnTo>
                  <a:cubicBezTo>
                    <a:pt x="0" y="30102"/>
                    <a:pt x="30102" y="0"/>
                    <a:pt x="67235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4318000" cy="194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10"/>
                </a:lnSpc>
              </a:pPr>
              <a:r>
                <a:rPr sz="2100" b="1">
                  <a:solidFill>
                    <a:srgbClr val="FFFFFF"/>
                  </a:solidFill>
                  <a:latin typeface="Open Sans Bold"/>
                </a:rPr>
                <a:t>SUPPLIER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4324350" y="4457700"/>
            <a:ext cx="666750" cy="0"/>
          </a:xfrm>
          <a:prstGeom prst="line">
            <a:avLst/>
          </a:prstGeom>
          <a:ln w="476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5086350" y="3714750"/>
            <a:ext cx="3238500" cy="1476375"/>
            <a:chOff x="0" y="0"/>
            <a:chExt cx="4318000" cy="19685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318000" cy="1968500"/>
            </a:xfrm>
            <a:custGeom>
              <a:avLst/>
              <a:gdLst/>
              <a:ahLst/>
              <a:cxnLst/>
              <a:rect l="l" t="t" r="r" b="b"/>
              <a:pathLst>
                <a:path w="4318000" h="1968500">
                  <a:moveTo>
                    <a:pt x="67235" y="0"/>
                  </a:moveTo>
                  <a:lnTo>
                    <a:pt x="4250765" y="0"/>
                  </a:lnTo>
                  <a:cubicBezTo>
                    <a:pt x="4287898" y="0"/>
                    <a:pt x="4318000" y="30102"/>
                    <a:pt x="4318000" y="67235"/>
                  </a:cubicBezTo>
                  <a:lnTo>
                    <a:pt x="4318000" y="1901265"/>
                  </a:lnTo>
                  <a:cubicBezTo>
                    <a:pt x="4318000" y="1938398"/>
                    <a:pt x="4287898" y="1968500"/>
                    <a:pt x="4250765" y="1968500"/>
                  </a:cubicBezTo>
                  <a:lnTo>
                    <a:pt x="67235" y="1968500"/>
                  </a:lnTo>
                  <a:cubicBezTo>
                    <a:pt x="30102" y="1968500"/>
                    <a:pt x="0" y="1938398"/>
                    <a:pt x="0" y="1901265"/>
                  </a:cubicBezTo>
                  <a:lnTo>
                    <a:pt x="0" y="67235"/>
                  </a:lnTo>
                  <a:cubicBezTo>
                    <a:pt x="0" y="30102"/>
                    <a:pt x="30102" y="0"/>
                    <a:pt x="67235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4318000" cy="194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10"/>
                </a:lnSpc>
              </a:pPr>
              <a:r>
                <a:rPr sz="2100" b="1">
                  <a:solidFill>
                    <a:srgbClr val="FFFFFF"/>
                  </a:solidFill>
                  <a:latin typeface="Open Sans Bold"/>
                </a:rPr>
                <a:t>MANUFACTURER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8420100" y="4457700"/>
            <a:ext cx="666750" cy="0"/>
          </a:xfrm>
          <a:prstGeom prst="line">
            <a:avLst/>
          </a:prstGeom>
          <a:ln w="476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" name="Group 13"/>
          <p:cNvGrpSpPr/>
          <p:nvPr/>
        </p:nvGrpSpPr>
        <p:grpSpPr>
          <a:xfrm>
            <a:off x="9182100" y="3714750"/>
            <a:ext cx="3238500" cy="1476375"/>
            <a:chOff x="0" y="0"/>
            <a:chExt cx="4318000" cy="19685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318000" cy="1968500"/>
            </a:xfrm>
            <a:custGeom>
              <a:avLst/>
              <a:gdLst/>
              <a:ahLst/>
              <a:cxnLst/>
              <a:rect l="l" t="t" r="r" b="b"/>
              <a:pathLst>
                <a:path w="4318000" h="1968500">
                  <a:moveTo>
                    <a:pt x="67235" y="0"/>
                  </a:moveTo>
                  <a:lnTo>
                    <a:pt x="4250765" y="0"/>
                  </a:lnTo>
                  <a:cubicBezTo>
                    <a:pt x="4287898" y="0"/>
                    <a:pt x="4318000" y="30102"/>
                    <a:pt x="4318000" y="67235"/>
                  </a:cubicBezTo>
                  <a:lnTo>
                    <a:pt x="4318000" y="1901265"/>
                  </a:lnTo>
                  <a:cubicBezTo>
                    <a:pt x="4318000" y="1938398"/>
                    <a:pt x="4287898" y="1968500"/>
                    <a:pt x="4250765" y="1968500"/>
                  </a:cubicBezTo>
                  <a:lnTo>
                    <a:pt x="67235" y="1968500"/>
                  </a:lnTo>
                  <a:cubicBezTo>
                    <a:pt x="30102" y="1968500"/>
                    <a:pt x="0" y="1938398"/>
                    <a:pt x="0" y="1901265"/>
                  </a:cubicBezTo>
                  <a:lnTo>
                    <a:pt x="0" y="67235"/>
                  </a:lnTo>
                  <a:cubicBezTo>
                    <a:pt x="0" y="30102"/>
                    <a:pt x="30102" y="0"/>
                    <a:pt x="67235" y="0"/>
                  </a:cubicBezTo>
                  <a:close/>
                </a:path>
              </a:pathLst>
            </a:custGeom>
            <a:solidFill>
              <a:srgbClr val="25D3C8"/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19050"/>
              <a:ext cx="4318000" cy="194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10"/>
                </a:lnSpc>
              </a:pPr>
              <a:r>
                <a:rPr sz="1700" b="1">
                  <a:solidFill>
                    <a:srgbClr val="071A2B"/>
                  </a:solidFill>
                  <a:latin typeface="Open Sans Bold"/>
                </a:rPr>
                <a:t>DISTRIBUTOR /
RETAILER</a:t>
              </a:r>
            </a:p>
          </p:txBody>
        </p:sp>
      </p:grpSp>
      <p:sp>
        <p:nvSpPr>
          <p:cNvPr id="16" name="AutoShape 16"/>
          <p:cNvSpPr/>
          <p:nvPr/>
        </p:nvSpPr>
        <p:spPr>
          <a:xfrm>
            <a:off x="12515850" y="4457700"/>
            <a:ext cx="666750" cy="0"/>
          </a:xfrm>
          <a:prstGeom prst="line">
            <a:avLst/>
          </a:prstGeom>
          <a:ln w="476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/>
          <p:nvPr/>
        </p:nvGrpSpPr>
        <p:grpSpPr>
          <a:xfrm>
            <a:off x="13277850" y="3714750"/>
            <a:ext cx="3238500" cy="1476375"/>
            <a:chOff x="0" y="0"/>
            <a:chExt cx="4318000" cy="19685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318000" cy="1968500"/>
            </a:xfrm>
            <a:custGeom>
              <a:avLst/>
              <a:gdLst/>
              <a:ahLst/>
              <a:cxnLst/>
              <a:rect l="l" t="t" r="r" b="b"/>
              <a:pathLst>
                <a:path w="4318000" h="1968500">
                  <a:moveTo>
                    <a:pt x="67235" y="0"/>
                  </a:moveTo>
                  <a:lnTo>
                    <a:pt x="4250765" y="0"/>
                  </a:lnTo>
                  <a:cubicBezTo>
                    <a:pt x="4287898" y="0"/>
                    <a:pt x="4318000" y="30102"/>
                    <a:pt x="4318000" y="67235"/>
                  </a:cubicBezTo>
                  <a:lnTo>
                    <a:pt x="4318000" y="1901265"/>
                  </a:lnTo>
                  <a:cubicBezTo>
                    <a:pt x="4318000" y="1938398"/>
                    <a:pt x="4287898" y="1968500"/>
                    <a:pt x="4250765" y="1968500"/>
                  </a:cubicBezTo>
                  <a:lnTo>
                    <a:pt x="67235" y="1968500"/>
                  </a:lnTo>
                  <a:cubicBezTo>
                    <a:pt x="30102" y="1968500"/>
                    <a:pt x="0" y="1938398"/>
                    <a:pt x="0" y="1901265"/>
                  </a:cubicBezTo>
                  <a:lnTo>
                    <a:pt x="0" y="67235"/>
                  </a:lnTo>
                  <a:cubicBezTo>
                    <a:pt x="0" y="30102"/>
                    <a:pt x="30102" y="0"/>
                    <a:pt x="67235" y="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9525"/>
              <a:ext cx="4318000" cy="195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5"/>
                </a:lnSpc>
              </a:pPr>
              <a:r>
                <a:rPr sz="1800" b="1">
                  <a:solidFill>
                    <a:srgbClr val="FFFFFF"/>
                  </a:solidFill>
                  <a:latin typeface="Open Sans Bold"/>
                </a:rPr>
                <a:t>CUSTOMER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990600" y="5600700"/>
            <a:ext cx="32385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800">
                <a:solidFill>
                  <a:srgbClr val="DFE9E7"/>
                </a:solidFill>
                <a:latin typeface="Open Sans"/>
              </a:rPr>
              <a:t>Bahan &amp; komponen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086350" y="5600700"/>
            <a:ext cx="32385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800">
                <a:solidFill>
                  <a:srgbClr val="DFE9E7"/>
                </a:solidFill>
                <a:latin typeface="Open Sans"/>
              </a:rPr>
              <a:t>Produksi &amp; pengemasan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182100" y="5600700"/>
            <a:ext cx="32385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800">
                <a:solidFill>
                  <a:srgbClr val="DFE9E7"/>
                </a:solidFill>
                <a:latin typeface="Open Sans"/>
              </a:rPr>
              <a:t>Penyimpanan &amp; penjualan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277850" y="5600700"/>
            <a:ext cx="32385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800">
                <a:solidFill>
                  <a:srgbClr val="DFE9E7"/>
                </a:solidFill>
                <a:latin typeface="Open Sans"/>
              </a:rPr>
              <a:t>Permintaan &amp; penggunaan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905000" y="7143750"/>
            <a:ext cx="14478000" cy="1095375"/>
            <a:chOff x="0" y="0"/>
            <a:chExt cx="19304000" cy="14605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19304000" cy="1460500"/>
              <a:chOff x="0" y="0"/>
              <a:chExt cx="19304000" cy="14605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9304000" cy="1460500"/>
              </a:xfrm>
              <a:custGeom>
                <a:avLst/>
                <a:gdLst/>
                <a:ahLst/>
                <a:cxnLst/>
                <a:rect l="l" t="t" r="r" b="b"/>
                <a:pathLst>
                  <a:path w="19304000" h="1460500">
                    <a:moveTo>
                      <a:pt x="0" y="0"/>
                    </a:moveTo>
                    <a:lnTo>
                      <a:pt x="19304000" y="0"/>
                    </a:lnTo>
                    <a:lnTo>
                      <a:pt x="19304000" y="1460500"/>
                    </a:lnTo>
                    <a:lnTo>
                      <a:pt x="0" y="1460500"/>
                    </a:lnTo>
                    <a:close/>
                  </a:path>
                </a:pathLst>
              </a:custGeom>
              <a:solidFill>
                <a:srgbClr val="10283A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19304000" cy="1498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635000" y="406400"/>
              <a:ext cx="18034000" cy="4438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33"/>
                </a:lnSpc>
              </a:pPr>
              <a:r>
                <a:rPr sz="2025">
                  <a:solidFill>
                    <a:srgbClr val="FFFFFF"/>
                  </a:solidFill>
                  <a:latin typeface="Open Sans"/>
                </a:rPr>
                <a:t>Contoh: bahan baku → pabrik → pusat distribusi / toko → pelanggan.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990600" y="9696450"/>
            <a:ext cx="1630680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1">
                <a:solidFill>
                  <a:srgbClr val="DFE9E7"/>
                </a:solidFill>
                <a:latin typeface="Open Sans Bold"/>
              </a:rPr>
              <a:t>MATERI 6  •  SUPPLY CHAIN MANAGEMENT                                      04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0600" y="492919"/>
            <a:ext cx="15697200" cy="1810315"/>
            <a:chOff x="0" y="-28575"/>
            <a:chExt cx="19050000" cy="2413752"/>
          </a:xfrm>
        </p:grpSpPr>
        <p:sp>
          <p:nvSpPr>
            <p:cNvPr id="3" name="TextBox 3"/>
            <p:cNvSpPr txBox="1"/>
            <p:nvPr/>
          </p:nvSpPr>
          <p:spPr>
            <a:xfrm>
              <a:off x="0" y="-28575"/>
              <a:ext cx="304800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500" b="1">
                  <a:solidFill>
                    <a:srgbClr val="1F66FF"/>
                  </a:solidFill>
                  <a:latin typeface="Open Sans Bold"/>
                </a:rPr>
                <a:t>ALIRAN UTAMA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4"/>
              <a:ext cx="19050000" cy="17851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2800" b="1">
                  <a:solidFill>
                    <a:srgbClr val="10283A"/>
                  </a:solidFill>
                  <a:latin typeface="League Spartan"/>
                </a:rPr>
                <a:t>Empat aliran yang perlu dikelola bersama</a:t>
              </a:r>
              <a:endParaRPr lang="en-US" sz="4350" b="1" dirty="0">
                <a:solidFill>
                  <a:srgbClr val="10283A"/>
                </a:solidFill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24000" y="3333750"/>
            <a:ext cx="3810000" cy="1190625"/>
            <a:chOff x="0" y="0"/>
            <a:chExt cx="5080000" cy="15875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080000" cy="1587500"/>
            </a:xfrm>
            <a:custGeom>
              <a:avLst/>
              <a:gdLst/>
              <a:ahLst/>
              <a:cxnLst/>
              <a:rect l="l" t="t" r="r" b="b"/>
              <a:pathLst>
                <a:path w="5080000" h="1587500">
                  <a:moveTo>
                    <a:pt x="57150" y="0"/>
                  </a:moveTo>
                  <a:lnTo>
                    <a:pt x="5022850" y="0"/>
                  </a:lnTo>
                  <a:cubicBezTo>
                    <a:pt x="5054413" y="0"/>
                    <a:pt x="5080000" y="25587"/>
                    <a:pt x="5080000" y="57150"/>
                  </a:cubicBezTo>
                  <a:lnTo>
                    <a:pt x="5080000" y="1530350"/>
                  </a:lnTo>
                  <a:cubicBezTo>
                    <a:pt x="5080000" y="1561913"/>
                    <a:pt x="5054413" y="1587500"/>
                    <a:pt x="5022850" y="1587500"/>
                  </a:cubicBezTo>
                  <a:lnTo>
                    <a:pt x="57150" y="1587500"/>
                  </a:lnTo>
                  <a:cubicBezTo>
                    <a:pt x="25587" y="1587500"/>
                    <a:pt x="0" y="1561913"/>
                    <a:pt x="0" y="1530350"/>
                  </a:cubicBezTo>
                  <a:lnTo>
                    <a:pt x="0" y="57150"/>
                  </a:lnTo>
                  <a:cubicBezTo>
                    <a:pt x="0" y="25587"/>
                    <a:pt x="25587" y="0"/>
                    <a:pt x="57150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5080000" cy="1568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10"/>
                </a:lnSpc>
              </a:pPr>
              <a:r>
                <a:rPr sz="2100" b="1">
                  <a:solidFill>
                    <a:srgbClr val="FFFFFF"/>
                  </a:solidFill>
                  <a:latin typeface="Open Sans Bold"/>
                </a:rPr>
                <a:t>PRODUCT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5334000" y="3924300"/>
            <a:ext cx="1905000" cy="1123950"/>
          </a:xfrm>
          <a:prstGeom prst="line">
            <a:avLst/>
          </a:prstGeom>
          <a:ln w="28575" cap="flat">
            <a:solidFill>
              <a:srgbClr val="CBD3D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12954000" y="3333750"/>
            <a:ext cx="3810000" cy="1190625"/>
            <a:chOff x="0" y="0"/>
            <a:chExt cx="5080000" cy="15875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080000" cy="1587500"/>
            </a:xfrm>
            <a:custGeom>
              <a:avLst/>
              <a:gdLst/>
              <a:ahLst/>
              <a:cxnLst/>
              <a:rect l="l" t="t" r="r" b="b"/>
              <a:pathLst>
                <a:path w="5080000" h="1587500">
                  <a:moveTo>
                    <a:pt x="57150" y="0"/>
                  </a:moveTo>
                  <a:lnTo>
                    <a:pt x="5022850" y="0"/>
                  </a:lnTo>
                  <a:cubicBezTo>
                    <a:pt x="5054413" y="0"/>
                    <a:pt x="5080000" y="25587"/>
                    <a:pt x="5080000" y="57150"/>
                  </a:cubicBezTo>
                  <a:lnTo>
                    <a:pt x="5080000" y="1530350"/>
                  </a:lnTo>
                  <a:cubicBezTo>
                    <a:pt x="5080000" y="1561913"/>
                    <a:pt x="5054413" y="1587500"/>
                    <a:pt x="5022850" y="1587500"/>
                  </a:cubicBezTo>
                  <a:lnTo>
                    <a:pt x="57150" y="1587500"/>
                  </a:lnTo>
                  <a:cubicBezTo>
                    <a:pt x="25587" y="1587500"/>
                    <a:pt x="0" y="1561913"/>
                    <a:pt x="0" y="1530350"/>
                  </a:cubicBezTo>
                  <a:lnTo>
                    <a:pt x="0" y="57150"/>
                  </a:lnTo>
                  <a:cubicBezTo>
                    <a:pt x="0" y="25587"/>
                    <a:pt x="25587" y="0"/>
                    <a:pt x="57150" y="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5080000" cy="1568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10"/>
                </a:lnSpc>
              </a:pPr>
              <a:r>
                <a:rPr sz="2100" b="1">
                  <a:solidFill>
                    <a:srgbClr val="FFFFFF"/>
                  </a:solidFill>
                  <a:latin typeface="Open Sans Bold"/>
                </a:rPr>
                <a:t>INFORMATION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flipH="1">
            <a:off x="11049000" y="3924300"/>
            <a:ext cx="1905000" cy="1123950"/>
          </a:xfrm>
          <a:prstGeom prst="line">
            <a:avLst/>
          </a:prstGeom>
          <a:ln w="28575" cap="flat">
            <a:solidFill>
              <a:srgbClr val="CBD3D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" name="Group 13"/>
          <p:cNvGrpSpPr/>
          <p:nvPr/>
        </p:nvGrpSpPr>
        <p:grpSpPr>
          <a:xfrm>
            <a:off x="1524000" y="6572250"/>
            <a:ext cx="3810000" cy="1190625"/>
            <a:chOff x="0" y="0"/>
            <a:chExt cx="5080000" cy="15875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080000" cy="1587500"/>
            </a:xfrm>
            <a:custGeom>
              <a:avLst/>
              <a:gdLst/>
              <a:ahLst/>
              <a:cxnLst/>
              <a:rect l="l" t="t" r="r" b="b"/>
              <a:pathLst>
                <a:path w="5080000" h="1587500">
                  <a:moveTo>
                    <a:pt x="57150" y="0"/>
                  </a:moveTo>
                  <a:lnTo>
                    <a:pt x="5022850" y="0"/>
                  </a:lnTo>
                  <a:cubicBezTo>
                    <a:pt x="5054413" y="0"/>
                    <a:pt x="5080000" y="25587"/>
                    <a:pt x="5080000" y="57150"/>
                  </a:cubicBezTo>
                  <a:lnTo>
                    <a:pt x="5080000" y="1530350"/>
                  </a:lnTo>
                  <a:cubicBezTo>
                    <a:pt x="5080000" y="1561913"/>
                    <a:pt x="5054413" y="1587500"/>
                    <a:pt x="5022850" y="1587500"/>
                  </a:cubicBezTo>
                  <a:lnTo>
                    <a:pt x="57150" y="1587500"/>
                  </a:lnTo>
                  <a:cubicBezTo>
                    <a:pt x="25587" y="1587500"/>
                    <a:pt x="0" y="1561913"/>
                    <a:pt x="0" y="1530350"/>
                  </a:cubicBezTo>
                  <a:lnTo>
                    <a:pt x="0" y="57150"/>
                  </a:lnTo>
                  <a:cubicBezTo>
                    <a:pt x="0" y="25587"/>
                    <a:pt x="25587" y="0"/>
                    <a:pt x="57150" y="0"/>
                  </a:cubicBezTo>
                  <a:close/>
                </a:path>
              </a:pathLst>
            </a:custGeom>
            <a:solidFill>
              <a:srgbClr val="25D3C8"/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19050"/>
              <a:ext cx="5080000" cy="1568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10"/>
                </a:lnSpc>
              </a:pPr>
              <a:r>
                <a:rPr sz="2100" b="1">
                  <a:solidFill>
                    <a:srgbClr val="071A2B"/>
                  </a:solidFill>
                  <a:latin typeface="Open Sans Bold"/>
                </a:rPr>
                <a:t>FINANCIAL</a:t>
              </a:r>
            </a:p>
          </p:txBody>
        </p:sp>
      </p:grpSp>
      <p:sp>
        <p:nvSpPr>
          <p:cNvPr id="16" name="AutoShape 16"/>
          <p:cNvSpPr/>
          <p:nvPr/>
        </p:nvSpPr>
        <p:spPr>
          <a:xfrm flipV="1">
            <a:off x="5334000" y="5048250"/>
            <a:ext cx="1905000" cy="2114550"/>
          </a:xfrm>
          <a:prstGeom prst="line">
            <a:avLst/>
          </a:prstGeom>
          <a:ln w="28575" cap="flat">
            <a:solidFill>
              <a:srgbClr val="CBD3D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/>
          <p:nvPr/>
        </p:nvGrpSpPr>
        <p:grpSpPr>
          <a:xfrm>
            <a:off x="12954000" y="6572250"/>
            <a:ext cx="3810000" cy="1190625"/>
            <a:chOff x="0" y="0"/>
            <a:chExt cx="5080000" cy="15875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080000" cy="1587500"/>
            </a:xfrm>
            <a:custGeom>
              <a:avLst/>
              <a:gdLst/>
              <a:ahLst/>
              <a:cxnLst/>
              <a:rect l="l" t="t" r="r" b="b"/>
              <a:pathLst>
                <a:path w="5080000" h="1587500">
                  <a:moveTo>
                    <a:pt x="57150" y="0"/>
                  </a:moveTo>
                  <a:lnTo>
                    <a:pt x="5022850" y="0"/>
                  </a:lnTo>
                  <a:cubicBezTo>
                    <a:pt x="5054413" y="0"/>
                    <a:pt x="5080000" y="25587"/>
                    <a:pt x="5080000" y="57150"/>
                  </a:cubicBezTo>
                  <a:lnTo>
                    <a:pt x="5080000" y="1530350"/>
                  </a:lnTo>
                  <a:cubicBezTo>
                    <a:pt x="5080000" y="1561913"/>
                    <a:pt x="5054413" y="1587500"/>
                    <a:pt x="5022850" y="1587500"/>
                  </a:cubicBezTo>
                  <a:lnTo>
                    <a:pt x="57150" y="1587500"/>
                  </a:lnTo>
                  <a:cubicBezTo>
                    <a:pt x="25587" y="1587500"/>
                    <a:pt x="0" y="1561913"/>
                    <a:pt x="0" y="1530350"/>
                  </a:cubicBezTo>
                  <a:lnTo>
                    <a:pt x="0" y="57150"/>
                  </a:lnTo>
                  <a:cubicBezTo>
                    <a:pt x="0" y="25587"/>
                    <a:pt x="25587" y="0"/>
                    <a:pt x="57150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19050"/>
              <a:ext cx="5080000" cy="1568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10"/>
                </a:lnSpc>
              </a:pPr>
              <a:r>
                <a:rPr sz="2100" b="1">
                  <a:solidFill>
                    <a:srgbClr val="FFFFFF"/>
                  </a:solidFill>
                  <a:latin typeface="Open Sans Bold"/>
                </a:rPr>
                <a:t>RETURN</a:t>
              </a:r>
            </a:p>
          </p:txBody>
        </p:sp>
      </p:grpSp>
      <p:sp>
        <p:nvSpPr>
          <p:cNvPr id="20" name="AutoShape 20"/>
          <p:cNvSpPr/>
          <p:nvPr/>
        </p:nvSpPr>
        <p:spPr>
          <a:xfrm flipH="1" flipV="1">
            <a:off x="11049000" y="5048250"/>
            <a:ext cx="1905000" cy="2114550"/>
          </a:xfrm>
          <a:prstGeom prst="line">
            <a:avLst/>
          </a:prstGeom>
          <a:ln w="28575" cap="flat">
            <a:solidFill>
              <a:srgbClr val="CBD3D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1" name="Group 21"/>
          <p:cNvGrpSpPr/>
          <p:nvPr/>
        </p:nvGrpSpPr>
        <p:grpSpPr>
          <a:xfrm>
            <a:off x="7239000" y="4143375"/>
            <a:ext cx="3810000" cy="1809750"/>
            <a:chOff x="0" y="0"/>
            <a:chExt cx="5080000" cy="2413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080000" cy="2413000"/>
            </a:xfrm>
            <a:custGeom>
              <a:avLst/>
              <a:gdLst/>
              <a:ahLst/>
              <a:cxnLst/>
              <a:rect l="l" t="t" r="r" b="b"/>
              <a:pathLst>
                <a:path w="5080000" h="2413000">
                  <a:moveTo>
                    <a:pt x="57150" y="0"/>
                  </a:moveTo>
                  <a:lnTo>
                    <a:pt x="5022850" y="0"/>
                  </a:lnTo>
                  <a:cubicBezTo>
                    <a:pt x="5054413" y="0"/>
                    <a:pt x="5080000" y="25587"/>
                    <a:pt x="5080000" y="57150"/>
                  </a:cubicBezTo>
                  <a:lnTo>
                    <a:pt x="5080000" y="2355850"/>
                  </a:lnTo>
                  <a:cubicBezTo>
                    <a:pt x="5080000" y="2387413"/>
                    <a:pt x="5054413" y="2413000"/>
                    <a:pt x="5022850" y="2413000"/>
                  </a:cubicBezTo>
                  <a:lnTo>
                    <a:pt x="57150" y="2413000"/>
                  </a:lnTo>
                  <a:cubicBezTo>
                    <a:pt x="25587" y="2413000"/>
                    <a:pt x="0" y="2387413"/>
                    <a:pt x="0" y="2355850"/>
                  </a:cubicBezTo>
                  <a:lnTo>
                    <a:pt x="0" y="57150"/>
                  </a:lnTo>
                  <a:cubicBezTo>
                    <a:pt x="0" y="25587"/>
                    <a:pt x="25587" y="0"/>
                    <a:pt x="57150" y="0"/>
                  </a:cubicBezTo>
                  <a:close/>
                </a:path>
              </a:pathLst>
            </a:custGeom>
            <a:solidFill>
              <a:srgbClr val="10283A"/>
            </a:solidFill>
            <a:ln cap="sq">
              <a:noFill/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19050"/>
              <a:ext cx="5080000" cy="2393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70"/>
                </a:lnSpc>
              </a:pPr>
              <a:r>
                <a:rPr sz="2700" b="1">
                  <a:solidFill>
                    <a:srgbClr val="FFFFFF"/>
                  </a:solidFill>
                  <a:latin typeface="Open Sans Bold"/>
                </a:rPr>
                <a:t>SCM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524000" y="4791075"/>
            <a:ext cx="3810000" cy="594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800">
                <a:solidFill>
                  <a:srgbClr val="6F7C82"/>
                </a:solidFill>
                <a:latin typeface="Open Sans"/>
              </a:rPr>
              <a:t>Barang dan bahan menuju pelanggan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954000" y="4791075"/>
            <a:ext cx="38100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800">
                <a:solidFill>
                  <a:srgbClr val="6F7C82"/>
                </a:solidFill>
                <a:latin typeface="Open Sans"/>
              </a:rPr>
              <a:t>Pesanan, stok, permintaan, status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24000" y="8029575"/>
            <a:ext cx="38100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800">
                <a:solidFill>
                  <a:srgbClr val="6F7C82"/>
                </a:solidFill>
                <a:latin typeface="Open Sans"/>
              </a:rPr>
              <a:t>Pembayaran, biaya, dan arus dana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954000" y="8029575"/>
            <a:ext cx="38100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500">
                <a:solidFill>
                  <a:srgbClr val="6F7C82"/>
                </a:solidFill>
                <a:latin typeface="Open Sans"/>
              </a:rPr>
              <a:t>Retur, garansi, dan pengembalian barang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90600" y="9696450"/>
            <a:ext cx="1630680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1">
                <a:solidFill>
                  <a:srgbClr val="6F7C82"/>
                </a:solidFill>
                <a:latin typeface="Open Sans Bold"/>
              </a:rPr>
              <a:t>MATERI 6  •  SUPPLY CHAIN MANAGEMENT                                      05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0600" y="514350"/>
            <a:ext cx="14287500" cy="1059942"/>
            <a:chOff x="0" y="0"/>
            <a:chExt cx="19050000" cy="1413256"/>
          </a:xfrm>
        </p:grpSpPr>
        <p:sp>
          <p:nvSpPr>
            <p:cNvPr id="3" name="TextBox 3"/>
            <p:cNvSpPr txBox="1"/>
            <p:nvPr/>
          </p:nvSpPr>
          <p:spPr>
            <a:xfrm>
              <a:off x="0" y="-28575"/>
              <a:ext cx="304800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500" b="1">
                  <a:solidFill>
                    <a:srgbClr val="1F66FF"/>
                  </a:solidFill>
                  <a:latin typeface="Open Sans Bold"/>
                </a:rPr>
                <a:t>RUANG LINGKUP SCM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19050000" cy="8131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24"/>
                </a:lnSpc>
              </a:pPr>
              <a:r>
                <a:rPr sz="2800" b="1">
                  <a:solidFill>
                    <a:srgbClr val="10283A"/>
                  </a:solidFill>
                  <a:latin typeface="League Spartan"/>
                </a:rPr>
                <a:t>SCM mengoordinasikan proses dari sumber hingga pelanggan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72500" y="3048000"/>
            <a:ext cx="7810500" cy="1066800"/>
            <a:chOff x="0" y="0"/>
            <a:chExt cx="10414000" cy="1422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414000" cy="1422400"/>
            </a:xfrm>
            <a:custGeom>
              <a:avLst/>
              <a:gdLst/>
              <a:ahLst/>
              <a:cxnLst/>
              <a:rect l="l" t="t" r="r" b="b"/>
              <a:pathLst>
                <a:path w="10414000" h="1422400">
                  <a:moveTo>
                    <a:pt x="0" y="0"/>
                  </a:moveTo>
                  <a:lnTo>
                    <a:pt x="10414000" y="0"/>
                  </a:lnTo>
                  <a:lnTo>
                    <a:pt x="10414000" y="1422400"/>
                  </a:lnTo>
                  <a:lnTo>
                    <a:pt x="0" y="14224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414000" cy="146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572500" y="4429125"/>
            <a:ext cx="7810500" cy="1066800"/>
            <a:chOff x="0" y="0"/>
            <a:chExt cx="10414000" cy="1422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14000" cy="1422400"/>
            </a:xfrm>
            <a:custGeom>
              <a:avLst/>
              <a:gdLst/>
              <a:ahLst/>
              <a:cxnLst/>
              <a:rect l="l" t="t" r="r" b="b"/>
              <a:pathLst>
                <a:path w="10414000" h="1422400">
                  <a:moveTo>
                    <a:pt x="0" y="0"/>
                  </a:moveTo>
                  <a:lnTo>
                    <a:pt x="10414000" y="0"/>
                  </a:lnTo>
                  <a:lnTo>
                    <a:pt x="10414000" y="1422400"/>
                  </a:lnTo>
                  <a:lnTo>
                    <a:pt x="0" y="14224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414000" cy="146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572500" y="5810250"/>
            <a:ext cx="7810500" cy="1066800"/>
            <a:chOff x="0" y="0"/>
            <a:chExt cx="10414000" cy="1422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414000" cy="1422400"/>
            </a:xfrm>
            <a:custGeom>
              <a:avLst/>
              <a:gdLst/>
              <a:ahLst/>
              <a:cxnLst/>
              <a:rect l="l" t="t" r="r" b="b"/>
              <a:pathLst>
                <a:path w="10414000" h="1422400">
                  <a:moveTo>
                    <a:pt x="0" y="0"/>
                  </a:moveTo>
                  <a:lnTo>
                    <a:pt x="10414000" y="0"/>
                  </a:lnTo>
                  <a:lnTo>
                    <a:pt x="10414000" y="1422400"/>
                  </a:lnTo>
                  <a:lnTo>
                    <a:pt x="0" y="14224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0414000" cy="146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572500" y="7191375"/>
            <a:ext cx="7810500" cy="1066800"/>
            <a:chOff x="0" y="0"/>
            <a:chExt cx="10414000" cy="1422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414000" cy="1422400"/>
            </a:xfrm>
            <a:custGeom>
              <a:avLst/>
              <a:gdLst/>
              <a:ahLst/>
              <a:cxnLst/>
              <a:rect l="l" t="t" r="r" b="b"/>
              <a:pathLst>
                <a:path w="10414000" h="1422400">
                  <a:moveTo>
                    <a:pt x="0" y="0"/>
                  </a:moveTo>
                  <a:lnTo>
                    <a:pt x="10414000" y="0"/>
                  </a:lnTo>
                  <a:lnTo>
                    <a:pt x="10414000" y="1422400"/>
                  </a:lnTo>
                  <a:lnTo>
                    <a:pt x="0" y="14224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0414000" cy="146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600" y="3143250"/>
            <a:ext cx="6477000" cy="5524500"/>
            <a:chOff x="0" y="0"/>
            <a:chExt cx="8636000" cy="7366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636000" cy="7366000"/>
            </a:xfrm>
            <a:custGeom>
              <a:avLst/>
              <a:gdLst/>
              <a:ahLst/>
              <a:cxnLst/>
              <a:rect l="l" t="t" r="r" b="b"/>
              <a:pathLst>
                <a:path w="8636000" h="7366000">
                  <a:moveTo>
                    <a:pt x="0" y="0"/>
                  </a:moveTo>
                  <a:lnTo>
                    <a:pt x="8636000" y="0"/>
                  </a:lnTo>
                  <a:lnTo>
                    <a:pt x="8636000" y="7366000"/>
                  </a:lnTo>
                  <a:lnTo>
                    <a:pt x="0" y="736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5" r="-25"/>
              </a:stretch>
            </a:blipFill>
            <a:ln cap="sq">
              <a:noFill/>
              <a:prstDash val="solid"/>
              <a:miter/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0" y="0"/>
              <a:ext cx="228600" cy="7366000"/>
              <a:chOff x="0" y="0"/>
              <a:chExt cx="228600" cy="73660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228600" cy="7366000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7366000">
                    <a:moveTo>
                      <a:pt x="0" y="0"/>
                    </a:moveTo>
                    <a:lnTo>
                      <a:pt x="228600" y="0"/>
                    </a:lnTo>
                    <a:lnTo>
                      <a:pt x="228600" y="7366000"/>
                    </a:lnTo>
                    <a:lnTo>
                      <a:pt x="0" y="7366000"/>
                    </a:lnTo>
                    <a:close/>
                  </a:path>
                </a:pathLst>
              </a:custGeom>
              <a:solidFill>
                <a:srgbClr val="25D3C8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228600" cy="7404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</p:grpSp>
      <p:sp>
        <p:nvSpPr>
          <p:cNvPr id="22" name="TextBox 22"/>
          <p:cNvSpPr txBox="1"/>
          <p:nvPr/>
        </p:nvSpPr>
        <p:spPr>
          <a:xfrm>
            <a:off x="8858250" y="3228975"/>
            <a:ext cx="26670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1">
                <a:solidFill>
                  <a:srgbClr val="1F66FF"/>
                </a:solidFill>
                <a:latin typeface="Open Sans Bold"/>
              </a:rPr>
              <a:t>PROCUREMENT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858250" y="3581400"/>
            <a:ext cx="64770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sz="1500">
                <a:solidFill>
                  <a:srgbClr val="10283A"/>
                </a:solidFill>
                <a:latin typeface="Open Sans"/>
              </a:rPr>
              <a:t>Pemilihan &amp; pengadaan dari supplier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858250" y="4610100"/>
            <a:ext cx="26670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1">
                <a:solidFill>
                  <a:srgbClr val="FF6B4A"/>
                </a:solidFill>
                <a:latin typeface="Open Sans Bold"/>
              </a:rPr>
              <a:t>PRODUCTION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858250" y="4962525"/>
            <a:ext cx="64770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sz="1500">
                <a:solidFill>
                  <a:srgbClr val="10283A"/>
                </a:solidFill>
                <a:latin typeface="Open Sans"/>
              </a:rPr>
              <a:t>Perencanaan dan pelaksanaan produksi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858250" y="5991225"/>
            <a:ext cx="26670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1">
                <a:solidFill>
                  <a:srgbClr val="1F66FF"/>
                </a:solidFill>
                <a:latin typeface="Open Sans Bold"/>
              </a:rPr>
              <a:t>INVENTORY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858250" y="6343650"/>
            <a:ext cx="64770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sz="1500">
                <a:solidFill>
                  <a:srgbClr val="10283A"/>
                </a:solidFill>
                <a:latin typeface="Open Sans"/>
              </a:rPr>
              <a:t>Persediaan bahan dan produk jadi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858250" y="7372350"/>
            <a:ext cx="26670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1">
                <a:solidFill>
                  <a:srgbClr val="FF6B4A"/>
                </a:solidFill>
                <a:latin typeface="Open Sans Bold"/>
              </a:rPr>
              <a:t>DISTRIBUTION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858250" y="7724775"/>
            <a:ext cx="64770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sz="1500">
                <a:solidFill>
                  <a:srgbClr val="10283A"/>
                </a:solidFill>
                <a:latin typeface="Open Sans"/>
              </a:rPr>
              <a:t>Penyimpanan, transportasi, dan pengiriman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90600" y="9696450"/>
            <a:ext cx="1630680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1">
                <a:solidFill>
                  <a:srgbClr val="6F7C82"/>
                </a:solidFill>
                <a:latin typeface="Open Sans Bold"/>
              </a:rPr>
              <a:t>MATERI 6  •  SUPPLY CHAIN MANAGEMENT                                      06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0600" y="514350"/>
            <a:ext cx="14287500" cy="1059942"/>
            <a:chOff x="0" y="0"/>
            <a:chExt cx="19050000" cy="1413256"/>
          </a:xfrm>
        </p:grpSpPr>
        <p:sp>
          <p:nvSpPr>
            <p:cNvPr id="3" name="TextBox 3"/>
            <p:cNvSpPr txBox="1"/>
            <p:nvPr/>
          </p:nvSpPr>
          <p:spPr>
            <a:xfrm>
              <a:off x="0" y="-28575"/>
              <a:ext cx="3048000" cy="3003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89"/>
                </a:lnSpc>
              </a:pPr>
              <a:r>
                <a:rPr sz="1350" b="1">
                  <a:solidFill>
                    <a:srgbClr val="25D3C8"/>
                  </a:solidFill>
                  <a:latin typeface="Open Sans Bold"/>
                </a:rPr>
                <a:t>CONTOH TERINTEGRASI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19050000" cy="8131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24"/>
                </a:lnSpc>
              </a:pPr>
              <a:r>
                <a:rPr sz="3000" b="1">
                  <a:solidFill>
                    <a:srgbClr val="FFFFFF"/>
                  </a:solidFill>
                  <a:latin typeface="League Spartan"/>
                </a:rPr>
                <a:t>Supply chain susu UHT: dari bahan baku ke konsumen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47750" y="3762375"/>
            <a:ext cx="2667000" cy="1285875"/>
            <a:chOff x="0" y="0"/>
            <a:chExt cx="3556000" cy="17145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56000" cy="1714500"/>
            </a:xfrm>
            <a:custGeom>
              <a:avLst/>
              <a:gdLst/>
              <a:ahLst/>
              <a:cxnLst/>
              <a:rect l="l" t="t" r="r" b="b"/>
              <a:pathLst>
                <a:path w="3556000" h="17145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1632857"/>
                  </a:lnTo>
                  <a:cubicBezTo>
                    <a:pt x="3556000" y="1677947"/>
                    <a:pt x="3519447" y="1714500"/>
                    <a:pt x="3474357" y="1714500"/>
                  </a:cubicBezTo>
                  <a:lnTo>
                    <a:pt x="81643" y="1714500"/>
                  </a:lnTo>
                  <a:cubicBezTo>
                    <a:pt x="36553" y="1714500"/>
                    <a:pt x="0" y="1677947"/>
                    <a:pt x="0" y="16328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28575"/>
              <a:ext cx="3556000" cy="1685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sz="1725" b="1">
                  <a:solidFill>
                    <a:srgbClr val="FFFFFF"/>
                  </a:solidFill>
                  <a:latin typeface="Open Sans Bold"/>
                </a:rPr>
                <a:t>SUPPLIER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3714750" y="4400550"/>
            <a:ext cx="523875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4238625" y="3762375"/>
            <a:ext cx="2667000" cy="1285875"/>
            <a:chOff x="0" y="0"/>
            <a:chExt cx="3556000" cy="17145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556000" cy="1714500"/>
            </a:xfrm>
            <a:custGeom>
              <a:avLst/>
              <a:gdLst/>
              <a:ahLst/>
              <a:cxnLst/>
              <a:rect l="l" t="t" r="r" b="b"/>
              <a:pathLst>
                <a:path w="3556000" h="17145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1632857"/>
                  </a:lnTo>
                  <a:cubicBezTo>
                    <a:pt x="3556000" y="1677947"/>
                    <a:pt x="3519447" y="1714500"/>
                    <a:pt x="3474357" y="1714500"/>
                  </a:cubicBezTo>
                  <a:lnTo>
                    <a:pt x="81643" y="1714500"/>
                  </a:lnTo>
                  <a:cubicBezTo>
                    <a:pt x="36553" y="1714500"/>
                    <a:pt x="0" y="1677947"/>
                    <a:pt x="0" y="16328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28575"/>
              <a:ext cx="3556000" cy="1685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sz="1725" b="1">
                  <a:solidFill>
                    <a:srgbClr val="FFFFFF"/>
                  </a:solidFill>
                  <a:latin typeface="Open Sans Bold"/>
                </a:rPr>
                <a:t>MANUFACTURER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6905625" y="4400550"/>
            <a:ext cx="523875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" name="Group 13"/>
          <p:cNvGrpSpPr/>
          <p:nvPr/>
        </p:nvGrpSpPr>
        <p:grpSpPr>
          <a:xfrm>
            <a:off x="7429500" y="3762375"/>
            <a:ext cx="2667000" cy="1285875"/>
            <a:chOff x="0" y="0"/>
            <a:chExt cx="3556000" cy="17145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56000" cy="1714500"/>
            </a:xfrm>
            <a:custGeom>
              <a:avLst/>
              <a:gdLst/>
              <a:ahLst/>
              <a:cxnLst/>
              <a:rect l="l" t="t" r="r" b="b"/>
              <a:pathLst>
                <a:path w="3556000" h="17145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1632857"/>
                  </a:lnTo>
                  <a:cubicBezTo>
                    <a:pt x="3556000" y="1677947"/>
                    <a:pt x="3519447" y="1714500"/>
                    <a:pt x="3474357" y="1714500"/>
                  </a:cubicBezTo>
                  <a:lnTo>
                    <a:pt x="81643" y="1714500"/>
                  </a:lnTo>
                  <a:cubicBezTo>
                    <a:pt x="36553" y="1714500"/>
                    <a:pt x="0" y="1677947"/>
                    <a:pt x="0" y="16328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25D3C8"/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28575"/>
              <a:ext cx="3556000" cy="1685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sz="1725" b="1">
                  <a:solidFill>
                    <a:srgbClr val="071A2B"/>
                  </a:solidFill>
                  <a:latin typeface="Open Sans Bold"/>
                </a:rPr>
                <a:t>DISTRIBUTOR</a:t>
              </a:r>
            </a:p>
          </p:txBody>
        </p:sp>
      </p:grpSp>
      <p:sp>
        <p:nvSpPr>
          <p:cNvPr id="16" name="AutoShape 16"/>
          <p:cNvSpPr/>
          <p:nvPr/>
        </p:nvSpPr>
        <p:spPr>
          <a:xfrm>
            <a:off x="10096500" y="4400550"/>
            <a:ext cx="523875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/>
          <p:nvPr/>
        </p:nvGrpSpPr>
        <p:grpSpPr>
          <a:xfrm>
            <a:off x="10620375" y="3762375"/>
            <a:ext cx="2667000" cy="1285875"/>
            <a:chOff x="0" y="0"/>
            <a:chExt cx="3556000" cy="17145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556000" cy="1714500"/>
            </a:xfrm>
            <a:custGeom>
              <a:avLst/>
              <a:gdLst/>
              <a:ahLst/>
              <a:cxnLst/>
              <a:rect l="l" t="t" r="r" b="b"/>
              <a:pathLst>
                <a:path w="3556000" h="17145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1632857"/>
                  </a:lnTo>
                  <a:cubicBezTo>
                    <a:pt x="3556000" y="1677947"/>
                    <a:pt x="3519447" y="1714500"/>
                    <a:pt x="3474357" y="1714500"/>
                  </a:cubicBezTo>
                  <a:lnTo>
                    <a:pt x="81643" y="1714500"/>
                  </a:lnTo>
                  <a:cubicBezTo>
                    <a:pt x="36553" y="1714500"/>
                    <a:pt x="0" y="1677947"/>
                    <a:pt x="0" y="16328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28575"/>
              <a:ext cx="3556000" cy="1685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sz="1725" b="1">
                  <a:solidFill>
                    <a:srgbClr val="FFFFFF"/>
                  </a:solidFill>
                  <a:latin typeface="Open Sans Bold"/>
                </a:rPr>
                <a:t>RETAILER</a:t>
              </a:r>
            </a:p>
          </p:txBody>
        </p:sp>
      </p:grpSp>
      <p:sp>
        <p:nvSpPr>
          <p:cNvPr id="20" name="AutoShape 20"/>
          <p:cNvSpPr/>
          <p:nvPr/>
        </p:nvSpPr>
        <p:spPr>
          <a:xfrm>
            <a:off x="13287375" y="4400550"/>
            <a:ext cx="523875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1" name="Group 21"/>
          <p:cNvGrpSpPr/>
          <p:nvPr/>
        </p:nvGrpSpPr>
        <p:grpSpPr>
          <a:xfrm>
            <a:off x="13811250" y="3762375"/>
            <a:ext cx="2667000" cy="1285875"/>
            <a:chOff x="0" y="0"/>
            <a:chExt cx="3556000" cy="17145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556000" cy="1714500"/>
            </a:xfrm>
            <a:custGeom>
              <a:avLst/>
              <a:gdLst/>
              <a:ahLst/>
              <a:cxnLst/>
              <a:rect l="l" t="t" r="r" b="b"/>
              <a:pathLst>
                <a:path w="3556000" h="17145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1632857"/>
                  </a:lnTo>
                  <a:cubicBezTo>
                    <a:pt x="3556000" y="1677947"/>
                    <a:pt x="3519447" y="1714500"/>
                    <a:pt x="3474357" y="1714500"/>
                  </a:cubicBezTo>
                  <a:lnTo>
                    <a:pt x="81643" y="1714500"/>
                  </a:lnTo>
                  <a:cubicBezTo>
                    <a:pt x="36553" y="1714500"/>
                    <a:pt x="0" y="1677947"/>
                    <a:pt x="0" y="16328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28575"/>
              <a:ext cx="3556000" cy="1685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sz="1725" b="1">
                  <a:solidFill>
                    <a:srgbClr val="FFFFFF"/>
                  </a:solidFill>
                  <a:latin typeface="Open Sans Bold"/>
                </a:rPr>
                <a:t>CUSTOMER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047750" y="5410200"/>
            <a:ext cx="26670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800">
                <a:solidFill>
                  <a:srgbClr val="DFE9E7"/>
                </a:solidFill>
                <a:latin typeface="Open Sans"/>
              </a:rPr>
              <a:t>Susu segar • kemasan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238625" y="5410200"/>
            <a:ext cx="26670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800">
                <a:solidFill>
                  <a:srgbClr val="DFE9E7"/>
                </a:solidFill>
                <a:latin typeface="Open Sans"/>
              </a:rPr>
              <a:t>Produksi • packaging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429500" y="5410200"/>
            <a:ext cx="26670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800">
                <a:solidFill>
                  <a:srgbClr val="DFE9E7"/>
                </a:solidFill>
                <a:latin typeface="Open Sans"/>
              </a:rPr>
              <a:t>Gudang • transportasi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620375" y="5410200"/>
            <a:ext cx="2667000" cy="594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500">
                <a:solidFill>
                  <a:srgbClr val="DFE9E7"/>
                </a:solidFill>
                <a:latin typeface="Open Sans"/>
              </a:rPr>
              <a:t>Minimarket • supermarket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811250" y="5410200"/>
            <a:ext cx="26670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800">
                <a:solidFill>
                  <a:srgbClr val="DFE9E7"/>
                </a:solidFill>
                <a:latin typeface="Open Sans"/>
              </a:rPr>
              <a:t>Pembeli akhir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2095500" y="7124700"/>
            <a:ext cx="14097000" cy="1238250"/>
            <a:chOff x="0" y="0"/>
            <a:chExt cx="18796000" cy="1651000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18796000" cy="1651000"/>
              <a:chOff x="0" y="0"/>
              <a:chExt cx="18796000" cy="16510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8796000" cy="1651000"/>
              </a:xfrm>
              <a:custGeom>
                <a:avLst/>
                <a:gdLst/>
                <a:ahLst/>
                <a:cxnLst/>
                <a:rect l="l" t="t" r="r" b="b"/>
                <a:pathLst>
                  <a:path w="18796000" h="1651000">
                    <a:moveTo>
                      <a:pt x="0" y="0"/>
                    </a:moveTo>
                    <a:lnTo>
                      <a:pt x="18796000" y="0"/>
                    </a:lnTo>
                    <a:lnTo>
                      <a:pt x="18796000" y="1651000"/>
                    </a:lnTo>
                    <a:lnTo>
                      <a:pt x="0" y="1651000"/>
                    </a:lnTo>
                    <a:close/>
                  </a:path>
                </a:pathLst>
              </a:custGeom>
              <a:solidFill>
                <a:srgbClr val="10283A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0" y="-38100"/>
                <a:ext cx="18796000" cy="1689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508000" y="495300"/>
              <a:ext cx="17780000" cy="4438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33"/>
                </a:lnSpc>
              </a:pPr>
              <a:r>
                <a:rPr sz="1400" b="1">
                  <a:solidFill>
                    <a:srgbClr val="FFFFFF"/>
                  </a:solidFill>
                  <a:latin typeface="Open Sans Bold"/>
                </a:rPr>
                <a:t>PRODUCT  → menuju pelanggan     |     INFORMATION &amp; FINANCIAL FLOW  ↔ menghubungkan seluruh pihak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990600" y="9696450"/>
            <a:ext cx="1630680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1">
                <a:solidFill>
                  <a:srgbClr val="DFE9E7"/>
                </a:solidFill>
                <a:latin typeface="Open Sans Bold"/>
              </a:rPr>
              <a:t>MATERI 6  •  SUPPLY CHAIN MANAGEMENT                                      07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0600" y="514350"/>
            <a:ext cx="14287500" cy="1631442"/>
            <a:chOff x="0" y="0"/>
            <a:chExt cx="19050000" cy="2175256"/>
          </a:xfrm>
        </p:grpSpPr>
        <p:sp>
          <p:nvSpPr>
            <p:cNvPr id="3" name="TextBox 3"/>
            <p:cNvSpPr txBox="1"/>
            <p:nvPr/>
          </p:nvSpPr>
          <p:spPr>
            <a:xfrm>
              <a:off x="0" y="-9525"/>
              <a:ext cx="3048000" cy="1619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50"/>
                </a:lnSpc>
              </a:pPr>
              <a:r>
                <a:rPr sz="1800" b="1">
                  <a:solidFill>
                    <a:srgbClr val="1F66FF"/>
                  </a:solidFill>
                  <a:latin typeface="Open Sans Bold"/>
                </a:rPr>
                <a:t>SIKLUS PESANAN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19050000" cy="15751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24"/>
                </a:lnSpc>
              </a:pPr>
              <a:r>
                <a:rPr sz="3000" b="1">
                  <a:solidFill>
                    <a:srgbClr val="10283A"/>
                  </a:solidFill>
                  <a:latin typeface="League Spartan"/>
                </a:rPr>
                <a:t>Permintaan pelanggan memicu rangkaian aktivitas supply chain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00125" y="3762375"/>
            <a:ext cx="2714625" cy="1190625"/>
            <a:chOff x="0" y="0"/>
            <a:chExt cx="3619500" cy="15875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19500" cy="1587500"/>
            </a:xfrm>
            <a:custGeom>
              <a:avLst/>
              <a:gdLst/>
              <a:ahLst/>
              <a:cxnLst/>
              <a:rect l="l" t="t" r="r" b="b"/>
              <a:pathLst>
                <a:path w="3619500" h="1587500">
                  <a:moveTo>
                    <a:pt x="80211" y="0"/>
                  </a:moveTo>
                  <a:lnTo>
                    <a:pt x="3539289" y="0"/>
                  </a:lnTo>
                  <a:cubicBezTo>
                    <a:pt x="3560563" y="0"/>
                    <a:pt x="3580964" y="8451"/>
                    <a:pt x="3596007" y="23493"/>
                  </a:cubicBezTo>
                  <a:cubicBezTo>
                    <a:pt x="3611049" y="38536"/>
                    <a:pt x="3619500" y="58937"/>
                    <a:pt x="3619500" y="80211"/>
                  </a:cubicBezTo>
                  <a:lnTo>
                    <a:pt x="3619500" y="1507289"/>
                  </a:lnTo>
                  <a:cubicBezTo>
                    <a:pt x="3619500" y="1528563"/>
                    <a:pt x="3611049" y="1548964"/>
                    <a:pt x="3596007" y="1564007"/>
                  </a:cubicBezTo>
                  <a:cubicBezTo>
                    <a:pt x="3580964" y="1579049"/>
                    <a:pt x="3560563" y="1587500"/>
                    <a:pt x="3539289" y="1587500"/>
                  </a:cubicBezTo>
                  <a:lnTo>
                    <a:pt x="80211" y="1587500"/>
                  </a:lnTo>
                  <a:cubicBezTo>
                    <a:pt x="58937" y="1587500"/>
                    <a:pt x="38536" y="1579049"/>
                    <a:pt x="23493" y="1564007"/>
                  </a:cubicBezTo>
                  <a:cubicBezTo>
                    <a:pt x="8451" y="1548964"/>
                    <a:pt x="0" y="1528563"/>
                    <a:pt x="0" y="1507289"/>
                  </a:cubicBezTo>
                  <a:lnTo>
                    <a:pt x="0" y="80211"/>
                  </a:lnTo>
                  <a:cubicBezTo>
                    <a:pt x="0" y="58937"/>
                    <a:pt x="8451" y="38536"/>
                    <a:pt x="23493" y="23493"/>
                  </a:cubicBezTo>
                  <a:cubicBezTo>
                    <a:pt x="38536" y="8451"/>
                    <a:pt x="58937" y="0"/>
                    <a:pt x="80211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28575"/>
              <a:ext cx="3619500" cy="1558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sz="1725" b="1">
                  <a:solidFill>
                    <a:srgbClr val="FFFFFF"/>
                  </a:solidFill>
                  <a:latin typeface="Open Sans Bold"/>
                </a:rPr>
                <a:t>DEMAND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3714750" y="4362450"/>
            <a:ext cx="619125" cy="0"/>
          </a:xfrm>
          <a:prstGeom prst="line">
            <a:avLst/>
          </a:prstGeom>
          <a:ln w="38100" cap="flat">
            <a:solidFill>
              <a:srgbClr val="10283A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4333875" y="3762375"/>
            <a:ext cx="2714625" cy="1190625"/>
            <a:chOff x="0" y="0"/>
            <a:chExt cx="3619500" cy="15875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619500" cy="1587500"/>
            </a:xfrm>
            <a:custGeom>
              <a:avLst/>
              <a:gdLst/>
              <a:ahLst/>
              <a:cxnLst/>
              <a:rect l="l" t="t" r="r" b="b"/>
              <a:pathLst>
                <a:path w="3619500" h="1587500">
                  <a:moveTo>
                    <a:pt x="80211" y="0"/>
                  </a:moveTo>
                  <a:lnTo>
                    <a:pt x="3539289" y="0"/>
                  </a:lnTo>
                  <a:cubicBezTo>
                    <a:pt x="3560563" y="0"/>
                    <a:pt x="3580964" y="8451"/>
                    <a:pt x="3596007" y="23493"/>
                  </a:cubicBezTo>
                  <a:cubicBezTo>
                    <a:pt x="3611049" y="38536"/>
                    <a:pt x="3619500" y="58937"/>
                    <a:pt x="3619500" y="80211"/>
                  </a:cubicBezTo>
                  <a:lnTo>
                    <a:pt x="3619500" y="1507289"/>
                  </a:lnTo>
                  <a:cubicBezTo>
                    <a:pt x="3619500" y="1528563"/>
                    <a:pt x="3611049" y="1548964"/>
                    <a:pt x="3596007" y="1564007"/>
                  </a:cubicBezTo>
                  <a:cubicBezTo>
                    <a:pt x="3580964" y="1579049"/>
                    <a:pt x="3560563" y="1587500"/>
                    <a:pt x="3539289" y="1587500"/>
                  </a:cubicBezTo>
                  <a:lnTo>
                    <a:pt x="80211" y="1587500"/>
                  </a:lnTo>
                  <a:cubicBezTo>
                    <a:pt x="58937" y="1587500"/>
                    <a:pt x="38536" y="1579049"/>
                    <a:pt x="23493" y="1564007"/>
                  </a:cubicBezTo>
                  <a:cubicBezTo>
                    <a:pt x="8451" y="1548964"/>
                    <a:pt x="0" y="1528563"/>
                    <a:pt x="0" y="1507289"/>
                  </a:cubicBezTo>
                  <a:lnTo>
                    <a:pt x="0" y="80211"/>
                  </a:lnTo>
                  <a:cubicBezTo>
                    <a:pt x="0" y="58937"/>
                    <a:pt x="8451" y="38536"/>
                    <a:pt x="23493" y="23493"/>
                  </a:cubicBezTo>
                  <a:cubicBezTo>
                    <a:pt x="38536" y="8451"/>
                    <a:pt x="58937" y="0"/>
                    <a:pt x="80211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28575"/>
              <a:ext cx="3619500" cy="1558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sz="1725" b="1">
                  <a:solidFill>
                    <a:srgbClr val="FFFFFF"/>
                  </a:solidFill>
                  <a:latin typeface="Open Sans Bold"/>
                </a:rPr>
                <a:t>ORDER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7048500" y="4362450"/>
            <a:ext cx="619125" cy="0"/>
          </a:xfrm>
          <a:prstGeom prst="line">
            <a:avLst/>
          </a:prstGeom>
          <a:ln w="38100" cap="flat">
            <a:solidFill>
              <a:srgbClr val="10283A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" name="Group 13"/>
          <p:cNvGrpSpPr/>
          <p:nvPr/>
        </p:nvGrpSpPr>
        <p:grpSpPr>
          <a:xfrm>
            <a:off x="7667625" y="3762375"/>
            <a:ext cx="2714625" cy="1190625"/>
            <a:chOff x="0" y="0"/>
            <a:chExt cx="3619500" cy="15875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619500" cy="1587500"/>
            </a:xfrm>
            <a:custGeom>
              <a:avLst/>
              <a:gdLst/>
              <a:ahLst/>
              <a:cxnLst/>
              <a:rect l="l" t="t" r="r" b="b"/>
              <a:pathLst>
                <a:path w="3619500" h="1587500">
                  <a:moveTo>
                    <a:pt x="80211" y="0"/>
                  </a:moveTo>
                  <a:lnTo>
                    <a:pt x="3539289" y="0"/>
                  </a:lnTo>
                  <a:cubicBezTo>
                    <a:pt x="3560563" y="0"/>
                    <a:pt x="3580964" y="8451"/>
                    <a:pt x="3596007" y="23493"/>
                  </a:cubicBezTo>
                  <a:cubicBezTo>
                    <a:pt x="3611049" y="38536"/>
                    <a:pt x="3619500" y="58937"/>
                    <a:pt x="3619500" y="80211"/>
                  </a:cubicBezTo>
                  <a:lnTo>
                    <a:pt x="3619500" y="1507289"/>
                  </a:lnTo>
                  <a:cubicBezTo>
                    <a:pt x="3619500" y="1528563"/>
                    <a:pt x="3611049" y="1548964"/>
                    <a:pt x="3596007" y="1564007"/>
                  </a:cubicBezTo>
                  <a:cubicBezTo>
                    <a:pt x="3580964" y="1579049"/>
                    <a:pt x="3560563" y="1587500"/>
                    <a:pt x="3539289" y="1587500"/>
                  </a:cubicBezTo>
                  <a:lnTo>
                    <a:pt x="80211" y="1587500"/>
                  </a:lnTo>
                  <a:cubicBezTo>
                    <a:pt x="58937" y="1587500"/>
                    <a:pt x="38536" y="1579049"/>
                    <a:pt x="23493" y="1564007"/>
                  </a:cubicBezTo>
                  <a:cubicBezTo>
                    <a:pt x="8451" y="1548964"/>
                    <a:pt x="0" y="1528563"/>
                    <a:pt x="0" y="1507289"/>
                  </a:cubicBezTo>
                  <a:lnTo>
                    <a:pt x="0" y="80211"/>
                  </a:lnTo>
                  <a:cubicBezTo>
                    <a:pt x="0" y="58937"/>
                    <a:pt x="8451" y="38536"/>
                    <a:pt x="23493" y="23493"/>
                  </a:cubicBezTo>
                  <a:cubicBezTo>
                    <a:pt x="38536" y="8451"/>
                    <a:pt x="58937" y="0"/>
                    <a:pt x="80211" y="0"/>
                  </a:cubicBezTo>
                  <a:close/>
                </a:path>
              </a:pathLst>
            </a:custGeom>
            <a:solidFill>
              <a:srgbClr val="25D3C8"/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28575"/>
              <a:ext cx="3619500" cy="1558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sz="1800" b="1">
                  <a:solidFill>
                    <a:srgbClr val="071A2B"/>
                  </a:solidFill>
                  <a:latin typeface="Open Sans Bold"/>
                </a:rPr>
                <a:t>FULFILLMENT</a:t>
              </a:r>
            </a:p>
          </p:txBody>
        </p:sp>
      </p:grpSp>
      <p:sp>
        <p:nvSpPr>
          <p:cNvPr id="16" name="AutoShape 16"/>
          <p:cNvSpPr/>
          <p:nvPr/>
        </p:nvSpPr>
        <p:spPr>
          <a:xfrm>
            <a:off x="10382250" y="4362450"/>
            <a:ext cx="619125" cy="0"/>
          </a:xfrm>
          <a:prstGeom prst="line">
            <a:avLst/>
          </a:prstGeom>
          <a:ln w="38100" cap="flat">
            <a:solidFill>
              <a:srgbClr val="10283A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/>
          <p:nvPr/>
        </p:nvGrpSpPr>
        <p:grpSpPr>
          <a:xfrm>
            <a:off x="11001375" y="3762375"/>
            <a:ext cx="2714625" cy="1190625"/>
            <a:chOff x="0" y="0"/>
            <a:chExt cx="3619500" cy="15875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19500" cy="1587500"/>
            </a:xfrm>
            <a:custGeom>
              <a:avLst/>
              <a:gdLst/>
              <a:ahLst/>
              <a:cxnLst/>
              <a:rect l="l" t="t" r="r" b="b"/>
              <a:pathLst>
                <a:path w="3619500" h="1587500">
                  <a:moveTo>
                    <a:pt x="80211" y="0"/>
                  </a:moveTo>
                  <a:lnTo>
                    <a:pt x="3539289" y="0"/>
                  </a:lnTo>
                  <a:cubicBezTo>
                    <a:pt x="3560563" y="0"/>
                    <a:pt x="3580964" y="8451"/>
                    <a:pt x="3596007" y="23493"/>
                  </a:cubicBezTo>
                  <a:cubicBezTo>
                    <a:pt x="3611049" y="38536"/>
                    <a:pt x="3619500" y="58937"/>
                    <a:pt x="3619500" y="80211"/>
                  </a:cubicBezTo>
                  <a:lnTo>
                    <a:pt x="3619500" y="1507289"/>
                  </a:lnTo>
                  <a:cubicBezTo>
                    <a:pt x="3619500" y="1528563"/>
                    <a:pt x="3611049" y="1548964"/>
                    <a:pt x="3596007" y="1564007"/>
                  </a:cubicBezTo>
                  <a:cubicBezTo>
                    <a:pt x="3580964" y="1579049"/>
                    <a:pt x="3560563" y="1587500"/>
                    <a:pt x="3539289" y="1587500"/>
                  </a:cubicBezTo>
                  <a:lnTo>
                    <a:pt x="80211" y="1587500"/>
                  </a:lnTo>
                  <a:cubicBezTo>
                    <a:pt x="58937" y="1587500"/>
                    <a:pt x="38536" y="1579049"/>
                    <a:pt x="23493" y="1564007"/>
                  </a:cubicBezTo>
                  <a:cubicBezTo>
                    <a:pt x="8451" y="1548964"/>
                    <a:pt x="0" y="1528563"/>
                    <a:pt x="0" y="1507289"/>
                  </a:cubicBezTo>
                  <a:lnTo>
                    <a:pt x="0" y="80211"/>
                  </a:lnTo>
                  <a:cubicBezTo>
                    <a:pt x="0" y="58937"/>
                    <a:pt x="8451" y="38536"/>
                    <a:pt x="23493" y="23493"/>
                  </a:cubicBezTo>
                  <a:cubicBezTo>
                    <a:pt x="38536" y="8451"/>
                    <a:pt x="58937" y="0"/>
                    <a:pt x="80211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28575"/>
              <a:ext cx="3619500" cy="1558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sz="1725" b="1">
                  <a:solidFill>
                    <a:srgbClr val="FFFFFF"/>
                  </a:solidFill>
                  <a:latin typeface="Open Sans Bold"/>
                </a:rPr>
                <a:t>DELIVERY</a:t>
              </a:r>
            </a:p>
          </p:txBody>
        </p:sp>
      </p:grpSp>
      <p:sp>
        <p:nvSpPr>
          <p:cNvPr id="20" name="AutoShape 20"/>
          <p:cNvSpPr/>
          <p:nvPr/>
        </p:nvSpPr>
        <p:spPr>
          <a:xfrm>
            <a:off x="13716000" y="4362450"/>
            <a:ext cx="619125" cy="0"/>
          </a:xfrm>
          <a:prstGeom prst="line">
            <a:avLst/>
          </a:prstGeom>
          <a:ln w="38100" cap="flat">
            <a:solidFill>
              <a:srgbClr val="10283A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1" name="Group 21"/>
          <p:cNvGrpSpPr/>
          <p:nvPr/>
        </p:nvGrpSpPr>
        <p:grpSpPr>
          <a:xfrm>
            <a:off x="14335125" y="3762375"/>
            <a:ext cx="2714625" cy="1190625"/>
            <a:chOff x="0" y="0"/>
            <a:chExt cx="3619500" cy="15875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619500" cy="1587500"/>
            </a:xfrm>
            <a:custGeom>
              <a:avLst/>
              <a:gdLst/>
              <a:ahLst/>
              <a:cxnLst/>
              <a:rect l="l" t="t" r="r" b="b"/>
              <a:pathLst>
                <a:path w="3619500" h="1587500">
                  <a:moveTo>
                    <a:pt x="80211" y="0"/>
                  </a:moveTo>
                  <a:lnTo>
                    <a:pt x="3539289" y="0"/>
                  </a:lnTo>
                  <a:cubicBezTo>
                    <a:pt x="3560563" y="0"/>
                    <a:pt x="3580964" y="8451"/>
                    <a:pt x="3596007" y="23493"/>
                  </a:cubicBezTo>
                  <a:cubicBezTo>
                    <a:pt x="3611049" y="38536"/>
                    <a:pt x="3619500" y="58937"/>
                    <a:pt x="3619500" y="80211"/>
                  </a:cubicBezTo>
                  <a:lnTo>
                    <a:pt x="3619500" y="1507289"/>
                  </a:lnTo>
                  <a:cubicBezTo>
                    <a:pt x="3619500" y="1528563"/>
                    <a:pt x="3611049" y="1548964"/>
                    <a:pt x="3596007" y="1564007"/>
                  </a:cubicBezTo>
                  <a:cubicBezTo>
                    <a:pt x="3580964" y="1579049"/>
                    <a:pt x="3560563" y="1587500"/>
                    <a:pt x="3539289" y="1587500"/>
                  </a:cubicBezTo>
                  <a:lnTo>
                    <a:pt x="80211" y="1587500"/>
                  </a:lnTo>
                  <a:cubicBezTo>
                    <a:pt x="58937" y="1587500"/>
                    <a:pt x="38536" y="1579049"/>
                    <a:pt x="23493" y="1564007"/>
                  </a:cubicBezTo>
                  <a:cubicBezTo>
                    <a:pt x="8451" y="1548964"/>
                    <a:pt x="0" y="1528563"/>
                    <a:pt x="0" y="1507289"/>
                  </a:cubicBezTo>
                  <a:lnTo>
                    <a:pt x="0" y="80211"/>
                  </a:lnTo>
                  <a:cubicBezTo>
                    <a:pt x="0" y="58937"/>
                    <a:pt x="8451" y="38536"/>
                    <a:pt x="23493" y="23493"/>
                  </a:cubicBezTo>
                  <a:cubicBezTo>
                    <a:pt x="38536" y="8451"/>
                    <a:pt x="58937" y="0"/>
                    <a:pt x="80211" y="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28575"/>
              <a:ext cx="3619500" cy="1558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sz="1725" b="1">
                  <a:solidFill>
                    <a:srgbClr val="FFFFFF"/>
                  </a:solidFill>
                  <a:latin typeface="Open Sans Bold"/>
                </a:rPr>
                <a:t>RECEIPT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000125" y="5219700"/>
            <a:ext cx="2714625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800">
                <a:solidFill>
                  <a:srgbClr val="6F7C82"/>
                </a:solidFill>
                <a:latin typeface="Open Sans"/>
              </a:rPr>
              <a:t>Permintaan muncul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333875" y="5219700"/>
            <a:ext cx="2714625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800">
                <a:solidFill>
                  <a:srgbClr val="6F7C82"/>
                </a:solidFill>
                <a:latin typeface="Open Sans"/>
              </a:rPr>
              <a:t>Pesanan dicatat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667625" y="5219700"/>
            <a:ext cx="2714625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400">
                <a:solidFill>
                  <a:srgbClr val="6F7C82"/>
                </a:solidFill>
                <a:latin typeface="Open Sans"/>
              </a:rPr>
              <a:t>Stok / produksi disiapkan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001375" y="5219700"/>
            <a:ext cx="2714625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800">
                <a:solidFill>
                  <a:srgbClr val="6F7C82"/>
                </a:solidFill>
                <a:latin typeface="Open Sans"/>
              </a:rPr>
              <a:t>Barang dikirim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335125" y="5219700"/>
            <a:ext cx="2714625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800">
                <a:solidFill>
                  <a:srgbClr val="6F7C82"/>
                </a:solidFill>
                <a:latin typeface="Open Sans"/>
              </a:rPr>
              <a:t>Pelanggan menerima</a:t>
            </a:r>
          </a:p>
        </p:txBody>
      </p:sp>
      <p:sp>
        <p:nvSpPr>
          <p:cNvPr id="29" name="AutoShape 29"/>
          <p:cNvSpPr/>
          <p:nvPr/>
        </p:nvSpPr>
        <p:spPr>
          <a:xfrm flipH="1">
            <a:off x="2381250" y="6762750"/>
            <a:ext cx="13239750" cy="0"/>
          </a:xfrm>
          <a:prstGeom prst="line">
            <a:avLst/>
          </a:prstGeom>
          <a:ln w="28575" cap="rnd">
            <a:solidFill>
              <a:srgbClr val="FF6B4A"/>
            </a:solidFill>
            <a:prstDash val="lgDash"/>
            <a:headEnd type="none" w="sm" len="sm"/>
            <a:tailEnd type="none" w="sm" len="sm"/>
          </a:ln>
        </p:spPr>
      </p:sp>
      <p:sp>
        <p:nvSpPr>
          <p:cNvPr id="30" name="TextBox 30"/>
          <p:cNvSpPr txBox="1"/>
          <p:nvPr/>
        </p:nvSpPr>
        <p:spPr>
          <a:xfrm>
            <a:off x="4095750" y="7058025"/>
            <a:ext cx="10096500" cy="342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3"/>
              </a:lnSpc>
            </a:pPr>
            <a:r>
              <a:rPr sz="1600">
                <a:solidFill>
                  <a:srgbClr val="10283A"/>
                </a:solidFill>
                <a:latin typeface="Open Sans"/>
              </a:rPr>
              <a:t>Kecepatan dan akurasi di setiap tahap memengaruhi service level dan biaya.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90600" y="9696450"/>
            <a:ext cx="1630680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1">
                <a:solidFill>
                  <a:srgbClr val="6F7C82"/>
                </a:solidFill>
                <a:latin typeface="Open Sans Bold"/>
              </a:rPr>
              <a:t>MATERI 6  •  SUPPLY CHAIN MANAGEMENT                                      08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0600" y="514350"/>
            <a:ext cx="14287500" cy="1059942"/>
            <a:chOff x="0" y="0"/>
            <a:chExt cx="19050000" cy="1413256"/>
          </a:xfrm>
        </p:grpSpPr>
        <p:sp>
          <p:nvSpPr>
            <p:cNvPr id="3" name="TextBox 3"/>
            <p:cNvSpPr txBox="1"/>
            <p:nvPr/>
          </p:nvSpPr>
          <p:spPr>
            <a:xfrm>
              <a:off x="0" y="-28575"/>
              <a:ext cx="304800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500" b="1">
                  <a:solidFill>
                    <a:srgbClr val="25D3C8"/>
                  </a:solidFill>
                  <a:latin typeface="Open Sans Bold"/>
                </a:rPr>
                <a:t>SUMBER GANGGUAN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19050000" cy="8131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24"/>
                </a:lnSpc>
              </a:pPr>
              <a:r>
                <a:rPr sz="2800" b="1">
                  <a:solidFill>
                    <a:srgbClr val="FFFFFF"/>
                  </a:solidFill>
                  <a:latin typeface="League Spartan"/>
                </a:rPr>
                <a:t>Masalah kecil di satu titik dapat berdampak ke seluruh rantai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7250" y="3857625"/>
            <a:ext cx="2000250" cy="1809750"/>
            <a:chOff x="0" y="0"/>
            <a:chExt cx="2667000" cy="2413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67000" cy="2413000"/>
            </a:xfrm>
            <a:custGeom>
              <a:avLst/>
              <a:gdLst/>
              <a:ahLst/>
              <a:cxnLst/>
              <a:rect l="l" t="t" r="r" b="b"/>
              <a:pathLst>
                <a:path w="2667000" h="2413000">
                  <a:moveTo>
                    <a:pt x="108857" y="0"/>
                  </a:moveTo>
                  <a:lnTo>
                    <a:pt x="2558143" y="0"/>
                  </a:lnTo>
                  <a:cubicBezTo>
                    <a:pt x="2587014" y="0"/>
                    <a:pt x="2614702" y="11469"/>
                    <a:pt x="2635116" y="31884"/>
                  </a:cubicBezTo>
                  <a:cubicBezTo>
                    <a:pt x="2655531" y="52298"/>
                    <a:pt x="2667000" y="79986"/>
                    <a:pt x="2667000" y="108857"/>
                  </a:cubicBezTo>
                  <a:lnTo>
                    <a:pt x="2667000" y="2304143"/>
                  </a:lnTo>
                  <a:cubicBezTo>
                    <a:pt x="2667000" y="2333014"/>
                    <a:pt x="2655531" y="2360702"/>
                    <a:pt x="2635116" y="2381116"/>
                  </a:cubicBezTo>
                  <a:cubicBezTo>
                    <a:pt x="2614702" y="2401531"/>
                    <a:pt x="2587014" y="2413000"/>
                    <a:pt x="2558143" y="2413000"/>
                  </a:cubicBezTo>
                  <a:lnTo>
                    <a:pt x="108857" y="2413000"/>
                  </a:lnTo>
                  <a:cubicBezTo>
                    <a:pt x="79986" y="2413000"/>
                    <a:pt x="52298" y="2401531"/>
                    <a:pt x="31884" y="2381116"/>
                  </a:cubicBezTo>
                  <a:cubicBezTo>
                    <a:pt x="11469" y="2360702"/>
                    <a:pt x="0" y="2333014"/>
                    <a:pt x="0" y="2304143"/>
                  </a:cubicBezTo>
                  <a:lnTo>
                    <a:pt x="0" y="108857"/>
                  </a:lnTo>
                  <a:cubicBezTo>
                    <a:pt x="0" y="79986"/>
                    <a:pt x="11469" y="52298"/>
                    <a:pt x="31884" y="31884"/>
                  </a:cubicBezTo>
                  <a:cubicBezTo>
                    <a:pt x="52298" y="11469"/>
                    <a:pt x="79986" y="0"/>
                    <a:pt x="108857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2667000" cy="2393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50"/>
                </a:lnSpc>
              </a:pPr>
              <a:r>
                <a:rPr sz="1500" b="1">
                  <a:solidFill>
                    <a:srgbClr val="FFFFFF"/>
                  </a:solidFill>
                  <a:latin typeface="Open Sans Bold"/>
                </a:rPr>
                <a:t>DEMAND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2857500" y="4762500"/>
            <a:ext cx="428625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3286125" y="3857625"/>
            <a:ext cx="2000250" cy="1809750"/>
            <a:chOff x="0" y="0"/>
            <a:chExt cx="2667000" cy="2413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67000" cy="2413000"/>
            </a:xfrm>
            <a:custGeom>
              <a:avLst/>
              <a:gdLst/>
              <a:ahLst/>
              <a:cxnLst/>
              <a:rect l="l" t="t" r="r" b="b"/>
              <a:pathLst>
                <a:path w="2667000" h="2413000">
                  <a:moveTo>
                    <a:pt x="108857" y="0"/>
                  </a:moveTo>
                  <a:lnTo>
                    <a:pt x="2558143" y="0"/>
                  </a:lnTo>
                  <a:cubicBezTo>
                    <a:pt x="2587014" y="0"/>
                    <a:pt x="2614702" y="11469"/>
                    <a:pt x="2635116" y="31884"/>
                  </a:cubicBezTo>
                  <a:cubicBezTo>
                    <a:pt x="2655531" y="52298"/>
                    <a:pt x="2667000" y="79986"/>
                    <a:pt x="2667000" y="108857"/>
                  </a:cubicBezTo>
                  <a:lnTo>
                    <a:pt x="2667000" y="2304143"/>
                  </a:lnTo>
                  <a:cubicBezTo>
                    <a:pt x="2667000" y="2333014"/>
                    <a:pt x="2655531" y="2360702"/>
                    <a:pt x="2635116" y="2381116"/>
                  </a:cubicBezTo>
                  <a:cubicBezTo>
                    <a:pt x="2614702" y="2401531"/>
                    <a:pt x="2587014" y="2413000"/>
                    <a:pt x="2558143" y="2413000"/>
                  </a:cubicBezTo>
                  <a:lnTo>
                    <a:pt x="108857" y="2413000"/>
                  </a:lnTo>
                  <a:cubicBezTo>
                    <a:pt x="79986" y="2413000"/>
                    <a:pt x="52298" y="2401531"/>
                    <a:pt x="31884" y="2381116"/>
                  </a:cubicBezTo>
                  <a:cubicBezTo>
                    <a:pt x="11469" y="2360702"/>
                    <a:pt x="0" y="2333014"/>
                    <a:pt x="0" y="2304143"/>
                  </a:cubicBezTo>
                  <a:lnTo>
                    <a:pt x="0" y="108857"/>
                  </a:lnTo>
                  <a:cubicBezTo>
                    <a:pt x="0" y="79986"/>
                    <a:pt x="11469" y="52298"/>
                    <a:pt x="31884" y="31884"/>
                  </a:cubicBezTo>
                  <a:cubicBezTo>
                    <a:pt x="52298" y="11469"/>
                    <a:pt x="79986" y="0"/>
                    <a:pt x="108857" y="0"/>
                  </a:cubicBezTo>
                  <a:close/>
                </a:path>
              </a:pathLst>
            </a:custGeom>
            <a:solidFill>
              <a:srgbClr val="10283A"/>
            </a:solidFill>
            <a:ln cap="sq">
              <a:noFill/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2667000" cy="2393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50"/>
                </a:lnSpc>
              </a:pPr>
              <a:r>
                <a:rPr sz="1500" b="1">
                  <a:solidFill>
                    <a:srgbClr val="FFFFFF"/>
                  </a:solidFill>
                  <a:latin typeface="Open Sans Bold"/>
                </a:rPr>
                <a:t>SUPPLIER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5286375" y="4762500"/>
            <a:ext cx="428625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" name="Group 13"/>
          <p:cNvGrpSpPr/>
          <p:nvPr/>
        </p:nvGrpSpPr>
        <p:grpSpPr>
          <a:xfrm>
            <a:off x="5715000" y="3857625"/>
            <a:ext cx="2000250" cy="1809750"/>
            <a:chOff x="0" y="0"/>
            <a:chExt cx="2667000" cy="2413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667000" cy="2413000"/>
            </a:xfrm>
            <a:custGeom>
              <a:avLst/>
              <a:gdLst/>
              <a:ahLst/>
              <a:cxnLst/>
              <a:rect l="l" t="t" r="r" b="b"/>
              <a:pathLst>
                <a:path w="2667000" h="2413000">
                  <a:moveTo>
                    <a:pt x="108857" y="0"/>
                  </a:moveTo>
                  <a:lnTo>
                    <a:pt x="2558143" y="0"/>
                  </a:lnTo>
                  <a:cubicBezTo>
                    <a:pt x="2587014" y="0"/>
                    <a:pt x="2614702" y="11469"/>
                    <a:pt x="2635116" y="31884"/>
                  </a:cubicBezTo>
                  <a:cubicBezTo>
                    <a:pt x="2655531" y="52298"/>
                    <a:pt x="2667000" y="79986"/>
                    <a:pt x="2667000" y="108857"/>
                  </a:cubicBezTo>
                  <a:lnTo>
                    <a:pt x="2667000" y="2304143"/>
                  </a:lnTo>
                  <a:cubicBezTo>
                    <a:pt x="2667000" y="2333014"/>
                    <a:pt x="2655531" y="2360702"/>
                    <a:pt x="2635116" y="2381116"/>
                  </a:cubicBezTo>
                  <a:cubicBezTo>
                    <a:pt x="2614702" y="2401531"/>
                    <a:pt x="2587014" y="2413000"/>
                    <a:pt x="2558143" y="2413000"/>
                  </a:cubicBezTo>
                  <a:lnTo>
                    <a:pt x="108857" y="2413000"/>
                  </a:lnTo>
                  <a:cubicBezTo>
                    <a:pt x="79986" y="2413000"/>
                    <a:pt x="52298" y="2401531"/>
                    <a:pt x="31884" y="2381116"/>
                  </a:cubicBezTo>
                  <a:cubicBezTo>
                    <a:pt x="11469" y="2360702"/>
                    <a:pt x="0" y="2333014"/>
                    <a:pt x="0" y="2304143"/>
                  </a:cubicBezTo>
                  <a:lnTo>
                    <a:pt x="0" y="108857"/>
                  </a:lnTo>
                  <a:cubicBezTo>
                    <a:pt x="0" y="79986"/>
                    <a:pt x="11469" y="52298"/>
                    <a:pt x="31884" y="31884"/>
                  </a:cubicBezTo>
                  <a:cubicBezTo>
                    <a:pt x="52298" y="11469"/>
                    <a:pt x="79986" y="0"/>
                    <a:pt x="108857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19050"/>
              <a:ext cx="2667000" cy="2393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50"/>
                </a:lnSpc>
              </a:pPr>
              <a:r>
                <a:rPr sz="1500" b="1">
                  <a:solidFill>
                    <a:srgbClr val="FFFFFF"/>
                  </a:solidFill>
                  <a:latin typeface="Open Sans Bold"/>
                </a:rPr>
                <a:t>PRODUCTION</a:t>
              </a:r>
            </a:p>
          </p:txBody>
        </p:sp>
      </p:grpSp>
      <p:sp>
        <p:nvSpPr>
          <p:cNvPr id="16" name="AutoShape 16"/>
          <p:cNvSpPr/>
          <p:nvPr/>
        </p:nvSpPr>
        <p:spPr>
          <a:xfrm>
            <a:off x="7715250" y="4762500"/>
            <a:ext cx="428625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/>
          <p:nvPr/>
        </p:nvGrpSpPr>
        <p:grpSpPr>
          <a:xfrm>
            <a:off x="8143875" y="3857625"/>
            <a:ext cx="2000250" cy="1809750"/>
            <a:chOff x="0" y="0"/>
            <a:chExt cx="2667000" cy="2413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667000" cy="2413000"/>
            </a:xfrm>
            <a:custGeom>
              <a:avLst/>
              <a:gdLst/>
              <a:ahLst/>
              <a:cxnLst/>
              <a:rect l="l" t="t" r="r" b="b"/>
              <a:pathLst>
                <a:path w="2667000" h="2413000">
                  <a:moveTo>
                    <a:pt x="108857" y="0"/>
                  </a:moveTo>
                  <a:lnTo>
                    <a:pt x="2558143" y="0"/>
                  </a:lnTo>
                  <a:cubicBezTo>
                    <a:pt x="2587014" y="0"/>
                    <a:pt x="2614702" y="11469"/>
                    <a:pt x="2635116" y="31884"/>
                  </a:cubicBezTo>
                  <a:cubicBezTo>
                    <a:pt x="2655531" y="52298"/>
                    <a:pt x="2667000" y="79986"/>
                    <a:pt x="2667000" y="108857"/>
                  </a:cubicBezTo>
                  <a:lnTo>
                    <a:pt x="2667000" y="2304143"/>
                  </a:lnTo>
                  <a:cubicBezTo>
                    <a:pt x="2667000" y="2333014"/>
                    <a:pt x="2655531" y="2360702"/>
                    <a:pt x="2635116" y="2381116"/>
                  </a:cubicBezTo>
                  <a:cubicBezTo>
                    <a:pt x="2614702" y="2401531"/>
                    <a:pt x="2587014" y="2413000"/>
                    <a:pt x="2558143" y="2413000"/>
                  </a:cubicBezTo>
                  <a:lnTo>
                    <a:pt x="108857" y="2413000"/>
                  </a:lnTo>
                  <a:cubicBezTo>
                    <a:pt x="79986" y="2413000"/>
                    <a:pt x="52298" y="2401531"/>
                    <a:pt x="31884" y="2381116"/>
                  </a:cubicBezTo>
                  <a:cubicBezTo>
                    <a:pt x="11469" y="2360702"/>
                    <a:pt x="0" y="2333014"/>
                    <a:pt x="0" y="2304143"/>
                  </a:cubicBezTo>
                  <a:lnTo>
                    <a:pt x="0" y="108857"/>
                  </a:lnTo>
                  <a:cubicBezTo>
                    <a:pt x="0" y="79986"/>
                    <a:pt x="11469" y="52298"/>
                    <a:pt x="31884" y="31884"/>
                  </a:cubicBezTo>
                  <a:cubicBezTo>
                    <a:pt x="52298" y="11469"/>
                    <a:pt x="79986" y="0"/>
                    <a:pt x="108857" y="0"/>
                  </a:cubicBezTo>
                  <a:close/>
                </a:path>
              </a:pathLst>
            </a:custGeom>
            <a:solidFill>
              <a:srgbClr val="10283A"/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19050"/>
              <a:ext cx="2667000" cy="2393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50"/>
                </a:lnSpc>
              </a:pPr>
              <a:r>
                <a:rPr sz="1500" b="1">
                  <a:solidFill>
                    <a:srgbClr val="FFFFFF"/>
                  </a:solidFill>
                  <a:latin typeface="Open Sans Bold"/>
                </a:rPr>
                <a:t>INVENTORY</a:t>
              </a:r>
            </a:p>
          </p:txBody>
        </p:sp>
      </p:grpSp>
      <p:sp>
        <p:nvSpPr>
          <p:cNvPr id="20" name="AutoShape 20"/>
          <p:cNvSpPr/>
          <p:nvPr/>
        </p:nvSpPr>
        <p:spPr>
          <a:xfrm>
            <a:off x="10144125" y="4762500"/>
            <a:ext cx="428625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1" name="Group 21"/>
          <p:cNvGrpSpPr/>
          <p:nvPr/>
        </p:nvGrpSpPr>
        <p:grpSpPr>
          <a:xfrm>
            <a:off x="10572750" y="3857625"/>
            <a:ext cx="2000250" cy="1809750"/>
            <a:chOff x="0" y="0"/>
            <a:chExt cx="2667000" cy="2413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667000" cy="2413000"/>
            </a:xfrm>
            <a:custGeom>
              <a:avLst/>
              <a:gdLst/>
              <a:ahLst/>
              <a:cxnLst/>
              <a:rect l="l" t="t" r="r" b="b"/>
              <a:pathLst>
                <a:path w="2667000" h="2413000">
                  <a:moveTo>
                    <a:pt x="108857" y="0"/>
                  </a:moveTo>
                  <a:lnTo>
                    <a:pt x="2558143" y="0"/>
                  </a:lnTo>
                  <a:cubicBezTo>
                    <a:pt x="2587014" y="0"/>
                    <a:pt x="2614702" y="11469"/>
                    <a:pt x="2635116" y="31884"/>
                  </a:cubicBezTo>
                  <a:cubicBezTo>
                    <a:pt x="2655531" y="52298"/>
                    <a:pt x="2667000" y="79986"/>
                    <a:pt x="2667000" y="108857"/>
                  </a:cubicBezTo>
                  <a:lnTo>
                    <a:pt x="2667000" y="2304143"/>
                  </a:lnTo>
                  <a:cubicBezTo>
                    <a:pt x="2667000" y="2333014"/>
                    <a:pt x="2655531" y="2360702"/>
                    <a:pt x="2635116" y="2381116"/>
                  </a:cubicBezTo>
                  <a:cubicBezTo>
                    <a:pt x="2614702" y="2401531"/>
                    <a:pt x="2587014" y="2413000"/>
                    <a:pt x="2558143" y="2413000"/>
                  </a:cubicBezTo>
                  <a:lnTo>
                    <a:pt x="108857" y="2413000"/>
                  </a:lnTo>
                  <a:cubicBezTo>
                    <a:pt x="79986" y="2413000"/>
                    <a:pt x="52298" y="2401531"/>
                    <a:pt x="31884" y="2381116"/>
                  </a:cubicBezTo>
                  <a:cubicBezTo>
                    <a:pt x="11469" y="2360702"/>
                    <a:pt x="0" y="2333014"/>
                    <a:pt x="0" y="2304143"/>
                  </a:cubicBezTo>
                  <a:lnTo>
                    <a:pt x="0" y="108857"/>
                  </a:lnTo>
                  <a:cubicBezTo>
                    <a:pt x="0" y="79986"/>
                    <a:pt x="11469" y="52298"/>
                    <a:pt x="31884" y="31884"/>
                  </a:cubicBezTo>
                  <a:cubicBezTo>
                    <a:pt x="52298" y="11469"/>
                    <a:pt x="79986" y="0"/>
                    <a:pt x="108857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19050"/>
              <a:ext cx="2667000" cy="2393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50"/>
                </a:lnSpc>
              </a:pPr>
              <a:r>
                <a:rPr sz="1500" b="1">
                  <a:solidFill>
                    <a:srgbClr val="FFFFFF"/>
                  </a:solidFill>
                  <a:latin typeface="Open Sans Bold"/>
                </a:rPr>
                <a:t>TRANSPORT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>
            <a:off x="12573000" y="4762500"/>
            <a:ext cx="428625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5" name="Group 25"/>
          <p:cNvGrpSpPr/>
          <p:nvPr/>
        </p:nvGrpSpPr>
        <p:grpSpPr>
          <a:xfrm>
            <a:off x="13001625" y="3857625"/>
            <a:ext cx="2000250" cy="1809750"/>
            <a:chOff x="0" y="0"/>
            <a:chExt cx="2667000" cy="2413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667000" cy="2413000"/>
            </a:xfrm>
            <a:custGeom>
              <a:avLst/>
              <a:gdLst/>
              <a:ahLst/>
              <a:cxnLst/>
              <a:rect l="l" t="t" r="r" b="b"/>
              <a:pathLst>
                <a:path w="2667000" h="2413000">
                  <a:moveTo>
                    <a:pt x="108857" y="0"/>
                  </a:moveTo>
                  <a:lnTo>
                    <a:pt x="2558143" y="0"/>
                  </a:lnTo>
                  <a:cubicBezTo>
                    <a:pt x="2587014" y="0"/>
                    <a:pt x="2614702" y="11469"/>
                    <a:pt x="2635116" y="31884"/>
                  </a:cubicBezTo>
                  <a:cubicBezTo>
                    <a:pt x="2655531" y="52298"/>
                    <a:pt x="2667000" y="79986"/>
                    <a:pt x="2667000" y="108857"/>
                  </a:cubicBezTo>
                  <a:lnTo>
                    <a:pt x="2667000" y="2304143"/>
                  </a:lnTo>
                  <a:cubicBezTo>
                    <a:pt x="2667000" y="2333014"/>
                    <a:pt x="2655531" y="2360702"/>
                    <a:pt x="2635116" y="2381116"/>
                  </a:cubicBezTo>
                  <a:cubicBezTo>
                    <a:pt x="2614702" y="2401531"/>
                    <a:pt x="2587014" y="2413000"/>
                    <a:pt x="2558143" y="2413000"/>
                  </a:cubicBezTo>
                  <a:lnTo>
                    <a:pt x="108857" y="2413000"/>
                  </a:lnTo>
                  <a:cubicBezTo>
                    <a:pt x="79986" y="2413000"/>
                    <a:pt x="52298" y="2401531"/>
                    <a:pt x="31884" y="2381116"/>
                  </a:cubicBezTo>
                  <a:cubicBezTo>
                    <a:pt x="11469" y="2360702"/>
                    <a:pt x="0" y="2333014"/>
                    <a:pt x="0" y="2304143"/>
                  </a:cubicBezTo>
                  <a:lnTo>
                    <a:pt x="0" y="108857"/>
                  </a:lnTo>
                  <a:cubicBezTo>
                    <a:pt x="0" y="79986"/>
                    <a:pt x="11469" y="52298"/>
                    <a:pt x="31884" y="31884"/>
                  </a:cubicBezTo>
                  <a:cubicBezTo>
                    <a:pt x="52298" y="11469"/>
                    <a:pt x="79986" y="0"/>
                    <a:pt x="108857" y="0"/>
                  </a:cubicBezTo>
                  <a:close/>
                </a:path>
              </a:pathLst>
            </a:custGeom>
            <a:solidFill>
              <a:srgbClr val="10283A"/>
            </a:solidFill>
            <a:ln cap="sq">
              <a:noFill/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0" y="19050"/>
              <a:ext cx="2667000" cy="2393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50"/>
                </a:lnSpc>
              </a:pPr>
              <a:r>
                <a:rPr sz="1500" b="1">
                  <a:solidFill>
                    <a:srgbClr val="FFFFFF"/>
                  </a:solidFill>
                  <a:latin typeface="Open Sans Bold"/>
                </a:rPr>
                <a:t>INFORMATION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>
            <a:off x="15001875" y="4762500"/>
            <a:ext cx="428625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9" name="Group 29"/>
          <p:cNvGrpSpPr/>
          <p:nvPr/>
        </p:nvGrpSpPr>
        <p:grpSpPr>
          <a:xfrm>
            <a:off x="15430500" y="3857625"/>
            <a:ext cx="2000250" cy="1809750"/>
            <a:chOff x="0" y="0"/>
            <a:chExt cx="2667000" cy="24130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667000" cy="2413000"/>
            </a:xfrm>
            <a:custGeom>
              <a:avLst/>
              <a:gdLst/>
              <a:ahLst/>
              <a:cxnLst/>
              <a:rect l="l" t="t" r="r" b="b"/>
              <a:pathLst>
                <a:path w="2667000" h="2413000">
                  <a:moveTo>
                    <a:pt x="108857" y="0"/>
                  </a:moveTo>
                  <a:lnTo>
                    <a:pt x="2558143" y="0"/>
                  </a:lnTo>
                  <a:cubicBezTo>
                    <a:pt x="2587014" y="0"/>
                    <a:pt x="2614702" y="11469"/>
                    <a:pt x="2635116" y="31884"/>
                  </a:cubicBezTo>
                  <a:cubicBezTo>
                    <a:pt x="2655531" y="52298"/>
                    <a:pt x="2667000" y="79986"/>
                    <a:pt x="2667000" y="108857"/>
                  </a:cubicBezTo>
                  <a:lnTo>
                    <a:pt x="2667000" y="2304143"/>
                  </a:lnTo>
                  <a:cubicBezTo>
                    <a:pt x="2667000" y="2333014"/>
                    <a:pt x="2655531" y="2360702"/>
                    <a:pt x="2635116" y="2381116"/>
                  </a:cubicBezTo>
                  <a:cubicBezTo>
                    <a:pt x="2614702" y="2401531"/>
                    <a:pt x="2587014" y="2413000"/>
                    <a:pt x="2558143" y="2413000"/>
                  </a:cubicBezTo>
                  <a:lnTo>
                    <a:pt x="108857" y="2413000"/>
                  </a:lnTo>
                  <a:cubicBezTo>
                    <a:pt x="79986" y="2413000"/>
                    <a:pt x="52298" y="2401531"/>
                    <a:pt x="31884" y="2381116"/>
                  </a:cubicBezTo>
                  <a:cubicBezTo>
                    <a:pt x="11469" y="2360702"/>
                    <a:pt x="0" y="2333014"/>
                    <a:pt x="0" y="2304143"/>
                  </a:cubicBezTo>
                  <a:lnTo>
                    <a:pt x="0" y="108857"/>
                  </a:lnTo>
                  <a:cubicBezTo>
                    <a:pt x="0" y="79986"/>
                    <a:pt x="11469" y="52298"/>
                    <a:pt x="31884" y="31884"/>
                  </a:cubicBezTo>
                  <a:cubicBezTo>
                    <a:pt x="52298" y="11469"/>
                    <a:pt x="79986" y="0"/>
                    <a:pt x="108857" y="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19050"/>
              <a:ext cx="2667000" cy="2393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50"/>
                </a:lnSpc>
              </a:pPr>
              <a:r>
                <a:rPr sz="1400" b="1">
                  <a:solidFill>
                    <a:srgbClr val="FFFFFF"/>
                  </a:solidFill>
                  <a:latin typeface="Open Sans Bold"/>
                </a:rPr>
                <a:t>COORDINATION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857250" y="6448425"/>
            <a:ext cx="20002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sz="1500" b="1">
                <a:solidFill>
                  <a:srgbClr val="25D3C8"/>
                </a:solidFill>
                <a:latin typeface="Open Sans Bold"/>
              </a:rPr>
              <a:t>Berubah-ubah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286125" y="6448425"/>
            <a:ext cx="20002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sz="1500" b="1">
                <a:solidFill>
                  <a:srgbClr val="25D3C8"/>
                </a:solidFill>
                <a:latin typeface="Open Sans Bold"/>
              </a:rPr>
              <a:t>Terlambat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715000" y="6448425"/>
            <a:ext cx="20002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sz="1500" b="1">
                <a:solidFill>
                  <a:srgbClr val="25D3C8"/>
                </a:solidFill>
                <a:latin typeface="Open Sans Bold"/>
              </a:rPr>
              <a:t>Kapasitas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143875" y="6448425"/>
            <a:ext cx="20002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sz="1500" b="1">
                <a:solidFill>
                  <a:srgbClr val="25D3C8"/>
                </a:solidFill>
                <a:latin typeface="Open Sans Bold"/>
              </a:rPr>
              <a:t>Over / stockout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572750" y="6448425"/>
            <a:ext cx="20002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sz="1500" b="1">
                <a:solidFill>
                  <a:srgbClr val="25D3C8"/>
                </a:solidFill>
                <a:latin typeface="Open Sans Bold"/>
              </a:rPr>
              <a:t>Keterlambatan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001625" y="6448425"/>
            <a:ext cx="20002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sz="1500" b="1">
                <a:solidFill>
                  <a:srgbClr val="25D3C8"/>
                </a:solidFill>
                <a:latin typeface="Open Sans Bold"/>
              </a:rPr>
              <a:t>Tidak sinkron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5430500" y="6448425"/>
            <a:ext cx="20002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sz="1500" b="1">
                <a:solidFill>
                  <a:srgbClr val="25D3C8"/>
                </a:solidFill>
                <a:latin typeface="Open Sans Bold"/>
              </a:rPr>
              <a:t>Tujuan berbeda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857500" y="7772400"/>
            <a:ext cx="12573000" cy="342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3"/>
              </a:lnSpc>
            </a:pPr>
            <a:r>
              <a:rPr sz="1600" b="1">
                <a:solidFill>
                  <a:srgbClr val="FFFFFF"/>
                </a:solidFill>
                <a:latin typeface="Open Sans Bold"/>
              </a:rPr>
              <a:t>Supply chain saling bergantung — gangguan satu bagian dapat memengaruhi bagian lainnya.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90600" y="9696450"/>
            <a:ext cx="1630680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1">
                <a:solidFill>
                  <a:srgbClr val="DFE9E7"/>
                </a:solidFill>
                <a:latin typeface="Open Sans Bold"/>
              </a:rPr>
              <a:t>MATERI 6  •  SUPPLY CHAIN MANAGEMENT                                      09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0600" y="514350"/>
            <a:ext cx="14287500" cy="1059942"/>
            <a:chOff x="0" y="0"/>
            <a:chExt cx="19050000" cy="1413256"/>
          </a:xfrm>
        </p:grpSpPr>
        <p:sp>
          <p:nvSpPr>
            <p:cNvPr id="3" name="TextBox 3"/>
            <p:cNvSpPr txBox="1"/>
            <p:nvPr/>
          </p:nvSpPr>
          <p:spPr>
            <a:xfrm>
              <a:off x="0" y="-9525"/>
              <a:ext cx="3048000" cy="238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74"/>
                </a:lnSpc>
              </a:pPr>
              <a:r>
                <a:rPr sz="1125" b="1">
                  <a:solidFill>
                    <a:srgbClr val="1F66FF"/>
                  </a:solidFill>
                  <a:latin typeface="Open Sans Bold"/>
                </a:rPr>
                <a:t>PERAN DALAM KORPORASI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19050000" cy="8131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24"/>
                </a:lnSpc>
              </a:pPr>
              <a:r>
                <a:rPr sz="2800" b="1">
                  <a:solidFill>
                    <a:srgbClr val="10283A"/>
                  </a:solidFill>
                  <a:latin typeface="League Spartan"/>
                </a:rPr>
                <a:t>SCM mengubah koordinasi menjadi nilai bisnis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24000" y="6858000"/>
            <a:ext cx="5638800" cy="1162050"/>
            <a:chOff x="0" y="0"/>
            <a:chExt cx="6604000" cy="1549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4000" cy="1549400"/>
            </a:xfrm>
            <a:custGeom>
              <a:avLst/>
              <a:gdLst/>
              <a:ahLst/>
              <a:cxnLst/>
              <a:rect l="l" t="t" r="r" b="b"/>
              <a:pathLst>
                <a:path w="6604000" h="1549400">
                  <a:moveTo>
                    <a:pt x="0" y="0"/>
                  </a:moveTo>
                  <a:lnTo>
                    <a:pt x="6604000" y="0"/>
                  </a:lnTo>
                  <a:lnTo>
                    <a:pt x="6604000" y="1549400"/>
                  </a:lnTo>
                  <a:lnTo>
                    <a:pt x="0" y="1549400"/>
                  </a:lnTo>
                  <a:close/>
                </a:path>
              </a:pathLst>
            </a:custGeom>
            <a:solidFill>
              <a:srgbClr val="DFE9E7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6604000" cy="1587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619500" y="5476875"/>
            <a:ext cx="7239000" cy="1162050"/>
            <a:chOff x="0" y="0"/>
            <a:chExt cx="9652000" cy="1549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652000" cy="1549400"/>
            </a:xfrm>
            <a:custGeom>
              <a:avLst/>
              <a:gdLst/>
              <a:ahLst/>
              <a:cxnLst/>
              <a:rect l="l" t="t" r="r" b="b"/>
              <a:pathLst>
                <a:path w="9652000" h="1549400">
                  <a:moveTo>
                    <a:pt x="0" y="0"/>
                  </a:moveTo>
                  <a:lnTo>
                    <a:pt x="9652000" y="0"/>
                  </a:lnTo>
                  <a:lnTo>
                    <a:pt x="9652000" y="1549400"/>
                  </a:lnTo>
                  <a:lnTo>
                    <a:pt x="0" y="1549400"/>
                  </a:lnTo>
                  <a:close/>
                </a:path>
              </a:pathLst>
            </a:custGeom>
            <a:solidFill>
              <a:srgbClr val="25D3C8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9652000" cy="1587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05500" y="4095750"/>
            <a:ext cx="9525000" cy="1162050"/>
            <a:chOff x="0" y="0"/>
            <a:chExt cx="12700000" cy="1549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700000" cy="1549400"/>
            </a:xfrm>
            <a:custGeom>
              <a:avLst/>
              <a:gdLst/>
              <a:ahLst/>
              <a:cxnLst/>
              <a:rect l="l" t="t" r="r" b="b"/>
              <a:pathLst>
                <a:path w="12700000" h="1549400">
                  <a:moveTo>
                    <a:pt x="0" y="0"/>
                  </a:moveTo>
                  <a:lnTo>
                    <a:pt x="12700000" y="0"/>
                  </a:lnTo>
                  <a:lnTo>
                    <a:pt x="12700000" y="1549400"/>
                  </a:lnTo>
                  <a:lnTo>
                    <a:pt x="0" y="1549400"/>
                  </a:ln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2700000" cy="1587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25000" y="2714625"/>
            <a:ext cx="7239000" cy="1162050"/>
            <a:chOff x="0" y="0"/>
            <a:chExt cx="9652000" cy="1549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652000" cy="1549400"/>
            </a:xfrm>
            <a:custGeom>
              <a:avLst/>
              <a:gdLst/>
              <a:ahLst/>
              <a:cxnLst/>
              <a:rect l="l" t="t" r="r" b="b"/>
              <a:pathLst>
                <a:path w="9652000" h="1549400">
                  <a:moveTo>
                    <a:pt x="0" y="0"/>
                  </a:moveTo>
                  <a:lnTo>
                    <a:pt x="9652000" y="0"/>
                  </a:lnTo>
                  <a:lnTo>
                    <a:pt x="9652000" y="1549400"/>
                  </a:lnTo>
                  <a:lnTo>
                    <a:pt x="0" y="154940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9652000" cy="1587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828800" y="7105650"/>
            <a:ext cx="4343400" cy="298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8"/>
              </a:lnSpc>
            </a:pPr>
            <a:r>
              <a:rPr sz="2100" b="1">
                <a:solidFill>
                  <a:srgbClr val="10283A"/>
                </a:solidFill>
                <a:latin typeface="League Spartan"/>
              </a:rPr>
              <a:t>EFISIENSI BIAYA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28800" y="7505700"/>
            <a:ext cx="5181600" cy="290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sz="1800" dirty="0" err="1">
                <a:solidFill>
                  <a:srgbClr val="6F7C82"/>
                </a:solidFill>
                <a:latin typeface="Open Sans"/>
              </a:rPr>
              <a:t>Pengadaan</a:t>
            </a:r>
            <a:r>
              <a:rPr sz="1800" dirty="0">
                <a:solidFill>
                  <a:srgbClr val="6F7C82"/>
                </a:solidFill>
                <a:latin typeface="Open Sans"/>
              </a:rPr>
              <a:t>, </a:t>
            </a:r>
            <a:r>
              <a:rPr sz="1800" dirty="0" err="1">
                <a:solidFill>
                  <a:srgbClr val="6F7C82"/>
                </a:solidFill>
                <a:latin typeface="Open Sans"/>
              </a:rPr>
              <a:t>stok</a:t>
            </a:r>
            <a:r>
              <a:rPr sz="1800" dirty="0">
                <a:solidFill>
                  <a:srgbClr val="6F7C82"/>
                </a:solidFill>
                <a:latin typeface="Open Sans"/>
              </a:rPr>
              <a:t>, dan </a:t>
            </a:r>
            <a:r>
              <a:rPr sz="1800" dirty="0" err="1">
                <a:solidFill>
                  <a:srgbClr val="6F7C82"/>
                </a:solidFill>
                <a:latin typeface="Open Sans"/>
              </a:rPr>
              <a:t>distribusi</a:t>
            </a:r>
            <a:r>
              <a:rPr sz="1800" dirty="0">
                <a:solidFill>
                  <a:srgbClr val="6F7C82"/>
                </a:solidFill>
                <a:latin typeface="Open Sans"/>
              </a:rPr>
              <a:t> </a:t>
            </a:r>
            <a:r>
              <a:rPr sz="1800" dirty="0" err="1">
                <a:solidFill>
                  <a:srgbClr val="6F7C82"/>
                </a:solidFill>
                <a:latin typeface="Open Sans"/>
              </a:rPr>
              <a:t>lebih</a:t>
            </a:r>
            <a:r>
              <a:rPr sz="1800" dirty="0">
                <a:solidFill>
                  <a:srgbClr val="6F7C82"/>
                </a:solidFill>
                <a:latin typeface="Open Sans"/>
              </a:rPr>
              <a:t> </a:t>
            </a:r>
            <a:r>
              <a:rPr sz="1800" dirty="0" err="1">
                <a:solidFill>
                  <a:srgbClr val="6F7C82"/>
                </a:solidFill>
                <a:latin typeface="Open Sans"/>
              </a:rPr>
              <a:t>terkendali</a:t>
            </a:r>
            <a:endParaRPr sz="1800" dirty="0">
              <a:solidFill>
                <a:srgbClr val="6F7C82"/>
              </a:solidFill>
              <a:latin typeface="Open Sa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924300" y="5724525"/>
            <a:ext cx="6629400" cy="298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8"/>
              </a:lnSpc>
            </a:pPr>
            <a:r>
              <a:rPr sz="2100" b="1">
                <a:solidFill>
                  <a:srgbClr val="FFFFFF"/>
                </a:solidFill>
                <a:latin typeface="League Spartan"/>
              </a:rPr>
              <a:t>KETERSEDIAAN PRODUK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924300" y="6124575"/>
            <a:ext cx="66294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sz="1800">
                <a:solidFill>
                  <a:srgbClr val="FFFFFF"/>
                </a:solidFill>
                <a:latin typeface="Open Sans"/>
              </a:rPr>
              <a:t>Mengurangi risiko stockout dan overstock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210300" y="4343400"/>
            <a:ext cx="8915400" cy="298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8"/>
              </a:lnSpc>
            </a:pPr>
            <a:r>
              <a:rPr sz="2100" b="1">
                <a:solidFill>
                  <a:srgbClr val="FFFFFF"/>
                </a:solidFill>
                <a:latin typeface="League Spartan"/>
              </a:rPr>
              <a:t>KECEPATAN RESPONS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210300" y="4743450"/>
            <a:ext cx="89154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sz="1800">
                <a:solidFill>
                  <a:srgbClr val="FFFFFF"/>
                </a:solidFill>
                <a:latin typeface="Open Sans"/>
              </a:rPr>
              <a:t>Lead time dan pemenuhan permintaan lebih baik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829800" y="2962275"/>
            <a:ext cx="6629400" cy="298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8"/>
              </a:lnSpc>
            </a:pPr>
            <a:r>
              <a:rPr sz="1600" b="1">
                <a:solidFill>
                  <a:srgbClr val="FFFFFF"/>
                </a:solidFill>
                <a:latin typeface="League Spartan"/>
              </a:rPr>
              <a:t>KEPUASAN &amp; DAYA SAING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829800" y="3362325"/>
            <a:ext cx="66294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sz="1400">
                <a:solidFill>
                  <a:srgbClr val="FFFFFF"/>
                </a:solidFill>
                <a:latin typeface="Open Sans"/>
              </a:rPr>
              <a:t>Layanan lebih konsisten dan responsif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90600" y="9696450"/>
            <a:ext cx="1630680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1">
                <a:solidFill>
                  <a:srgbClr val="6F7C82"/>
                </a:solidFill>
                <a:latin typeface="Open Sans Bold"/>
              </a:rPr>
              <a:t>MATERI 6  •  SUPPLY CHAIN MANAGEMENT                                      10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0600" y="514350"/>
            <a:ext cx="14287500" cy="1059942"/>
            <a:chOff x="0" y="0"/>
            <a:chExt cx="19050000" cy="1413256"/>
          </a:xfrm>
        </p:grpSpPr>
        <p:sp>
          <p:nvSpPr>
            <p:cNvPr id="3" name="TextBox 3"/>
            <p:cNvSpPr txBox="1"/>
            <p:nvPr/>
          </p:nvSpPr>
          <p:spPr>
            <a:xfrm>
              <a:off x="0" y="-28575"/>
              <a:ext cx="3048000" cy="2774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84"/>
                </a:lnSpc>
              </a:pPr>
              <a:r>
                <a:rPr sz="1275" b="1">
                  <a:solidFill>
                    <a:srgbClr val="1F66FF"/>
                  </a:solidFill>
                  <a:latin typeface="Open Sans Bold"/>
                </a:rPr>
                <a:t>TINGKAT KEPUTUSAN SCM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19050000" cy="8131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24"/>
                </a:lnSpc>
              </a:pPr>
              <a:r>
                <a:rPr sz="2800" b="1">
                  <a:solidFill>
                    <a:srgbClr val="10283A"/>
                  </a:solidFill>
                  <a:latin typeface="League Spartan"/>
                </a:rPr>
                <a:t>Keputusan SCM terjadi pada horizon waktu yang berbeda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191250" y="2905125"/>
            <a:ext cx="5905500" cy="1476375"/>
            <a:chOff x="0" y="0"/>
            <a:chExt cx="7874000" cy="19685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874000" cy="1968500"/>
            </a:xfrm>
            <a:custGeom>
              <a:avLst/>
              <a:gdLst/>
              <a:ahLst/>
              <a:cxnLst/>
              <a:rect l="l" t="t" r="r" b="b"/>
              <a:pathLst>
                <a:path w="7874000" h="1968500">
                  <a:moveTo>
                    <a:pt x="0" y="0"/>
                  </a:moveTo>
                  <a:lnTo>
                    <a:pt x="7874000" y="0"/>
                  </a:lnTo>
                  <a:lnTo>
                    <a:pt x="7874000" y="1968500"/>
                  </a:lnTo>
                  <a:lnTo>
                    <a:pt x="0" y="196850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7874000" cy="200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191000" y="4762500"/>
            <a:ext cx="9906000" cy="1476375"/>
            <a:chOff x="0" y="0"/>
            <a:chExt cx="13208000" cy="1968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208000" cy="1968500"/>
            </a:xfrm>
            <a:custGeom>
              <a:avLst/>
              <a:gdLst/>
              <a:ahLst/>
              <a:cxnLst/>
              <a:rect l="l" t="t" r="r" b="b"/>
              <a:pathLst>
                <a:path w="13208000" h="1968500">
                  <a:moveTo>
                    <a:pt x="0" y="0"/>
                  </a:moveTo>
                  <a:lnTo>
                    <a:pt x="13208000" y="0"/>
                  </a:lnTo>
                  <a:lnTo>
                    <a:pt x="13208000" y="1968500"/>
                  </a:lnTo>
                  <a:lnTo>
                    <a:pt x="0" y="1968500"/>
                  </a:ln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3208000" cy="200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095500" y="6619875"/>
            <a:ext cx="14097000" cy="1476375"/>
            <a:chOff x="0" y="0"/>
            <a:chExt cx="18796000" cy="19685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796000" cy="1968500"/>
            </a:xfrm>
            <a:custGeom>
              <a:avLst/>
              <a:gdLst/>
              <a:ahLst/>
              <a:cxnLst/>
              <a:rect l="l" t="t" r="r" b="b"/>
              <a:pathLst>
                <a:path w="18796000" h="1968500">
                  <a:moveTo>
                    <a:pt x="0" y="0"/>
                  </a:moveTo>
                  <a:lnTo>
                    <a:pt x="18796000" y="0"/>
                  </a:lnTo>
                  <a:lnTo>
                    <a:pt x="18796000" y="1968500"/>
                  </a:lnTo>
                  <a:lnTo>
                    <a:pt x="0" y="1968500"/>
                  </a:lnTo>
                  <a:close/>
                </a:path>
              </a:pathLst>
            </a:custGeom>
            <a:solidFill>
              <a:srgbClr val="10283A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8796000" cy="200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191250" y="3200400"/>
            <a:ext cx="5905500" cy="331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2"/>
              </a:lnSpc>
            </a:pPr>
            <a:r>
              <a:rPr sz="2400" b="1">
                <a:solidFill>
                  <a:srgbClr val="FFFFFF"/>
                </a:solidFill>
                <a:latin typeface="League Spartan"/>
              </a:rPr>
              <a:t>STRATEGIS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191250" y="3676650"/>
            <a:ext cx="59055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400">
                <a:solidFill>
                  <a:srgbClr val="FFFFFF"/>
                </a:solidFill>
                <a:latin typeface="Open Sans"/>
              </a:rPr>
              <a:t>Desain jaringan, lokasi fasilitas, kebijakan supplier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191000" y="5057775"/>
            <a:ext cx="9906000" cy="331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2"/>
              </a:lnSpc>
            </a:pPr>
            <a:r>
              <a:rPr sz="2400" b="1">
                <a:solidFill>
                  <a:srgbClr val="FFFFFF"/>
                </a:solidFill>
                <a:latin typeface="League Spartan"/>
              </a:rPr>
              <a:t>TAKTIS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191000" y="5534025"/>
            <a:ext cx="99060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500">
                <a:solidFill>
                  <a:srgbClr val="FFFFFF"/>
                </a:solidFill>
                <a:latin typeface="Open Sans"/>
              </a:rPr>
              <a:t>Perencanaan permintaan, persediaan, dan kapasitas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095500" y="6915150"/>
            <a:ext cx="14097000" cy="331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2"/>
              </a:lnSpc>
            </a:pPr>
            <a:r>
              <a:rPr sz="2400" b="1">
                <a:solidFill>
                  <a:srgbClr val="FFFFFF"/>
                </a:solidFill>
                <a:latin typeface="League Spartan"/>
              </a:rPr>
              <a:t>OPERASIONAL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95500" y="7391400"/>
            <a:ext cx="140970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500">
                <a:solidFill>
                  <a:srgbClr val="FFFFFF"/>
                </a:solidFill>
                <a:latin typeface="Open Sans"/>
              </a:rPr>
              <a:t>Pemesanan, penjadwalan, dan pengiriman harian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90600" y="9696450"/>
            <a:ext cx="1630680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1">
                <a:solidFill>
                  <a:srgbClr val="6F7C82"/>
                </a:solidFill>
                <a:latin typeface="Open Sans Bold"/>
              </a:rPr>
              <a:t>MATERI 6  •  SUPPLY CHAIN MANAGEMENT                                      11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0600" y="514350"/>
            <a:ext cx="14287500" cy="1059942"/>
            <a:chOff x="0" y="0"/>
            <a:chExt cx="19050000" cy="1413256"/>
          </a:xfrm>
        </p:grpSpPr>
        <p:sp>
          <p:nvSpPr>
            <p:cNvPr id="3" name="TextBox 3"/>
            <p:cNvSpPr txBox="1"/>
            <p:nvPr/>
          </p:nvSpPr>
          <p:spPr>
            <a:xfrm>
              <a:off x="0" y="-28575"/>
              <a:ext cx="304800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500" b="1">
                  <a:solidFill>
                    <a:srgbClr val="1F66FF"/>
                  </a:solidFill>
                  <a:latin typeface="Open Sans Bold"/>
                </a:rPr>
                <a:t>INFORMASI DALAM SCM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19050000" cy="8131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24"/>
                </a:lnSpc>
              </a:pPr>
              <a:r>
                <a:rPr sz="2800" b="1">
                  <a:solidFill>
                    <a:srgbClr val="10283A"/>
                  </a:solidFill>
                  <a:latin typeface="League Spartan"/>
                </a:rPr>
                <a:t>Koordinasi membutuhkan data yang terlihat dan dibagikan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72500" y="2457450"/>
            <a:ext cx="7810500" cy="1066800"/>
            <a:chOff x="0" y="0"/>
            <a:chExt cx="10414000" cy="1422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414000" cy="1422400"/>
            </a:xfrm>
            <a:custGeom>
              <a:avLst/>
              <a:gdLst/>
              <a:ahLst/>
              <a:cxnLst/>
              <a:rect l="l" t="t" r="r" b="b"/>
              <a:pathLst>
                <a:path w="10414000" h="1422400">
                  <a:moveTo>
                    <a:pt x="0" y="0"/>
                  </a:moveTo>
                  <a:lnTo>
                    <a:pt x="10414000" y="0"/>
                  </a:lnTo>
                  <a:lnTo>
                    <a:pt x="10414000" y="1422400"/>
                  </a:lnTo>
                  <a:lnTo>
                    <a:pt x="0" y="14224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414000" cy="146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572500" y="3838575"/>
            <a:ext cx="7810500" cy="1066800"/>
            <a:chOff x="0" y="0"/>
            <a:chExt cx="10414000" cy="1422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14000" cy="1422400"/>
            </a:xfrm>
            <a:custGeom>
              <a:avLst/>
              <a:gdLst/>
              <a:ahLst/>
              <a:cxnLst/>
              <a:rect l="l" t="t" r="r" b="b"/>
              <a:pathLst>
                <a:path w="10414000" h="1422400">
                  <a:moveTo>
                    <a:pt x="0" y="0"/>
                  </a:moveTo>
                  <a:lnTo>
                    <a:pt x="10414000" y="0"/>
                  </a:lnTo>
                  <a:lnTo>
                    <a:pt x="10414000" y="1422400"/>
                  </a:lnTo>
                  <a:lnTo>
                    <a:pt x="0" y="14224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414000" cy="146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572500" y="6600825"/>
            <a:ext cx="7810500" cy="1066800"/>
            <a:chOff x="0" y="0"/>
            <a:chExt cx="10414000" cy="1422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414000" cy="1422400"/>
            </a:xfrm>
            <a:custGeom>
              <a:avLst/>
              <a:gdLst/>
              <a:ahLst/>
              <a:cxnLst/>
              <a:rect l="l" t="t" r="r" b="b"/>
              <a:pathLst>
                <a:path w="10414000" h="1422400">
                  <a:moveTo>
                    <a:pt x="0" y="0"/>
                  </a:moveTo>
                  <a:lnTo>
                    <a:pt x="10414000" y="0"/>
                  </a:lnTo>
                  <a:lnTo>
                    <a:pt x="10414000" y="1422400"/>
                  </a:lnTo>
                  <a:lnTo>
                    <a:pt x="0" y="14224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0414000" cy="146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600" y="2552700"/>
            <a:ext cx="6477000" cy="5524500"/>
            <a:chOff x="0" y="0"/>
            <a:chExt cx="8636000" cy="7366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636000" cy="7366000"/>
            </a:xfrm>
            <a:custGeom>
              <a:avLst/>
              <a:gdLst/>
              <a:ahLst/>
              <a:cxnLst/>
              <a:rect l="l" t="t" r="r" b="b"/>
              <a:pathLst>
                <a:path w="8636000" h="7366000">
                  <a:moveTo>
                    <a:pt x="0" y="0"/>
                  </a:moveTo>
                  <a:lnTo>
                    <a:pt x="8636000" y="0"/>
                  </a:lnTo>
                  <a:lnTo>
                    <a:pt x="8636000" y="7366000"/>
                  </a:lnTo>
                  <a:lnTo>
                    <a:pt x="0" y="736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5" r="-25"/>
              </a:stretch>
            </a:blipFill>
            <a:ln cap="sq">
              <a:noFill/>
              <a:prstDash val="solid"/>
              <a:miter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0" y="0"/>
              <a:ext cx="228600" cy="7366000"/>
              <a:chOff x="0" y="0"/>
              <a:chExt cx="228600" cy="7366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28600" cy="7366000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7366000">
                    <a:moveTo>
                      <a:pt x="0" y="0"/>
                    </a:moveTo>
                    <a:lnTo>
                      <a:pt x="228600" y="0"/>
                    </a:lnTo>
                    <a:lnTo>
                      <a:pt x="228600" y="7366000"/>
                    </a:lnTo>
                    <a:lnTo>
                      <a:pt x="0" y="7366000"/>
                    </a:lnTo>
                    <a:close/>
                  </a:path>
                </a:pathLst>
              </a:custGeom>
              <a:solidFill>
                <a:srgbClr val="25D3C8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228600" cy="7404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</p:grpSp>
      <p:sp>
        <p:nvSpPr>
          <p:cNvPr id="19" name="TextBox 19"/>
          <p:cNvSpPr txBox="1"/>
          <p:nvPr/>
        </p:nvSpPr>
        <p:spPr>
          <a:xfrm>
            <a:off x="8858250" y="2638425"/>
            <a:ext cx="4120107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1">
                <a:solidFill>
                  <a:srgbClr val="1F66FF"/>
                </a:solidFill>
                <a:latin typeface="Open Sans Bold"/>
              </a:rPr>
              <a:t>DEMAND DATA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858250" y="2990850"/>
            <a:ext cx="64770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sz="1800">
                <a:solidFill>
                  <a:srgbClr val="10283A"/>
                </a:solidFill>
                <a:latin typeface="Open Sans"/>
              </a:rPr>
              <a:t>Permintaan pelanggan dan tren penjualan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858250" y="4019550"/>
            <a:ext cx="5873061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1">
                <a:solidFill>
                  <a:srgbClr val="FF6B4A"/>
                </a:solidFill>
                <a:latin typeface="Open Sans Bold"/>
              </a:rPr>
              <a:t>INVENTORY STATUS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858250" y="4371975"/>
            <a:ext cx="64770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sz="1800">
                <a:solidFill>
                  <a:srgbClr val="10283A"/>
                </a:solidFill>
                <a:latin typeface="Open Sans"/>
              </a:rPr>
              <a:t>Jumlah stok pada setiap lokasi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8572500" y="5219700"/>
            <a:ext cx="7810500" cy="1066800"/>
            <a:chOff x="0" y="0"/>
            <a:chExt cx="10414000" cy="1422400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10414000" cy="1422400"/>
              <a:chOff x="0" y="0"/>
              <a:chExt cx="10414000" cy="14224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0414000" cy="1422400"/>
              </a:xfrm>
              <a:custGeom>
                <a:avLst/>
                <a:gdLst/>
                <a:ahLst/>
                <a:cxnLst/>
                <a:rect l="l" t="t" r="r" b="b"/>
                <a:pathLst>
                  <a:path w="10414000" h="1422400">
                    <a:moveTo>
                      <a:pt x="0" y="0"/>
                    </a:moveTo>
                    <a:lnTo>
                      <a:pt x="10414000" y="0"/>
                    </a:lnTo>
                    <a:lnTo>
                      <a:pt x="10414000" y="1422400"/>
                    </a:lnTo>
                    <a:lnTo>
                      <a:pt x="0" y="14224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10414000" cy="1460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381000" y="250825"/>
              <a:ext cx="9860484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400" b="1">
                  <a:solidFill>
                    <a:srgbClr val="1F66FF"/>
                  </a:solidFill>
                  <a:latin typeface="Open Sans Bold"/>
                </a:rPr>
                <a:t>PURCHASE ORDERS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81000" y="717550"/>
              <a:ext cx="8636000" cy="379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sz="1800">
                  <a:solidFill>
                    <a:srgbClr val="10283A"/>
                  </a:solidFill>
                  <a:latin typeface="Open Sans"/>
                </a:rPr>
                <a:t>Pesanan pembelian dan status pemasok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8858250" y="6781800"/>
            <a:ext cx="6634212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1">
                <a:solidFill>
                  <a:srgbClr val="FF6B4A"/>
                </a:solidFill>
                <a:latin typeface="Open Sans Bold"/>
              </a:rPr>
              <a:t>PRODUCTION PLAN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858250" y="7134225"/>
            <a:ext cx="64770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sz="1800">
                <a:solidFill>
                  <a:srgbClr val="10283A"/>
                </a:solidFill>
                <a:latin typeface="Open Sans"/>
              </a:rPr>
              <a:t>Kapasitas dan jadwal produksi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90600" y="9696450"/>
            <a:ext cx="1630680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1">
                <a:solidFill>
                  <a:srgbClr val="6F7C82"/>
                </a:solidFill>
                <a:latin typeface="Open Sans Bold"/>
              </a:rPr>
              <a:t>MATERI 6  •  SUPPLY CHAIN MANAGEMENT                                      12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8572500" y="7981950"/>
            <a:ext cx="7810500" cy="1066800"/>
            <a:chOff x="0" y="0"/>
            <a:chExt cx="10414000" cy="1422400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0"/>
              <a:ext cx="10414000" cy="1422400"/>
              <a:chOff x="0" y="0"/>
              <a:chExt cx="10414000" cy="14224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10414000" cy="1422400"/>
              </a:xfrm>
              <a:custGeom>
                <a:avLst/>
                <a:gdLst/>
                <a:ahLst/>
                <a:cxnLst/>
                <a:rect l="l" t="t" r="r" b="b"/>
                <a:pathLst>
                  <a:path w="10414000" h="1422400">
                    <a:moveTo>
                      <a:pt x="0" y="0"/>
                    </a:moveTo>
                    <a:lnTo>
                      <a:pt x="10414000" y="0"/>
                    </a:lnTo>
                    <a:lnTo>
                      <a:pt x="10414000" y="1422400"/>
                    </a:lnTo>
                    <a:lnTo>
                      <a:pt x="0" y="14224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0" y="-38100"/>
                <a:ext cx="10414000" cy="1460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381000" y="250825"/>
              <a:ext cx="355600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400" b="1">
                  <a:solidFill>
                    <a:srgbClr val="1F66FF"/>
                  </a:solidFill>
                  <a:latin typeface="Open Sans Bold"/>
                </a:rPr>
                <a:t>DELIVERY STATUS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381000" y="717550"/>
              <a:ext cx="8636000" cy="379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sz="1800">
                  <a:solidFill>
                    <a:srgbClr val="10283A"/>
                  </a:solidFill>
                  <a:latin typeface="Open Sans"/>
                </a:rPr>
                <a:t>Posisi dan perkiraan waktu tiba pengiriman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9486900" y="9523095"/>
            <a:ext cx="7810500" cy="269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45"/>
              </a:lnSpc>
            </a:pPr>
            <a:r>
              <a:rPr sz="1300" b="1">
                <a:solidFill>
                  <a:srgbClr val="000000"/>
                </a:solidFill>
                <a:latin typeface="Open Sans Bold"/>
              </a:rPr>
              <a:t>Data yang tepat waktu membantu setiap pihak mengambil tindakan yang lebih terkoordinasi.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0600" y="514350"/>
            <a:ext cx="14287500" cy="1059942"/>
            <a:chOff x="0" y="0"/>
            <a:chExt cx="19050000" cy="1413256"/>
          </a:xfrm>
        </p:grpSpPr>
        <p:sp>
          <p:nvSpPr>
            <p:cNvPr id="3" name="TextBox 3"/>
            <p:cNvSpPr txBox="1"/>
            <p:nvPr/>
          </p:nvSpPr>
          <p:spPr>
            <a:xfrm>
              <a:off x="0" y="-19050"/>
              <a:ext cx="3048000" cy="300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95"/>
                </a:lnSpc>
              </a:pPr>
              <a:r>
                <a:rPr sz="1800" b="1">
                  <a:solidFill>
                    <a:srgbClr val="25D3C8"/>
                  </a:solidFill>
                  <a:latin typeface="Open Sans Bold"/>
                </a:rPr>
                <a:t>INDIKATOR KINERJA DASAR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19050000" cy="8131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24"/>
                </a:lnSpc>
              </a:pPr>
              <a:r>
                <a:rPr sz="2800" b="1">
                  <a:solidFill>
                    <a:srgbClr val="FFFFFF"/>
                  </a:solidFill>
                  <a:latin typeface="League Spartan"/>
                </a:rPr>
                <a:t>SCM perlu dinilai dari biaya, waktu, dan layanan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191250" y="4000500"/>
            <a:ext cx="2667000" cy="685800"/>
            <a:chOff x="0" y="0"/>
            <a:chExt cx="3556000" cy="914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56000" cy="914400"/>
            </a:xfrm>
            <a:custGeom>
              <a:avLst/>
              <a:gdLst/>
              <a:ahLst/>
              <a:cxnLst/>
              <a:rect l="l" t="t" r="r" b="b"/>
              <a:pathLst>
                <a:path w="3556000" h="9144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832757"/>
                  </a:lnTo>
                  <a:cubicBezTo>
                    <a:pt x="3556000" y="877847"/>
                    <a:pt x="3519447" y="914400"/>
                    <a:pt x="3474357" y="914400"/>
                  </a:cubicBezTo>
                  <a:lnTo>
                    <a:pt x="81643" y="914400"/>
                  </a:lnTo>
                  <a:cubicBezTo>
                    <a:pt x="36553" y="914400"/>
                    <a:pt x="0" y="877847"/>
                    <a:pt x="0" y="8327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9525"/>
              <a:ext cx="3556000" cy="904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45"/>
                </a:lnSpc>
              </a:pPr>
              <a:r>
                <a:rPr sz="2200" b="1">
                  <a:solidFill>
                    <a:srgbClr val="FFFFFF"/>
                  </a:solidFill>
                  <a:latin typeface="Open Sans Bold"/>
                </a:rPr>
                <a:t>●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334500" y="4000500"/>
            <a:ext cx="2667000" cy="685800"/>
            <a:chOff x="0" y="0"/>
            <a:chExt cx="3556000" cy="914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556000" cy="914400"/>
            </a:xfrm>
            <a:custGeom>
              <a:avLst/>
              <a:gdLst/>
              <a:ahLst/>
              <a:cxnLst/>
              <a:rect l="l" t="t" r="r" b="b"/>
              <a:pathLst>
                <a:path w="3556000" h="9144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832757"/>
                  </a:lnTo>
                  <a:cubicBezTo>
                    <a:pt x="3556000" y="877847"/>
                    <a:pt x="3519447" y="914400"/>
                    <a:pt x="3474357" y="914400"/>
                  </a:cubicBezTo>
                  <a:lnTo>
                    <a:pt x="81643" y="914400"/>
                  </a:lnTo>
                  <a:cubicBezTo>
                    <a:pt x="36553" y="914400"/>
                    <a:pt x="0" y="877847"/>
                    <a:pt x="0" y="8327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10283A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9525"/>
              <a:ext cx="3556000" cy="904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45"/>
                </a:lnSpc>
              </a:pPr>
              <a:r>
                <a:rPr sz="2200" b="1">
                  <a:solidFill>
                    <a:srgbClr val="7D8A92"/>
                  </a:solidFill>
                  <a:latin typeface="Open Sans Bold"/>
                </a:rPr>
                <a:t>—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477750" y="4000500"/>
            <a:ext cx="2667000" cy="685800"/>
            <a:chOff x="0" y="0"/>
            <a:chExt cx="3556000" cy="914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556000" cy="914400"/>
            </a:xfrm>
            <a:custGeom>
              <a:avLst/>
              <a:gdLst/>
              <a:ahLst/>
              <a:cxnLst/>
              <a:rect l="l" t="t" r="r" b="b"/>
              <a:pathLst>
                <a:path w="3556000" h="9144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832757"/>
                  </a:lnTo>
                  <a:cubicBezTo>
                    <a:pt x="3556000" y="877847"/>
                    <a:pt x="3519447" y="914400"/>
                    <a:pt x="3474357" y="914400"/>
                  </a:cubicBezTo>
                  <a:lnTo>
                    <a:pt x="81643" y="914400"/>
                  </a:lnTo>
                  <a:cubicBezTo>
                    <a:pt x="36553" y="914400"/>
                    <a:pt x="0" y="877847"/>
                    <a:pt x="0" y="8327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10283A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9525"/>
              <a:ext cx="3556000" cy="904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45"/>
                </a:lnSpc>
              </a:pPr>
              <a:r>
                <a:rPr sz="2200" b="1">
                  <a:solidFill>
                    <a:srgbClr val="7D8A92"/>
                  </a:solidFill>
                  <a:latin typeface="Open Sans Bold"/>
                </a:rPr>
                <a:t>—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191250" y="5000625"/>
            <a:ext cx="2667000" cy="685800"/>
            <a:chOff x="0" y="0"/>
            <a:chExt cx="3556000" cy="914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556000" cy="914400"/>
            </a:xfrm>
            <a:custGeom>
              <a:avLst/>
              <a:gdLst/>
              <a:ahLst/>
              <a:cxnLst/>
              <a:rect l="l" t="t" r="r" b="b"/>
              <a:pathLst>
                <a:path w="3556000" h="9144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832757"/>
                  </a:lnTo>
                  <a:cubicBezTo>
                    <a:pt x="3556000" y="877847"/>
                    <a:pt x="3519447" y="914400"/>
                    <a:pt x="3474357" y="914400"/>
                  </a:cubicBezTo>
                  <a:lnTo>
                    <a:pt x="81643" y="914400"/>
                  </a:lnTo>
                  <a:cubicBezTo>
                    <a:pt x="36553" y="914400"/>
                    <a:pt x="0" y="877847"/>
                    <a:pt x="0" y="8327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10283A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9525"/>
              <a:ext cx="3556000" cy="904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45"/>
                </a:lnSpc>
              </a:pPr>
              <a:r>
                <a:rPr sz="2200" b="1">
                  <a:solidFill>
                    <a:srgbClr val="7D8A92"/>
                  </a:solidFill>
                  <a:latin typeface="Open Sans Bold"/>
                </a:rPr>
                <a:t>—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334500" y="5000625"/>
            <a:ext cx="2667000" cy="685800"/>
            <a:chOff x="0" y="0"/>
            <a:chExt cx="3556000" cy="9144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556000" cy="914400"/>
            </a:xfrm>
            <a:custGeom>
              <a:avLst/>
              <a:gdLst/>
              <a:ahLst/>
              <a:cxnLst/>
              <a:rect l="l" t="t" r="r" b="b"/>
              <a:pathLst>
                <a:path w="3556000" h="9144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832757"/>
                  </a:lnTo>
                  <a:cubicBezTo>
                    <a:pt x="3556000" y="877847"/>
                    <a:pt x="3519447" y="914400"/>
                    <a:pt x="3474357" y="914400"/>
                  </a:cubicBezTo>
                  <a:lnTo>
                    <a:pt x="81643" y="914400"/>
                  </a:lnTo>
                  <a:cubicBezTo>
                    <a:pt x="36553" y="914400"/>
                    <a:pt x="0" y="877847"/>
                    <a:pt x="0" y="8327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9525"/>
              <a:ext cx="3556000" cy="904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45"/>
                </a:lnSpc>
              </a:pPr>
              <a:r>
                <a:rPr sz="2200" b="1">
                  <a:solidFill>
                    <a:srgbClr val="FFFFFF"/>
                  </a:solidFill>
                  <a:latin typeface="Open Sans Bold"/>
                </a:rPr>
                <a:t>●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477750" y="5000625"/>
            <a:ext cx="2667000" cy="685800"/>
            <a:chOff x="0" y="0"/>
            <a:chExt cx="3556000" cy="9144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556000" cy="914400"/>
            </a:xfrm>
            <a:custGeom>
              <a:avLst/>
              <a:gdLst/>
              <a:ahLst/>
              <a:cxnLst/>
              <a:rect l="l" t="t" r="r" b="b"/>
              <a:pathLst>
                <a:path w="3556000" h="9144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832757"/>
                  </a:lnTo>
                  <a:cubicBezTo>
                    <a:pt x="3556000" y="877847"/>
                    <a:pt x="3519447" y="914400"/>
                    <a:pt x="3474357" y="914400"/>
                  </a:cubicBezTo>
                  <a:lnTo>
                    <a:pt x="81643" y="914400"/>
                  </a:lnTo>
                  <a:cubicBezTo>
                    <a:pt x="36553" y="914400"/>
                    <a:pt x="0" y="877847"/>
                    <a:pt x="0" y="8327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10283A"/>
            </a:solidFill>
            <a:ln cap="sq">
              <a:noFill/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9525"/>
              <a:ext cx="3556000" cy="904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45"/>
                </a:lnSpc>
              </a:pPr>
              <a:r>
                <a:rPr sz="2200" b="1">
                  <a:solidFill>
                    <a:srgbClr val="7D8A92"/>
                  </a:solidFill>
                  <a:latin typeface="Open Sans Bold"/>
                </a:rPr>
                <a:t>—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191250" y="6000750"/>
            <a:ext cx="2667000" cy="685800"/>
            <a:chOff x="0" y="0"/>
            <a:chExt cx="3556000" cy="9144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556000" cy="914400"/>
            </a:xfrm>
            <a:custGeom>
              <a:avLst/>
              <a:gdLst/>
              <a:ahLst/>
              <a:cxnLst/>
              <a:rect l="l" t="t" r="r" b="b"/>
              <a:pathLst>
                <a:path w="3556000" h="9144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832757"/>
                  </a:lnTo>
                  <a:cubicBezTo>
                    <a:pt x="3556000" y="877847"/>
                    <a:pt x="3519447" y="914400"/>
                    <a:pt x="3474357" y="914400"/>
                  </a:cubicBezTo>
                  <a:lnTo>
                    <a:pt x="81643" y="914400"/>
                  </a:lnTo>
                  <a:cubicBezTo>
                    <a:pt x="36553" y="914400"/>
                    <a:pt x="0" y="877847"/>
                    <a:pt x="0" y="8327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9525"/>
              <a:ext cx="3556000" cy="904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45"/>
                </a:lnSpc>
              </a:pPr>
              <a:r>
                <a:rPr sz="2200" b="1">
                  <a:solidFill>
                    <a:srgbClr val="FFFFFF"/>
                  </a:solidFill>
                  <a:latin typeface="Open Sans Bold"/>
                </a:rPr>
                <a:t>●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334500" y="6000750"/>
            <a:ext cx="2667000" cy="685800"/>
            <a:chOff x="0" y="0"/>
            <a:chExt cx="3556000" cy="9144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556000" cy="914400"/>
            </a:xfrm>
            <a:custGeom>
              <a:avLst/>
              <a:gdLst/>
              <a:ahLst/>
              <a:cxnLst/>
              <a:rect l="l" t="t" r="r" b="b"/>
              <a:pathLst>
                <a:path w="3556000" h="9144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832757"/>
                  </a:lnTo>
                  <a:cubicBezTo>
                    <a:pt x="3556000" y="877847"/>
                    <a:pt x="3519447" y="914400"/>
                    <a:pt x="3474357" y="914400"/>
                  </a:cubicBezTo>
                  <a:lnTo>
                    <a:pt x="81643" y="914400"/>
                  </a:lnTo>
                  <a:cubicBezTo>
                    <a:pt x="36553" y="914400"/>
                    <a:pt x="0" y="877847"/>
                    <a:pt x="0" y="8327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9525"/>
              <a:ext cx="3556000" cy="904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45"/>
                </a:lnSpc>
              </a:pPr>
              <a:r>
                <a:rPr sz="2200" b="1">
                  <a:solidFill>
                    <a:srgbClr val="FFFFFF"/>
                  </a:solidFill>
                  <a:latin typeface="Open Sans Bold"/>
                </a:rPr>
                <a:t>●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2477750" y="6000750"/>
            <a:ext cx="2667000" cy="685800"/>
            <a:chOff x="0" y="0"/>
            <a:chExt cx="3556000" cy="9144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556000" cy="914400"/>
            </a:xfrm>
            <a:custGeom>
              <a:avLst/>
              <a:gdLst/>
              <a:ahLst/>
              <a:cxnLst/>
              <a:rect l="l" t="t" r="r" b="b"/>
              <a:pathLst>
                <a:path w="3556000" h="9144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832757"/>
                  </a:lnTo>
                  <a:cubicBezTo>
                    <a:pt x="3556000" y="877847"/>
                    <a:pt x="3519447" y="914400"/>
                    <a:pt x="3474357" y="914400"/>
                  </a:cubicBezTo>
                  <a:lnTo>
                    <a:pt x="81643" y="914400"/>
                  </a:lnTo>
                  <a:cubicBezTo>
                    <a:pt x="36553" y="914400"/>
                    <a:pt x="0" y="877847"/>
                    <a:pt x="0" y="8327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10283A"/>
            </a:solidFill>
            <a:ln cap="sq">
              <a:noFill/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9525"/>
              <a:ext cx="3556000" cy="904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45"/>
                </a:lnSpc>
              </a:pPr>
              <a:r>
                <a:rPr sz="2200" b="1">
                  <a:solidFill>
                    <a:srgbClr val="7D8A92"/>
                  </a:solidFill>
                  <a:latin typeface="Open Sans Bold"/>
                </a:rPr>
                <a:t>—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191250" y="7000875"/>
            <a:ext cx="2667000" cy="685800"/>
            <a:chOff x="0" y="0"/>
            <a:chExt cx="3556000" cy="9144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56000" cy="914400"/>
            </a:xfrm>
            <a:custGeom>
              <a:avLst/>
              <a:gdLst/>
              <a:ahLst/>
              <a:cxnLst/>
              <a:rect l="l" t="t" r="r" b="b"/>
              <a:pathLst>
                <a:path w="3556000" h="9144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832757"/>
                  </a:lnTo>
                  <a:cubicBezTo>
                    <a:pt x="3556000" y="877847"/>
                    <a:pt x="3519447" y="914400"/>
                    <a:pt x="3474357" y="914400"/>
                  </a:cubicBezTo>
                  <a:lnTo>
                    <a:pt x="81643" y="914400"/>
                  </a:lnTo>
                  <a:cubicBezTo>
                    <a:pt x="36553" y="914400"/>
                    <a:pt x="0" y="877847"/>
                    <a:pt x="0" y="8327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10283A"/>
            </a:solidFill>
            <a:ln cap="sq">
              <a:noFill/>
              <a:prstDash val="solid"/>
              <a:miter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0" y="9525"/>
              <a:ext cx="3556000" cy="904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45"/>
                </a:lnSpc>
              </a:pPr>
              <a:r>
                <a:rPr sz="2200" b="1">
                  <a:solidFill>
                    <a:srgbClr val="7D8A92"/>
                  </a:solidFill>
                  <a:latin typeface="Open Sans Bold"/>
                </a:rPr>
                <a:t>—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334500" y="7000875"/>
            <a:ext cx="2667000" cy="685800"/>
            <a:chOff x="0" y="0"/>
            <a:chExt cx="3556000" cy="9144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556000" cy="914400"/>
            </a:xfrm>
            <a:custGeom>
              <a:avLst/>
              <a:gdLst/>
              <a:ahLst/>
              <a:cxnLst/>
              <a:rect l="l" t="t" r="r" b="b"/>
              <a:pathLst>
                <a:path w="3556000" h="9144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832757"/>
                  </a:lnTo>
                  <a:cubicBezTo>
                    <a:pt x="3556000" y="877847"/>
                    <a:pt x="3519447" y="914400"/>
                    <a:pt x="3474357" y="914400"/>
                  </a:cubicBezTo>
                  <a:lnTo>
                    <a:pt x="81643" y="914400"/>
                  </a:lnTo>
                  <a:cubicBezTo>
                    <a:pt x="36553" y="914400"/>
                    <a:pt x="0" y="877847"/>
                    <a:pt x="0" y="8327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0" y="9525"/>
              <a:ext cx="3556000" cy="904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45"/>
                </a:lnSpc>
              </a:pPr>
              <a:r>
                <a:rPr sz="2200" b="1">
                  <a:solidFill>
                    <a:srgbClr val="FFFFFF"/>
                  </a:solidFill>
                  <a:latin typeface="Open Sans Bold"/>
                </a:rPr>
                <a:t>●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2477750" y="7000875"/>
            <a:ext cx="2667000" cy="685800"/>
            <a:chOff x="0" y="0"/>
            <a:chExt cx="3556000" cy="9144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3556000" cy="914400"/>
            </a:xfrm>
            <a:custGeom>
              <a:avLst/>
              <a:gdLst/>
              <a:ahLst/>
              <a:cxnLst/>
              <a:rect l="l" t="t" r="r" b="b"/>
              <a:pathLst>
                <a:path w="3556000" h="9144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832757"/>
                  </a:lnTo>
                  <a:cubicBezTo>
                    <a:pt x="3556000" y="877847"/>
                    <a:pt x="3519447" y="914400"/>
                    <a:pt x="3474357" y="914400"/>
                  </a:cubicBezTo>
                  <a:lnTo>
                    <a:pt x="81643" y="914400"/>
                  </a:lnTo>
                  <a:cubicBezTo>
                    <a:pt x="36553" y="914400"/>
                    <a:pt x="0" y="877847"/>
                    <a:pt x="0" y="8327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0" y="9525"/>
              <a:ext cx="3556000" cy="904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45"/>
                </a:lnSpc>
              </a:pPr>
              <a:r>
                <a:rPr sz="2200" b="1">
                  <a:solidFill>
                    <a:srgbClr val="FFFFFF"/>
                  </a:solidFill>
                  <a:latin typeface="Open Sans Bold"/>
                </a:rPr>
                <a:t>●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191250" y="8001000"/>
            <a:ext cx="2667000" cy="685800"/>
            <a:chOff x="0" y="0"/>
            <a:chExt cx="3556000" cy="9144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3556000" cy="914400"/>
            </a:xfrm>
            <a:custGeom>
              <a:avLst/>
              <a:gdLst/>
              <a:ahLst/>
              <a:cxnLst/>
              <a:rect l="l" t="t" r="r" b="b"/>
              <a:pathLst>
                <a:path w="3556000" h="9144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832757"/>
                  </a:lnTo>
                  <a:cubicBezTo>
                    <a:pt x="3556000" y="877847"/>
                    <a:pt x="3519447" y="914400"/>
                    <a:pt x="3474357" y="914400"/>
                  </a:cubicBezTo>
                  <a:lnTo>
                    <a:pt x="81643" y="914400"/>
                  </a:lnTo>
                  <a:cubicBezTo>
                    <a:pt x="36553" y="914400"/>
                    <a:pt x="0" y="877847"/>
                    <a:pt x="0" y="8327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10283A"/>
            </a:solidFill>
            <a:ln cap="sq">
              <a:noFill/>
              <a:prstDash val="solid"/>
              <a:miter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0" y="9525"/>
              <a:ext cx="3556000" cy="904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45"/>
                </a:lnSpc>
              </a:pPr>
              <a:r>
                <a:rPr sz="2200" b="1">
                  <a:solidFill>
                    <a:srgbClr val="7D8A92"/>
                  </a:solidFill>
                  <a:latin typeface="Open Sans Bold"/>
                </a:rPr>
                <a:t>—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334500" y="8001000"/>
            <a:ext cx="2667000" cy="685800"/>
            <a:chOff x="0" y="0"/>
            <a:chExt cx="3556000" cy="91440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3556000" cy="914400"/>
            </a:xfrm>
            <a:custGeom>
              <a:avLst/>
              <a:gdLst/>
              <a:ahLst/>
              <a:cxnLst/>
              <a:rect l="l" t="t" r="r" b="b"/>
              <a:pathLst>
                <a:path w="3556000" h="9144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832757"/>
                  </a:lnTo>
                  <a:cubicBezTo>
                    <a:pt x="3556000" y="877847"/>
                    <a:pt x="3519447" y="914400"/>
                    <a:pt x="3474357" y="914400"/>
                  </a:cubicBezTo>
                  <a:lnTo>
                    <a:pt x="81643" y="914400"/>
                  </a:lnTo>
                  <a:cubicBezTo>
                    <a:pt x="36553" y="914400"/>
                    <a:pt x="0" y="877847"/>
                    <a:pt x="0" y="8327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10283A"/>
            </a:solidFill>
            <a:ln cap="sq">
              <a:noFill/>
              <a:prstDash val="solid"/>
              <a:miter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0" y="9525"/>
              <a:ext cx="3556000" cy="904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45"/>
                </a:lnSpc>
              </a:pPr>
              <a:r>
                <a:rPr sz="2200" b="1">
                  <a:solidFill>
                    <a:srgbClr val="7D8A92"/>
                  </a:solidFill>
                  <a:latin typeface="Open Sans Bold"/>
                </a:rPr>
                <a:t>—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2477750" y="8001000"/>
            <a:ext cx="2667000" cy="685800"/>
            <a:chOff x="0" y="0"/>
            <a:chExt cx="3556000" cy="9144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3556000" cy="914400"/>
            </a:xfrm>
            <a:custGeom>
              <a:avLst/>
              <a:gdLst/>
              <a:ahLst/>
              <a:cxnLst/>
              <a:rect l="l" t="t" r="r" b="b"/>
              <a:pathLst>
                <a:path w="3556000" h="9144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832757"/>
                  </a:lnTo>
                  <a:cubicBezTo>
                    <a:pt x="3556000" y="877847"/>
                    <a:pt x="3519447" y="914400"/>
                    <a:pt x="3474357" y="914400"/>
                  </a:cubicBezTo>
                  <a:lnTo>
                    <a:pt x="81643" y="914400"/>
                  </a:lnTo>
                  <a:cubicBezTo>
                    <a:pt x="36553" y="914400"/>
                    <a:pt x="0" y="877847"/>
                    <a:pt x="0" y="8327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0" y="9525"/>
              <a:ext cx="3556000" cy="904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45"/>
                </a:lnSpc>
              </a:pPr>
              <a:r>
                <a:rPr sz="2200" b="1">
                  <a:solidFill>
                    <a:srgbClr val="FFFFFF"/>
                  </a:solidFill>
                  <a:latin typeface="Open Sans Bold"/>
                </a:rPr>
                <a:t>●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6191250" y="3209925"/>
            <a:ext cx="26670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sz="1500" b="1">
                <a:solidFill>
                  <a:srgbClr val="25D3C8"/>
                </a:solidFill>
                <a:latin typeface="Open Sans Bold"/>
              </a:rPr>
              <a:t>BIAYA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9334500" y="3209925"/>
            <a:ext cx="26670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sz="1500" b="1">
                <a:solidFill>
                  <a:srgbClr val="25D3C8"/>
                </a:solidFill>
                <a:latin typeface="Open Sans Bold"/>
              </a:rPr>
              <a:t>WAKTU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477750" y="3209925"/>
            <a:ext cx="26670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sz="1500" b="1">
                <a:solidFill>
                  <a:srgbClr val="25D3C8"/>
                </a:solidFill>
                <a:latin typeface="Open Sans Bold"/>
              </a:rPr>
              <a:t>LAYANAN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714500" y="4124325"/>
            <a:ext cx="3048000" cy="331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sz="2400" b="1">
                <a:solidFill>
                  <a:srgbClr val="FFFFFF"/>
                </a:solidFill>
                <a:latin typeface="League Spartan"/>
              </a:rPr>
              <a:t>TOTAL COST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714500" y="5124450"/>
            <a:ext cx="3048000" cy="331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sz="2400" b="1">
                <a:solidFill>
                  <a:srgbClr val="FFFFFF"/>
                </a:solidFill>
                <a:latin typeface="League Spartan"/>
              </a:rPr>
              <a:t>LEAD TIME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714500" y="6124575"/>
            <a:ext cx="3048000" cy="331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sz="2400" b="1">
                <a:solidFill>
                  <a:srgbClr val="FFFFFF"/>
                </a:solidFill>
                <a:latin typeface="League Spartan"/>
              </a:rPr>
              <a:t>INVENTORY LEVEL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714500" y="7124700"/>
            <a:ext cx="3048000" cy="331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sz="1400" b="1">
                <a:solidFill>
                  <a:srgbClr val="FFFFFF"/>
                </a:solidFill>
                <a:latin typeface="League Spartan"/>
              </a:rPr>
              <a:t>ON-TIME DELIVERY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714500" y="8124825"/>
            <a:ext cx="3048000" cy="331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sz="1400" b="1">
                <a:solidFill>
                  <a:srgbClr val="FFFFFF"/>
                </a:solidFill>
                <a:latin typeface="League Spartan"/>
              </a:rPr>
              <a:t>FILL RATE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2095500" y="9029700"/>
            <a:ext cx="14097000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sz="1500">
                <a:solidFill>
                  <a:srgbClr val="DFE9E7"/>
                </a:solidFill>
                <a:latin typeface="Open Sans"/>
              </a:rPr>
              <a:t>Tidak ada satu KPI yang cukup — kinerja SCM perlu dilihat secara seimbang.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990600" y="9696450"/>
            <a:ext cx="1630680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1">
                <a:solidFill>
                  <a:srgbClr val="DFE9E7"/>
                </a:solidFill>
                <a:latin typeface="Open Sans Bold"/>
              </a:rPr>
              <a:t>MATERI 6  •  SUPPLY CHAIN MANAGEMENT                                      13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0600" y="514350"/>
            <a:ext cx="14287500" cy="1059942"/>
            <a:chOff x="0" y="0"/>
            <a:chExt cx="19050000" cy="1413256"/>
          </a:xfrm>
        </p:grpSpPr>
        <p:sp>
          <p:nvSpPr>
            <p:cNvPr id="3" name="TextBox 3"/>
            <p:cNvSpPr txBox="1"/>
            <p:nvPr/>
          </p:nvSpPr>
          <p:spPr>
            <a:xfrm>
              <a:off x="0" y="-28575"/>
              <a:ext cx="304800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500" b="1">
                  <a:solidFill>
                    <a:srgbClr val="1F66FF"/>
                  </a:solidFill>
                  <a:latin typeface="Open Sans Bold"/>
                </a:rPr>
                <a:t>AKTIVITAS KELAS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19050000" cy="8131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24"/>
                </a:lnSpc>
              </a:pPr>
              <a:r>
                <a:rPr sz="3000" b="1">
                  <a:solidFill>
                    <a:srgbClr val="10283A"/>
                  </a:solidFill>
                  <a:latin typeface="League Spartan"/>
                </a:rPr>
                <a:t>Bedah supply chain satu produk nyata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00125" y="3048000"/>
            <a:ext cx="3714750" cy="1000125"/>
            <a:chOff x="0" y="0"/>
            <a:chExt cx="4953000" cy="13335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953000" cy="1333500"/>
            </a:xfrm>
            <a:custGeom>
              <a:avLst/>
              <a:gdLst/>
              <a:ahLst/>
              <a:cxnLst/>
              <a:rect l="l" t="t" r="r" b="b"/>
              <a:pathLst>
                <a:path w="4953000" h="1333500">
                  <a:moveTo>
                    <a:pt x="58615" y="0"/>
                  </a:moveTo>
                  <a:lnTo>
                    <a:pt x="4894385" y="0"/>
                  </a:lnTo>
                  <a:cubicBezTo>
                    <a:pt x="4926757" y="0"/>
                    <a:pt x="4953000" y="26243"/>
                    <a:pt x="4953000" y="58615"/>
                  </a:cubicBezTo>
                  <a:lnTo>
                    <a:pt x="4953000" y="1274885"/>
                  </a:lnTo>
                  <a:cubicBezTo>
                    <a:pt x="4953000" y="1307257"/>
                    <a:pt x="4926757" y="1333500"/>
                    <a:pt x="4894385" y="1333500"/>
                  </a:cubicBezTo>
                  <a:lnTo>
                    <a:pt x="58615" y="1333500"/>
                  </a:lnTo>
                  <a:cubicBezTo>
                    <a:pt x="26243" y="1333500"/>
                    <a:pt x="0" y="1307257"/>
                    <a:pt x="0" y="1274885"/>
                  </a:cubicBezTo>
                  <a:lnTo>
                    <a:pt x="0" y="58615"/>
                  </a:lnTo>
                  <a:cubicBezTo>
                    <a:pt x="0" y="26243"/>
                    <a:pt x="26243" y="0"/>
                    <a:pt x="58615" y="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28575"/>
              <a:ext cx="4953000" cy="1304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sz="1725" b="1">
                  <a:solidFill>
                    <a:srgbClr val="FFFFFF"/>
                  </a:solidFill>
                  <a:latin typeface="Open Sans Bold"/>
                </a:rPr>
                <a:t>MI INSTAN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91125" y="3048000"/>
            <a:ext cx="3714750" cy="1000125"/>
            <a:chOff x="0" y="0"/>
            <a:chExt cx="4953000" cy="1333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953000" cy="1333500"/>
            </a:xfrm>
            <a:custGeom>
              <a:avLst/>
              <a:gdLst/>
              <a:ahLst/>
              <a:cxnLst/>
              <a:rect l="l" t="t" r="r" b="b"/>
              <a:pathLst>
                <a:path w="4953000" h="1333500">
                  <a:moveTo>
                    <a:pt x="58615" y="0"/>
                  </a:moveTo>
                  <a:lnTo>
                    <a:pt x="4894385" y="0"/>
                  </a:lnTo>
                  <a:cubicBezTo>
                    <a:pt x="4926757" y="0"/>
                    <a:pt x="4953000" y="26243"/>
                    <a:pt x="4953000" y="58615"/>
                  </a:cubicBezTo>
                  <a:lnTo>
                    <a:pt x="4953000" y="1274885"/>
                  </a:lnTo>
                  <a:cubicBezTo>
                    <a:pt x="4953000" y="1307257"/>
                    <a:pt x="4926757" y="1333500"/>
                    <a:pt x="4894385" y="1333500"/>
                  </a:cubicBezTo>
                  <a:lnTo>
                    <a:pt x="58615" y="1333500"/>
                  </a:lnTo>
                  <a:cubicBezTo>
                    <a:pt x="26243" y="1333500"/>
                    <a:pt x="0" y="1307257"/>
                    <a:pt x="0" y="1274885"/>
                  </a:cubicBezTo>
                  <a:lnTo>
                    <a:pt x="0" y="58615"/>
                  </a:lnTo>
                  <a:cubicBezTo>
                    <a:pt x="0" y="26243"/>
                    <a:pt x="26243" y="0"/>
                    <a:pt x="58615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28575"/>
              <a:ext cx="4953000" cy="1304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sz="1725" b="1">
                  <a:solidFill>
                    <a:srgbClr val="FFFFFF"/>
                  </a:solidFill>
                  <a:latin typeface="Open Sans Bold"/>
                </a:rPr>
                <a:t>KOPI KEMASAN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382125" y="3048000"/>
            <a:ext cx="3714750" cy="1000125"/>
            <a:chOff x="0" y="0"/>
            <a:chExt cx="4953000" cy="13335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953000" cy="1333500"/>
            </a:xfrm>
            <a:custGeom>
              <a:avLst/>
              <a:gdLst/>
              <a:ahLst/>
              <a:cxnLst/>
              <a:rect l="l" t="t" r="r" b="b"/>
              <a:pathLst>
                <a:path w="4953000" h="1333500">
                  <a:moveTo>
                    <a:pt x="58615" y="0"/>
                  </a:moveTo>
                  <a:lnTo>
                    <a:pt x="4894385" y="0"/>
                  </a:lnTo>
                  <a:cubicBezTo>
                    <a:pt x="4926757" y="0"/>
                    <a:pt x="4953000" y="26243"/>
                    <a:pt x="4953000" y="58615"/>
                  </a:cubicBezTo>
                  <a:lnTo>
                    <a:pt x="4953000" y="1274885"/>
                  </a:lnTo>
                  <a:cubicBezTo>
                    <a:pt x="4953000" y="1307257"/>
                    <a:pt x="4926757" y="1333500"/>
                    <a:pt x="4894385" y="1333500"/>
                  </a:cubicBezTo>
                  <a:lnTo>
                    <a:pt x="58615" y="1333500"/>
                  </a:lnTo>
                  <a:cubicBezTo>
                    <a:pt x="26243" y="1333500"/>
                    <a:pt x="0" y="1307257"/>
                    <a:pt x="0" y="1274885"/>
                  </a:cubicBezTo>
                  <a:lnTo>
                    <a:pt x="0" y="58615"/>
                  </a:lnTo>
                  <a:cubicBezTo>
                    <a:pt x="0" y="26243"/>
                    <a:pt x="26243" y="0"/>
                    <a:pt x="58615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28575"/>
              <a:ext cx="4953000" cy="1304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sz="1725" b="1">
                  <a:solidFill>
                    <a:srgbClr val="FFFFFF"/>
                  </a:solidFill>
                  <a:latin typeface="Open Sans Bold"/>
                </a:rPr>
                <a:t>SMARTPHONE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573125" y="3048000"/>
            <a:ext cx="3714750" cy="1000125"/>
            <a:chOff x="0" y="0"/>
            <a:chExt cx="4953000" cy="1333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953000" cy="1333500"/>
            </a:xfrm>
            <a:custGeom>
              <a:avLst/>
              <a:gdLst/>
              <a:ahLst/>
              <a:cxnLst/>
              <a:rect l="l" t="t" r="r" b="b"/>
              <a:pathLst>
                <a:path w="4953000" h="1333500">
                  <a:moveTo>
                    <a:pt x="58615" y="0"/>
                  </a:moveTo>
                  <a:lnTo>
                    <a:pt x="4894385" y="0"/>
                  </a:lnTo>
                  <a:cubicBezTo>
                    <a:pt x="4926757" y="0"/>
                    <a:pt x="4953000" y="26243"/>
                    <a:pt x="4953000" y="58615"/>
                  </a:cubicBezTo>
                  <a:lnTo>
                    <a:pt x="4953000" y="1274885"/>
                  </a:lnTo>
                  <a:cubicBezTo>
                    <a:pt x="4953000" y="1307257"/>
                    <a:pt x="4926757" y="1333500"/>
                    <a:pt x="4894385" y="1333500"/>
                  </a:cubicBezTo>
                  <a:lnTo>
                    <a:pt x="58615" y="1333500"/>
                  </a:lnTo>
                  <a:cubicBezTo>
                    <a:pt x="26243" y="1333500"/>
                    <a:pt x="0" y="1307257"/>
                    <a:pt x="0" y="1274885"/>
                  </a:cubicBezTo>
                  <a:lnTo>
                    <a:pt x="0" y="58615"/>
                  </a:lnTo>
                  <a:cubicBezTo>
                    <a:pt x="0" y="26243"/>
                    <a:pt x="26243" y="0"/>
                    <a:pt x="58615" y="0"/>
                  </a:cubicBezTo>
                  <a:close/>
                </a:path>
              </a:pathLst>
            </a:custGeom>
            <a:solidFill>
              <a:srgbClr val="1F66FF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28575"/>
              <a:ext cx="4953000" cy="1304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7"/>
                </a:lnSpc>
              </a:pPr>
              <a:r>
                <a:rPr sz="1725" b="1">
                  <a:solidFill>
                    <a:srgbClr val="FFFFFF"/>
                  </a:solidFill>
                  <a:latin typeface="Open Sans Bold"/>
                </a:rPr>
                <a:t>SUSU UHT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6750" y="4524375"/>
            <a:ext cx="16954500" cy="3857625"/>
            <a:chOff x="0" y="0"/>
            <a:chExt cx="22606000" cy="5143500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22606000" cy="5143500"/>
              <a:chOff x="0" y="0"/>
              <a:chExt cx="22606000" cy="51435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22606000" cy="5143500"/>
              </a:xfrm>
              <a:custGeom>
                <a:avLst/>
                <a:gdLst/>
                <a:ahLst/>
                <a:cxnLst/>
                <a:rect l="l" t="t" r="r" b="b"/>
                <a:pathLst>
                  <a:path w="22606000" h="5143500">
                    <a:moveTo>
                      <a:pt x="0" y="0"/>
                    </a:moveTo>
                    <a:lnTo>
                      <a:pt x="22606000" y="0"/>
                    </a:lnTo>
                    <a:lnTo>
                      <a:pt x="22606000" y="5143500"/>
                    </a:lnTo>
                    <a:lnTo>
                      <a:pt x="0" y="51435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22606000" cy="5181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431800" y="415925"/>
              <a:ext cx="381000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500" b="1">
                  <a:solidFill>
                    <a:srgbClr val="FF6B4A"/>
                  </a:solidFill>
                  <a:latin typeface="Open Sans Bold"/>
                </a:rPr>
                <a:t>PETAKAN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31800" y="1044575"/>
              <a:ext cx="19050000" cy="451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92"/>
                </a:lnSpc>
              </a:pPr>
              <a:r>
                <a:rPr sz="1800" b="1">
                  <a:solidFill>
                    <a:srgbClr val="10283A"/>
                  </a:solidFill>
                  <a:latin typeface="League Spartan"/>
                </a:rPr>
                <a:t>Supplier • Manufacturer • Distributor • Retailer • Customer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31800" y="2311400"/>
              <a:ext cx="17780000" cy="41549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600">
                  <a:solidFill>
                    <a:srgbClr val="6F7C82"/>
                  </a:solidFill>
                  <a:latin typeface="Open Sans"/>
                </a:rPr>
                <a:t>Tambahkan: Product Flow • Information Flow • Financial Flow • titik risiko utama.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31800" y="3981450"/>
              <a:ext cx="19050000" cy="379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sz="1500">
                  <a:solidFill>
                    <a:srgbClr val="10283A"/>
                  </a:solidFill>
                  <a:latin typeface="Open Sans"/>
                </a:rPr>
                <a:t>Format kerja: pilih 1 produk, buat peta supply chain, lalu jelaskan hubungan antarpihak. 30 menit diskusi • presentasi ringkas.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990600" y="9696450"/>
            <a:ext cx="1630680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1">
                <a:solidFill>
                  <a:srgbClr val="6F7C82"/>
                </a:solidFill>
                <a:latin typeface="Open Sans Bold"/>
              </a:rPr>
              <a:t>MATERI 6  •  SUPPLY CHAIN MANAGEMENT                                      14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0600" y="514350"/>
            <a:ext cx="14287500" cy="1631442"/>
            <a:chOff x="0" y="0"/>
            <a:chExt cx="19050000" cy="2175256"/>
          </a:xfrm>
        </p:grpSpPr>
        <p:sp>
          <p:nvSpPr>
            <p:cNvPr id="3" name="TextBox 3"/>
            <p:cNvSpPr txBox="1"/>
            <p:nvPr/>
          </p:nvSpPr>
          <p:spPr>
            <a:xfrm>
              <a:off x="0" y="-28575"/>
              <a:ext cx="304800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500" b="1">
                  <a:solidFill>
                    <a:srgbClr val="1F66FF"/>
                  </a:solidFill>
                  <a:latin typeface="Open Sans Bold"/>
                </a:rPr>
                <a:t>CONTOH ANALISIS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19050000" cy="15751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24"/>
                </a:lnSpc>
              </a:pPr>
              <a:r>
                <a:rPr sz="3000" b="1">
                  <a:solidFill>
                    <a:srgbClr val="10283A"/>
                  </a:solidFill>
                  <a:latin typeface="League Spartan"/>
                </a:rPr>
                <a:t>Supply chain mi instan: dari bahan baku ke konsumen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00125" y="3143250"/>
            <a:ext cx="3714750" cy="1809750"/>
            <a:chOff x="0" y="0"/>
            <a:chExt cx="4953000" cy="2413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953000" cy="2413000"/>
            </a:xfrm>
            <a:custGeom>
              <a:avLst/>
              <a:gdLst/>
              <a:ahLst/>
              <a:cxnLst/>
              <a:rect l="l" t="t" r="r" b="b"/>
              <a:pathLst>
                <a:path w="4953000" h="2413000">
                  <a:moveTo>
                    <a:pt x="0" y="0"/>
                  </a:moveTo>
                  <a:lnTo>
                    <a:pt x="4953000" y="0"/>
                  </a:lnTo>
                  <a:lnTo>
                    <a:pt x="4953000" y="2413000"/>
                  </a:lnTo>
                  <a:lnTo>
                    <a:pt x="0" y="2413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953000" cy="2451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91125" y="3143250"/>
            <a:ext cx="3714750" cy="1809750"/>
            <a:chOff x="0" y="0"/>
            <a:chExt cx="4953000" cy="2413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953000" cy="2413000"/>
            </a:xfrm>
            <a:custGeom>
              <a:avLst/>
              <a:gdLst/>
              <a:ahLst/>
              <a:cxnLst/>
              <a:rect l="l" t="t" r="r" b="b"/>
              <a:pathLst>
                <a:path w="4953000" h="2413000">
                  <a:moveTo>
                    <a:pt x="0" y="0"/>
                  </a:moveTo>
                  <a:lnTo>
                    <a:pt x="4953000" y="0"/>
                  </a:lnTo>
                  <a:lnTo>
                    <a:pt x="4953000" y="2413000"/>
                  </a:lnTo>
                  <a:lnTo>
                    <a:pt x="0" y="2413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953000" cy="2451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382125" y="3143250"/>
            <a:ext cx="3714750" cy="1809750"/>
            <a:chOff x="0" y="0"/>
            <a:chExt cx="4953000" cy="2413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953000" cy="2413000"/>
            </a:xfrm>
            <a:custGeom>
              <a:avLst/>
              <a:gdLst/>
              <a:ahLst/>
              <a:cxnLst/>
              <a:rect l="l" t="t" r="r" b="b"/>
              <a:pathLst>
                <a:path w="4953000" h="2413000">
                  <a:moveTo>
                    <a:pt x="0" y="0"/>
                  </a:moveTo>
                  <a:lnTo>
                    <a:pt x="4953000" y="0"/>
                  </a:lnTo>
                  <a:lnTo>
                    <a:pt x="4953000" y="2413000"/>
                  </a:lnTo>
                  <a:lnTo>
                    <a:pt x="0" y="2413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953000" cy="2451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573125" y="3143250"/>
            <a:ext cx="3714750" cy="1809750"/>
            <a:chOff x="0" y="0"/>
            <a:chExt cx="4953000" cy="2413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953000" cy="2413000"/>
            </a:xfrm>
            <a:custGeom>
              <a:avLst/>
              <a:gdLst/>
              <a:ahLst/>
              <a:cxnLst/>
              <a:rect l="l" t="t" r="r" b="b"/>
              <a:pathLst>
                <a:path w="4953000" h="2413000">
                  <a:moveTo>
                    <a:pt x="0" y="0"/>
                  </a:moveTo>
                  <a:lnTo>
                    <a:pt x="4953000" y="0"/>
                  </a:lnTo>
                  <a:lnTo>
                    <a:pt x="4953000" y="2413000"/>
                  </a:lnTo>
                  <a:lnTo>
                    <a:pt x="0" y="2413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953000" cy="2451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00125" y="5572125"/>
            <a:ext cx="3714750" cy="1809750"/>
            <a:chOff x="0" y="0"/>
            <a:chExt cx="4953000" cy="2413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953000" cy="2413000"/>
            </a:xfrm>
            <a:custGeom>
              <a:avLst/>
              <a:gdLst/>
              <a:ahLst/>
              <a:cxnLst/>
              <a:rect l="l" t="t" r="r" b="b"/>
              <a:pathLst>
                <a:path w="4953000" h="2413000">
                  <a:moveTo>
                    <a:pt x="0" y="0"/>
                  </a:moveTo>
                  <a:lnTo>
                    <a:pt x="4953000" y="0"/>
                  </a:lnTo>
                  <a:lnTo>
                    <a:pt x="4953000" y="2413000"/>
                  </a:lnTo>
                  <a:lnTo>
                    <a:pt x="0" y="2413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953000" cy="2451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191125" y="5572125"/>
            <a:ext cx="3714750" cy="1809750"/>
            <a:chOff x="0" y="0"/>
            <a:chExt cx="4953000" cy="2413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953000" cy="2413000"/>
            </a:xfrm>
            <a:custGeom>
              <a:avLst/>
              <a:gdLst/>
              <a:ahLst/>
              <a:cxnLst/>
              <a:rect l="l" t="t" r="r" b="b"/>
              <a:pathLst>
                <a:path w="4953000" h="2413000">
                  <a:moveTo>
                    <a:pt x="0" y="0"/>
                  </a:moveTo>
                  <a:lnTo>
                    <a:pt x="4953000" y="0"/>
                  </a:lnTo>
                  <a:lnTo>
                    <a:pt x="4953000" y="2413000"/>
                  </a:lnTo>
                  <a:lnTo>
                    <a:pt x="0" y="2413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953000" cy="2451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382125" y="5572125"/>
            <a:ext cx="3714750" cy="1809750"/>
            <a:chOff x="0" y="0"/>
            <a:chExt cx="4953000" cy="24130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953000" cy="2413000"/>
            </a:xfrm>
            <a:custGeom>
              <a:avLst/>
              <a:gdLst/>
              <a:ahLst/>
              <a:cxnLst/>
              <a:rect l="l" t="t" r="r" b="b"/>
              <a:pathLst>
                <a:path w="4953000" h="2413000">
                  <a:moveTo>
                    <a:pt x="0" y="0"/>
                  </a:moveTo>
                  <a:lnTo>
                    <a:pt x="4953000" y="0"/>
                  </a:lnTo>
                  <a:lnTo>
                    <a:pt x="4953000" y="2413000"/>
                  </a:lnTo>
                  <a:lnTo>
                    <a:pt x="0" y="2413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4953000" cy="2451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66825" y="3429000"/>
            <a:ext cx="16021050" cy="3952875"/>
            <a:chOff x="0" y="0"/>
            <a:chExt cx="21361400" cy="5270500"/>
          </a:xfrm>
        </p:grpSpPr>
        <p:grpSp>
          <p:nvGrpSpPr>
            <p:cNvPr id="27" name="Group 27"/>
            <p:cNvGrpSpPr/>
            <p:nvPr/>
          </p:nvGrpSpPr>
          <p:grpSpPr>
            <a:xfrm>
              <a:off x="16408400" y="2857500"/>
              <a:ext cx="4953000" cy="2413000"/>
              <a:chOff x="0" y="0"/>
              <a:chExt cx="4953000" cy="24130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4953000" cy="2413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2413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2413000"/>
                    </a:lnTo>
                    <a:lnTo>
                      <a:pt x="0" y="2413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38100"/>
                <a:ext cx="4953000" cy="245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0" y="-28575"/>
              <a:ext cx="406400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500" b="1">
                  <a:solidFill>
                    <a:srgbClr val="1F66FF"/>
                  </a:solidFill>
                  <a:latin typeface="Open Sans Bold"/>
                </a:rPr>
                <a:t>SUPPLIER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590550"/>
              <a:ext cx="4064000" cy="379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sz="1400">
                  <a:solidFill>
                    <a:srgbClr val="10283A"/>
                  </a:solidFill>
                  <a:latin typeface="Open Sans"/>
                </a:rPr>
                <a:t>Tepung, minyak, bumbu, kemasan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588000" y="-28575"/>
              <a:ext cx="406400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500" b="1">
                  <a:solidFill>
                    <a:srgbClr val="1F66FF"/>
                  </a:solidFill>
                  <a:latin typeface="Open Sans Bold"/>
                </a:rPr>
                <a:t>MANUFACTURER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588000" y="590550"/>
              <a:ext cx="4064000" cy="379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sz="1400">
                  <a:solidFill>
                    <a:srgbClr val="10283A"/>
                  </a:solidFill>
                  <a:latin typeface="Open Sans"/>
                </a:rPr>
                <a:t>Produksi &amp; packaging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1176000" y="-28575"/>
              <a:ext cx="406400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500" b="1">
                  <a:solidFill>
                    <a:srgbClr val="1F66FF"/>
                  </a:solidFill>
                  <a:latin typeface="Open Sans Bold"/>
                </a:rPr>
                <a:t>DISTRIBUTOR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1176000" y="590550"/>
              <a:ext cx="4064000" cy="379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sz="1400">
                  <a:solidFill>
                    <a:srgbClr val="10283A"/>
                  </a:solidFill>
                  <a:latin typeface="Open Sans"/>
                </a:rPr>
                <a:t>Gudang &amp; transportasi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6764000" y="-28575"/>
              <a:ext cx="406400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500" b="1">
                  <a:solidFill>
                    <a:srgbClr val="1F66FF"/>
                  </a:solidFill>
                  <a:latin typeface="Open Sans Bold"/>
                </a:rPr>
                <a:t>RETAILER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6764000" y="590550"/>
              <a:ext cx="4064000" cy="379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sz="1400">
                  <a:solidFill>
                    <a:srgbClr val="10283A"/>
                  </a:solidFill>
                  <a:latin typeface="Open Sans"/>
                </a:rPr>
                <a:t>Minimarket / supermarket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3209925"/>
              <a:ext cx="406400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500" b="1">
                  <a:solidFill>
                    <a:srgbClr val="1F66FF"/>
                  </a:solidFill>
                  <a:latin typeface="Open Sans Bold"/>
                </a:rPr>
                <a:t>CUSTOMER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3829050"/>
              <a:ext cx="4064000" cy="379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sz="1400">
                  <a:solidFill>
                    <a:srgbClr val="10283A"/>
                  </a:solidFill>
                  <a:latin typeface="Open Sans"/>
                </a:rPr>
                <a:t>Pembeli akhir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5588000" y="3209925"/>
              <a:ext cx="406400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500" b="1">
                  <a:solidFill>
                    <a:srgbClr val="1F66FF"/>
                  </a:solidFill>
                  <a:latin typeface="Open Sans Bold"/>
                </a:rPr>
                <a:t>PRODUCT FLOW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588000" y="3829050"/>
              <a:ext cx="4064000" cy="379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sz="1400">
                  <a:solidFill>
                    <a:srgbClr val="10283A"/>
                  </a:solidFill>
                  <a:latin typeface="Open Sans"/>
                </a:rPr>
                <a:t>Produk menuju pelanggan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1176000" y="3209925"/>
              <a:ext cx="406400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500" b="1">
                  <a:solidFill>
                    <a:srgbClr val="FF6B4A"/>
                  </a:solidFill>
                  <a:latin typeface="Open Sans Bold"/>
                </a:rPr>
                <a:t>INFORMATION FLOW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1176000" y="3829050"/>
              <a:ext cx="4064000" cy="379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sz="1400">
                  <a:solidFill>
                    <a:srgbClr val="10283A"/>
                  </a:solidFill>
                  <a:latin typeface="Open Sans"/>
                </a:rPr>
                <a:t>Pesanan, stok, permintaan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6764000" y="3209925"/>
              <a:ext cx="4064000" cy="333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sz="1500" b="1">
                  <a:solidFill>
                    <a:srgbClr val="FF6B4A"/>
                  </a:solidFill>
                  <a:latin typeface="Open Sans Bold"/>
                </a:rPr>
                <a:t>FINANCIAL FLOW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6764000" y="3829050"/>
              <a:ext cx="4064000" cy="379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sz="1400">
                  <a:solidFill>
                    <a:srgbClr val="10283A"/>
                  </a:solidFill>
                  <a:latin typeface="Open Sans"/>
                </a:rPr>
                <a:t>Pembayaran bergerak ke hulu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990600" y="9696450"/>
            <a:ext cx="1630680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1">
                <a:solidFill>
                  <a:srgbClr val="6F7C82"/>
                </a:solidFill>
                <a:latin typeface="Open Sans Bold"/>
              </a:rPr>
              <a:t>MATERI 6  •  SUPPLY CHAIN MANAGEMENT                                      15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66700" cy="10287000"/>
            <a:chOff x="0" y="0"/>
            <a:chExt cx="3556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5600" cy="13716000"/>
            </a:xfrm>
            <a:custGeom>
              <a:avLst/>
              <a:gdLst/>
              <a:ahLst/>
              <a:cxnLst/>
              <a:rect l="l" t="t" r="r" b="b"/>
              <a:pathLst>
                <a:path w="355600" h="13716000">
                  <a:moveTo>
                    <a:pt x="0" y="0"/>
                  </a:moveTo>
                  <a:lnTo>
                    <a:pt x="355600" y="0"/>
                  </a:lnTo>
                  <a:lnTo>
                    <a:pt x="355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5D3C8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55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382750" y="1428750"/>
            <a:ext cx="2476500" cy="2476500"/>
            <a:chOff x="0" y="0"/>
            <a:chExt cx="3302000" cy="3302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02000" cy="3302000"/>
            </a:xfrm>
            <a:custGeom>
              <a:avLst/>
              <a:gdLst/>
              <a:ahLst/>
              <a:cxnLst/>
              <a:rect l="l" t="t" r="r" b="b"/>
              <a:pathLst>
                <a:path w="3302000" h="3302000">
                  <a:moveTo>
                    <a:pt x="0" y="0"/>
                  </a:moveTo>
                  <a:lnTo>
                    <a:pt x="3302000" y="0"/>
                  </a:lnTo>
                  <a:lnTo>
                    <a:pt x="3302000" y="3302000"/>
                  </a:lnTo>
                  <a:lnTo>
                    <a:pt x="0" y="3302000"/>
                  </a:lnTo>
                  <a:close/>
                </a:path>
              </a:pathLst>
            </a:custGeom>
            <a:solidFill>
              <a:srgbClr val="1F66FF">
                <a:alpha val="3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302000" cy="3340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90600" y="1590675"/>
            <a:ext cx="8572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1">
                <a:solidFill>
                  <a:srgbClr val="25D3C8"/>
                </a:solidFill>
                <a:latin typeface="Open Sans Bold"/>
              </a:rPr>
              <a:t>MATERI 6 • RINGKASAN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0600" y="2676525"/>
            <a:ext cx="12573000" cy="2286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7"/>
              </a:lnSpc>
            </a:pPr>
            <a:r>
              <a:rPr sz="3400" b="1">
                <a:solidFill>
                  <a:srgbClr val="FFFFFF"/>
                </a:solidFill>
                <a:latin typeface="League Spartan"/>
              </a:rPr>
              <a:t>Supply Chain adalah jaringan.
SCM adalah cara mengelolanya.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90600" y="6629400"/>
            <a:ext cx="11430000" cy="342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3"/>
              </a:lnSpc>
            </a:pPr>
            <a:r>
              <a:rPr sz="1600">
                <a:solidFill>
                  <a:srgbClr val="DFE9E7"/>
                </a:solidFill>
                <a:latin typeface="Open Sans"/>
              </a:rPr>
              <a:t>Kelola aliran produk • informasi • dana • retur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90600" y="8124825"/>
            <a:ext cx="10477500" cy="342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sz="1500" b="1">
                <a:solidFill>
                  <a:srgbClr val="FF6B4A"/>
                </a:solidFill>
                <a:latin typeface="League Spartan"/>
              </a:rPr>
              <a:t>Tujuan: tepat produk • tepat waktu • biaya terkendali • pelanggan terlayani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90600" y="9696450"/>
            <a:ext cx="1630680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1">
                <a:solidFill>
                  <a:srgbClr val="DFE9E7"/>
                </a:solidFill>
                <a:latin typeface="Open Sans Bold"/>
              </a:rPr>
              <a:t>MATERI 6  •  SUPPLY CHAIN MANAGEMENT                                      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884</Words>
  <Application>Microsoft Office PowerPoint</Application>
  <PresentationFormat>Custom</PresentationFormat>
  <Paragraphs>207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Open Sans Bold</vt:lpstr>
      <vt:lpstr>Arial</vt:lpstr>
      <vt:lpstr>League Spartan</vt:lpstr>
      <vt:lpstr>Calibri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Supply Chain Management (SCM) - Materi 6</dc:title>
  <dc:subject>Konsep dasar, aliran supply chain, dan perannya dalam korporasi</dc:subject>
  <dc:creator/>
  <cp:lastModifiedBy>Budi Mukhamad Mulyo</cp:lastModifiedBy>
  <cp:revision>14</cp:revision>
  <dcterms:created xsi:type="dcterms:W3CDTF">2006-08-16T00:00:00Z</dcterms:created>
  <dcterms:modified xsi:type="dcterms:W3CDTF">2026-09-28T00:35:28Z</dcterms:modified>
  <dc:identifier>DAHVrQeM31M</dc:identifier>
</cp:coreProperties>
</file>