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9" r:id="rId3"/>
    <p:sldId id="257" r:id="rId4"/>
    <p:sldId id="260" r:id="rId5"/>
    <p:sldId id="261" r:id="rId6"/>
    <p:sldId id="278" r:id="rId7"/>
    <p:sldId id="262" r:id="rId8"/>
    <p:sldId id="277" r:id="rId9"/>
    <p:sldId id="263" r:id="rId10"/>
    <p:sldId id="264" r:id="rId11"/>
    <p:sldId id="273" r:id="rId12"/>
    <p:sldId id="265" r:id="rId13"/>
    <p:sldId id="267" r:id="rId14"/>
    <p:sldId id="276" r:id="rId15"/>
    <p:sldId id="275" r:id="rId16"/>
    <p:sldId id="258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608" autoAdjust="0"/>
    <p:restoredTop sz="94660"/>
  </p:normalViewPr>
  <p:slideViewPr>
    <p:cSldViewPr snapToGrid="0">
      <p:cViewPr varScale="1">
        <p:scale>
          <a:sx n="79" d="100"/>
          <a:sy n="79" d="100"/>
        </p:scale>
        <p:origin x="4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7DA1D-AF6A-46D5-B6DD-F72C8341751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574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7DA1D-AF6A-46D5-B6DD-F72C8341751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84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7DA1D-AF6A-46D5-B6DD-F72C8341751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024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7DA1D-AF6A-46D5-B6DD-F72C8341751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75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7DA1D-AF6A-46D5-B6DD-F72C8341751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77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7DA1D-AF6A-46D5-B6DD-F72C8341751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920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7DA1D-AF6A-46D5-B6DD-F72C8341751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120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6E7DA1D-AF6A-46D5-B6DD-F72C8341751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737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7DA1D-AF6A-46D5-B6DD-F72C8341751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938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7DA1D-AF6A-46D5-B6DD-F72C8341751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104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7DA1D-AF6A-46D5-B6DD-F72C8341751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382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6E7DA1D-AF6A-46D5-B6DD-F72C8341751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F6A6BA0-5832-48D4-BD16-44724098895E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6589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BASIS DATA LANJUT 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smtClean="0"/>
              <a:t>Retno Mumpuni</a:t>
            </a:r>
            <a:br>
              <a:rPr lang="en-US" sz="2000" smtClean="0"/>
            </a:br>
            <a:r>
              <a:rPr lang="en-US" sz="2000" smtClean="0"/>
              <a:t>Agung Mustika Rizky  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23157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F846-2CAC-4409-8D82-716D54FE1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2866580" cy="5403850"/>
          </a:xfrm>
        </p:spPr>
        <p:txBody>
          <a:bodyPr anchor="ctr"/>
          <a:lstStyle/>
          <a:p>
            <a:pPr algn="ctr"/>
            <a:r>
              <a:rPr lang="id-ID" b="1" dirty="0"/>
              <a:t>Outline </a:t>
            </a:r>
            <a:r>
              <a:rPr lang="id-ID" b="1"/>
              <a:t/>
            </a:r>
            <a:br>
              <a:rPr lang="id-ID" b="1"/>
            </a:br>
            <a:r>
              <a:rPr lang="en-US" b="1" smtClean="0"/>
              <a:t>Basis Data Lanjut </a:t>
            </a:r>
            <a:endParaRPr lang="id-ID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EB738-3A63-46B1-B2B7-38E611A05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6189406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sz="3400" dirty="0"/>
              <a:t>Pengantar Implementasi Basis Data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Bahasa SQL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b="1" dirty="0"/>
              <a:t>DDL (Data Definition Language)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DML (Data Manipulation Language)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DML (Data Manipulation Language)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Aggregate Function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Aggregate Function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Ujian Tengah Semester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Join Table dan Union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Join Table dan Union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Sub-query pada SQL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Sub-query pada SQL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Function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Stored Procedure 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Trigger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Ujian Akhir Semester</a:t>
            </a:r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52134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smtClean="0"/>
              <a:t>DDL </a:t>
            </a:r>
            <a:endParaRPr lang="en-US" sz="60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6592" y="1889760"/>
            <a:ext cx="10058400" cy="3540422"/>
          </a:xfrm>
        </p:spPr>
        <p:txBody>
          <a:bodyPr>
            <a:normAutofit/>
          </a:bodyPr>
          <a:lstStyle/>
          <a:p>
            <a:r>
              <a:rPr lang="en-US" sz="3600" b="1">
                <a:latin typeface="Calibri" panose="020F0502020204030204" pitchFamily="34" charset="0"/>
                <a:cs typeface="Calibri" panose="020F0502020204030204" pitchFamily="34" charset="0"/>
              </a:rPr>
              <a:t>DDL (Data Definition Language</a:t>
            </a:r>
            <a:r>
              <a:rPr lang="en-US" sz="3600" b="1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en-US" sz="3600" b="1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d-ID" sz="3600" smtClean="0">
                <a:latin typeface="Calibri" panose="020F0502020204030204" pitchFamily="34" charset="0"/>
                <a:cs typeface="Calibri" panose="020F0502020204030204" pitchFamily="34" charset="0"/>
              </a:rPr>
              <a:t>merupakan </a:t>
            </a:r>
            <a:r>
              <a:rPr lang="id-ID" sz="3600">
                <a:latin typeface="Calibri" panose="020F0502020204030204" pitchFamily="34" charset="0"/>
                <a:cs typeface="Calibri" panose="020F0502020204030204" pitchFamily="34" charset="0"/>
              </a:rPr>
              <a:t>sebuah bahasa SQL yang digunakan untuk mendefinisikan suatu data.</a:t>
            </a:r>
          </a:p>
          <a:p>
            <a:r>
              <a:rPr lang="id-ID" sz="3600" b="1">
                <a:latin typeface="Calibri" panose="020F0502020204030204" pitchFamily="34" charset="0"/>
                <a:cs typeface="Calibri" panose="020F0502020204030204" pitchFamily="34" charset="0"/>
              </a:rPr>
              <a:t>DDL</a:t>
            </a:r>
            <a:r>
              <a:rPr lang="id-ID" sz="3600">
                <a:latin typeface="Calibri" panose="020F0502020204030204" pitchFamily="34" charset="0"/>
                <a:cs typeface="Calibri" panose="020F0502020204030204" pitchFamily="34" charset="0"/>
              </a:rPr>
              <a:t> dapat juga berarti sebuah perintah yang berhubungan dengan pendefinisian dari suatu struktur database.</a:t>
            </a:r>
          </a:p>
          <a:p>
            <a:endParaRPr lang="en-US" sz="3600" b="1"/>
          </a:p>
        </p:txBody>
      </p:sp>
    </p:spTree>
    <p:extLst>
      <p:ext uri="{BB962C8B-B14F-4D97-AF65-F5344CB8AC3E}">
        <p14:creationId xmlns:p14="http://schemas.microsoft.com/office/powerpoint/2010/main" val="51967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35B60-1F8D-4CE9-96C6-DBA6D300F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Fungsi pada DDL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1E87C-A58C-4066-A3E0-5339C11CB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b="1" dirty="0"/>
              <a:t>CREATE </a:t>
            </a:r>
          </a:p>
          <a:p>
            <a:r>
              <a:rPr lang="id-ID" b="1" dirty="0"/>
              <a:t>ALTER</a:t>
            </a:r>
          </a:p>
          <a:p>
            <a:r>
              <a:rPr lang="id-ID" dirty="0"/>
              <a:t>RENAME</a:t>
            </a:r>
          </a:p>
          <a:p>
            <a:r>
              <a:rPr lang="id-ID" b="1" smtClean="0"/>
              <a:t>DROP</a:t>
            </a:r>
          </a:p>
          <a:p>
            <a:r>
              <a:rPr lang="id-ID" smtClean="0"/>
              <a:t>TRUNCATE</a:t>
            </a:r>
          </a:p>
          <a:p>
            <a:r>
              <a:rPr lang="id-ID" smtClean="0"/>
              <a:t>COMENT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6070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992B1-08F7-4240-9608-0631DD101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Fungsi CREATE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24A9A-9B19-4DF4-9D9F-27E9111C4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d-ID" b="1" dirty="0"/>
              <a:t>Create </a:t>
            </a:r>
            <a:r>
              <a:rPr lang="id-ID" dirty="0"/>
              <a:t>memiliki fungsi untuk membuat objek-objek pada database. Termasuk untuk membuat database itu sendiri.</a:t>
            </a:r>
          </a:p>
          <a:p>
            <a:pPr algn="just"/>
            <a:r>
              <a:rPr lang="id-ID" dirty="0"/>
              <a:t>Sintaks contoh: </a:t>
            </a:r>
          </a:p>
          <a:p>
            <a:pPr lvl="1" algn="just"/>
            <a:r>
              <a:rPr lang="id-ID" b="1" dirty="0"/>
              <a:t>CREATE</a:t>
            </a:r>
            <a:r>
              <a:rPr lang="id-ID" dirty="0"/>
              <a:t> </a:t>
            </a:r>
            <a:r>
              <a:rPr lang="id-ID" b="1" dirty="0"/>
              <a:t>TABLE </a:t>
            </a:r>
            <a:r>
              <a:rPr lang="id-ID" dirty="0"/>
              <a:t>nama_tabel;</a:t>
            </a:r>
          </a:p>
          <a:p>
            <a:pPr algn="just"/>
            <a:r>
              <a:rPr lang="id-ID" dirty="0"/>
              <a:t>Beberapa fungsi lain create :</a:t>
            </a:r>
          </a:p>
          <a:p>
            <a:pPr lvl="1" algn="just"/>
            <a:r>
              <a:rPr lang="en-US" dirty="0"/>
              <a:t>Create database</a:t>
            </a:r>
            <a:endParaRPr lang="id-ID" dirty="0"/>
          </a:p>
          <a:p>
            <a:pPr lvl="1" algn="just"/>
            <a:r>
              <a:rPr lang="id-ID" dirty="0"/>
              <a:t>Create function</a:t>
            </a:r>
          </a:p>
          <a:p>
            <a:pPr lvl="1" algn="just"/>
            <a:r>
              <a:rPr lang="id-ID" dirty="0"/>
              <a:t>Create indeks</a:t>
            </a:r>
          </a:p>
          <a:p>
            <a:pPr lvl="1" algn="just"/>
            <a:r>
              <a:rPr lang="id-ID" dirty="0"/>
              <a:t>Create procedure</a:t>
            </a:r>
          </a:p>
          <a:p>
            <a:pPr lvl="1" algn="just"/>
            <a:r>
              <a:rPr lang="id-ID" dirty="0"/>
              <a:t>Create trigger</a:t>
            </a:r>
          </a:p>
        </p:txBody>
      </p:sp>
    </p:spTree>
    <p:extLst>
      <p:ext uri="{BB962C8B-B14F-4D97-AF65-F5344CB8AC3E}">
        <p14:creationId xmlns:p14="http://schemas.microsoft.com/office/powerpoint/2010/main" val="174290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Create Table Syntax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133600" y="1975104"/>
            <a:ext cx="7546848" cy="324307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mtClean="0"/>
              <a:t>CREATE TABLE  Nama_Tabel</a:t>
            </a:r>
          </a:p>
          <a:p>
            <a:r>
              <a:rPr lang="en-US" smtClean="0"/>
              <a:t>( </a:t>
            </a:r>
          </a:p>
          <a:p>
            <a:r>
              <a:rPr lang="en-US"/>
              <a:t> </a:t>
            </a:r>
            <a:r>
              <a:rPr lang="en-US" smtClean="0"/>
              <a:t> NamaAtribute_1  type data(),</a:t>
            </a:r>
          </a:p>
          <a:p>
            <a:r>
              <a:rPr lang="en-US" smtClean="0"/>
              <a:t>  NamaAtribute_2  typedata(),</a:t>
            </a:r>
            <a:br>
              <a:rPr lang="en-US" smtClean="0"/>
            </a:br>
            <a:r>
              <a:rPr lang="en-US" smtClean="0"/>
              <a:t>  NamaAtribute_3 typedata(),</a:t>
            </a:r>
          </a:p>
          <a:p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  PRIMARY KEY (NamaAtribute),</a:t>
            </a:r>
            <a:br>
              <a:rPr lang="en-US" smtClean="0"/>
            </a:br>
            <a:r>
              <a:rPr lang="en-US" smtClean="0"/>
              <a:t>  FOREIGN </a:t>
            </a:r>
            <a:r>
              <a:rPr lang="en-US"/>
              <a:t>KEY </a:t>
            </a:r>
            <a:r>
              <a:rPr lang="en-US" smtClean="0"/>
              <a:t>(NamaAtribute_3) REFERENCES NamaTabel(NamaAtribute_3)</a:t>
            </a:r>
          </a:p>
          <a:p>
            <a:r>
              <a:rPr lang="en-US" smtClean="0"/>
              <a:t>);</a:t>
            </a:r>
          </a:p>
          <a:p>
            <a:pPr algn="ctr"/>
            <a:endParaRPr lang="en-US" smtClean="0"/>
          </a:p>
          <a:p>
            <a:pPr algn="ctr"/>
            <a:r>
              <a:rPr lang="en-US" smtClean="0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84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7226" y="286602"/>
            <a:ext cx="10058400" cy="996507"/>
          </a:xfrm>
        </p:spPr>
        <p:txBody>
          <a:bodyPr>
            <a:normAutofit/>
          </a:bodyPr>
          <a:lstStyle/>
          <a:p>
            <a:r>
              <a:rPr lang="id-ID" sz="3200">
                <a:latin typeface="+mn-lt"/>
              </a:rPr>
              <a:t>Contoh </a:t>
            </a:r>
            <a:r>
              <a:rPr lang="id-ID" sz="3200" smtClean="0">
                <a:latin typeface="+mn-lt"/>
              </a:rPr>
              <a:t>:</a:t>
            </a:r>
            <a:r>
              <a:rPr lang="en-US" sz="3200" smtClean="0">
                <a:latin typeface="+mn-lt"/>
              </a:rPr>
              <a:t> membuat tabel pelajar </a:t>
            </a:r>
            <a:endParaRPr lang="id-ID" sz="3200" dirty="0"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623" y="3923071"/>
            <a:ext cx="5475074" cy="228600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63858" y="2639759"/>
            <a:ext cx="4932258" cy="230832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/>
              <a:t>CREATE TABLE pelajar(</a:t>
            </a:r>
          </a:p>
          <a:p>
            <a:endParaRPr lang="en-US"/>
          </a:p>
          <a:p>
            <a:r>
              <a:rPr lang="en-US"/>
              <a:t>IDPelajar CHAR(10),</a:t>
            </a:r>
          </a:p>
          <a:p>
            <a:r>
              <a:rPr lang="en-US"/>
              <a:t>NamaPelajar VARCHAR(15),</a:t>
            </a:r>
          </a:p>
          <a:p>
            <a:r>
              <a:rPr lang="en-US"/>
              <a:t>AlamatPelajar VARCHAR (50),</a:t>
            </a:r>
          </a:p>
          <a:p>
            <a:endParaRPr lang="en-US"/>
          </a:p>
          <a:p>
            <a:r>
              <a:rPr lang="en-US"/>
              <a:t>CONSTRAINT pelajar PRIMARY KEY(IDPelajar)</a:t>
            </a:r>
          </a:p>
          <a:p>
            <a:r>
              <a:rPr lang="en-US"/>
              <a:t>);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33495" y="2035275"/>
            <a:ext cx="4814931" cy="147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6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61909"/>
          </a:xfrm>
        </p:spPr>
        <p:txBody>
          <a:bodyPr>
            <a:normAutofit/>
          </a:bodyPr>
          <a:lstStyle/>
          <a:p>
            <a:r>
              <a:rPr lang="en-US" sz="3200" b="1" smtClean="0"/>
              <a:t>Contoh : membuat table Persons</a:t>
            </a:r>
            <a:endParaRPr lang="en-US" sz="3200" b="1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23228" y="1231392"/>
            <a:ext cx="4669156" cy="149961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97280" y="1048512"/>
            <a:ext cx="4474464" cy="24749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>
                <a:latin typeface="+mj-lt"/>
              </a:rPr>
              <a:t>CREATE TABLE Persons (</a:t>
            </a:r>
          </a:p>
          <a:p>
            <a:r>
              <a:rPr lang="en-US">
                <a:latin typeface="+mj-lt"/>
              </a:rPr>
              <a:t>    PersonID INT,</a:t>
            </a:r>
          </a:p>
          <a:p>
            <a:r>
              <a:rPr lang="en-US">
                <a:latin typeface="+mj-lt"/>
              </a:rPr>
              <a:t>    LastName VARCHAR(255),</a:t>
            </a:r>
          </a:p>
          <a:p>
            <a:r>
              <a:rPr lang="en-US">
                <a:latin typeface="+mj-lt"/>
              </a:rPr>
              <a:t>    FirstName VARCHAR(255),</a:t>
            </a:r>
          </a:p>
          <a:p>
            <a:r>
              <a:rPr lang="en-US">
                <a:latin typeface="+mj-lt"/>
              </a:rPr>
              <a:t>    Address VARCHAR(255),</a:t>
            </a:r>
          </a:p>
          <a:p>
            <a:r>
              <a:rPr lang="en-US">
                <a:latin typeface="+mj-lt"/>
              </a:rPr>
              <a:t>    City VARCHAR(255</a:t>
            </a:r>
            <a:r>
              <a:rPr lang="en-US" smtClean="0">
                <a:latin typeface="+mj-lt"/>
              </a:rPr>
              <a:t>),</a:t>
            </a:r>
          </a:p>
          <a:p>
            <a:endParaRPr lang="en-US">
              <a:latin typeface="+mj-lt"/>
            </a:endParaRPr>
          </a:p>
          <a:p>
            <a:r>
              <a:rPr lang="en-US">
                <a:latin typeface="+mj-lt"/>
              </a:rPr>
              <a:t>    PRIMARY KEY (PersonID)</a:t>
            </a:r>
          </a:p>
          <a:p>
            <a:r>
              <a:rPr lang="en-US">
                <a:latin typeface="+mj-lt"/>
              </a:rPr>
              <a:t>);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7280" y="3962400"/>
            <a:ext cx="5949696" cy="227990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97280" y="4015518"/>
            <a:ext cx="5486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/>
              <a:t>CREATE TABLE Orders (</a:t>
            </a:r>
          </a:p>
          <a:p>
            <a:r>
              <a:rPr lang="en-US"/>
              <a:t>    OrderID INT NOT NULL,</a:t>
            </a:r>
          </a:p>
          <a:p>
            <a:r>
              <a:rPr lang="en-US"/>
              <a:t>    OrderNumber INT NOT NULL,</a:t>
            </a:r>
          </a:p>
          <a:p>
            <a:r>
              <a:rPr lang="en-US"/>
              <a:t>    PersonID INT,</a:t>
            </a:r>
          </a:p>
          <a:p>
            <a:r>
              <a:rPr lang="en-US"/>
              <a:t>    PRIMARY KEY (OrderID),</a:t>
            </a:r>
          </a:p>
          <a:p>
            <a:r>
              <a:rPr lang="en-US"/>
              <a:t>    </a:t>
            </a:r>
            <a:endParaRPr lang="en-US" smtClean="0"/>
          </a:p>
          <a:p>
            <a:r>
              <a:rPr lang="en-US"/>
              <a:t> </a:t>
            </a:r>
            <a:r>
              <a:rPr lang="en-US" smtClean="0"/>
              <a:t>  FOREIGN </a:t>
            </a:r>
            <a:r>
              <a:rPr lang="en-US"/>
              <a:t>KEY (PersonID) </a:t>
            </a:r>
            <a:r>
              <a:rPr lang="en-US" smtClean="0"/>
              <a:t>REFERENCE Persons(PersonID</a:t>
            </a:r>
            <a:r>
              <a:rPr lang="en-US"/>
              <a:t>)</a:t>
            </a:r>
          </a:p>
          <a:p>
            <a:r>
              <a:rPr lang="en-US"/>
              <a:t>);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118" y="4009644"/>
            <a:ext cx="4228443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32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992B1-08F7-4240-9608-0631DD101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Fungsi ALTER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24A9A-9B19-4DF4-9D9F-27E9111C4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d-ID" sz="2400" b="1" dirty="0"/>
              <a:t>Alter </a:t>
            </a:r>
            <a:r>
              <a:rPr lang="id-ID" sz="2400" dirty="0"/>
              <a:t>adalah perintah dalam DDL yang digunakan untuk merubah struktur dalam sebuah tabel. </a:t>
            </a:r>
          </a:p>
          <a:p>
            <a:pPr algn="just"/>
            <a:r>
              <a:rPr lang="id-ID" sz="2400" b="1" dirty="0"/>
              <a:t>Alter</a:t>
            </a:r>
            <a:r>
              <a:rPr lang="id-ID" sz="2400" dirty="0"/>
              <a:t> digunakan untuk memodifikasi bentuk kolom, menambah maupun mengganti tabel yang telah </a:t>
            </a:r>
            <a:r>
              <a:rPr lang="id-ID" sz="2400"/>
              <a:t>ada</a:t>
            </a:r>
            <a:r>
              <a:rPr lang="id-ID" sz="2400" smtClean="0"/>
              <a:t>.</a:t>
            </a:r>
            <a:endParaRPr lang="en-US" sz="2400" smtClean="0"/>
          </a:p>
          <a:p>
            <a:pPr algn="just"/>
            <a:r>
              <a:rPr lang="id-ID" sz="2400" smtClean="0"/>
              <a:t>Sintaks </a:t>
            </a:r>
            <a:r>
              <a:rPr lang="id-ID" sz="2400" dirty="0"/>
              <a:t>contoh: </a:t>
            </a:r>
          </a:p>
          <a:p>
            <a:pPr lvl="1" algn="just"/>
            <a:r>
              <a:rPr lang="en-US" sz="2400" b="1" dirty="0"/>
              <a:t>ALTER TABLE </a:t>
            </a:r>
            <a:r>
              <a:rPr lang="id-ID" sz="2400" dirty="0"/>
              <a:t>nama_tabel </a:t>
            </a:r>
            <a:r>
              <a:rPr lang="en-US" sz="2400" b="1" dirty="0"/>
              <a:t>ADD </a:t>
            </a:r>
            <a:r>
              <a:rPr lang="id-ID" sz="2400" dirty="0"/>
              <a:t>nama_kolom </a:t>
            </a:r>
            <a:r>
              <a:rPr lang="id-ID" sz="2400"/>
              <a:t>tipe_data</a:t>
            </a:r>
            <a:r>
              <a:rPr lang="id-ID" sz="2400" smtClean="0"/>
              <a:t>;</a:t>
            </a:r>
            <a:endParaRPr lang="en-US" sz="2400" smtClean="0"/>
          </a:p>
          <a:p>
            <a:pPr lvl="1" algn="just"/>
            <a:r>
              <a:rPr lang="en-US" sz="2400" b="1" smtClean="0"/>
              <a:t>ALTER TABLE </a:t>
            </a:r>
            <a:r>
              <a:rPr lang="en-US" sz="2400" smtClean="0"/>
              <a:t>nama_tabel </a:t>
            </a:r>
            <a:r>
              <a:rPr lang="en-US" sz="2400" b="1" smtClean="0"/>
              <a:t>DROP</a:t>
            </a:r>
            <a:r>
              <a:rPr lang="en-US" sz="2400" smtClean="0"/>
              <a:t> nama_kolom;</a:t>
            </a:r>
          </a:p>
          <a:p>
            <a:pPr lvl="1" algn="just"/>
            <a:r>
              <a:rPr lang="en-US" sz="2400" b="1" smtClean="0"/>
              <a:t>ALTER TABLE </a:t>
            </a:r>
            <a:r>
              <a:rPr lang="en-US" sz="2400" smtClean="0"/>
              <a:t>nama_table </a:t>
            </a:r>
            <a:r>
              <a:rPr lang="en-US" sz="2400" b="1" smtClean="0"/>
              <a:t>MODIFY</a:t>
            </a:r>
            <a:r>
              <a:rPr lang="en-US" sz="2400" smtClean="0"/>
              <a:t> nama_kolom </a:t>
            </a:r>
            <a:endParaRPr lang="id-ID" sz="2400" dirty="0"/>
          </a:p>
          <a:p>
            <a:pPr marL="0" indent="0" algn="just">
              <a:buNone/>
            </a:pPr>
            <a:endParaRPr lang="en-US" dirty="0"/>
          </a:p>
          <a:p>
            <a:pPr lvl="1" algn="just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7267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54" y="208731"/>
            <a:ext cx="9645445" cy="604684"/>
          </a:xfrm>
        </p:spPr>
        <p:txBody>
          <a:bodyPr>
            <a:normAutofit fontScale="90000"/>
          </a:bodyPr>
          <a:lstStyle/>
          <a:p>
            <a:r>
              <a:rPr lang="id-ID" smtClean="0"/>
              <a:t>Contoh :</a:t>
            </a:r>
            <a:r>
              <a:rPr lang="en-US" smtClean="0"/>
              <a:t> </a:t>
            </a: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CCF8B-FFD0-4A00-965C-A87B701A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193" y="813415"/>
            <a:ext cx="11326761" cy="5530645"/>
          </a:xfrm>
        </p:spPr>
        <p:txBody>
          <a:bodyPr>
            <a:normAutofit/>
          </a:bodyPr>
          <a:lstStyle/>
          <a:p>
            <a:pPr marL="0" lvl="1" indent="0"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r>
              <a:rPr lang="en-US" sz="1800" b="1" smtClean="0">
                <a:latin typeface="Arial Black" panose="020B0A04020102020204" pitchFamily="34" charset="0"/>
                <a:cs typeface="Courier New" panose="02070309020205020404" pitchFamily="49" charset="0"/>
              </a:rPr>
              <a:t>Menambahkan kolom keterangan pada table pelajar</a:t>
            </a:r>
            <a:br>
              <a:rPr lang="en-US" sz="1800" b="1" smtClean="0">
                <a:latin typeface="Arial Black" panose="020B0A04020102020204" pitchFamily="34" charset="0"/>
                <a:cs typeface="Courier New" panose="02070309020205020404" pitchFamily="49" charset="0"/>
              </a:rPr>
            </a:br>
            <a:r>
              <a:rPr lang="en-US" sz="2400" b="1"/>
              <a:t>ALTER TABLE </a:t>
            </a:r>
            <a:r>
              <a:rPr lang="id-ID" sz="2400"/>
              <a:t>nama_tabel </a:t>
            </a:r>
            <a:r>
              <a:rPr lang="en-US" sz="2400" b="1"/>
              <a:t>ADD </a:t>
            </a:r>
            <a:r>
              <a:rPr lang="id-ID" sz="2400"/>
              <a:t>nama_kolom tipe_data;</a:t>
            </a:r>
            <a:endParaRPr lang="en-US" sz="2400"/>
          </a:p>
          <a:p>
            <a:pPr marL="0" indent="0">
              <a:buNone/>
            </a:pPr>
            <a:r>
              <a:rPr lang="en-US" sz="1800" b="1" smtClean="0">
                <a:latin typeface="Arial Black" panose="020B0A04020102020204" pitchFamily="34" charset="0"/>
                <a:cs typeface="Courier New" panose="02070309020205020404" pitchFamily="49" charset="0"/>
              </a:rPr>
              <a:t>  </a:t>
            </a:r>
          </a:p>
          <a:p>
            <a:pPr marL="0" indent="0">
              <a:buNone/>
            </a:pPr>
            <a:r>
              <a:rPr lang="en-US" sz="1600" b="1">
                <a:latin typeface="Arial Black" panose="020B0A0402010202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smtClean="0">
                <a:latin typeface="Arial Black" panose="020B0A04020102020204" pitchFamily="34" charset="0"/>
                <a:cs typeface="Courier New" panose="02070309020205020404" pitchFamily="49" charset="0"/>
              </a:rPr>
              <a:t>     </a:t>
            </a:r>
          </a:p>
          <a:p>
            <a:pPr marL="0" indent="0">
              <a:buNone/>
            </a:pPr>
            <a:r>
              <a:rPr lang="en-US" sz="1600" b="1">
                <a:latin typeface="Arial Black" panose="020B0A04020102020204" pitchFamily="34" charset="0"/>
                <a:cs typeface="Courier New" panose="02070309020205020404" pitchFamily="49" charset="0"/>
              </a:rPr>
              <a:t> </a:t>
            </a:r>
            <a:r>
              <a:rPr lang="en-US" sz="1600" b="1" smtClean="0">
                <a:latin typeface="Arial Black" panose="020B0A04020102020204" pitchFamily="34" charset="0"/>
                <a:cs typeface="Courier New" panose="02070309020205020404" pitchFamily="49" charset="0"/>
              </a:rPr>
              <a:t>      sebelum </a:t>
            </a:r>
          </a:p>
          <a:p>
            <a:pPr marL="0" indent="0">
              <a:buNone/>
            </a:pPr>
            <a:r>
              <a:rPr lang="en-US" sz="1800" b="1">
                <a:latin typeface="Arial Black" panose="020B0A04020102020204" pitchFamily="34" charset="0"/>
                <a:cs typeface="Courier New" panose="02070309020205020404" pitchFamily="49" charset="0"/>
              </a:rPr>
              <a:t> </a:t>
            </a:r>
            <a:r>
              <a:rPr lang="en-US" sz="1800" b="1" smtClean="0">
                <a:latin typeface="Arial Black" panose="020B0A04020102020204" pitchFamily="34" charset="0"/>
                <a:cs typeface="Courier New" panose="02070309020205020404" pitchFamily="49" charset="0"/>
              </a:rPr>
              <a:t>         </a:t>
            </a:r>
          </a:p>
          <a:p>
            <a:pPr marL="0" indent="0">
              <a:buNone/>
            </a:pPr>
            <a:endParaRPr lang="en-US" sz="1800" b="1" smtClean="0">
              <a:latin typeface="Arial Black" panose="020B0A04020102020204" pitchFamily="34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b="1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</a:p>
          <a:p>
            <a:pPr marL="0" indent="0">
              <a:buNone/>
            </a:pPr>
            <a:endParaRPr lang="en-US" sz="18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b="1" smtClean="0">
                <a:latin typeface="Calibri" panose="020F0502020204030204" pitchFamily="34" charset="0"/>
                <a:cs typeface="Calibri" panose="020F0502020204030204" pitchFamily="34" charset="0"/>
              </a:rPr>
              <a:t>sesudah </a:t>
            </a:r>
          </a:p>
          <a:p>
            <a:pPr marL="0" indent="0">
              <a:buNone/>
            </a:pPr>
            <a:r>
              <a:rPr lang="en-US" sz="1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18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b="1" smtClean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</a:p>
          <a:p>
            <a:pPr marL="0" indent="0">
              <a:buNone/>
            </a:pPr>
            <a:endParaRPr lang="en-US" sz="18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b="1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d-ID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949" y="4380100"/>
            <a:ext cx="6654914" cy="18517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949" y="1605161"/>
            <a:ext cx="6091141" cy="152722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913729" y="3254799"/>
            <a:ext cx="5649006" cy="10028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mtClean="0"/>
              <a:t>Syntax : </a:t>
            </a:r>
          </a:p>
          <a:p>
            <a:pPr algn="ctr"/>
            <a:r>
              <a:rPr lang="en-US" smtClean="0"/>
              <a:t>ALTER </a:t>
            </a:r>
            <a:r>
              <a:rPr lang="en-US"/>
              <a:t>TABLE pelajar ADD COLUMN Keterangan CHAR(50);</a:t>
            </a:r>
          </a:p>
        </p:txBody>
      </p:sp>
    </p:spTree>
    <p:extLst>
      <p:ext uri="{BB962C8B-B14F-4D97-AF65-F5344CB8AC3E}">
        <p14:creationId xmlns:p14="http://schemas.microsoft.com/office/powerpoint/2010/main" val="357914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l" rtl="0">
              <a:lnSpc>
                <a:spcPct val="85000"/>
              </a:lnSpc>
              <a:spcBef>
                <a:spcPct val="0"/>
              </a:spcBef>
            </a:pPr>
            <a:r>
              <a:rPr lang="en-US" sz="2400" smtClean="0">
                <a:latin typeface="Arial Black" panose="020B0A04020102020204" pitchFamily="34" charset="0"/>
                <a:cs typeface="Courier New" panose="02070309020205020404" pitchFamily="49" charset="0"/>
              </a:rPr>
              <a:t>Contoh : Menghapus kolom alamat pada table pelajar</a:t>
            </a:r>
            <a:r>
              <a:rPr lang="en-US" sz="2400" b="1" smtClean="0">
                <a:latin typeface="Arial Black" panose="020B0A04020102020204" pitchFamily="34" charset="0"/>
                <a:cs typeface="Courier New" panose="02070309020205020404" pitchFamily="49" charset="0"/>
              </a:rPr>
              <a:t/>
            </a:r>
            <a:br>
              <a:rPr lang="en-US" sz="2400" b="1" smtClean="0">
                <a:latin typeface="Arial Black" panose="020B0A04020102020204" pitchFamily="34" charset="0"/>
                <a:cs typeface="Courier New" panose="02070309020205020404" pitchFamily="49" charset="0"/>
              </a:rPr>
            </a:br>
            <a:r>
              <a:rPr lang="en-US" sz="2400" b="1" smtClean="0">
                <a:latin typeface="Arial Black" panose="020B0A04020102020204" pitchFamily="34" charset="0"/>
                <a:cs typeface="Courier New" panose="02070309020205020404" pitchFamily="49" charset="0"/>
              </a:rPr>
              <a:t/>
            </a:r>
            <a:br>
              <a:rPr lang="en-US" sz="2400" b="1" smtClean="0">
                <a:latin typeface="Arial Black" panose="020B0A04020102020204" pitchFamily="34" charset="0"/>
                <a:cs typeface="Courier New" panose="02070309020205020404" pitchFamily="49" charset="0"/>
              </a:rPr>
            </a:br>
            <a:r>
              <a:rPr lang="en-US" b="1" smtClean="0"/>
              <a:t>ALTER TABLE </a:t>
            </a:r>
            <a:r>
              <a:rPr lang="id-ID" smtClean="0"/>
              <a:t>nama_tabel </a:t>
            </a:r>
            <a:r>
              <a:rPr lang="en-US" b="1" smtClean="0"/>
              <a:t>DROP </a:t>
            </a:r>
            <a:r>
              <a:rPr lang="id-ID" smtClean="0"/>
              <a:t>nama_kolom</a:t>
            </a:r>
            <a:r>
              <a:rPr lang="en-US" smtClean="0"/>
              <a:t/>
            </a:r>
            <a:br>
              <a:rPr lang="en-US" smtClean="0"/>
            </a:b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3253" y="2104825"/>
            <a:ext cx="4472215" cy="14305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4505632"/>
            <a:ext cx="5647790" cy="12757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2437" y="4458883"/>
            <a:ext cx="3853243" cy="136923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420721" y="2499540"/>
            <a:ext cx="4984441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mtClean="0"/>
              <a:t>Syntax :</a:t>
            </a:r>
            <a:br>
              <a:rPr lang="en-US" smtClean="0"/>
            </a:b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ALTER </a:t>
            </a:r>
            <a:r>
              <a:rPr lang="en-US"/>
              <a:t>TABLE pelajar DROP COLUMN AlamatPelajar;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33252" y="1737360"/>
            <a:ext cx="1203471" cy="3674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smtClean="0"/>
              <a:t>Sebelum </a:t>
            </a:r>
            <a:endParaRPr lang="en-US" b="1"/>
          </a:p>
        </p:txBody>
      </p:sp>
      <p:sp>
        <p:nvSpPr>
          <p:cNvPr id="11" name="Rectangle 10"/>
          <p:cNvSpPr/>
          <p:nvPr/>
        </p:nvSpPr>
        <p:spPr>
          <a:xfrm>
            <a:off x="7188877" y="4000384"/>
            <a:ext cx="10374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smtClean="0"/>
              <a:t>Sesudah 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82968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992B1-08F7-4240-9608-0631DD101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Fungsi RENAME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24A9A-9B19-4DF4-9D9F-27E9111C4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d-ID" b="1" dirty="0"/>
              <a:t>Rename </a:t>
            </a:r>
            <a:r>
              <a:rPr lang="id-ID" dirty="0"/>
              <a:t>adalah sebuah perintah yang digunakan untuk merubah nama Objek</a:t>
            </a:r>
          </a:p>
          <a:p>
            <a:pPr algn="just"/>
            <a:r>
              <a:rPr lang="id-ID" dirty="0"/>
              <a:t>Sintaks contoh: </a:t>
            </a:r>
          </a:p>
          <a:p>
            <a:pPr lvl="1" algn="just"/>
            <a:r>
              <a:rPr lang="en-US" b="1" dirty="0"/>
              <a:t>RENAME TABLE </a:t>
            </a:r>
            <a:r>
              <a:rPr lang="id-ID" dirty="0"/>
              <a:t>nama_tabel </a:t>
            </a:r>
            <a:r>
              <a:rPr lang="en-US" b="1" dirty="0"/>
              <a:t>TO </a:t>
            </a:r>
            <a:r>
              <a:rPr lang="id-ID" dirty="0"/>
              <a:t>nama_tabel_baru;</a:t>
            </a:r>
          </a:p>
          <a:p>
            <a:pPr lvl="1" algn="just"/>
            <a:endParaRPr lang="en-US" smtClean="0"/>
          </a:p>
        </p:txBody>
      </p:sp>
      <p:sp>
        <p:nvSpPr>
          <p:cNvPr id="4" name="Rectangle 3"/>
          <p:cNvSpPr/>
          <p:nvPr/>
        </p:nvSpPr>
        <p:spPr>
          <a:xfrm>
            <a:off x="1415845" y="3052917"/>
            <a:ext cx="4807974" cy="66367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1" algn="ctr"/>
            <a:r>
              <a:rPr lang="en-US" smtClean="0"/>
              <a:t>Syntax : RENAME </a:t>
            </a:r>
            <a:r>
              <a:rPr lang="en-US"/>
              <a:t>TABLE  orangTua TO Ortu</a:t>
            </a:r>
            <a:endParaRPr lang="id-ID"/>
          </a:p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445" y="4381296"/>
            <a:ext cx="5572759" cy="10849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6142" y="3495368"/>
            <a:ext cx="2373081" cy="3544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4136" y="4058734"/>
            <a:ext cx="4747864" cy="14255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3595" y="3876809"/>
            <a:ext cx="2286460" cy="34841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415845" y="3878826"/>
            <a:ext cx="1430594" cy="28521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smtClean="0"/>
              <a:t>Sebelum</a:t>
            </a:r>
            <a:endParaRPr lang="en-US" b="1"/>
          </a:p>
        </p:txBody>
      </p:sp>
      <p:sp>
        <p:nvSpPr>
          <p:cNvPr id="12" name="Rectangle 11"/>
          <p:cNvSpPr/>
          <p:nvPr/>
        </p:nvSpPr>
        <p:spPr>
          <a:xfrm>
            <a:off x="7654413" y="2905432"/>
            <a:ext cx="1160913" cy="26547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smtClean="0"/>
              <a:t>Sesudah 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2656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992B1-08F7-4240-9608-0631DD101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Fungsi DROP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824A9A-9B19-4DF4-9D9F-27E9111C4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d-ID" sz="2400" b="1" dirty="0"/>
              <a:t>Drop </a:t>
            </a:r>
            <a:r>
              <a:rPr lang="id-ID" sz="2400" dirty="0"/>
              <a:t>adalah sebuah perintah yang digunakan untuk menghapus objek dalam database.</a:t>
            </a:r>
          </a:p>
          <a:p>
            <a:pPr algn="just"/>
            <a:r>
              <a:rPr lang="id-ID" sz="2400" dirty="0"/>
              <a:t>Sintaks contoh: </a:t>
            </a:r>
          </a:p>
          <a:p>
            <a:pPr lvl="1" algn="just"/>
            <a:r>
              <a:rPr lang="en-US" sz="2400" b="1" dirty="0"/>
              <a:t>DROP TABLE </a:t>
            </a:r>
            <a:r>
              <a:rPr lang="id-ID" sz="2400" dirty="0"/>
              <a:t>nama_tabel;</a:t>
            </a:r>
          </a:p>
          <a:p>
            <a:pPr marL="273050" lvl="1" algn="just"/>
            <a:r>
              <a:rPr lang="id-ID" sz="2800" dirty="0"/>
              <a:t>Fungsi lain drop :</a:t>
            </a:r>
          </a:p>
          <a:p>
            <a:pPr marL="714375" lvl="2" algn="just"/>
            <a:r>
              <a:rPr lang="id-ID" sz="2400" dirty="0"/>
              <a:t>DROP DATABASE</a:t>
            </a:r>
          </a:p>
        </p:txBody>
      </p:sp>
    </p:spTree>
    <p:extLst>
      <p:ext uri="{BB962C8B-B14F-4D97-AF65-F5344CB8AC3E}">
        <p14:creationId xmlns:p14="http://schemas.microsoft.com/office/powerpoint/2010/main" val="90854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29405-BFC7-41F0-8E77-C34B5D97C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d-ID" sz="3200" b="1"/>
              <a:t>Contoh </a:t>
            </a:r>
            <a:r>
              <a:rPr lang="id-ID" sz="3200" b="1" smtClean="0"/>
              <a:t>:</a:t>
            </a:r>
            <a:r>
              <a:rPr lang="en-US" sz="3200" b="1" smtClean="0"/>
              <a:t> menghapus table pelajar </a:t>
            </a:r>
            <a:endParaRPr lang="id-ID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CCF8B-FFD0-4A00-965C-A87B701AC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24350" cy="4751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smtClean="0">
                <a:latin typeface="Courier New" panose="02070309020205020404" pitchFamily="49" charset="0"/>
                <a:cs typeface="Courier New" panose="02070309020205020404" pitchFamily="49" charset="0"/>
              </a:rPr>
              <a:t>  Syntax : DROP </a:t>
            </a:r>
            <a:r>
              <a:rPr lang="en-US" sz="1800">
                <a:latin typeface="Courier New" panose="02070309020205020404" pitchFamily="49" charset="0"/>
                <a:cs typeface="Courier New" panose="02070309020205020404" pitchFamily="49" charset="0"/>
              </a:rPr>
              <a:t>TABLE </a:t>
            </a:r>
            <a:r>
              <a:rPr lang="en-US" sz="1800" smtClean="0">
                <a:latin typeface="Courier New" panose="02070309020205020404" pitchFamily="49" charset="0"/>
                <a:cs typeface="Courier New" panose="02070309020205020404" pitchFamily="49" charset="0"/>
              </a:rPr>
              <a:t>pelajar;</a:t>
            </a:r>
            <a:endParaRPr lang="id-ID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4552951"/>
            <a:ext cx="5369544" cy="1428904"/>
          </a:xfrm>
          <a:prstGeom prst="rect">
            <a:avLst/>
          </a:prstGeom>
        </p:spPr>
      </p:pic>
      <p:pic>
        <p:nvPicPr>
          <p:cNvPr id="11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711553"/>
            <a:ext cx="4472215" cy="143059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38200" y="2389013"/>
            <a:ext cx="1536290" cy="3225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smtClean="0"/>
              <a:t>Sebelum</a:t>
            </a:r>
            <a:r>
              <a:rPr lang="en-US" smtClean="0"/>
              <a:t> </a:t>
            </a:r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6045" y="3294420"/>
            <a:ext cx="4961920" cy="238370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826045" y="2822615"/>
            <a:ext cx="1536290" cy="3225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smtClean="0"/>
              <a:t>Sesudah </a:t>
            </a:r>
            <a:r>
              <a:rPr lang="en-US" smtClean="0"/>
              <a:t>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0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124784"/>
            <a:ext cx="10058400" cy="929147"/>
          </a:xfrm>
        </p:spPr>
        <p:txBody>
          <a:bodyPr>
            <a:normAutofit/>
          </a:bodyPr>
          <a:lstStyle/>
          <a:p>
            <a:r>
              <a:rPr lang="en-US" sz="3200" b="1" smtClean="0"/>
              <a:t>Contoh : menghapus tabel orang tua </a:t>
            </a:r>
            <a:r>
              <a:rPr lang="en-US" sz="3200" smtClean="0"/>
              <a:t/>
            </a:r>
            <a:br>
              <a:rPr lang="en-US" sz="3200" smtClean="0"/>
            </a:br>
            <a:r>
              <a:rPr lang="en-US" sz="2800" b="1" smtClean="0"/>
              <a:t>DROP nama_table;</a:t>
            </a:r>
            <a:endParaRPr lang="en-US" sz="2800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0348" y="1125725"/>
            <a:ext cx="10058400" cy="4659726"/>
          </a:xfrm>
        </p:spPr>
        <p:txBody>
          <a:bodyPr/>
          <a:lstStyle/>
          <a:p>
            <a:r>
              <a:rPr lang="en-US" b="1" smtClean="0"/>
              <a:t>Sebelum </a:t>
            </a:r>
            <a:endParaRPr lang="en-US" b="1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696065"/>
            <a:ext cx="2427585" cy="23285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2680" y="2302076"/>
            <a:ext cx="4498105" cy="139032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97280" y="4483510"/>
            <a:ext cx="1365701" cy="25072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smtClean="0"/>
              <a:t>Sesudah</a:t>
            </a:r>
            <a:r>
              <a:rPr lang="en-US" smtClean="0"/>
              <a:t> </a:t>
            </a:r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811" y="5029409"/>
            <a:ext cx="4913737" cy="93807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327058" y="1125725"/>
            <a:ext cx="3495368" cy="9881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smtClean="0"/>
              <a:t>Syntax : DROP </a:t>
            </a:r>
            <a:r>
              <a:rPr lang="en-US" sz="2000"/>
              <a:t>TABLE orangtua;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7167" y="3692399"/>
            <a:ext cx="2654947" cy="241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49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75281"/>
          </a:xfrm>
        </p:spPr>
        <p:txBody>
          <a:bodyPr/>
          <a:lstStyle/>
          <a:p>
            <a:r>
              <a:rPr lang="en-US" b="1" smtClean="0">
                <a:solidFill>
                  <a:schemeClr val="tx1"/>
                </a:solidFill>
              </a:rPr>
              <a:t>Tugas 2 [Individu]</a:t>
            </a:r>
            <a:r>
              <a:rPr lang="en-US" b="1" smtClean="0"/>
              <a:t>: </a:t>
            </a:r>
            <a:endParaRPr lang="en-US" b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061884"/>
            <a:ext cx="10709238" cy="54260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>
                <a:solidFill>
                  <a:schemeClr val="tx1"/>
                </a:solidFill>
              </a:rPr>
              <a:t>1. Pelajari syntax Alter dan Rename  dan implementasikan pada setiap table dalam database Perpustakaan </a:t>
            </a:r>
            <a:endParaRPr lang="en-US" sz="2400"/>
          </a:p>
          <a:p>
            <a:r>
              <a:rPr lang="en-US" sz="2400" smtClean="0">
                <a:solidFill>
                  <a:schemeClr val="tx1"/>
                </a:solidFill>
              </a:rPr>
              <a:t>2. ALTER  TABLE ……..ADD </a:t>
            </a:r>
          </a:p>
          <a:p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smtClean="0">
                <a:solidFill>
                  <a:schemeClr val="tx1"/>
                </a:solidFill>
              </a:rPr>
              <a:t>   ALTER TABLE  …… DROP</a:t>
            </a:r>
          </a:p>
          <a:p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smtClean="0">
                <a:solidFill>
                  <a:schemeClr val="tx1"/>
                </a:solidFill>
              </a:rPr>
              <a:t>   ALTER TABLE …… MODIFY</a:t>
            </a:r>
          </a:p>
          <a:p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smtClean="0">
                <a:solidFill>
                  <a:schemeClr val="tx1"/>
                </a:solidFill>
              </a:rPr>
              <a:t>   RENAME </a:t>
            </a:r>
            <a:r>
              <a:rPr lang="en-US" sz="2400" b="1" smtClean="0"/>
              <a:t>TABLE …….</a:t>
            </a:r>
            <a:r>
              <a:rPr lang="id-ID" sz="2400" smtClean="0"/>
              <a:t> </a:t>
            </a:r>
            <a:r>
              <a:rPr lang="en-US" sz="2400" b="1"/>
              <a:t>TO </a:t>
            </a:r>
            <a:endParaRPr lang="en-US" sz="2400" smtClean="0">
              <a:solidFill>
                <a:schemeClr val="tx1"/>
              </a:solidFill>
            </a:endParaRPr>
          </a:p>
          <a:p>
            <a:r>
              <a:rPr lang="en-US" sz="2400" smtClean="0">
                <a:solidFill>
                  <a:schemeClr val="tx1"/>
                </a:solidFill>
              </a:rPr>
              <a:t>3. Tuliskan Deskripsi singkat dari 4 sytax  </a:t>
            </a:r>
          </a:p>
          <a:p>
            <a:r>
              <a:rPr lang="en-US" sz="2400">
                <a:solidFill>
                  <a:schemeClr val="tx1"/>
                </a:solidFill>
              </a:rPr>
              <a:t> </a:t>
            </a:r>
            <a:r>
              <a:rPr lang="en-US" sz="2400" smtClean="0">
                <a:solidFill>
                  <a:schemeClr val="tx1"/>
                </a:solidFill>
              </a:rPr>
              <a:t>  ( Deskripsi dari syntax ALTER ADD, ALTER DROP, ALTER   MODIFY )</a:t>
            </a:r>
          </a:p>
          <a:p>
            <a:r>
              <a:rPr lang="en-US" sz="2400" smtClean="0">
                <a:solidFill>
                  <a:schemeClr val="tx1"/>
                </a:solidFill>
              </a:rPr>
              <a:t>4. Screenshoot hasil implementasi sebelum dan sesudah </a:t>
            </a:r>
          </a:p>
          <a:p>
            <a:r>
              <a:rPr lang="en-US" sz="2400" smtClean="0">
                <a:solidFill>
                  <a:schemeClr val="tx1"/>
                </a:solidFill>
              </a:rPr>
              <a:t>5. Tugas dikumpulkan dalam file .ppt minimal 10 slide </a:t>
            </a:r>
            <a:endParaRPr lang="en-US" sz="2400" b="1" smtClean="0">
              <a:solidFill>
                <a:schemeClr val="tx1"/>
              </a:solidFill>
            </a:endParaRPr>
          </a:p>
          <a:p>
            <a:r>
              <a:rPr lang="en-US" sz="2400" b="1" smtClean="0">
                <a:solidFill>
                  <a:schemeClr val="tx1"/>
                </a:solidFill>
              </a:rPr>
              <a:t>Paling lambat 15 September 2026  23.50 WIB  di </a:t>
            </a:r>
            <a:r>
              <a:rPr lang="en-US" sz="2400" b="1">
                <a:solidFill>
                  <a:schemeClr val="tx1"/>
                </a:solidFill>
              </a:rPr>
              <a:t>https://ilmu2.upnjatim.ac.id/</a:t>
            </a:r>
            <a:endParaRPr lang="en-US" sz="2400" b="1" smtClean="0">
              <a:solidFill>
                <a:schemeClr val="tx1"/>
              </a:solidFill>
            </a:endParaRPr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23412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46871-AECD-4E9C-B5AB-867080279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/>
          <a:lstStyle/>
          <a:p>
            <a:pPr algn="ctr"/>
            <a:r>
              <a:rPr lang="id-ID" b="1" dirty="0"/>
              <a:t>TERIMA KASIH</a:t>
            </a:r>
          </a:p>
        </p:txBody>
      </p:sp>
    </p:spTree>
    <p:extLst>
      <p:ext uri="{BB962C8B-B14F-4D97-AF65-F5344CB8AC3E}">
        <p14:creationId xmlns:p14="http://schemas.microsoft.com/office/powerpoint/2010/main" val="78447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12190</TotalTime>
  <Words>500</Words>
  <Application>Microsoft Office PowerPoint</Application>
  <PresentationFormat>Widescreen</PresentationFormat>
  <Paragraphs>139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 Black</vt:lpstr>
      <vt:lpstr>Calibri</vt:lpstr>
      <vt:lpstr>Calibri Light</vt:lpstr>
      <vt:lpstr>Courier New</vt:lpstr>
      <vt:lpstr>Retrospect</vt:lpstr>
      <vt:lpstr>BASIS DATA LANJUT </vt:lpstr>
      <vt:lpstr>Outline  Basis Data Lanjut </vt:lpstr>
      <vt:lpstr>DDL </vt:lpstr>
      <vt:lpstr>Fungsi pada DDL</vt:lpstr>
      <vt:lpstr>Fungsi CREATE</vt:lpstr>
      <vt:lpstr>Create Table Syntax</vt:lpstr>
      <vt:lpstr>Contoh : membuat tabel pelajar </vt:lpstr>
      <vt:lpstr>Contoh : membuat table Persons</vt:lpstr>
      <vt:lpstr>Fungsi ALTER</vt:lpstr>
      <vt:lpstr>Contoh : </vt:lpstr>
      <vt:lpstr>Contoh : Menghapus kolom alamat pada table pelajar  ALTER TABLE nama_tabel DROP nama_kolom </vt:lpstr>
      <vt:lpstr>Fungsi RENAME</vt:lpstr>
      <vt:lpstr>Fungsi DROP</vt:lpstr>
      <vt:lpstr>Contoh : menghapus table pelajar </vt:lpstr>
      <vt:lpstr>Contoh : menghapus tabel orang tua  DROP nama_table;</vt:lpstr>
      <vt:lpstr>Tugas 2 [Individu]: </vt:lpstr>
      <vt:lpstr>TERIMA 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BASIS DATA LANJUT </dc:title>
  <dc:creator>asus</dc:creator>
  <cp:lastModifiedBy>Reviewer Santika 2023</cp:lastModifiedBy>
  <cp:revision>56</cp:revision>
  <dcterms:created xsi:type="dcterms:W3CDTF">2022-09-19T04:46:28Z</dcterms:created>
  <dcterms:modified xsi:type="dcterms:W3CDTF">2026-09-09T09:36:30Z</dcterms:modified>
</cp:coreProperties>
</file>