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5" r:id="rId2"/>
    <p:sldId id="276" r:id="rId3"/>
    <p:sldId id="278" r:id="rId4"/>
    <p:sldId id="289" r:id="rId5"/>
    <p:sldId id="259" r:id="rId6"/>
    <p:sldId id="294" r:id="rId7"/>
    <p:sldId id="283" r:id="rId8"/>
    <p:sldId id="290" r:id="rId9"/>
    <p:sldId id="291" r:id="rId10"/>
    <p:sldId id="257" r:id="rId11"/>
    <p:sldId id="284" r:id="rId12"/>
    <p:sldId id="265" r:id="rId13"/>
    <p:sldId id="281" r:id="rId14"/>
    <p:sldId id="292" r:id="rId15"/>
    <p:sldId id="287" r:id="rId16"/>
    <p:sldId id="288" r:id="rId17"/>
    <p:sldId id="269" r:id="rId18"/>
    <p:sldId id="295" r:id="rId19"/>
  </p:sldIdLst>
  <p:sldSz cx="18288000" cy="10287000"/>
  <p:notesSz cx="6858000" cy="9144000"/>
  <p:embeddedFontLst>
    <p:embeddedFont>
      <p:font typeface="Didact Gothic" panose="00000500000000000000" pitchFamily="2" charset="0"/>
      <p:regular r:id="rId20"/>
    </p:embeddedFont>
    <p:embeddedFont>
      <p:font typeface="DM Sans" pitchFamily="2" charset="0"/>
      <p:regular r:id="rId21"/>
      <p:bold r:id="rId22"/>
      <p:italic r:id="rId23"/>
      <p:boldItalic r:id="rId24"/>
    </p:embeddedFont>
    <p:embeddedFont>
      <p:font typeface="Klein Bold" panose="020B0604020202020204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FA08EA0-1C81-4DCA-BCFE-54B569B5E902}">
          <p14:sldIdLst>
            <p14:sldId id="275"/>
            <p14:sldId id="276"/>
            <p14:sldId id="278"/>
            <p14:sldId id="289"/>
            <p14:sldId id="259"/>
            <p14:sldId id="294"/>
            <p14:sldId id="283"/>
            <p14:sldId id="290"/>
            <p14:sldId id="291"/>
            <p14:sldId id="257"/>
            <p14:sldId id="284"/>
            <p14:sldId id="265"/>
            <p14:sldId id="281"/>
            <p14:sldId id="292"/>
            <p14:sldId id="287"/>
            <p14:sldId id="288"/>
            <p14:sldId id="269"/>
            <p14:sldId id="29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7EA0"/>
    <a:srgbClr val="2F4E77"/>
    <a:srgbClr val="CED7E2"/>
    <a:srgbClr val="BCC7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95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1.png"/><Relationship Id="rId4" Type="http://schemas.openxmlformats.org/officeDocument/2006/relationships/image" Target="../media/image11.sv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896992" y="-4280359"/>
            <a:ext cx="10812392" cy="10812392"/>
          </a:xfrm>
          <a:custGeom>
            <a:avLst/>
            <a:gdLst/>
            <a:ahLst/>
            <a:cxnLst/>
            <a:rect l="l" t="t" r="r" b="b"/>
            <a:pathLst>
              <a:path w="10812392" h="10812392">
                <a:moveTo>
                  <a:pt x="0" y="0"/>
                </a:moveTo>
                <a:lnTo>
                  <a:pt x="10812393" y="0"/>
                </a:lnTo>
                <a:lnTo>
                  <a:pt x="10812393" y="10812392"/>
                </a:lnTo>
                <a:lnTo>
                  <a:pt x="0" y="108123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-2837265" y="4432068"/>
            <a:ext cx="5764383" cy="5764383"/>
          </a:xfrm>
          <a:custGeom>
            <a:avLst/>
            <a:gdLst/>
            <a:ahLst/>
            <a:cxnLst/>
            <a:rect l="l" t="t" r="r" b="b"/>
            <a:pathLst>
              <a:path w="5764383" h="5764383">
                <a:moveTo>
                  <a:pt x="0" y="0"/>
                </a:moveTo>
                <a:lnTo>
                  <a:pt x="5764383" y="0"/>
                </a:lnTo>
                <a:lnTo>
                  <a:pt x="5764383" y="5764383"/>
                </a:lnTo>
                <a:lnTo>
                  <a:pt x="0" y="57643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627013" y="7902203"/>
            <a:ext cx="5764383" cy="5764383"/>
          </a:xfrm>
          <a:custGeom>
            <a:avLst/>
            <a:gdLst/>
            <a:ahLst/>
            <a:cxnLst/>
            <a:rect l="l" t="t" r="r" b="b"/>
            <a:pathLst>
              <a:path w="5764383" h="5764383">
                <a:moveTo>
                  <a:pt x="0" y="0"/>
                </a:moveTo>
                <a:lnTo>
                  <a:pt x="5764383" y="0"/>
                </a:lnTo>
                <a:lnTo>
                  <a:pt x="5764383" y="5764382"/>
                </a:lnTo>
                <a:lnTo>
                  <a:pt x="0" y="57643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8112484" y="3653569"/>
            <a:ext cx="8610600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12000" b="1" dirty="0">
                <a:latin typeface="Klein Bold" panose="020B0604020202020204" charset="0"/>
                <a:ea typeface="Klein Bold"/>
                <a:cs typeface="Klein Bold"/>
                <a:sym typeface="Klein Bold"/>
              </a:rPr>
              <a:t>ETIKA</a:t>
            </a:r>
          </a:p>
        </p:txBody>
      </p:sp>
      <p:grpSp>
        <p:nvGrpSpPr>
          <p:cNvPr id="25" name="Google Shape;746;p91">
            <a:extLst>
              <a:ext uri="{FF2B5EF4-FFF2-40B4-BE49-F238E27FC236}">
                <a16:creationId xmlns:a16="http://schemas.microsoft.com/office/drawing/2014/main" id="{518DF6D9-AA1F-8DE1-4B79-ADE2A2AF6DB4}"/>
              </a:ext>
            </a:extLst>
          </p:cNvPr>
          <p:cNvGrpSpPr/>
          <p:nvPr/>
        </p:nvGrpSpPr>
        <p:grpSpPr>
          <a:xfrm>
            <a:off x="13944600" y="413841"/>
            <a:ext cx="4648200" cy="660085"/>
            <a:chOff x="109373" y="130330"/>
            <a:chExt cx="2096625" cy="297739"/>
          </a:xfrm>
        </p:grpSpPr>
        <p:pic>
          <p:nvPicPr>
            <p:cNvPr id="26" name="Google Shape;747;p91" descr="A yellow hexagon with a white flower and red flames&#10;&#10;Description automatically generated">
              <a:extLst>
                <a:ext uri="{FF2B5EF4-FFF2-40B4-BE49-F238E27FC236}">
                  <a16:creationId xmlns:a16="http://schemas.microsoft.com/office/drawing/2014/main" id="{3D3368DF-8993-DE7F-C558-AAB62B43CE6F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09373" y="135681"/>
              <a:ext cx="298563" cy="29238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" name="Google Shape;748;p91">
              <a:extLst>
                <a:ext uri="{FF2B5EF4-FFF2-40B4-BE49-F238E27FC236}">
                  <a16:creationId xmlns:a16="http://schemas.microsoft.com/office/drawing/2014/main" id="{C300ECF4-EF44-F75D-5902-651AB44AD31D}"/>
                </a:ext>
              </a:extLst>
            </p:cNvPr>
            <p:cNvSpPr txBox="1"/>
            <p:nvPr/>
          </p:nvSpPr>
          <p:spPr>
            <a:xfrm>
              <a:off x="571444" y="130330"/>
              <a:ext cx="1583100" cy="2151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 b="0" i="0" u="none" strike="noStrike" cap="none" dirty="0">
                  <a:solidFill>
                    <a:srgbClr val="000000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SISTEM INFORMASI</a:t>
              </a:r>
              <a:endParaRPr sz="2500" b="0" i="0" u="none" strike="noStrike" cap="none" dirty="0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  <p:sp>
          <p:nvSpPr>
            <p:cNvPr id="28" name="Google Shape;749;p91">
              <a:extLst>
                <a:ext uri="{FF2B5EF4-FFF2-40B4-BE49-F238E27FC236}">
                  <a16:creationId xmlns:a16="http://schemas.microsoft.com/office/drawing/2014/main" id="{A19576D5-4A72-50DE-272C-2996B1580D74}"/>
                </a:ext>
              </a:extLst>
            </p:cNvPr>
            <p:cNvSpPr txBox="1"/>
            <p:nvPr/>
          </p:nvSpPr>
          <p:spPr>
            <a:xfrm>
              <a:off x="585698" y="304839"/>
              <a:ext cx="1620300" cy="1145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0" i="0" u="none" strike="noStrike" cap="none" dirty="0">
                  <a:solidFill>
                    <a:srgbClr val="000000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FAKULTAS ILMU KOMPUTER UPN VETERAN JATIM</a:t>
              </a:r>
              <a:endParaRPr sz="1000" b="0" i="0" u="none" strike="noStrike" cap="none" dirty="0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  <p:pic>
          <p:nvPicPr>
            <p:cNvPr id="29" name="Google Shape;750;p91">
              <a:extLst>
                <a:ext uri="{FF2B5EF4-FFF2-40B4-BE49-F238E27FC236}">
                  <a16:creationId xmlns:a16="http://schemas.microsoft.com/office/drawing/2014/main" id="{1D013C29-037F-838C-D35A-7C6B51C60184}"/>
                </a:ext>
              </a:extLst>
            </p:cNvPr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19243" y="157825"/>
              <a:ext cx="162710" cy="27024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1" name="TextBox 10">
            <a:extLst>
              <a:ext uri="{FF2B5EF4-FFF2-40B4-BE49-F238E27FC236}">
                <a16:creationId xmlns:a16="http://schemas.microsoft.com/office/drawing/2014/main" id="{0E3DD00B-E7C6-B395-86CE-BF7815CC51E5}"/>
              </a:ext>
            </a:extLst>
          </p:cNvPr>
          <p:cNvSpPr txBox="1"/>
          <p:nvPr/>
        </p:nvSpPr>
        <p:spPr>
          <a:xfrm>
            <a:off x="8153400" y="3093090"/>
            <a:ext cx="7874231" cy="564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79"/>
              </a:lnSpc>
            </a:pPr>
            <a:r>
              <a:rPr lang="en-US" sz="3200" b="1" dirty="0">
                <a:solidFill>
                  <a:srgbClr val="718BAB"/>
                </a:solidFill>
                <a:latin typeface="DM Sans" pitchFamily="2" charset="0"/>
                <a:ea typeface="Lato" panose="020F0502020204030203" pitchFamily="34" charset="0"/>
                <a:cs typeface="Lato" panose="020F0502020204030203" pitchFamily="34" charset="0"/>
              </a:rPr>
              <a:t>SI231125</a:t>
            </a:r>
            <a:endParaRPr lang="en-US" sz="4000" b="1" dirty="0">
              <a:solidFill>
                <a:srgbClr val="718BAB"/>
              </a:solidFill>
              <a:latin typeface="DM Sans" pitchFamily="2" charset="0"/>
              <a:ea typeface="Helios"/>
              <a:cs typeface="Helios"/>
              <a:sym typeface="Helios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2F9724F-AF65-7F2E-F649-9E009386884D}"/>
              </a:ext>
            </a:extLst>
          </p:cNvPr>
          <p:cNvGrpSpPr/>
          <p:nvPr/>
        </p:nvGrpSpPr>
        <p:grpSpPr>
          <a:xfrm>
            <a:off x="8153400" y="8267700"/>
            <a:ext cx="5791200" cy="644783"/>
            <a:chOff x="8001000" y="8267700"/>
            <a:chExt cx="5791200" cy="644783"/>
          </a:xfrm>
        </p:grpSpPr>
        <p:sp>
          <p:nvSpPr>
            <p:cNvPr id="38" name="Freeform 13">
              <a:extLst>
                <a:ext uri="{FF2B5EF4-FFF2-40B4-BE49-F238E27FC236}">
                  <a16:creationId xmlns:a16="http://schemas.microsoft.com/office/drawing/2014/main" id="{1829C9B1-72F3-61A3-051D-84CFBB4BBBF6}"/>
                </a:ext>
              </a:extLst>
            </p:cNvPr>
            <p:cNvSpPr/>
            <p:nvPr/>
          </p:nvSpPr>
          <p:spPr>
            <a:xfrm>
              <a:off x="8688367" y="8306158"/>
              <a:ext cx="5103833" cy="550087"/>
            </a:xfrm>
            <a:custGeom>
              <a:avLst/>
              <a:gdLst/>
              <a:ahLst/>
              <a:cxnLst/>
              <a:rect l="l" t="t" r="r" b="b"/>
              <a:pathLst>
                <a:path w="806891" h="117512">
                  <a:moveTo>
                    <a:pt x="58756" y="0"/>
                  </a:moveTo>
                  <a:lnTo>
                    <a:pt x="748135" y="0"/>
                  </a:lnTo>
                  <a:cubicBezTo>
                    <a:pt x="780585" y="0"/>
                    <a:pt x="806891" y="26306"/>
                    <a:pt x="806891" y="58756"/>
                  </a:cubicBezTo>
                  <a:lnTo>
                    <a:pt x="806891" y="58756"/>
                  </a:lnTo>
                  <a:cubicBezTo>
                    <a:pt x="806891" y="91206"/>
                    <a:pt x="780585" y="117512"/>
                    <a:pt x="748135" y="117512"/>
                  </a:cubicBezTo>
                  <a:lnTo>
                    <a:pt x="58756" y="117512"/>
                  </a:lnTo>
                  <a:cubicBezTo>
                    <a:pt x="26306" y="117512"/>
                    <a:pt x="0" y="91206"/>
                    <a:pt x="0" y="58756"/>
                  </a:cubicBezTo>
                  <a:lnTo>
                    <a:pt x="0" y="58756"/>
                  </a:lnTo>
                  <a:cubicBezTo>
                    <a:pt x="0" y="26306"/>
                    <a:pt x="26306" y="0"/>
                    <a:pt x="58756" y="0"/>
                  </a:cubicBezTo>
                  <a:close/>
                </a:path>
              </a:pathLst>
            </a:custGeom>
            <a:solidFill>
              <a:srgbClr val="F4F4F4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TextBox 14">
              <a:extLst>
                <a:ext uri="{FF2B5EF4-FFF2-40B4-BE49-F238E27FC236}">
                  <a16:creationId xmlns:a16="http://schemas.microsoft.com/office/drawing/2014/main" id="{BE37812F-E457-CB0D-F6CD-4EDA54072E2D}"/>
                </a:ext>
              </a:extLst>
            </p:cNvPr>
            <p:cNvSpPr txBox="1"/>
            <p:nvPr/>
          </p:nvSpPr>
          <p:spPr>
            <a:xfrm>
              <a:off x="8763000" y="8285480"/>
              <a:ext cx="4875233" cy="627003"/>
            </a:xfrm>
            <a:prstGeom prst="rect">
              <a:avLst/>
            </a:prstGeom>
          </p:spPr>
          <p:txBody>
            <a:bodyPr lIns="127000" tIns="127000" rIns="127000" bIns="127000" rtlCol="0" anchor="ctr"/>
            <a:lstStyle/>
            <a:p>
              <a:pPr>
                <a:lnSpc>
                  <a:spcPts val="2100"/>
                </a:lnSpc>
              </a:pPr>
              <a:r>
                <a:rPr lang="en-US" sz="2000" b="1" dirty="0">
                  <a:solidFill>
                    <a:srgbClr val="2A2E3A"/>
                  </a:solidFill>
                  <a:latin typeface="DM Sans" pitchFamily="2" charset="0"/>
                  <a:ea typeface="Telegraf"/>
                  <a:cs typeface="Telegraf"/>
                  <a:sym typeface="Telegraf"/>
                </a:rPr>
                <a:t>Week 5 – Intellectual Property</a:t>
              </a:r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2E33CDFF-E599-449E-F3AD-BDE874BDAB13}"/>
                </a:ext>
              </a:extLst>
            </p:cNvPr>
            <p:cNvGrpSpPr/>
            <p:nvPr/>
          </p:nvGrpSpPr>
          <p:grpSpPr>
            <a:xfrm>
              <a:off x="8001000" y="8267700"/>
              <a:ext cx="629202" cy="602615"/>
              <a:chOff x="9144000" y="8693658"/>
              <a:chExt cx="488442" cy="488442"/>
            </a:xfrm>
          </p:grpSpPr>
          <p:grpSp>
            <p:nvGrpSpPr>
              <p:cNvPr id="34" name="Group 15">
                <a:extLst>
                  <a:ext uri="{FF2B5EF4-FFF2-40B4-BE49-F238E27FC236}">
                    <a16:creationId xmlns:a16="http://schemas.microsoft.com/office/drawing/2014/main" id="{EA7DFD21-1E31-22F5-405C-6A8FAA0A9B9B}"/>
                  </a:ext>
                </a:extLst>
              </p:cNvPr>
              <p:cNvGrpSpPr/>
              <p:nvPr/>
            </p:nvGrpSpPr>
            <p:grpSpPr>
              <a:xfrm>
                <a:off x="9144000" y="8693658"/>
                <a:ext cx="488442" cy="488442"/>
                <a:chOff x="0" y="0"/>
                <a:chExt cx="812800" cy="812800"/>
              </a:xfrm>
            </p:grpSpPr>
            <p:sp>
              <p:nvSpPr>
                <p:cNvPr id="36" name="Freeform 16">
                  <a:extLst>
                    <a:ext uri="{FF2B5EF4-FFF2-40B4-BE49-F238E27FC236}">
                      <a16:creationId xmlns:a16="http://schemas.microsoft.com/office/drawing/2014/main" id="{4AB80E76-E8AF-DE0F-3678-51688EF1E90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F4F4F4"/>
                </a:solid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" name="TextBox 17">
                  <a:extLst>
                    <a:ext uri="{FF2B5EF4-FFF2-40B4-BE49-F238E27FC236}">
                      <a16:creationId xmlns:a16="http://schemas.microsoft.com/office/drawing/2014/main" id="{26FF6357-2B0B-8F1B-7CB0-2873DA3AC420}"/>
                    </a:ext>
                  </a:extLst>
                </p:cNvPr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28893" tIns="28893" rIns="28893" bIns="28893" rtlCol="0" anchor="ctr"/>
                <a:lstStyle/>
                <a:p>
                  <a:pPr algn="ctr">
                    <a:lnSpc>
                      <a:spcPts val="2067"/>
                    </a:lnSpc>
                  </a:pPr>
                  <a:endParaRPr/>
                </a:p>
              </p:txBody>
            </p:sp>
          </p:grpSp>
          <p:sp>
            <p:nvSpPr>
              <p:cNvPr id="35" name="Freeform 18">
                <a:extLst>
                  <a:ext uri="{FF2B5EF4-FFF2-40B4-BE49-F238E27FC236}">
                    <a16:creationId xmlns:a16="http://schemas.microsoft.com/office/drawing/2014/main" id="{E3684BDE-E004-99D6-FFD3-F5E9693F8D7F}"/>
                  </a:ext>
                </a:extLst>
              </p:cNvPr>
              <p:cNvSpPr/>
              <p:nvPr/>
            </p:nvSpPr>
            <p:spPr>
              <a:xfrm>
                <a:off x="9288428" y="8838086"/>
                <a:ext cx="199588" cy="199588"/>
              </a:xfrm>
              <a:custGeom>
                <a:avLst/>
                <a:gdLst/>
                <a:ahLst/>
                <a:cxnLst/>
                <a:rect l="l" t="t" r="r" b="b"/>
                <a:pathLst>
                  <a:path w="266117" h="266117">
                    <a:moveTo>
                      <a:pt x="0" y="0"/>
                    </a:moveTo>
                    <a:lnTo>
                      <a:pt x="266116" y="0"/>
                    </a:lnTo>
                    <a:lnTo>
                      <a:pt x="266116" y="266116"/>
                    </a:lnTo>
                    <a:lnTo>
                      <a:pt x="0" y="26611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2" name="TextBox 9">
            <a:extLst>
              <a:ext uri="{FF2B5EF4-FFF2-40B4-BE49-F238E27FC236}">
                <a16:creationId xmlns:a16="http://schemas.microsoft.com/office/drawing/2014/main" id="{09CF219C-03E2-D7DF-6800-7BCD2DBFF3BB}"/>
              </a:ext>
            </a:extLst>
          </p:cNvPr>
          <p:cNvSpPr txBox="1"/>
          <p:nvPr/>
        </p:nvSpPr>
        <p:spPr>
          <a:xfrm>
            <a:off x="8113983" y="5049441"/>
            <a:ext cx="8610600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12000" b="1" dirty="0">
                <a:latin typeface="Klein Bold" panose="020B0604020202020204" charset="0"/>
                <a:ea typeface="Klein Bold"/>
                <a:cs typeface="Klein Bold"/>
                <a:sym typeface="Klein Bold"/>
              </a:rPr>
              <a:t>KOMPUTER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2CDD3C-DF51-7E82-847F-74260B33140A}"/>
              </a:ext>
            </a:extLst>
          </p:cNvPr>
          <p:cNvSpPr txBox="1"/>
          <p:nvPr/>
        </p:nvSpPr>
        <p:spPr>
          <a:xfrm>
            <a:off x="8153400" y="6844725"/>
            <a:ext cx="838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718BAB"/>
                </a:solidFill>
                <a:latin typeface="DM Sans" pitchFamily="2" charset="0"/>
              </a:rPr>
              <a:t>Rafika Rahmawati, </a:t>
            </a:r>
            <a:r>
              <a:rPr lang="en-US" sz="3200" dirty="0" err="1">
                <a:solidFill>
                  <a:srgbClr val="718BAB"/>
                </a:solidFill>
                <a:latin typeface="DM Sans" pitchFamily="2" charset="0"/>
              </a:rPr>
              <a:t>S.Kom</a:t>
            </a:r>
            <a:r>
              <a:rPr lang="en-US" sz="3200" dirty="0">
                <a:solidFill>
                  <a:srgbClr val="718BAB"/>
                </a:solidFill>
                <a:latin typeface="DM Sans" pitchFamily="2" charset="0"/>
              </a:rPr>
              <a:t>., </a:t>
            </a:r>
            <a:r>
              <a:rPr lang="en-US" sz="3200" dirty="0" err="1">
                <a:solidFill>
                  <a:srgbClr val="718BAB"/>
                </a:solidFill>
                <a:latin typeface="DM Sans" pitchFamily="2" charset="0"/>
              </a:rPr>
              <a:t>M.Kom</a:t>
            </a:r>
            <a:r>
              <a:rPr lang="en-US" sz="3200" dirty="0">
                <a:solidFill>
                  <a:srgbClr val="718BAB"/>
                </a:solidFill>
                <a:latin typeface="DM Sans" pitchFamily="2" charset="0"/>
              </a:rPr>
              <a:t>., MBA.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39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525" y="0"/>
            <a:ext cx="18288000" cy="3773114"/>
            <a:chOff x="0" y="0"/>
            <a:chExt cx="24384000" cy="5030819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14000"/>
            </a:blip>
            <a:srcRect t="27933" b="41099"/>
            <a:stretch>
              <a:fillRect/>
            </a:stretch>
          </p:blipFill>
          <p:spPr>
            <a:xfrm>
              <a:off x="0" y="0"/>
              <a:ext cx="24384000" cy="5030819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0" y="3773114"/>
            <a:ext cx="18288000" cy="6513886"/>
            <a:chOff x="0" y="0"/>
            <a:chExt cx="4816593" cy="171559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816592" cy="1715591"/>
            </a:xfrm>
            <a:custGeom>
              <a:avLst/>
              <a:gdLst/>
              <a:ahLst/>
              <a:cxnLst/>
              <a:rect l="l" t="t" r="r" b="b"/>
              <a:pathLst>
                <a:path w="4816592" h="1715591">
                  <a:moveTo>
                    <a:pt x="0" y="0"/>
                  </a:moveTo>
                  <a:lnTo>
                    <a:pt x="4816592" y="0"/>
                  </a:lnTo>
                  <a:lnTo>
                    <a:pt x="4816592" y="1715591"/>
                  </a:lnTo>
                  <a:lnTo>
                    <a:pt x="0" y="1715591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57150"/>
              <a:ext cx="4816593" cy="17727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2662650" y="1499329"/>
            <a:ext cx="12962696" cy="11444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099"/>
              </a:lnSpc>
            </a:pPr>
            <a:r>
              <a:rPr lang="en-US" sz="6999" b="1" dirty="0">
                <a:solidFill>
                  <a:srgbClr val="FFFFFF"/>
                </a:solidFill>
                <a:latin typeface="Klein Bold"/>
                <a:ea typeface="Klein Bold"/>
                <a:cs typeface="Klein Bold"/>
                <a:sym typeface="Klein Bold"/>
              </a:rPr>
              <a:t>Masa </a:t>
            </a:r>
            <a:r>
              <a:rPr lang="en-US" sz="6999" b="1" dirty="0" err="1">
                <a:solidFill>
                  <a:srgbClr val="FFFFFF"/>
                </a:solidFill>
                <a:latin typeface="Klein Bold"/>
                <a:ea typeface="Klein Bold"/>
                <a:cs typeface="Klein Bold"/>
                <a:sym typeface="Klein Bold"/>
              </a:rPr>
              <a:t>Perlindungan</a:t>
            </a:r>
            <a:r>
              <a:rPr lang="en-US" sz="6999" b="1" dirty="0">
                <a:solidFill>
                  <a:srgbClr val="FFFFFF"/>
                </a:solidFill>
                <a:latin typeface="Klein Bold"/>
                <a:ea typeface="Klein Bold"/>
                <a:cs typeface="Klein Bold"/>
                <a:sym typeface="Klein Bold"/>
              </a:rPr>
              <a:t> </a:t>
            </a:r>
            <a:r>
              <a:rPr lang="en-US" sz="6999" b="1" dirty="0" err="1">
                <a:solidFill>
                  <a:srgbClr val="FFFFFF"/>
                </a:solidFill>
                <a:latin typeface="Klein Bold"/>
                <a:ea typeface="Klein Bold"/>
                <a:cs typeface="Klein Bold"/>
                <a:sym typeface="Klein Bold"/>
              </a:rPr>
              <a:t>Ciptaan</a:t>
            </a:r>
            <a:endParaRPr lang="en-US" sz="6999" b="1" dirty="0">
              <a:solidFill>
                <a:srgbClr val="FFFFFF"/>
              </a:solidFill>
              <a:latin typeface="Klein Bold"/>
              <a:ea typeface="Klein Bold"/>
              <a:cs typeface="Klein Bold"/>
              <a:sym typeface="Klein Bold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8333203" y="-1109791"/>
            <a:ext cx="1621594" cy="1621594"/>
          </a:xfrm>
          <a:custGeom>
            <a:avLst/>
            <a:gdLst/>
            <a:ahLst/>
            <a:cxnLst/>
            <a:rect l="l" t="t" r="r" b="b"/>
            <a:pathLst>
              <a:path w="1621594" h="1621594">
                <a:moveTo>
                  <a:pt x="0" y="0"/>
                </a:moveTo>
                <a:lnTo>
                  <a:pt x="1621594" y="0"/>
                </a:lnTo>
                <a:lnTo>
                  <a:pt x="1621594" y="1621594"/>
                </a:lnTo>
                <a:lnTo>
                  <a:pt x="0" y="162159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8333203" y="9678747"/>
            <a:ext cx="1621594" cy="1621594"/>
          </a:xfrm>
          <a:custGeom>
            <a:avLst/>
            <a:gdLst/>
            <a:ahLst/>
            <a:cxnLst/>
            <a:rect l="l" t="t" r="r" b="b"/>
            <a:pathLst>
              <a:path w="1621594" h="1621594">
                <a:moveTo>
                  <a:pt x="0" y="0"/>
                </a:moveTo>
                <a:lnTo>
                  <a:pt x="1621594" y="0"/>
                </a:lnTo>
                <a:lnTo>
                  <a:pt x="1621594" y="1621594"/>
                </a:lnTo>
                <a:lnTo>
                  <a:pt x="0" y="162159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37B0E8D-0AE7-E1EF-E287-8AB77F933625}"/>
              </a:ext>
            </a:extLst>
          </p:cNvPr>
          <p:cNvSpPr txBox="1"/>
          <p:nvPr/>
        </p:nvSpPr>
        <p:spPr>
          <a:xfrm>
            <a:off x="1868895" y="4238945"/>
            <a:ext cx="14550206" cy="3264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800" dirty="0">
                <a:latin typeface="DM Sans" pitchFamily="2" charset="0"/>
              </a:rPr>
              <a:t>Perlindungan Hak Cipta		: Seumur Hidup Pencipta + 70 Tahun.</a:t>
            </a: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800" dirty="0">
                <a:latin typeface="DM Sans" pitchFamily="2" charset="0"/>
              </a:rPr>
              <a:t>50 tahun sejak diterbitkan 	: untuk program komputer, sinematografi, fotografi,</a:t>
            </a:r>
          </a:p>
          <a:p>
            <a:pPr>
              <a:lnSpc>
                <a:spcPct val="150000"/>
              </a:lnSpc>
            </a:pPr>
            <a:r>
              <a:rPr lang="sv-SE" sz="2800" dirty="0">
                <a:latin typeface="DM Sans" pitchFamily="2" charset="0"/>
              </a:rPr>
              <a:t>						  database, karya hasil pengalihwujudan, perwajahan</a:t>
            </a:r>
          </a:p>
          <a:p>
            <a:pPr>
              <a:lnSpc>
                <a:spcPct val="150000"/>
              </a:lnSpc>
            </a:pPr>
            <a:r>
              <a:rPr lang="sv-SE" sz="2800" dirty="0">
                <a:latin typeface="DM Sans" pitchFamily="2" charset="0"/>
              </a:rPr>
              <a:t>						  karya tulis, buku pamflet, hasil karya tulis yang</a:t>
            </a:r>
          </a:p>
          <a:p>
            <a:pPr>
              <a:lnSpc>
                <a:spcPct val="150000"/>
              </a:lnSpc>
            </a:pPr>
            <a:r>
              <a:rPr lang="sv-SE" sz="2800" dirty="0">
                <a:latin typeface="DM Sans" pitchFamily="2" charset="0"/>
              </a:rPr>
              <a:t>						  dipegang oleh badan hukum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4ED2127-47DF-FD67-66B9-37C74FBB5967}"/>
              </a:ext>
            </a:extLst>
          </p:cNvPr>
          <p:cNvSpPr txBox="1"/>
          <p:nvPr/>
        </p:nvSpPr>
        <p:spPr>
          <a:xfrm>
            <a:off x="1495424" y="8637138"/>
            <a:ext cx="15316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i="1" dirty="0" err="1">
                <a:latin typeface="DM Sans" pitchFamily="2" charset="0"/>
              </a:rPr>
              <a:t>Pelanggaran</a:t>
            </a:r>
            <a:r>
              <a:rPr lang="en-US" sz="2000" i="1" dirty="0">
                <a:latin typeface="DM Sans" pitchFamily="2" charset="0"/>
              </a:rPr>
              <a:t> </a:t>
            </a:r>
            <a:r>
              <a:rPr lang="en-US" sz="2000" i="1" dirty="0" err="1">
                <a:latin typeface="DM Sans" pitchFamily="2" charset="0"/>
              </a:rPr>
              <a:t>hak</a:t>
            </a:r>
            <a:r>
              <a:rPr lang="en-US" sz="2000" i="1" dirty="0">
                <a:latin typeface="DM Sans" pitchFamily="2" charset="0"/>
              </a:rPr>
              <a:t> </a:t>
            </a:r>
            <a:r>
              <a:rPr lang="en-US" sz="2000" i="1" dirty="0" err="1">
                <a:latin typeface="DM Sans" pitchFamily="2" charset="0"/>
              </a:rPr>
              <a:t>cipta</a:t>
            </a:r>
            <a:r>
              <a:rPr lang="en-US" sz="2000" i="1" dirty="0">
                <a:latin typeface="DM Sans" pitchFamily="2" charset="0"/>
              </a:rPr>
              <a:t> </a:t>
            </a:r>
            <a:r>
              <a:rPr lang="en-US" sz="2000" i="1" dirty="0" err="1">
                <a:latin typeface="DM Sans" pitchFamily="2" charset="0"/>
              </a:rPr>
              <a:t>merupakan</a:t>
            </a:r>
            <a:r>
              <a:rPr lang="en-US" sz="2000" i="1" dirty="0">
                <a:latin typeface="DM Sans" pitchFamily="2" charset="0"/>
              </a:rPr>
              <a:t> </a:t>
            </a:r>
            <a:r>
              <a:rPr lang="en-US" sz="2000" i="1" dirty="0" err="1">
                <a:latin typeface="DM Sans" pitchFamily="2" charset="0"/>
              </a:rPr>
              <a:t>pelanggaran</a:t>
            </a:r>
            <a:r>
              <a:rPr lang="en-US" sz="2000" i="1" dirty="0">
                <a:latin typeface="DM Sans" pitchFamily="2" charset="0"/>
              </a:rPr>
              <a:t> </a:t>
            </a:r>
            <a:r>
              <a:rPr lang="en-US" sz="2000" i="1" dirty="0" err="1">
                <a:latin typeface="DM Sans" pitchFamily="2" charset="0"/>
              </a:rPr>
              <a:t>terhadap</a:t>
            </a:r>
            <a:r>
              <a:rPr lang="en-US" sz="2000" i="1" dirty="0">
                <a:latin typeface="DM Sans" pitchFamily="2" charset="0"/>
              </a:rPr>
              <a:t> </a:t>
            </a:r>
            <a:r>
              <a:rPr lang="en-US" sz="2000" i="1" dirty="0" err="1">
                <a:latin typeface="DM Sans" pitchFamily="2" charset="0"/>
              </a:rPr>
              <a:t>hak-hak</a:t>
            </a:r>
            <a:r>
              <a:rPr lang="en-US" sz="2000" i="1" dirty="0">
                <a:latin typeface="DM Sans" pitchFamily="2" charset="0"/>
              </a:rPr>
              <a:t> yang </a:t>
            </a:r>
            <a:r>
              <a:rPr lang="en-US" sz="2000" i="1" dirty="0" err="1">
                <a:latin typeface="DM Sans" pitchFamily="2" charset="0"/>
              </a:rPr>
              <a:t>dijamin</a:t>
            </a:r>
            <a:r>
              <a:rPr lang="en-US" sz="2000" i="1" dirty="0">
                <a:latin typeface="DM Sans" pitchFamily="2" charset="0"/>
              </a:rPr>
              <a:t> oleh </a:t>
            </a:r>
            <a:r>
              <a:rPr lang="en-US" sz="2000" i="1" dirty="0" err="1">
                <a:latin typeface="DM Sans" pitchFamily="2" charset="0"/>
              </a:rPr>
              <a:t>pemilik</a:t>
            </a:r>
            <a:r>
              <a:rPr lang="en-US" sz="2000" i="1" dirty="0">
                <a:latin typeface="DM Sans" pitchFamily="2" charset="0"/>
              </a:rPr>
              <a:t> </a:t>
            </a:r>
            <a:r>
              <a:rPr lang="en-US" sz="2000" i="1" dirty="0" err="1">
                <a:latin typeface="DM Sans" pitchFamily="2" charset="0"/>
              </a:rPr>
              <a:t>hak</a:t>
            </a:r>
            <a:r>
              <a:rPr lang="en-US" sz="2000" i="1" dirty="0">
                <a:latin typeface="DM Sans" pitchFamily="2" charset="0"/>
              </a:rPr>
              <a:t> </a:t>
            </a:r>
            <a:r>
              <a:rPr lang="en-US" sz="2000" i="1" dirty="0" err="1">
                <a:latin typeface="DM Sans" pitchFamily="2" charset="0"/>
              </a:rPr>
              <a:t>cipta</a:t>
            </a:r>
            <a:r>
              <a:rPr lang="en-US" sz="2000" i="1" dirty="0">
                <a:latin typeface="DM Sans" pitchFamily="2" charset="0"/>
              </a:rPr>
              <a:t>. </a:t>
            </a:r>
          </a:p>
          <a:p>
            <a:pPr algn="ctr"/>
            <a:r>
              <a:rPr lang="en-US" sz="2000" i="1" dirty="0" err="1">
                <a:latin typeface="DM Sans" pitchFamily="2" charset="0"/>
              </a:rPr>
              <a:t>Pelanggaran</a:t>
            </a:r>
            <a:r>
              <a:rPr lang="en-US" sz="2000" i="1" dirty="0">
                <a:latin typeface="DM Sans" pitchFamily="2" charset="0"/>
              </a:rPr>
              <a:t> </a:t>
            </a:r>
            <a:r>
              <a:rPr lang="en-US" sz="2000" i="1" dirty="0" err="1">
                <a:latin typeface="DM Sans" pitchFamily="2" charset="0"/>
              </a:rPr>
              <a:t>terjadi</a:t>
            </a:r>
            <a:r>
              <a:rPr lang="en-US" sz="2000" i="1" dirty="0">
                <a:latin typeface="DM Sans" pitchFamily="2" charset="0"/>
              </a:rPr>
              <a:t> </a:t>
            </a:r>
            <a:r>
              <a:rPr lang="en-US" sz="2000" i="1" dirty="0" err="1">
                <a:latin typeface="DM Sans" pitchFamily="2" charset="0"/>
              </a:rPr>
              <a:t>ketika</a:t>
            </a:r>
            <a:r>
              <a:rPr lang="en-US" sz="2000" i="1" dirty="0">
                <a:latin typeface="DM Sans" pitchFamily="2" charset="0"/>
              </a:rPr>
              <a:t> </a:t>
            </a:r>
            <a:r>
              <a:rPr lang="en-US" sz="2000" i="1" dirty="0" err="1">
                <a:latin typeface="DM Sans" pitchFamily="2" charset="0"/>
              </a:rPr>
              <a:t>seseorang</a:t>
            </a:r>
            <a:r>
              <a:rPr lang="en-US" sz="2000" i="1" dirty="0">
                <a:latin typeface="DM Sans" pitchFamily="2" charset="0"/>
              </a:rPr>
              <a:t> </a:t>
            </a:r>
            <a:r>
              <a:rPr lang="en-US" sz="2000" i="1" dirty="0" err="1">
                <a:latin typeface="DM Sans" pitchFamily="2" charset="0"/>
              </a:rPr>
              <a:t>menyalin</a:t>
            </a:r>
            <a:r>
              <a:rPr lang="en-US" sz="2000" i="1" dirty="0">
                <a:latin typeface="DM Sans" pitchFamily="2" charset="0"/>
              </a:rPr>
              <a:t> </a:t>
            </a:r>
            <a:r>
              <a:rPr lang="en-US" sz="2000" i="1" dirty="0" err="1">
                <a:latin typeface="DM Sans" pitchFamily="2" charset="0"/>
              </a:rPr>
              <a:t>bagian</a:t>
            </a:r>
            <a:r>
              <a:rPr lang="en-US" sz="2000" i="1" dirty="0">
                <a:latin typeface="DM Sans" pitchFamily="2" charset="0"/>
              </a:rPr>
              <a:t> substantial dan material </a:t>
            </a:r>
            <a:r>
              <a:rPr lang="en-US" sz="2000" i="1" dirty="0" err="1">
                <a:latin typeface="DM Sans" pitchFamily="2" charset="0"/>
              </a:rPr>
              <a:t>dari</a:t>
            </a:r>
            <a:r>
              <a:rPr lang="en-US" sz="2000" i="1" dirty="0">
                <a:latin typeface="DM Sans" pitchFamily="2" charset="0"/>
              </a:rPr>
              <a:t> </a:t>
            </a:r>
            <a:r>
              <a:rPr lang="en-US" sz="2000" i="1" dirty="0" err="1">
                <a:latin typeface="DM Sans" pitchFamily="2" charset="0"/>
              </a:rPr>
              <a:t>karya</a:t>
            </a:r>
            <a:r>
              <a:rPr lang="en-US" sz="2000" i="1" dirty="0">
                <a:latin typeface="DM Sans" pitchFamily="2" charset="0"/>
              </a:rPr>
              <a:t> </a:t>
            </a:r>
            <a:r>
              <a:rPr lang="en-US" sz="2000" i="1" dirty="0" err="1">
                <a:latin typeface="DM Sans" pitchFamily="2" charset="0"/>
              </a:rPr>
              <a:t>berhak</a:t>
            </a:r>
            <a:r>
              <a:rPr lang="en-US" sz="2000" i="1" dirty="0">
                <a:latin typeface="DM Sans" pitchFamily="2" charset="0"/>
              </a:rPr>
              <a:t> </a:t>
            </a:r>
            <a:r>
              <a:rPr lang="en-US" sz="2000" i="1" dirty="0" err="1">
                <a:latin typeface="DM Sans" pitchFamily="2" charset="0"/>
              </a:rPr>
              <a:t>cipta</a:t>
            </a:r>
            <a:r>
              <a:rPr lang="en-US" sz="2000" i="1" dirty="0">
                <a:latin typeface="DM Sans" pitchFamily="2" charset="0"/>
              </a:rPr>
              <a:t> orang lain </a:t>
            </a:r>
            <a:r>
              <a:rPr lang="en-US" sz="2000" i="1" dirty="0" err="1">
                <a:latin typeface="DM Sans" pitchFamily="2" charset="0"/>
              </a:rPr>
              <a:t>tanpa</a:t>
            </a:r>
            <a:r>
              <a:rPr lang="en-US" sz="2000" i="1" dirty="0">
                <a:latin typeface="DM Sans" pitchFamily="2" charset="0"/>
              </a:rPr>
              <a:t> </a:t>
            </a:r>
            <a:r>
              <a:rPr lang="en-US" sz="2000" i="1" dirty="0" err="1">
                <a:latin typeface="DM Sans" pitchFamily="2" charset="0"/>
              </a:rPr>
              <a:t>izin</a:t>
            </a:r>
            <a:r>
              <a:rPr lang="en-US" sz="2000" i="1" dirty="0">
                <a:latin typeface="DM Sans" pitchFamily="2" charset="0"/>
              </a:rPr>
              <a:t>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9B947D-221C-D3B9-BE01-B9B16462E1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0A6DCC3F-44A3-03A7-65E2-4976872FD19D}"/>
              </a:ext>
            </a:extLst>
          </p:cNvPr>
          <p:cNvGrpSpPr/>
          <p:nvPr/>
        </p:nvGrpSpPr>
        <p:grpSpPr>
          <a:xfrm>
            <a:off x="0" y="0"/>
            <a:ext cx="7051389" cy="10295868"/>
            <a:chOff x="0" y="0"/>
            <a:chExt cx="1857156" cy="2711669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8D377A93-4E4C-1D13-AE74-F28031821AB2}"/>
                </a:ext>
              </a:extLst>
            </p:cNvPr>
            <p:cNvSpPr/>
            <p:nvPr/>
          </p:nvSpPr>
          <p:spPr>
            <a:xfrm>
              <a:off x="0" y="0"/>
              <a:ext cx="1857156" cy="2711669"/>
            </a:xfrm>
            <a:custGeom>
              <a:avLst/>
              <a:gdLst/>
              <a:ahLst/>
              <a:cxnLst/>
              <a:rect l="l" t="t" r="r" b="b"/>
              <a:pathLst>
                <a:path w="1857156" h="2711669">
                  <a:moveTo>
                    <a:pt x="0" y="0"/>
                  </a:moveTo>
                  <a:lnTo>
                    <a:pt x="1857156" y="0"/>
                  </a:lnTo>
                  <a:lnTo>
                    <a:pt x="1857156" y="2711669"/>
                  </a:lnTo>
                  <a:lnTo>
                    <a:pt x="0" y="2711669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/>
            <a:lstStyle/>
            <a:p>
              <a:endParaRPr lang="en-US">
                <a:latin typeface="DM Sans" pitchFamily="2" charset="0"/>
              </a:endParaRPr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EECD2ED0-064E-0725-F861-713EEC8A53B5}"/>
                </a:ext>
              </a:extLst>
            </p:cNvPr>
            <p:cNvSpPr txBox="1"/>
            <p:nvPr/>
          </p:nvSpPr>
          <p:spPr>
            <a:xfrm>
              <a:off x="0" y="-38100"/>
              <a:ext cx="1857156" cy="27497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>
                <a:latin typeface="DM Sans" pitchFamily="2" charset="0"/>
              </a:endParaRPr>
            </a:p>
          </p:txBody>
        </p:sp>
      </p:grpSp>
      <p:sp>
        <p:nvSpPr>
          <p:cNvPr id="5" name="TextBox 5">
            <a:extLst>
              <a:ext uri="{FF2B5EF4-FFF2-40B4-BE49-F238E27FC236}">
                <a16:creationId xmlns:a16="http://schemas.microsoft.com/office/drawing/2014/main" id="{8D850E8B-E5F6-92D2-7F46-439E70EBFC72}"/>
              </a:ext>
            </a:extLst>
          </p:cNvPr>
          <p:cNvSpPr txBox="1"/>
          <p:nvPr/>
        </p:nvSpPr>
        <p:spPr>
          <a:xfrm>
            <a:off x="1028700" y="4289425"/>
            <a:ext cx="5097869" cy="16419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500"/>
              </a:lnSpc>
            </a:pPr>
            <a:r>
              <a:rPr lang="en-US" sz="5000" b="1" dirty="0" err="1">
                <a:solidFill>
                  <a:srgbClr val="2A2E3A"/>
                </a:solidFill>
                <a:latin typeface="DM Sans" pitchFamily="2" charset="0"/>
                <a:ea typeface="Klein Bold"/>
                <a:cs typeface="Klein Bold"/>
                <a:sym typeface="Klein Bold"/>
              </a:rPr>
              <a:t>Ciptaan</a:t>
            </a:r>
            <a:r>
              <a:rPr lang="en-US" sz="5000" b="1" dirty="0">
                <a:solidFill>
                  <a:srgbClr val="2A2E3A"/>
                </a:solidFill>
                <a:latin typeface="DM Sans" pitchFamily="2" charset="0"/>
                <a:ea typeface="Klein Bold"/>
                <a:cs typeface="Klein Bold"/>
                <a:sym typeface="Klein Bold"/>
              </a:rPr>
              <a:t> yang </a:t>
            </a:r>
            <a:r>
              <a:rPr lang="en-US" sz="5000" b="1" dirty="0" err="1">
                <a:solidFill>
                  <a:srgbClr val="2A2E3A"/>
                </a:solidFill>
                <a:latin typeface="DM Sans" pitchFamily="2" charset="0"/>
                <a:ea typeface="Klein Bold"/>
                <a:cs typeface="Klein Bold"/>
                <a:sym typeface="Klein Bold"/>
              </a:rPr>
              <a:t>Dapat</a:t>
            </a:r>
            <a:r>
              <a:rPr lang="en-US" sz="5000" b="1" dirty="0">
                <a:solidFill>
                  <a:srgbClr val="2A2E3A"/>
                </a:solidFill>
                <a:latin typeface="DM Sans" pitchFamily="2" charset="0"/>
                <a:ea typeface="Klein Bold"/>
                <a:cs typeface="Klein Bold"/>
                <a:sym typeface="Klein Bold"/>
              </a:rPr>
              <a:t> </a:t>
            </a:r>
            <a:r>
              <a:rPr lang="en-US" sz="5000" b="1" dirty="0" err="1">
                <a:solidFill>
                  <a:srgbClr val="2A2E3A"/>
                </a:solidFill>
                <a:latin typeface="DM Sans" pitchFamily="2" charset="0"/>
                <a:ea typeface="Klein Bold"/>
                <a:cs typeface="Klein Bold"/>
                <a:sym typeface="Klein Bold"/>
              </a:rPr>
              <a:t>Dilindungi</a:t>
            </a:r>
            <a:endParaRPr lang="en-US" sz="5000" b="1" dirty="0">
              <a:solidFill>
                <a:srgbClr val="2A2E3A"/>
              </a:solidFill>
              <a:latin typeface="DM Sans" pitchFamily="2" charset="0"/>
              <a:ea typeface="Klein Bold"/>
              <a:cs typeface="Klein Bold"/>
              <a:sym typeface="Klein Bold"/>
            </a:endParaRPr>
          </a:p>
        </p:txBody>
      </p:sp>
      <p:sp>
        <p:nvSpPr>
          <p:cNvPr id="60" name="TextBox 6">
            <a:extLst>
              <a:ext uri="{FF2B5EF4-FFF2-40B4-BE49-F238E27FC236}">
                <a16:creationId xmlns:a16="http://schemas.microsoft.com/office/drawing/2014/main" id="{98E8E182-2D8D-5C5B-9EF3-D5FB2006891D}"/>
              </a:ext>
            </a:extLst>
          </p:cNvPr>
          <p:cNvSpPr txBox="1"/>
          <p:nvPr/>
        </p:nvSpPr>
        <p:spPr>
          <a:xfrm>
            <a:off x="8080088" y="1819513"/>
            <a:ext cx="9064911" cy="66479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lvl="0" indent="-457200" algn="l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sz="24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Buku</a:t>
            </a:r>
            <a:r>
              <a:rPr lang="en-US" sz="24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, program </a:t>
            </a:r>
            <a:r>
              <a:rPr lang="en-US" sz="24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komputer</a:t>
            </a:r>
            <a:r>
              <a:rPr lang="en-US" sz="24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, </a:t>
            </a:r>
            <a:r>
              <a:rPr lang="en-US" sz="24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pamflet</a:t>
            </a:r>
            <a:r>
              <a:rPr lang="en-US" sz="24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, </a:t>
            </a:r>
            <a:r>
              <a:rPr lang="en-US" sz="24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perwajahan</a:t>
            </a:r>
            <a:r>
              <a:rPr lang="en-US" sz="24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(layout) </a:t>
            </a:r>
            <a:r>
              <a:rPr lang="en-US" sz="24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karya</a:t>
            </a:r>
            <a:r>
              <a:rPr lang="en-US" sz="24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4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tulis</a:t>
            </a:r>
            <a:r>
              <a:rPr lang="en-US" sz="24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yang </a:t>
            </a:r>
            <a:r>
              <a:rPr lang="en-US" sz="24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diterbitkan</a:t>
            </a:r>
            <a:r>
              <a:rPr lang="en-US" sz="24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, dan </a:t>
            </a:r>
            <a:r>
              <a:rPr lang="en-US" sz="24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semua</a:t>
            </a:r>
            <a:r>
              <a:rPr lang="en-US" sz="2400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4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hasil</a:t>
            </a:r>
            <a:r>
              <a:rPr lang="en-US" sz="24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4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karya</a:t>
            </a:r>
            <a:r>
              <a:rPr lang="en-US" sz="24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4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tulis</a:t>
            </a:r>
            <a:r>
              <a:rPr lang="en-US" sz="24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lain;</a:t>
            </a:r>
          </a:p>
          <a:p>
            <a:pPr marL="457200" lvl="0" indent="-457200" algn="l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sz="24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Ceramah , </a:t>
            </a:r>
            <a:r>
              <a:rPr lang="en-US" sz="24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kuliah</a:t>
            </a:r>
            <a:r>
              <a:rPr lang="en-US" sz="24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, </a:t>
            </a:r>
            <a:r>
              <a:rPr lang="en-US" sz="24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pidato</a:t>
            </a:r>
            <a:r>
              <a:rPr lang="en-US" sz="24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, dan </a:t>
            </a:r>
            <a:r>
              <a:rPr lang="en-US" sz="24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ciptaan</a:t>
            </a:r>
            <a:r>
              <a:rPr lang="en-US" sz="24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lain yang </a:t>
            </a:r>
            <a:r>
              <a:rPr lang="en-US" sz="24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sejenis</a:t>
            </a:r>
            <a:r>
              <a:rPr lang="en-US" sz="24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4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dengan</a:t>
            </a:r>
            <a:r>
              <a:rPr lang="en-US" sz="2400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4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itu</a:t>
            </a:r>
          </a:p>
          <a:p>
            <a:pPr marL="457200" lvl="0" indent="-457200" algn="l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sz="24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Alat </a:t>
            </a:r>
            <a:r>
              <a:rPr lang="en-US" sz="24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peraga</a:t>
            </a:r>
            <a:r>
              <a:rPr lang="en-US" sz="24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yang </a:t>
            </a:r>
            <a:r>
              <a:rPr lang="en-US" sz="24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dibuat</a:t>
            </a:r>
            <a:r>
              <a:rPr lang="en-US" sz="24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untuk </a:t>
            </a:r>
            <a:r>
              <a:rPr lang="en-US" sz="24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kepentingan</a:t>
            </a:r>
            <a:r>
              <a:rPr lang="en-US" sz="24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4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pendidikan</a:t>
            </a:r>
            <a:r>
              <a:rPr lang="en-US" sz="24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dan </a:t>
            </a:r>
            <a:r>
              <a:rPr lang="en-US" sz="24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ilmu</a:t>
            </a:r>
            <a:r>
              <a:rPr lang="en-US" sz="2400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4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pengetahuan</a:t>
            </a:r>
            <a:endParaRPr lang="en-US" sz="2400" u="none" dirty="0">
              <a:solidFill>
                <a:srgbClr val="2A2E3A"/>
              </a:solidFill>
              <a:latin typeface="DM Sans" pitchFamily="2" charset="0"/>
              <a:ea typeface="Helios"/>
              <a:cs typeface="Helios"/>
              <a:sym typeface="Helios"/>
            </a:endParaRPr>
          </a:p>
          <a:p>
            <a:pPr marL="457200" lvl="0" indent="-457200" algn="l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sz="24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Lagu atau </a:t>
            </a:r>
            <a:r>
              <a:rPr lang="en-US" sz="24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musik</a:t>
            </a:r>
            <a:r>
              <a:rPr lang="en-US" sz="24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4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dengan</a:t>
            </a:r>
            <a:r>
              <a:rPr lang="en-US" sz="24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atau </a:t>
            </a:r>
            <a:r>
              <a:rPr lang="en-US" sz="24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tanpa</a:t>
            </a:r>
            <a:r>
              <a:rPr lang="en-US" sz="24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4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teks</a:t>
            </a:r>
            <a:endParaRPr lang="en-US" sz="2400" u="none" dirty="0">
              <a:solidFill>
                <a:srgbClr val="2A2E3A"/>
              </a:solidFill>
              <a:latin typeface="DM Sans" pitchFamily="2" charset="0"/>
              <a:ea typeface="Helios"/>
              <a:cs typeface="Helios"/>
              <a:sym typeface="Helios"/>
            </a:endParaRPr>
          </a:p>
          <a:p>
            <a:pPr marL="457200" lvl="0" indent="-457200" algn="l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sz="24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Drama atau drama </a:t>
            </a:r>
            <a:r>
              <a:rPr lang="en-US" sz="24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musikal</a:t>
            </a:r>
            <a:r>
              <a:rPr lang="en-US" sz="24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, tari , </a:t>
            </a:r>
            <a:r>
              <a:rPr lang="en-US" sz="24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koreografi</a:t>
            </a:r>
            <a:r>
              <a:rPr lang="en-US" sz="24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, </a:t>
            </a:r>
            <a:r>
              <a:rPr lang="en-US" sz="24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pewayangan</a:t>
            </a:r>
            <a:r>
              <a:rPr lang="en-US" sz="24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, dan </a:t>
            </a:r>
            <a:r>
              <a:rPr lang="en-US" sz="24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pantomim</a:t>
            </a:r>
            <a:endParaRPr lang="en-US" sz="2400" u="none" dirty="0">
              <a:solidFill>
                <a:srgbClr val="2A2E3A"/>
              </a:solidFill>
              <a:latin typeface="DM Sans" pitchFamily="2" charset="0"/>
              <a:ea typeface="Helios"/>
              <a:cs typeface="Helios"/>
              <a:sym typeface="Helios"/>
            </a:endParaRPr>
          </a:p>
          <a:p>
            <a:pPr marL="457200" lvl="0" indent="-457200" algn="l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sz="24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Seni </a:t>
            </a:r>
            <a:r>
              <a:rPr lang="en-US" sz="24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rupa</a:t>
            </a:r>
            <a:r>
              <a:rPr lang="en-US" sz="24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4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dalam</a:t>
            </a:r>
            <a:r>
              <a:rPr lang="en-US" sz="24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4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segala</a:t>
            </a:r>
            <a:r>
              <a:rPr lang="en-US" sz="24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4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bentuk</a:t>
            </a:r>
            <a:r>
              <a:rPr lang="en-US" sz="24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4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seperti</a:t>
            </a:r>
            <a:r>
              <a:rPr lang="en-US" sz="24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4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seni</a:t>
            </a:r>
            <a:r>
              <a:rPr lang="en-US" sz="24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4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lukis</a:t>
            </a:r>
            <a:r>
              <a:rPr lang="en-US" sz="24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, </a:t>
            </a:r>
            <a:r>
              <a:rPr lang="en-US" sz="24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gambar</a:t>
            </a:r>
            <a:r>
              <a:rPr lang="en-US" sz="24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, </a:t>
            </a:r>
            <a:r>
              <a:rPr lang="en-US" sz="24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seni</a:t>
            </a:r>
            <a:r>
              <a:rPr lang="en-US" sz="24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4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ukir</a:t>
            </a:r>
            <a:r>
              <a:rPr lang="en-US" sz="24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, </a:t>
            </a:r>
            <a:r>
              <a:rPr lang="en-US" sz="24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seni</a:t>
            </a:r>
            <a:r>
              <a:rPr lang="en-US" sz="24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4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kaligrafi</a:t>
            </a:r>
            <a:r>
              <a:rPr lang="en-US" sz="24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, </a:t>
            </a:r>
            <a:r>
              <a:rPr lang="en-US" sz="24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seni</a:t>
            </a:r>
            <a:r>
              <a:rPr lang="en-US" sz="24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4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pahat</a:t>
            </a:r>
            <a:r>
              <a:rPr lang="en-US" sz="24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, </a:t>
            </a:r>
            <a:r>
              <a:rPr lang="en-US" sz="24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seni</a:t>
            </a:r>
            <a:r>
              <a:rPr lang="en-US" sz="24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4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patung</a:t>
            </a:r>
            <a:r>
              <a:rPr lang="en-US" sz="24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, </a:t>
            </a:r>
            <a:r>
              <a:rPr lang="en-US" sz="24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kolase</a:t>
            </a:r>
            <a:r>
              <a:rPr lang="en-US" sz="24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, dan </a:t>
            </a:r>
            <a:r>
              <a:rPr lang="en-US" sz="24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seni</a:t>
            </a:r>
            <a:r>
              <a:rPr lang="en-US" sz="24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4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terapan</a:t>
            </a:r>
            <a:endParaRPr lang="en-US" sz="2400" u="none" dirty="0">
              <a:solidFill>
                <a:srgbClr val="2A2E3A"/>
              </a:solidFill>
              <a:latin typeface="DM Sans" pitchFamily="2" charset="0"/>
              <a:ea typeface="Helios"/>
              <a:cs typeface="Helios"/>
              <a:sym typeface="Helios"/>
            </a:endParaRPr>
          </a:p>
          <a:p>
            <a:pPr marL="457200" lvl="0" indent="-457200" algn="l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sz="24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Arsitektur</a:t>
            </a:r>
            <a:endParaRPr lang="en-US" sz="2400" u="none" dirty="0">
              <a:solidFill>
                <a:srgbClr val="2A2E3A"/>
              </a:solidFill>
              <a:latin typeface="DM Sans" pitchFamily="2" charset="0"/>
              <a:ea typeface="Helios"/>
              <a:cs typeface="Helios"/>
              <a:sym typeface="Helios"/>
            </a:endParaRPr>
          </a:p>
          <a:p>
            <a:pPr marL="457200" lvl="0" indent="-457200" algn="l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sz="24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Peta;</a:t>
            </a:r>
          </a:p>
          <a:p>
            <a:pPr marL="457200" lvl="0" indent="-457200" algn="l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sz="24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Seni Batik;</a:t>
            </a:r>
          </a:p>
          <a:p>
            <a:pPr marL="457200" lvl="0" indent="-457200" algn="l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sz="24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Fotografi</a:t>
            </a:r>
            <a:endParaRPr lang="en-US" sz="2400" u="none" dirty="0">
              <a:solidFill>
                <a:srgbClr val="2A2E3A"/>
              </a:solidFill>
              <a:latin typeface="DM Sans" pitchFamily="2" charset="0"/>
              <a:ea typeface="Helios"/>
              <a:cs typeface="Helios"/>
              <a:sym typeface="Helios"/>
            </a:endParaRPr>
          </a:p>
          <a:p>
            <a:pPr marL="457200" lvl="0" indent="-457200" algn="l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sz="24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Terjemahan</a:t>
            </a:r>
            <a:r>
              <a:rPr lang="en-US" sz="24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, tafsir , </a:t>
            </a:r>
            <a:r>
              <a:rPr lang="en-US" sz="24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saduran</a:t>
            </a:r>
            <a:r>
              <a:rPr lang="en-US" sz="24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, </a:t>
            </a:r>
            <a:r>
              <a:rPr lang="en-US" sz="24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bunga</a:t>
            </a:r>
            <a:r>
              <a:rPr lang="en-US" sz="24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4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rampai</a:t>
            </a:r>
            <a:r>
              <a:rPr lang="en-US" sz="24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, dan </a:t>
            </a:r>
            <a:r>
              <a:rPr lang="en-US" sz="24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karya</a:t>
            </a:r>
            <a:r>
              <a:rPr lang="en-US" sz="24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lain </a:t>
            </a:r>
            <a:r>
              <a:rPr lang="en-US" sz="24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dari</a:t>
            </a:r>
            <a:r>
              <a:rPr lang="en-US" sz="24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4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hasil</a:t>
            </a:r>
            <a:r>
              <a:rPr lang="en-US" sz="24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4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pengalihwujudan</a:t>
            </a:r>
            <a:endParaRPr lang="en-US" sz="2400" u="none" dirty="0">
              <a:solidFill>
                <a:srgbClr val="2A2E3A"/>
              </a:solidFill>
              <a:latin typeface="DM Sans" pitchFamily="2" charset="0"/>
              <a:ea typeface="Helios"/>
              <a:cs typeface="Helios"/>
              <a:sym typeface="Helios"/>
            </a:endParaRPr>
          </a:p>
        </p:txBody>
      </p:sp>
    </p:spTree>
    <p:extLst>
      <p:ext uri="{BB962C8B-B14F-4D97-AF65-F5344CB8AC3E}">
        <p14:creationId xmlns:p14="http://schemas.microsoft.com/office/powerpoint/2010/main" val="2516500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2340491"/>
            <a:chOff x="0" y="0"/>
            <a:chExt cx="4816593" cy="61642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616426"/>
            </a:xfrm>
            <a:custGeom>
              <a:avLst/>
              <a:gdLst/>
              <a:ahLst/>
              <a:cxnLst/>
              <a:rect l="l" t="t" r="r" b="b"/>
              <a:pathLst>
                <a:path w="4816592" h="616426">
                  <a:moveTo>
                    <a:pt x="0" y="0"/>
                  </a:moveTo>
                  <a:lnTo>
                    <a:pt x="4816592" y="0"/>
                  </a:lnTo>
                  <a:lnTo>
                    <a:pt x="4816592" y="616426"/>
                  </a:lnTo>
                  <a:lnTo>
                    <a:pt x="0" y="616426"/>
                  </a:lnTo>
                  <a:close/>
                </a:path>
              </a:pathLst>
            </a:custGeom>
            <a:solidFill>
              <a:srgbClr val="153969"/>
            </a:solidFill>
          </p:spPr>
          <p:txBody>
            <a:bodyPr/>
            <a:lstStyle/>
            <a:p>
              <a:endParaRPr lang="en-US">
                <a:latin typeface="DM Sans" pitchFamily="2" charset="0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816593" cy="6735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>
                <a:latin typeface="DM Sans" pitchFamily="2" charset="0"/>
              </a:endParaRP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4267200" y="329353"/>
            <a:ext cx="9144000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DM Sans" pitchFamily="2" charset="0"/>
                <a:ea typeface="Klein Bold"/>
                <a:cs typeface="Klein Bold"/>
                <a:sym typeface="Klein Bold"/>
              </a:rPr>
              <a:t>Hak </a:t>
            </a:r>
            <a:r>
              <a:rPr lang="en-US" sz="5400" b="1" dirty="0" err="1">
                <a:solidFill>
                  <a:schemeClr val="bg1"/>
                </a:solidFill>
                <a:latin typeface="DM Sans" pitchFamily="2" charset="0"/>
                <a:ea typeface="Klein Bold"/>
                <a:cs typeface="Klein Bold"/>
                <a:sym typeface="Klein Bold"/>
              </a:rPr>
              <a:t>Kekayaan</a:t>
            </a:r>
            <a:r>
              <a:rPr lang="en-US" sz="5400" b="1" dirty="0">
                <a:solidFill>
                  <a:schemeClr val="bg1"/>
                </a:solidFill>
                <a:latin typeface="DM Sans" pitchFamily="2" charset="0"/>
                <a:ea typeface="Klein Bold"/>
                <a:cs typeface="Klein Bold"/>
                <a:sym typeface="Klein Bold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DM Sans" pitchFamily="2" charset="0"/>
                <a:ea typeface="Klein Bold"/>
                <a:cs typeface="Klein Bold"/>
                <a:sym typeface="Klein Bold"/>
              </a:rPr>
              <a:t>Intelektual</a:t>
            </a:r>
            <a:r>
              <a:rPr lang="en-US" sz="5400" b="1" dirty="0">
                <a:solidFill>
                  <a:schemeClr val="bg1"/>
                </a:solidFill>
                <a:latin typeface="DM Sans" pitchFamily="2" charset="0"/>
                <a:ea typeface="Klein Bold"/>
                <a:cs typeface="Klein Bold"/>
                <a:sym typeface="Klein Bold"/>
              </a:rPr>
              <a:t> </a:t>
            </a:r>
          </a:p>
          <a:p>
            <a:pPr algn="ctr"/>
            <a:r>
              <a:rPr lang="en-US" sz="5400" b="1" dirty="0">
                <a:solidFill>
                  <a:schemeClr val="bg1"/>
                </a:solidFill>
                <a:latin typeface="DM Sans" pitchFamily="2" charset="0"/>
                <a:ea typeface="Klein Bold"/>
                <a:cs typeface="Klein Bold"/>
                <a:sym typeface="Klein Bold"/>
              </a:rPr>
              <a:t>(Hak </a:t>
            </a:r>
            <a:r>
              <a:rPr lang="en-US" sz="5400" b="1" dirty="0" err="1">
                <a:solidFill>
                  <a:schemeClr val="bg1"/>
                </a:solidFill>
                <a:latin typeface="DM Sans" pitchFamily="2" charset="0"/>
                <a:ea typeface="Klein Bold"/>
                <a:cs typeface="Klein Bold"/>
                <a:sym typeface="Klein Bold"/>
              </a:rPr>
              <a:t>Kekayaan</a:t>
            </a:r>
            <a:r>
              <a:rPr lang="en-US" sz="5400" b="1" dirty="0">
                <a:solidFill>
                  <a:schemeClr val="bg1"/>
                </a:solidFill>
                <a:latin typeface="DM Sans" pitchFamily="2" charset="0"/>
                <a:ea typeface="Klein Bold"/>
                <a:cs typeface="Klein Bold"/>
                <a:sym typeface="Klein Bold"/>
              </a:rPr>
              <a:t> Industri)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0" y="0"/>
            <a:ext cx="18288000" cy="2340491"/>
            <a:chOff x="0" y="0"/>
            <a:chExt cx="24384000" cy="3120655"/>
          </a:xfrm>
        </p:grpSpPr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2">
              <a:alphaModFix amt="14000"/>
            </a:blip>
            <a:srcRect t="45734" b="45734"/>
            <a:stretch>
              <a:fillRect/>
            </a:stretch>
          </p:blipFill>
          <p:spPr>
            <a:xfrm>
              <a:off x="0" y="0"/>
              <a:ext cx="24384000" cy="3120655"/>
            </a:xfrm>
            <a:prstGeom prst="rect">
              <a:avLst/>
            </a:prstGeom>
          </p:spPr>
        </p:pic>
      </p:grpSp>
      <p:sp>
        <p:nvSpPr>
          <p:cNvPr id="26" name="TextBox 6">
            <a:extLst>
              <a:ext uri="{FF2B5EF4-FFF2-40B4-BE49-F238E27FC236}">
                <a16:creationId xmlns:a16="http://schemas.microsoft.com/office/drawing/2014/main" id="{2E0E3B84-6DC7-B3F7-4BF9-FC4E0B5C9B83}"/>
              </a:ext>
            </a:extLst>
          </p:cNvPr>
          <p:cNvSpPr txBox="1"/>
          <p:nvPr/>
        </p:nvSpPr>
        <p:spPr>
          <a:xfrm>
            <a:off x="647699" y="3009900"/>
            <a:ext cx="15102837" cy="64178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lvl="0" indent="-457200" algn="l">
              <a:lnSpc>
                <a:spcPts val="3639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sz="2400" b="1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Paten</a:t>
            </a:r>
            <a:br>
              <a:rPr lang="en-US" sz="24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</a:br>
            <a:r>
              <a:rPr lang="en-US" sz="20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hak</a:t>
            </a:r>
            <a:r>
              <a:rPr lang="en-US" sz="20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0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eksklusif</a:t>
            </a:r>
            <a:r>
              <a:rPr lang="en-US" sz="20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yang </a:t>
            </a:r>
            <a:r>
              <a:rPr lang="en-US" sz="20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diberikan</a:t>
            </a:r>
            <a:r>
              <a:rPr lang="en-US" sz="20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negara </a:t>
            </a:r>
            <a:r>
              <a:rPr lang="en-US" sz="20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bagi</a:t>
            </a:r>
            <a:r>
              <a:rPr lang="en-US" sz="20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0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pencipta</a:t>
            </a:r>
            <a:r>
              <a:rPr lang="en-US" sz="20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di </a:t>
            </a:r>
            <a:r>
              <a:rPr lang="en-US" sz="20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bidang</a:t>
            </a:r>
            <a:r>
              <a:rPr lang="en-US" sz="20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0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teknologi</a:t>
            </a:r>
            <a:r>
              <a:rPr lang="en-US" sz="20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,. Hak </a:t>
            </a:r>
            <a:r>
              <a:rPr lang="en-US" sz="20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ini</a:t>
            </a:r>
            <a:r>
              <a:rPr lang="en-US" sz="20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0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memiliki</a:t>
            </a:r>
            <a:r>
              <a:rPr lang="en-US" sz="20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0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jangka</a:t>
            </a:r>
            <a:r>
              <a:rPr lang="en-US" sz="20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0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waktu</a:t>
            </a:r>
            <a:r>
              <a:rPr lang="en-US" sz="20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20 tahun</a:t>
            </a:r>
            <a:br>
              <a:rPr lang="en-US" sz="20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</a:br>
            <a:r>
              <a:rPr lang="en-US" sz="2000" i="1" u="none" dirty="0" err="1">
                <a:solidFill>
                  <a:srgbClr val="2F4E77"/>
                </a:solidFill>
                <a:latin typeface="DM Sans" pitchFamily="2" charset="0"/>
                <a:ea typeface="Helios"/>
                <a:cs typeface="Helios"/>
                <a:sym typeface="Helios"/>
              </a:rPr>
              <a:t>Contoh</a:t>
            </a:r>
            <a:r>
              <a:rPr lang="en-US" sz="2000" i="1" u="none" dirty="0">
                <a:solidFill>
                  <a:srgbClr val="2F4E77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000" i="1" u="none" dirty="0">
                <a:solidFill>
                  <a:srgbClr val="2F4E77"/>
                </a:solidFill>
                <a:latin typeface="DM Sans" pitchFamily="2" charset="0"/>
                <a:ea typeface="Helios"/>
                <a:cs typeface="Helios"/>
                <a:sym typeface="Wingdings" panose="05000000000000000000" pitchFamily="2" charset="2"/>
              </a:rPr>
              <a:t> </a:t>
            </a:r>
            <a:r>
              <a:rPr lang="en-US" sz="2000" i="1" u="none" dirty="0">
                <a:solidFill>
                  <a:srgbClr val="2F4E77"/>
                </a:solidFill>
                <a:latin typeface="DM Sans" pitchFamily="2" charset="0"/>
                <a:ea typeface="Helios"/>
                <a:cs typeface="Helios"/>
                <a:sym typeface="Helios"/>
              </a:rPr>
              <a:t>Paten Apple untuk </a:t>
            </a:r>
            <a:r>
              <a:rPr lang="en-US" sz="2000" i="1" u="none" dirty="0" err="1">
                <a:solidFill>
                  <a:srgbClr val="2F4E77"/>
                </a:solidFill>
                <a:latin typeface="DM Sans" pitchFamily="2" charset="0"/>
                <a:ea typeface="Helios"/>
                <a:cs typeface="Helios"/>
                <a:sym typeface="Helios"/>
              </a:rPr>
              <a:t>desain</a:t>
            </a:r>
            <a:r>
              <a:rPr lang="en-US" sz="2000" i="1" u="none" dirty="0">
                <a:solidFill>
                  <a:srgbClr val="2F4E77"/>
                </a:solidFill>
                <a:latin typeface="DM Sans" pitchFamily="2" charset="0"/>
                <a:ea typeface="Helios"/>
                <a:cs typeface="Helios"/>
                <a:sym typeface="Helios"/>
              </a:rPr>
              <a:t> dan </a:t>
            </a:r>
            <a:r>
              <a:rPr lang="en-US" sz="2000" i="1" u="none" dirty="0" err="1">
                <a:solidFill>
                  <a:srgbClr val="2F4E77"/>
                </a:solidFill>
                <a:latin typeface="DM Sans" pitchFamily="2" charset="0"/>
                <a:ea typeface="Helios"/>
                <a:cs typeface="Helios"/>
                <a:sym typeface="Helios"/>
              </a:rPr>
              <a:t>teknologi</a:t>
            </a:r>
            <a:r>
              <a:rPr lang="en-US" sz="2000" i="1" u="none" dirty="0">
                <a:solidFill>
                  <a:srgbClr val="2F4E77"/>
                </a:solidFill>
                <a:latin typeface="DM Sans" pitchFamily="2" charset="0"/>
                <a:ea typeface="Helios"/>
                <a:cs typeface="Helios"/>
                <a:sym typeface="Helios"/>
              </a:rPr>
              <a:t> pada iPhone.</a:t>
            </a:r>
          </a:p>
          <a:p>
            <a:pPr marL="457200" lvl="0" indent="-457200" algn="l">
              <a:lnSpc>
                <a:spcPts val="3639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sz="2400" b="1" u="none" dirty="0">
              <a:solidFill>
                <a:srgbClr val="2A2E3A"/>
              </a:solidFill>
              <a:latin typeface="DM Sans" pitchFamily="2" charset="0"/>
              <a:ea typeface="Helios"/>
              <a:cs typeface="Helios"/>
              <a:sym typeface="Helios"/>
            </a:endParaRPr>
          </a:p>
          <a:p>
            <a:pPr marL="457200" lvl="0" indent="-457200" algn="l">
              <a:lnSpc>
                <a:spcPts val="3639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sz="2400" b="1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Merk </a:t>
            </a:r>
            <a:r>
              <a:rPr lang="en-US" sz="2400" b="1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Dagang</a:t>
            </a:r>
            <a:br>
              <a:rPr lang="en-US" sz="24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</a:br>
            <a:r>
              <a:rPr lang="en-US" sz="20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Tanda yang </a:t>
            </a:r>
            <a:r>
              <a:rPr lang="en-US" sz="20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dapat</a:t>
            </a:r>
            <a:r>
              <a:rPr lang="en-US" sz="20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0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berupa</a:t>
            </a:r>
            <a:r>
              <a:rPr lang="en-US" sz="20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0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gambar</a:t>
            </a:r>
            <a:r>
              <a:rPr lang="en-US" sz="20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, nama, kata, </a:t>
            </a:r>
            <a:r>
              <a:rPr lang="en-US" sz="20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huruf</a:t>
            </a:r>
            <a:r>
              <a:rPr lang="en-US" sz="20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, </a:t>
            </a:r>
            <a:r>
              <a:rPr lang="en-US" sz="20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angka</a:t>
            </a:r>
            <a:r>
              <a:rPr lang="en-US" sz="20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, </a:t>
            </a:r>
            <a:r>
              <a:rPr lang="en-US" sz="20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susunan</a:t>
            </a:r>
            <a:r>
              <a:rPr lang="en-US" sz="20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0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warna</a:t>
            </a:r>
            <a:r>
              <a:rPr lang="en-US" sz="20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, atau </a:t>
            </a:r>
            <a:r>
              <a:rPr lang="en-US" sz="20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kombinasi</a:t>
            </a:r>
            <a:r>
              <a:rPr lang="en-US" sz="20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0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dari</a:t>
            </a:r>
            <a:r>
              <a:rPr lang="en-US" sz="20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0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unsur-unsur</a:t>
            </a:r>
            <a:r>
              <a:rPr lang="en-US" sz="20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0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tersebut</a:t>
            </a:r>
            <a:r>
              <a:rPr lang="en-US" sz="20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, yang </a:t>
            </a:r>
            <a:r>
              <a:rPr lang="en-US" sz="20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digunakan</a:t>
            </a:r>
            <a:r>
              <a:rPr lang="en-US" sz="20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untuk </a:t>
            </a:r>
            <a:r>
              <a:rPr lang="en-US" sz="20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membedakan</a:t>
            </a:r>
            <a:r>
              <a:rPr lang="en-US" sz="20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0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barang</a:t>
            </a:r>
            <a:r>
              <a:rPr lang="en-US" sz="20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/</a:t>
            </a:r>
            <a:r>
              <a:rPr lang="en-US" sz="20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jasa</a:t>
            </a:r>
            <a:r>
              <a:rPr lang="en-US" sz="20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yang </a:t>
            </a:r>
            <a:r>
              <a:rPr lang="en-US" sz="20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dihasilkan</a:t>
            </a:r>
            <a:r>
              <a:rPr lang="en-US" sz="20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oleh </a:t>
            </a:r>
            <a:r>
              <a:rPr lang="en-US" sz="20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seseorang</a:t>
            </a:r>
            <a:r>
              <a:rPr lang="en-US" sz="20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atau badan </a:t>
            </a:r>
            <a:r>
              <a:rPr lang="en-US" sz="20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hukum</a:t>
            </a:r>
            <a:r>
              <a:rPr lang="en-US" sz="20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0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dari</a:t>
            </a:r>
            <a:r>
              <a:rPr lang="en-US" sz="20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0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barang</a:t>
            </a:r>
            <a:r>
              <a:rPr lang="en-US" sz="20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/</a:t>
            </a:r>
            <a:r>
              <a:rPr lang="en-US" sz="20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jasa</a:t>
            </a:r>
            <a:r>
              <a:rPr lang="en-US" sz="20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0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sejenis</a:t>
            </a:r>
            <a:r>
              <a:rPr lang="en-US" sz="20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0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lainnya</a:t>
            </a:r>
            <a:r>
              <a:rPr lang="en-US" sz="20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.</a:t>
            </a:r>
            <a:br>
              <a:rPr lang="en-US" sz="20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</a:br>
            <a:r>
              <a:rPr lang="en-US" sz="2000" i="1" dirty="0" err="1">
                <a:solidFill>
                  <a:srgbClr val="2F4E77"/>
                </a:solidFill>
                <a:latin typeface="DM Sans" pitchFamily="2" charset="0"/>
                <a:ea typeface="Helios"/>
                <a:cs typeface="Helios"/>
                <a:sym typeface="Helios"/>
              </a:rPr>
              <a:t>Contoh</a:t>
            </a:r>
            <a:r>
              <a:rPr lang="en-US" sz="2000" i="1" dirty="0">
                <a:solidFill>
                  <a:srgbClr val="2F4E77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000" i="1" dirty="0">
                <a:solidFill>
                  <a:srgbClr val="2F4E77"/>
                </a:solidFill>
                <a:latin typeface="DM Sans" pitchFamily="2" charset="0"/>
                <a:ea typeface="Helios"/>
                <a:cs typeface="Helios"/>
                <a:sym typeface="Wingdings" panose="05000000000000000000" pitchFamily="2" charset="2"/>
              </a:rPr>
              <a:t> </a:t>
            </a:r>
            <a:r>
              <a:rPr lang="en-US" sz="2000" i="1" dirty="0" err="1">
                <a:solidFill>
                  <a:srgbClr val="2F4E77"/>
                </a:solidFill>
                <a:latin typeface="DM Sans" pitchFamily="2" charset="0"/>
                <a:ea typeface="Helios"/>
                <a:cs typeface="Helios"/>
                <a:sym typeface="Wingdings" panose="05000000000000000000" pitchFamily="2" charset="2"/>
              </a:rPr>
              <a:t>Merek</a:t>
            </a:r>
            <a:r>
              <a:rPr lang="en-US" sz="2000" i="1" dirty="0">
                <a:solidFill>
                  <a:srgbClr val="2F4E77"/>
                </a:solidFill>
                <a:latin typeface="DM Sans" pitchFamily="2" charset="0"/>
                <a:ea typeface="Helios"/>
                <a:cs typeface="Helios"/>
                <a:sym typeface="Wingdings" panose="05000000000000000000" pitchFamily="2" charset="2"/>
              </a:rPr>
              <a:t> “Nike” </a:t>
            </a:r>
            <a:r>
              <a:rPr lang="en-US" sz="2000" i="1" dirty="0" err="1">
                <a:solidFill>
                  <a:srgbClr val="2F4E77"/>
                </a:solidFill>
                <a:latin typeface="DM Sans" pitchFamily="2" charset="0"/>
                <a:ea typeface="Helios"/>
                <a:cs typeface="Helios"/>
                <a:sym typeface="Wingdings" panose="05000000000000000000" pitchFamily="2" charset="2"/>
              </a:rPr>
              <a:t>dengan</a:t>
            </a:r>
            <a:r>
              <a:rPr lang="en-US" sz="2000" i="1" dirty="0">
                <a:solidFill>
                  <a:srgbClr val="2F4E77"/>
                </a:solidFill>
                <a:latin typeface="DM Sans" pitchFamily="2" charset="0"/>
                <a:ea typeface="Helios"/>
                <a:cs typeface="Helios"/>
                <a:sym typeface="Wingdings" panose="05000000000000000000" pitchFamily="2" charset="2"/>
              </a:rPr>
              <a:t> logo “Swoosh.”</a:t>
            </a:r>
            <a:endParaRPr lang="en-US" sz="2000" i="1" u="none" dirty="0">
              <a:solidFill>
                <a:srgbClr val="2F4E77"/>
              </a:solidFill>
              <a:latin typeface="DM Sans" pitchFamily="2" charset="0"/>
              <a:ea typeface="Helios"/>
              <a:cs typeface="Helios"/>
              <a:sym typeface="Helios"/>
            </a:endParaRPr>
          </a:p>
          <a:p>
            <a:pPr marL="457200" lvl="0" indent="-457200" algn="l">
              <a:lnSpc>
                <a:spcPts val="3639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sz="2400" dirty="0">
              <a:solidFill>
                <a:srgbClr val="2A2E3A"/>
              </a:solidFill>
              <a:latin typeface="DM Sans" pitchFamily="2" charset="0"/>
              <a:ea typeface="Helios"/>
              <a:cs typeface="Helios"/>
              <a:sym typeface="Helios"/>
            </a:endParaRPr>
          </a:p>
          <a:p>
            <a:pPr marL="457200" lvl="0" indent="-457200" algn="l">
              <a:lnSpc>
                <a:spcPts val="3639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sz="2400" b="1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Hak Desain Industri</a:t>
            </a:r>
            <a:br>
              <a:rPr lang="en-US" sz="24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</a:br>
            <a:r>
              <a:rPr lang="en-US" sz="20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Perlindungan</a:t>
            </a:r>
            <a:r>
              <a:rPr lang="en-US" sz="20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0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terhadap</a:t>
            </a:r>
            <a:r>
              <a:rPr lang="en-US" sz="20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0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aspek</a:t>
            </a:r>
            <a:r>
              <a:rPr lang="en-US" sz="20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0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estetika</a:t>
            </a:r>
            <a:r>
              <a:rPr lang="en-US" sz="20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atau </a:t>
            </a:r>
            <a:r>
              <a:rPr lang="en-US" sz="20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tampilan</a:t>
            </a:r>
            <a:r>
              <a:rPr lang="en-US" sz="20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0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suatu</a:t>
            </a:r>
            <a:r>
              <a:rPr lang="en-US" sz="20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0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produk</a:t>
            </a:r>
            <a:r>
              <a:rPr lang="en-US" sz="20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, </a:t>
            </a:r>
            <a:r>
              <a:rPr lang="en-US" sz="20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seperti</a:t>
            </a:r>
            <a:r>
              <a:rPr lang="en-US" sz="20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0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bentuk</a:t>
            </a:r>
            <a:r>
              <a:rPr lang="en-US" sz="20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, </a:t>
            </a:r>
            <a:r>
              <a:rPr lang="en-US" sz="20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pola</a:t>
            </a:r>
            <a:r>
              <a:rPr lang="en-US" sz="20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, atau </a:t>
            </a:r>
            <a:r>
              <a:rPr lang="en-US" sz="20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warna</a:t>
            </a:r>
            <a:r>
              <a:rPr lang="en-US" sz="20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yang </a:t>
            </a:r>
            <a:r>
              <a:rPr lang="en-US" sz="20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diaplikasikan</a:t>
            </a:r>
            <a:r>
              <a:rPr lang="en-US" sz="20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pada </a:t>
            </a:r>
            <a:r>
              <a:rPr lang="en-US" sz="20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barang</a:t>
            </a:r>
            <a:r>
              <a:rPr lang="en-US" sz="20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. Hak </a:t>
            </a:r>
            <a:r>
              <a:rPr lang="en-US" sz="20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ini</a:t>
            </a:r>
            <a:r>
              <a:rPr lang="en-US" sz="20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0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mencegah</a:t>
            </a:r>
            <a:r>
              <a:rPr lang="en-US" sz="20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0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pihak</a:t>
            </a:r>
            <a:r>
              <a:rPr lang="en-US" sz="20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lain </a:t>
            </a:r>
            <a:r>
              <a:rPr lang="en-US" sz="20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meniru</a:t>
            </a:r>
            <a:r>
              <a:rPr lang="en-US" sz="20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0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desain</a:t>
            </a:r>
            <a:r>
              <a:rPr lang="en-US" sz="20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yang sudah terdaftar.</a:t>
            </a:r>
            <a:br>
              <a:rPr lang="en-US" sz="2400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</a:br>
            <a:r>
              <a:rPr lang="en-US" sz="2000" i="1" dirty="0" err="1">
                <a:solidFill>
                  <a:srgbClr val="2F4E77"/>
                </a:solidFill>
                <a:latin typeface="DM Sans" pitchFamily="2" charset="0"/>
                <a:ea typeface="Helios"/>
                <a:cs typeface="Helios"/>
                <a:sym typeface="Helios"/>
              </a:rPr>
              <a:t>Contoh</a:t>
            </a:r>
            <a:r>
              <a:rPr lang="en-US" sz="2000" i="1" dirty="0">
                <a:solidFill>
                  <a:srgbClr val="2F4E77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000" i="1" dirty="0">
                <a:solidFill>
                  <a:srgbClr val="2F4E77"/>
                </a:solidFill>
                <a:latin typeface="DM Sans" pitchFamily="2" charset="0"/>
                <a:ea typeface="Helios"/>
                <a:cs typeface="Helios"/>
                <a:sym typeface="Wingdings" panose="05000000000000000000" pitchFamily="2" charset="2"/>
              </a:rPr>
              <a:t></a:t>
            </a:r>
            <a:r>
              <a:rPr lang="en-US" sz="2000" i="1" dirty="0">
                <a:solidFill>
                  <a:srgbClr val="2F4E77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s-ES" sz="2000" i="1" dirty="0" err="1">
                <a:solidFill>
                  <a:srgbClr val="2F4E77"/>
                </a:solidFill>
                <a:latin typeface="DM Sans" pitchFamily="2" charset="0"/>
                <a:ea typeface="Helios"/>
                <a:cs typeface="Helios"/>
                <a:sym typeface="Helios"/>
              </a:rPr>
              <a:t>Desain</a:t>
            </a:r>
            <a:r>
              <a:rPr lang="es-ES" sz="2000" i="1" dirty="0">
                <a:solidFill>
                  <a:srgbClr val="2F4E77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s-ES" sz="2000" i="1" dirty="0" err="1">
                <a:solidFill>
                  <a:srgbClr val="2F4E77"/>
                </a:solidFill>
                <a:latin typeface="DM Sans" pitchFamily="2" charset="0"/>
                <a:ea typeface="Helios"/>
                <a:cs typeface="Helios"/>
                <a:sym typeface="Helios"/>
              </a:rPr>
              <a:t>botol</a:t>
            </a:r>
            <a:r>
              <a:rPr lang="es-ES" sz="2000" i="1" dirty="0">
                <a:solidFill>
                  <a:srgbClr val="2F4E77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s-ES" sz="2000" i="1" dirty="0" err="1">
                <a:solidFill>
                  <a:srgbClr val="2F4E77"/>
                </a:solidFill>
                <a:latin typeface="DM Sans" pitchFamily="2" charset="0"/>
                <a:ea typeface="Helios"/>
                <a:cs typeface="Helios"/>
                <a:sym typeface="Helios"/>
              </a:rPr>
              <a:t>minuman</a:t>
            </a:r>
            <a:r>
              <a:rPr lang="es-ES" sz="2000" i="1" dirty="0">
                <a:solidFill>
                  <a:srgbClr val="2F4E77"/>
                </a:solidFill>
                <a:latin typeface="DM Sans" pitchFamily="2" charset="0"/>
                <a:ea typeface="Helios"/>
                <a:cs typeface="Helios"/>
                <a:sym typeface="Helios"/>
              </a:rPr>
              <a:t> Coca-Cola yang </a:t>
            </a:r>
            <a:r>
              <a:rPr lang="es-ES" sz="2000" i="1" dirty="0" err="1">
                <a:solidFill>
                  <a:srgbClr val="2F4E77"/>
                </a:solidFill>
                <a:latin typeface="DM Sans" pitchFamily="2" charset="0"/>
                <a:ea typeface="Helios"/>
                <a:cs typeface="Helios"/>
                <a:sym typeface="Helios"/>
              </a:rPr>
              <a:t>khas</a:t>
            </a:r>
            <a:r>
              <a:rPr lang="es-ES" sz="2000" i="1" dirty="0">
                <a:solidFill>
                  <a:srgbClr val="2F4E77"/>
                </a:solidFill>
                <a:latin typeface="DM Sans" pitchFamily="2" charset="0"/>
                <a:ea typeface="Helios"/>
                <a:cs typeface="Helios"/>
                <a:sym typeface="Helios"/>
              </a:rPr>
              <a:t>.</a:t>
            </a:r>
            <a:endParaRPr lang="en-US" sz="2000" i="1" u="none" dirty="0">
              <a:solidFill>
                <a:srgbClr val="2F4E77"/>
              </a:solidFill>
              <a:latin typeface="DM Sans" pitchFamily="2" charset="0"/>
              <a:ea typeface="Helios"/>
              <a:cs typeface="Helios"/>
              <a:sym typeface="Helios"/>
            </a:endParaRPr>
          </a:p>
        </p:txBody>
      </p:sp>
      <p:pic>
        <p:nvPicPr>
          <p:cNvPr id="28" name="Picture 27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4F5BE4B5-C2FF-6BF8-BD25-3F42CDC2AB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0536" y="5143500"/>
            <a:ext cx="2514600" cy="1353169"/>
          </a:xfrm>
          <a:prstGeom prst="rect">
            <a:avLst/>
          </a:prstGeom>
        </p:spPr>
      </p:pic>
      <p:pic>
        <p:nvPicPr>
          <p:cNvPr id="30" name="Picture 29" descr="A bottle of soda with a red label&#10;&#10;AI-generated content may be incorrect.">
            <a:extLst>
              <a:ext uri="{FF2B5EF4-FFF2-40B4-BE49-F238E27FC236}">
                <a16:creationId xmlns:a16="http://schemas.microsoft.com/office/drawing/2014/main" id="{C07953A7-30A3-B538-85BB-532A95B17D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0600" y="7048500"/>
            <a:ext cx="1025788" cy="300555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7CD702F-B3F2-905B-E744-E67A0CA083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C0D5354C-147C-6AAE-3695-6ACF34A5DB61}"/>
              </a:ext>
            </a:extLst>
          </p:cNvPr>
          <p:cNvGrpSpPr/>
          <p:nvPr/>
        </p:nvGrpSpPr>
        <p:grpSpPr>
          <a:xfrm>
            <a:off x="0" y="0"/>
            <a:ext cx="18288000" cy="2340491"/>
            <a:chOff x="0" y="0"/>
            <a:chExt cx="4816593" cy="61642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7626EFE9-8A95-6E7B-00BB-3CEE694D68AE}"/>
                </a:ext>
              </a:extLst>
            </p:cNvPr>
            <p:cNvSpPr/>
            <p:nvPr/>
          </p:nvSpPr>
          <p:spPr>
            <a:xfrm>
              <a:off x="0" y="0"/>
              <a:ext cx="4816592" cy="616426"/>
            </a:xfrm>
            <a:custGeom>
              <a:avLst/>
              <a:gdLst/>
              <a:ahLst/>
              <a:cxnLst/>
              <a:rect l="l" t="t" r="r" b="b"/>
              <a:pathLst>
                <a:path w="4816592" h="616426">
                  <a:moveTo>
                    <a:pt x="0" y="0"/>
                  </a:moveTo>
                  <a:lnTo>
                    <a:pt x="4816592" y="0"/>
                  </a:lnTo>
                  <a:lnTo>
                    <a:pt x="4816592" y="616426"/>
                  </a:lnTo>
                  <a:lnTo>
                    <a:pt x="0" y="616426"/>
                  </a:lnTo>
                  <a:close/>
                </a:path>
              </a:pathLst>
            </a:custGeom>
            <a:solidFill>
              <a:srgbClr val="153969"/>
            </a:solidFill>
          </p:spPr>
          <p:txBody>
            <a:bodyPr/>
            <a:lstStyle/>
            <a:p>
              <a:endParaRPr lang="en-US">
                <a:latin typeface="DM Sans" pitchFamily="2" charset="0"/>
              </a:endParaRPr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DEBF7357-A105-0AAC-B684-D6F259FB760C}"/>
                </a:ext>
              </a:extLst>
            </p:cNvPr>
            <p:cNvSpPr txBox="1"/>
            <p:nvPr/>
          </p:nvSpPr>
          <p:spPr>
            <a:xfrm>
              <a:off x="0" y="-57150"/>
              <a:ext cx="4816593" cy="6735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>
                <a:latin typeface="DM Sans" pitchFamily="2" charset="0"/>
              </a:endParaRPr>
            </a:p>
          </p:txBody>
        </p:sp>
      </p:grpSp>
      <p:sp>
        <p:nvSpPr>
          <p:cNvPr id="6" name="TextBox 6">
            <a:extLst>
              <a:ext uri="{FF2B5EF4-FFF2-40B4-BE49-F238E27FC236}">
                <a16:creationId xmlns:a16="http://schemas.microsoft.com/office/drawing/2014/main" id="{7A8D954F-86D5-9A6C-343E-C6B3D204C5E4}"/>
              </a:ext>
            </a:extLst>
          </p:cNvPr>
          <p:cNvSpPr txBox="1"/>
          <p:nvPr/>
        </p:nvSpPr>
        <p:spPr>
          <a:xfrm>
            <a:off x="4267200" y="329353"/>
            <a:ext cx="9144000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DM Sans" pitchFamily="2" charset="0"/>
                <a:ea typeface="Klein Bold"/>
                <a:cs typeface="Klein Bold"/>
                <a:sym typeface="Klein Bold"/>
              </a:rPr>
              <a:t>Hak </a:t>
            </a:r>
            <a:r>
              <a:rPr lang="en-US" sz="5400" b="1" dirty="0" err="1">
                <a:solidFill>
                  <a:schemeClr val="bg1"/>
                </a:solidFill>
                <a:latin typeface="DM Sans" pitchFamily="2" charset="0"/>
                <a:ea typeface="Klein Bold"/>
                <a:cs typeface="Klein Bold"/>
                <a:sym typeface="Klein Bold"/>
              </a:rPr>
              <a:t>Kekayaan</a:t>
            </a:r>
            <a:r>
              <a:rPr lang="en-US" sz="5400" b="1" dirty="0">
                <a:solidFill>
                  <a:schemeClr val="bg1"/>
                </a:solidFill>
                <a:latin typeface="DM Sans" pitchFamily="2" charset="0"/>
                <a:ea typeface="Klein Bold"/>
                <a:cs typeface="Klein Bold"/>
                <a:sym typeface="Klein Bold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DM Sans" pitchFamily="2" charset="0"/>
                <a:ea typeface="Klein Bold"/>
                <a:cs typeface="Klein Bold"/>
                <a:sym typeface="Klein Bold"/>
              </a:rPr>
              <a:t>Intelektual</a:t>
            </a:r>
            <a:r>
              <a:rPr lang="en-US" sz="5400" b="1" dirty="0">
                <a:solidFill>
                  <a:schemeClr val="bg1"/>
                </a:solidFill>
                <a:latin typeface="DM Sans" pitchFamily="2" charset="0"/>
                <a:ea typeface="Klein Bold"/>
                <a:cs typeface="Klein Bold"/>
                <a:sym typeface="Klein Bold"/>
              </a:rPr>
              <a:t> </a:t>
            </a:r>
          </a:p>
          <a:p>
            <a:pPr algn="ctr"/>
            <a:r>
              <a:rPr lang="en-US" sz="5400" b="1" dirty="0">
                <a:solidFill>
                  <a:schemeClr val="bg1"/>
                </a:solidFill>
                <a:latin typeface="DM Sans" pitchFamily="2" charset="0"/>
                <a:ea typeface="Klein Bold"/>
                <a:cs typeface="Klein Bold"/>
                <a:sym typeface="Klein Bold"/>
              </a:rPr>
              <a:t>(Hak </a:t>
            </a:r>
            <a:r>
              <a:rPr lang="en-US" sz="5400" b="1" dirty="0" err="1">
                <a:solidFill>
                  <a:schemeClr val="bg1"/>
                </a:solidFill>
                <a:latin typeface="DM Sans" pitchFamily="2" charset="0"/>
                <a:ea typeface="Klein Bold"/>
                <a:cs typeface="Klein Bold"/>
                <a:sym typeface="Klein Bold"/>
              </a:rPr>
              <a:t>Kekayaan</a:t>
            </a:r>
            <a:r>
              <a:rPr lang="en-US" sz="5400" b="1" dirty="0">
                <a:solidFill>
                  <a:schemeClr val="bg1"/>
                </a:solidFill>
                <a:latin typeface="DM Sans" pitchFamily="2" charset="0"/>
                <a:ea typeface="Klein Bold"/>
                <a:cs typeface="Klein Bold"/>
                <a:sym typeface="Klein Bold"/>
              </a:rPr>
              <a:t> Industri)</a:t>
            </a:r>
          </a:p>
        </p:txBody>
      </p:sp>
      <p:grpSp>
        <p:nvGrpSpPr>
          <p:cNvPr id="24" name="Group 24">
            <a:extLst>
              <a:ext uri="{FF2B5EF4-FFF2-40B4-BE49-F238E27FC236}">
                <a16:creationId xmlns:a16="http://schemas.microsoft.com/office/drawing/2014/main" id="{ECEDDB55-EA1F-F921-940F-9A081EFB4128}"/>
              </a:ext>
            </a:extLst>
          </p:cNvPr>
          <p:cNvGrpSpPr/>
          <p:nvPr/>
        </p:nvGrpSpPr>
        <p:grpSpPr>
          <a:xfrm>
            <a:off x="0" y="0"/>
            <a:ext cx="18288000" cy="2340491"/>
            <a:chOff x="0" y="0"/>
            <a:chExt cx="24384000" cy="3120655"/>
          </a:xfrm>
        </p:grpSpPr>
        <p:pic>
          <p:nvPicPr>
            <p:cNvPr id="25" name="Picture 25">
              <a:extLst>
                <a:ext uri="{FF2B5EF4-FFF2-40B4-BE49-F238E27FC236}">
                  <a16:creationId xmlns:a16="http://schemas.microsoft.com/office/drawing/2014/main" id="{7789654A-0899-A4DF-CD86-DDEDDA62E5F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14000"/>
            </a:blip>
            <a:srcRect t="45734" b="45734"/>
            <a:stretch>
              <a:fillRect/>
            </a:stretch>
          </p:blipFill>
          <p:spPr>
            <a:xfrm>
              <a:off x="0" y="0"/>
              <a:ext cx="24384000" cy="3120655"/>
            </a:xfrm>
            <a:prstGeom prst="rect">
              <a:avLst/>
            </a:prstGeom>
          </p:spPr>
        </p:pic>
      </p:grpSp>
      <p:sp>
        <p:nvSpPr>
          <p:cNvPr id="26" name="TextBox 6">
            <a:extLst>
              <a:ext uri="{FF2B5EF4-FFF2-40B4-BE49-F238E27FC236}">
                <a16:creationId xmlns:a16="http://schemas.microsoft.com/office/drawing/2014/main" id="{41EF0E3A-1B28-5DF8-81B4-512664264154}"/>
              </a:ext>
            </a:extLst>
          </p:cNvPr>
          <p:cNvSpPr txBox="1"/>
          <p:nvPr/>
        </p:nvSpPr>
        <p:spPr>
          <a:xfrm>
            <a:off x="1066800" y="2669844"/>
            <a:ext cx="15087600" cy="68828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lvl="0" indent="-457200" algn="l">
              <a:lnSpc>
                <a:spcPts val="3639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sz="2400" b="1" u="none" dirty="0">
              <a:solidFill>
                <a:srgbClr val="2A2E3A"/>
              </a:solidFill>
              <a:latin typeface="DM Sans" pitchFamily="2" charset="0"/>
              <a:ea typeface="Helios"/>
              <a:cs typeface="Helios"/>
              <a:sym typeface="Helios"/>
            </a:endParaRPr>
          </a:p>
          <a:p>
            <a:pPr marL="457200" lvl="0" indent="-457200" algn="l">
              <a:lnSpc>
                <a:spcPts val="3639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Hak Desain Tata </a:t>
            </a:r>
            <a:r>
              <a:rPr lang="en-US" sz="2400" b="1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Letak</a:t>
            </a:r>
            <a:r>
              <a:rPr lang="en-US" sz="2400" b="1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400" b="1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Sirkuit</a:t>
            </a:r>
            <a:r>
              <a:rPr lang="en-US" sz="2400" b="1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400" b="1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Terpadu</a:t>
            </a:r>
            <a:r>
              <a:rPr lang="en-US" sz="2400" b="1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(DTLST)</a:t>
            </a:r>
            <a:br>
              <a:rPr lang="en-US" sz="2400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</a:br>
            <a:r>
              <a:rPr lang="en-US" sz="2000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Perlindungan</a:t>
            </a:r>
            <a:r>
              <a:rPr lang="en-US" sz="2000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000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terhadap</a:t>
            </a:r>
            <a:r>
              <a:rPr lang="en-US" sz="2000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000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rancangan</a:t>
            </a:r>
            <a:r>
              <a:rPr lang="en-US" sz="2000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tata </a:t>
            </a:r>
            <a:r>
              <a:rPr lang="en-US" sz="2000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letak</a:t>
            </a:r>
            <a:r>
              <a:rPr lang="en-US" sz="2000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000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rangkaian</a:t>
            </a:r>
            <a:r>
              <a:rPr lang="en-US" sz="2000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000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elektronik</a:t>
            </a:r>
            <a:r>
              <a:rPr lang="en-US" sz="2000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pada </a:t>
            </a:r>
            <a:r>
              <a:rPr lang="en-US" sz="2000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sirkuit</a:t>
            </a:r>
            <a:r>
              <a:rPr lang="en-US" sz="2000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000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terpadu</a:t>
            </a:r>
            <a:r>
              <a:rPr lang="en-US" sz="2000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(</a:t>
            </a:r>
            <a:r>
              <a:rPr lang="en-US" sz="2000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misalnya</a:t>
            </a:r>
            <a:r>
              <a:rPr lang="en-US" sz="2000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chip </a:t>
            </a:r>
            <a:r>
              <a:rPr lang="en-US" sz="2000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semikonduktor</a:t>
            </a:r>
            <a:r>
              <a:rPr lang="en-US" sz="2000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), </a:t>
            </a:r>
            <a:r>
              <a:rPr lang="en-US" sz="2000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sehingga</a:t>
            </a:r>
            <a:r>
              <a:rPr lang="en-US" sz="2000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000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tidak</a:t>
            </a:r>
            <a:r>
              <a:rPr lang="en-US" sz="2000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boleh </a:t>
            </a:r>
            <a:r>
              <a:rPr lang="en-US" sz="2000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ditiru</a:t>
            </a:r>
            <a:r>
              <a:rPr lang="en-US" sz="2000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atau </a:t>
            </a:r>
            <a:r>
              <a:rPr lang="en-US" sz="2000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dibuat</a:t>
            </a:r>
            <a:r>
              <a:rPr lang="en-US" sz="2000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000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ulang</a:t>
            </a:r>
            <a:r>
              <a:rPr lang="en-US" sz="2000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000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tanpa</a:t>
            </a:r>
            <a:r>
              <a:rPr lang="en-US" sz="2000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000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izin</a:t>
            </a:r>
            <a:r>
              <a:rPr lang="en-US" sz="2000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.</a:t>
            </a:r>
            <a:br>
              <a:rPr lang="en-US" sz="2000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</a:br>
            <a:r>
              <a:rPr lang="en-US" sz="2000" i="1" dirty="0" err="1">
                <a:solidFill>
                  <a:srgbClr val="2F4E77"/>
                </a:solidFill>
                <a:latin typeface="DM Sans" pitchFamily="2" charset="0"/>
                <a:ea typeface="Helios"/>
                <a:cs typeface="Helios"/>
                <a:sym typeface="Helios"/>
              </a:rPr>
              <a:t>Contoh</a:t>
            </a:r>
            <a:r>
              <a:rPr lang="en-US" sz="2000" i="1" dirty="0">
                <a:solidFill>
                  <a:srgbClr val="2F4E77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000" i="1" dirty="0">
                <a:solidFill>
                  <a:srgbClr val="2F4E77"/>
                </a:solidFill>
                <a:latin typeface="DM Sans" pitchFamily="2" charset="0"/>
                <a:ea typeface="Helios"/>
                <a:cs typeface="Helios"/>
                <a:sym typeface="Wingdings" panose="05000000000000000000" pitchFamily="2" charset="2"/>
              </a:rPr>
              <a:t> </a:t>
            </a:r>
            <a:r>
              <a:rPr lang="en-US" sz="2000" i="1" dirty="0" err="1">
                <a:solidFill>
                  <a:srgbClr val="2F4E77"/>
                </a:solidFill>
                <a:latin typeface="DM Sans" pitchFamily="2" charset="0"/>
                <a:ea typeface="Helios"/>
                <a:cs typeface="Helios"/>
                <a:sym typeface="Wingdings" panose="05000000000000000000" pitchFamily="2" charset="2"/>
              </a:rPr>
              <a:t>Rancangan</a:t>
            </a:r>
            <a:r>
              <a:rPr lang="en-US" sz="2000" i="1" dirty="0">
                <a:solidFill>
                  <a:srgbClr val="2F4E77"/>
                </a:solidFill>
                <a:latin typeface="DM Sans" pitchFamily="2" charset="0"/>
                <a:ea typeface="Helios"/>
                <a:cs typeface="Helios"/>
                <a:sym typeface="Wingdings" panose="05000000000000000000" pitchFamily="2" charset="2"/>
              </a:rPr>
              <a:t> </a:t>
            </a:r>
            <a:r>
              <a:rPr lang="en-US" sz="2000" i="1" dirty="0" err="1">
                <a:solidFill>
                  <a:srgbClr val="2F4E77"/>
                </a:solidFill>
                <a:latin typeface="DM Sans" pitchFamily="2" charset="0"/>
                <a:ea typeface="Helios"/>
                <a:cs typeface="Helios"/>
                <a:sym typeface="Wingdings" panose="05000000000000000000" pitchFamily="2" charset="2"/>
              </a:rPr>
              <a:t>mikroprosesor</a:t>
            </a:r>
            <a:r>
              <a:rPr lang="en-US" sz="2000" i="1" dirty="0">
                <a:solidFill>
                  <a:srgbClr val="2F4E77"/>
                </a:solidFill>
                <a:latin typeface="DM Sans" pitchFamily="2" charset="0"/>
                <a:ea typeface="Helios"/>
                <a:cs typeface="Helios"/>
                <a:sym typeface="Wingdings" panose="05000000000000000000" pitchFamily="2" charset="2"/>
              </a:rPr>
              <a:t> Intel atau AMD.</a:t>
            </a:r>
            <a:endParaRPr lang="en-US" sz="2000" i="1" dirty="0">
              <a:solidFill>
                <a:srgbClr val="2F4E77"/>
              </a:solidFill>
              <a:latin typeface="DM Sans" pitchFamily="2" charset="0"/>
              <a:ea typeface="Helios"/>
              <a:cs typeface="Helios"/>
              <a:sym typeface="Helios"/>
            </a:endParaRPr>
          </a:p>
          <a:p>
            <a:pPr marL="457200" lvl="0" indent="-457200" algn="l">
              <a:lnSpc>
                <a:spcPts val="3639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sz="2400" dirty="0">
              <a:solidFill>
                <a:srgbClr val="2A2E3A"/>
              </a:solidFill>
              <a:latin typeface="DM Sans" pitchFamily="2" charset="0"/>
              <a:ea typeface="Helios"/>
              <a:cs typeface="Helios"/>
              <a:sym typeface="Helios"/>
            </a:endParaRPr>
          </a:p>
          <a:p>
            <a:pPr marL="457200" lvl="0" indent="-457200" algn="l">
              <a:lnSpc>
                <a:spcPts val="3639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sz="2400" b="1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Rahasia </a:t>
            </a:r>
            <a:r>
              <a:rPr lang="en-US" sz="2400" b="1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Dagang</a:t>
            </a:r>
            <a:r>
              <a:rPr lang="en-US" sz="2400" b="1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(</a:t>
            </a:r>
            <a:r>
              <a:rPr lang="en-US" sz="2400" b="1" i="1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Trade Secret)</a:t>
            </a:r>
            <a:br>
              <a:rPr lang="en-US" sz="2400" b="1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</a:br>
            <a:r>
              <a:rPr lang="en-US" sz="2000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Informasi</a:t>
            </a:r>
            <a:r>
              <a:rPr lang="en-US" sz="2000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000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bisnis</a:t>
            </a:r>
            <a:r>
              <a:rPr lang="en-US" sz="2000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yang </a:t>
            </a:r>
            <a:r>
              <a:rPr lang="en-US" sz="2000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bersifat</a:t>
            </a:r>
            <a:r>
              <a:rPr lang="en-US" sz="2000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000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rahasia</a:t>
            </a:r>
            <a:r>
              <a:rPr lang="en-US" sz="2000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, </a:t>
            </a:r>
            <a:r>
              <a:rPr lang="en-US" sz="2000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memiliki</a:t>
            </a:r>
            <a:r>
              <a:rPr lang="en-US" sz="2000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000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nilai</a:t>
            </a:r>
            <a:r>
              <a:rPr lang="en-US" sz="2000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000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ekonomi</a:t>
            </a:r>
            <a:r>
              <a:rPr lang="en-US" sz="2000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000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karena</a:t>
            </a:r>
            <a:r>
              <a:rPr lang="en-US" sz="2000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000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kerahasiaannya</a:t>
            </a:r>
            <a:r>
              <a:rPr lang="en-US" sz="2000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, </a:t>
            </a:r>
            <a:r>
              <a:rPr lang="en-US" sz="2000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serta</a:t>
            </a:r>
            <a:r>
              <a:rPr lang="en-US" sz="2000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000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dijaga</a:t>
            </a:r>
            <a:r>
              <a:rPr lang="en-US" sz="2000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dan </a:t>
            </a:r>
            <a:r>
              <a:rPr lang="en-US" sz="2000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dilindungi</a:t>
            </a:r>
            <a:r>
              <a:rPr lang="en-US" sz="2000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000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dengan</a:t>
            </a:r>
            <a:r>
              <a:rPr lang="en-US" sz="2000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000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tindakan</a:t>
            </a:r>
            <a:r>
              <a:rPr lang="en-US" sz="2000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000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pengamanan</a:t>
            </a:r>
            <a:r>
              <a:rPr lang="en-US" sz="2000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yang </a:t>
            </a:r>
            <a:r>
              <a:rPr lang="en-US" sz="2000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memadai</a:t>
            </a:r>
            <a:r>
              <a:rPr lang="en-US" sz="2000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.</a:t>
            </a:r>
            <a:br>
              <a:rPr lang="en-US" sz="2000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</a:br>
            <a:r>
              <a:rPr lang="en-US" sz="2000" i="1" dirty="0" err="1">
                <a:solidFill>
                  <a:srgbClr val="2F4E77"/>
                </a:solidFill>
                <a:latin typeface="DM Sans" pitchFamily="2" charset="0"/>
                <a:ea typeface="Helios"/>
                <a:cs typeface="Helios"/>
                <a:sym typeface="Helios"/>
              </a:rPr>
              <a:t>Contoh</a:t>
            </a:r>
            <a:r>
              <a:rPr lang="en-US" sz="2000" i="1" dirty="0">
                <a:solidFill>
                  <a:srgbClr val="2F4E77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000" i="1" dirty="0">
                <a:solidFill>
                  <a:srgbClr val="2F4E77"/>
                </a:solidFill>
                <a:latin typeface="DM Sans" pitchFamily="2" charset="0"/>
                <a:ea typeface="Helios"/>
                <a:cs typeface="Helios"/>
                <a:sym typeface="Wingdings" panose="05000000000000000000" pitchFamily="2" charset="2"/>
              </a:rPr>
              <a:t> </a:t>
            </a:r>
            <a:r>
              <a:rPr lang="en-US" sz="2000" i="1" dirty="0" err="1">
                <a:solidFill>
                  <a:srgbClr val="2F4E77"/>
                </a:solidFill>
                <a:latin typeface="DM Sans" pitchFamily="2" charset="0"/>
                <a:ea typeface="Helios"/>
                <a:cs typeface="Helios"/>
                <a:sym typeface="Wingdings" panose="05000000000000000000" pitchFamily="2" charset="2"/>
              </a:rPr>
              <a:t>Resep</a:t>
            </a:r>
            <a:r>
              <a:rPr lang="en-US" sz="2000" i="1" dirty="0">
                <a:solidFill>
                  <a:srgbClr val="2F4E77"/>
                </a:solidFill>
                <a:latin typeface="DM Sans" pitchFamily="2" charset="0"/>
                <a:ea typeface="Helios"/>
                <a:cs typeface="Helios"/>
                <a:sym typeface="Wingdings" panose="05000000000000000000" pitchFamily="2" charset="2"/>
              </a:rPr>
              <a:t> </a:t>
            </a:r>
            <a:r>
              <a:rPr lang="en-US" sz="2000" i="1" dirty="0" err="1">
                <a:solidFill>
                  <a:srgbClr val="2F4E77"/>
                </a:solidFill>
                <a:latin typeface="DM Sans" pitchFamily="2" charset="0"/>
                <a:ea typeface="Helios"/>
                <a:cs typeface="Helios"/>
                <a:sym typeface="Wingdings" panose="05000000000000000000" pitchFamily="2" charset="2"/>
              </a:rPr>
              <a:t>Ayam</a:t>
            </a:r>
            <a:r>
              <a:rPr lang="en-US" sz="2000" i="1" dirty="0">
                <a:solidFill>
                  <a:srgbClr val="2F4E77"/>
                </a:solidFill>
                <a:latin typeface="DM Sans" pitchFamily="2" charset="0"/>
                <a:ea typeface="Helios"/>
                <a:cs typeface="Helios"/>
                <a:sym typeface="Wingdings" panose="05000000000000000000" pitchFamily="2" charset="2"/>
              </a:rPr>
              <a:t> Goreng KFC</a:t>
            </a:r>
            <a:br>
              <a:rPr lang="en-US" sz="2000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</a:br>
            <a:endParaRPr lang="en-US" sz="2400" b="1" u="none" dirty="0">
              <a:solidFill>
                <a:srgbClr val="2A2E3A"/>
              </a:solidFill>
              <a:latin typeface="DM Sans" pitchFamily="2" charset="0"/>
              <a:ea typeface="Helios"/>
              <a:cs typeface="Helios"/>
              <a:sym typeface="Helios"/>
            </a:endParaRPr>
          </a:p>
          <a:p>
            <a:pPr marL="457200" lvl="0" indent="-457200" algn="l">
              <a:lnSpc>
                <a:spcPts val="3639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sz="2400" b="1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Varietas</a:t>
            </a:r>
            <a:r>
              <a:rPr lang="en-US" sz="2400" b="1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400" b="1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Tanaman</a:t>
            </a:r>
            <a:r>
              <a:rPr lang="en-US" sz="2400" b="1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br>
              <a:rPr lang="en-US" sz="24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</a:br>
            <a:r>
              <a:rPr lang="en-US" sz="20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hak</a:t>
            </a:r>
            <a:r>
              <a:rPr lang="en-US" sz="20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0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khusus</a:t>
            </a:r>
            <a:r>
              <a:rPr lang="en-US" sz="20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yang </a:t>
            </a:r>
            <a:r>
              <a:rPr lang="en-US" sz="20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diberikan</a:t>
            </a:r>
            <a:r>
              <a:rPr lang="en-US" sz="20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0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kepada</a:t>
            </a:r>
            <a:r>
              <a:rPr lang="en-US" sz="20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0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pemulia</a:t>
            </a:r>
            <a:r>
              <a:rPr lang="en-US" sz="20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0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tanaman</a:t>
            </a:r>
            <a:r>
              <a:rPr lang="en-US" sz="20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0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atas</a:t>
            </a:r>
            <a:r>
              <a:rPr lang="en-US" sz="20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0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varietas</a:t>
            </a:r>
            <a:r>
              <a:rPr lang="en-US" sz="20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baru yang </a:t>
            </a:r>
            <a:r>
              <a:rPr lang="en-US" sz="20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memiliki</a:t>
            </a:r>
            <a:r>
              <a:rPr lang="en-US" sz="20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0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keunikan</a:t>
            </a:r>
            <a:r>
              <a:rPr lang="en-US" sz="20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, </a:t>
            </a:r>
            <a:r>
              <a:rPr lang="en-US" sz="20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keseragaman</a:t>
            </a:r>
            <a:r>
              <a:rPr lang="en-US" sz="20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, dan </a:t>
            </a:r>
            <a:r>
              <a:rPr lang="en-US" sz="20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stabilitas</a:t>
            </a:r>
            <a:r>
              <a:rPr lang="en-US" sz="20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0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tertentu</a:t>
            </a:r>
            <a:r>
              <a:rPr lang="en-US" sz="20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. Hak </a:t>
            </a:r>
            <a:r>
              <a:rPr lang="en-US" sz="20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ini</a:t>
            </a:r>
            <a:r>
              <a:rPr lang="en-US" sz="20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0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melarang</a:t>
            </a:r>
            <a:r>
              <a:rPr lang="en-US" sz="20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0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pihak</a:t>
            </a:r>
            <a:r>
              <a:rPr lang="en-US" sz="20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lain </a:t>
            </a:r>
            <a:r>
              <a:rPr lang="en-US" sz="20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memproduksi</a:t>
            </a:r>
            <a:r>
              <a:rPr lang="en-US" sz="20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atau </a:t>
            </a:r>
            <a:r>
              <a:rPr lang="en-US" sz="20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memperbanyak</a:t>
            </a:r>
            <a:r>
              <a:rPr lang="en-US" sz="20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0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benih</a:t>
            </a:r>
            <a:r>
              <a:rPr lang="en-US" sz="20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0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tanpa</a:t>
            </a:r>
            <a:r>
              <a:rPr lang="en-US" sz="20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0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izin</a:t>
            </a:r>
            <a:r>
              <a:rPr lang="en-US" sz="20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0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pemilik</a:t>
            </a:r>
            <a:r>
              <a:rPr lang="en-US" sz="20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0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hak</a:t>
            </a:r>
            <a:r>
              <a:rPr lang="en-US" sz="2000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. </a:t>
            </a:r>
            <a:br>
              <a:rPr lang="en-US" sz="2000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</a:br>
            <a:r>
              <a:rPr lang="en-US" sz="2000" i="1" dirty="0" err="1">
                <a:solidFill>
                  <a:srgbClr val="2F4E77"/>
                </a:solidFill>
                <a:latin typeface="DM Sans" pitchFamily="2" charset="0"/>
                <a:ea typeface="Helios"/>
                <a:cs typeface="Helios"/>
                <a:sym typeface="Helios"/>
              </a:rPr>
              <a:t>Contoh</a:t>
            </a:r>
            <a:r>
              <a:rPr lang="en-US" sz="2000" i="1" dirty="0">
                <a:solidFill>
                  <a:srgbClr val="2F4E77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000" i="1" dirty="0">
                <a:solidFill>
                  <a:srgbClr val="2F4E77"/>
                </a:solidFill>
                <a:latin typeface="DM Sans" pitchFamily="2" charset="0"/>
                <a:ea typeface="Helios"/>
                <a:cs typeface="Helios"/>
                <a:sym typeface="Wingdings" panose="05000000000000000000" pitchFamily="2" charset="2"/>
              </a:rPr>
              <a:t></a:t>
            </a:r>
            <a:r>
              <a:rPr lang="en-US" sz="2000" i="1" dirty="0">
                <a:solidFill>
                  <a:srgbClr val="2F4E77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000" i="1" dirty="0" err="1">
                <a:solidFill>
                  <a:srgbClr val="2F4E77"/>
                </a:solidFill>
                <a:latin typeface="DM Sans" pitchFamily="2" charset="0"/>
                <a:ea typeface="Helios"/>
                <a:cs typeface="Helios"/>
                <a:sym typeface="Helios"/>
              </a:rPr>
              <a:t>varietas</a:t>
            </a:r>
            <a:r>
              <a:rPr lang="en-US" sz="2000" i="1" dirty="0">
                <a:solidFill>
                  <a:srgbClr val="2F4E77"/>
                </a:solidFill>
                <a:latin typeface="DM Sans" pitchFamily="2" charset="0"/>
                <a:ea typeface="Helios"/>
                <a:cs typeface="Helios"/>
                <a:sym typeface="Helios"/>
              </a:rPr>
              <a:t> padi IR64 yang </a:t>
            </a:r>
            <a:r>
              <a:rPr lang="en-US" sz="2000" i="1" dirty="0" err="1">
                <a:solidFill>
                  <a:srgbClr val="2F4E77"/>
                </a:solidFill>
                <a:latin typeface="DM Sans" pitchFamily="2" charset="0"/>
                <a:ea typeface="Helios"/>
                <a:cs typeface="Helios"/>
                <a:sym typeface="Helios"/>
              </a:rPr>
              <a:t>memiliki</a:t>
            </a:r>
            <a:r>
              <a:rPr lang="en-US" sz="2000" i="1" dirty="0">
                <a:solidFill>
                  <a:srgbClr val="2F4E77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000" i="1" dirty="0" err="1">
                <a:solidFill>
                  <a:srgbClr val="2F4E77"/>
                </a:solidFill>
                <a:latin typeface="DM Sans" pitchFamily="2" charset="0"/>
                <a:ea typeface="Helios"/>
                <a:cs typeface="Helios"/>
                <a:sym typeface="Helios"/>
              </a:rPr>
              <a:t>keunggulan</a:t>
            </a:r>
            <a:r>
              <a:rPr lang="en-US" sz="2000" i="1" dirty="0">
                <a:solidFill>
                  <a:srgbClr val="2F4E77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000" i="1" dirty="0" err="1">
                <a:solidFill>
                  <a:srgbClr val="2F4E77"/>
                </a:solidFill>
                <a:latin typeface="DM Sans" pitchFamily="2" charset="0"/>
                <a:ea typeface="Helios"/>
                <a:cs typeface="Helios"/>
                <a:sym typeface="Helios"/>
              </a:rPr>
              <a:t>produksi</a:t>
            </a:r>
            <a:r>
              <a:rPr lang="en-US" sz="2000" i="1" dirty="0">
                <a:solidFill>
                  <a:srgbClr val="2F4E77"/>
                </a:solidFill>
                <a:latin typeface="DM Sans" pitchFamily="2" charset="0"/>
                <a:ea typeface="Helios"/>
                <a:cs typeface="Helios"/>
                <a:sym typeface="Helios"/>
              </a:rPr>
              <a:t>.</a:t>
            </a:r>
            <a:endParaRPr lang="en-US" sz="2000" i="1" u="none" dirty="0">
              <a:solidFill>
                <a:srgbClr val="2F4E77"/>
              </a:solidFill>
              <a:latin typeface="DM Sans" pitchFamily="2" charset="0"/>
              <a:ea typeface="Helios"/>
              <a:cs typeface="Helios"/>
              <a:sym typeface="Helios"/>
            </a:endParaRPr>
          </a:p>
        </p:txBody>
      </p:sp>
      <p:pic>
        <p:nvPicPr>
          <p:cNvPr id="7" name="Picture 6" descr="A close up of a computer chip&#10;&#10;AI-generated content may be incorrect.">
            <a:extLst>
              <a:ext uri="{FF2B5EF4-FFF2-40B4-BE49-F238E27FC236}">
                <a16:creationId xmlns:a16="http://schemas.microsoft.com/office/drawing/2014/main" id="{176E807C-6FCB-DD6F-D916-5C9594A297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000" y="2847566"/>
            <a:ext cx="2344498" cy="2344498"/>
          </a:xfrm>
          <a:prstGeom prst="rect">
            <a:avLst/>
          </a:prstGeom>
        </p:spPr>
      </p:pic>
      <p:pic>
        <p:nvPicPr>
          <p:cNvPr id="9" name="Picture 8" descr="A bucket of fried chicken&#10;&#10;AI-generated content may be incorrect.">
            <a:extLst>
              <a:ext uri="{FF2B5EF4-FFF2-40B4-BE49-F238E27FC236}">
                <a16:creationId xmlns:a16="http://schemas.microsoft.com/office/drawing/2014/main" id="{CF6FECFA-3501-EC94-165C-C26B681F41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000" y="5377406"/>
            <a:ext cx="1919287" cy="2686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0939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09C895-A65A-8E9D-7D6A-734901C990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02F18ADE-93BA-BA79-9380-C2EF80E522D3}"/>
              </a:ext>
            </a:extLst>
          </p:cNvPr>
          <p:cNvSpPr/>
          <p:nvPr/>
        </p:nvSpPr>
        <p:spPr>
          <a:xfrm>
            <a:off x="-5296844" y="-1836715"/>
            <a:ext cx="13960430" cy="13960430"/>
          </a:xfrm>
          <a:custGeom>
            <a:avLst/>
            <a:gdLst/>
            <a:ahLst/>
            <a:cxnLst/>
            <a:rect l="l" t="t" r="r" b="b"/>
            <a:pathLst>
              <a:path w="13960430" h="13960430">
                <a:moveTo>
                  <a:pt x="0" y="0"/>
                </a:moveTo>
                <a:lnTo>
                  <a:pt x="13960431" y="0"/>
                </a:lnTo>
                <a:lnTo>
                  <a:pt x="13960431" y="13960430"/>
                </a:lnTo>
                <a:lnTo>
                  <a:pt x="0" y="139604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DM Sans" pitchFamily="2" charset="0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E771A22A-3522-2216-11E3-08AEB930159F}"/>
              </a:ext>
            </a:extLst>
          </p:cNvPr>
          <p:cNvSpPr txBox="1"/>
          <p:nvPr/>
        </p:nvSpPr>
        <p:spPr>
          <a:xfrm>
            <a:off x="1219200" y="4220170"/>
            <a:ext cx="6362700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6000" b="1" dirty="0">
                <a:solidFill>
                  <a:srgbClr val="2A2E3A"/>
                </a:solidFill>
                <a:latin typeface="DM Sans" pitchFamily="2" charset="0"/>
                <a:ea typeface="Klein Bold"/>
                <a:cs typeface="Klein Bold"/>
                <a:sym typeface="Klein Bold"/>
              </a:rPr>
              <a:t>Ruang </a:t>
            </a:r>
            <a:r>
              <a:rPr lang="en-US" sz="6000" b="1" dirty="0" err="1">
                <a:solidFill>
                  <a:srgbClr val="2A2E3A"/>
                </a:solidFill>
                <a:latin typeface="DM Sans" pitchFamily="2" charset="0"/>
                <a:ea typeface="Klein Bold"/>
                <a:cs typeface="Klein Bold"/>
                <a:sym typeface="Klein Bold"/>
              </a:rPr>
              <a:t>Lingkup</a:t>
            </a:r>
            <a:r>
              <a:rPr lang="en-US" sz="6000" b="1" dirty="0">
                <a:solidFill>
                  <a:srgbClr val="2A2E3A"/>
                </a:solidFill>
                <a:latin typeface="DM Sans" pitchFamily="2" charset="0"/>
                <a:ea typeface="Klein Bold"/>
                <a:cs typeface="Klein Bold"/>
                <a:sym typeface="Klein Bold"/>
              </a:rPr>
              <a:t> </a:t>
            </a:r>
            <a:r>
              <a:rPr lang="en-US" sz="6000" b="1" dirty="0">
                <a:solidFill>
                  <a:srgbClr val="718BAB"/>
                </a:solidFill>
                <a:latin typeface="DM Sans" pitchFamily="2" charset="0"/>
                <a:ea typeface="Klein Bold"/>
                <a:cs typeface="Klein Bold"/>
                <a:sym typeface="Klein Bold"/>
              </a:rPr>
              <a:t>Rahasia </a:t>
            </a:r>
            <a:r>
              <a:rPr lang="en-US" sz="6000" b="1" dirty="0" err="1">
                <a:solidFill>
                  <a:srgbClr val="718BAB"/>
                </a:solidFill>
                <a:latin typeface="DM Sans" pitchFamily="2" charset="0"/>
                <a:ea typeface="Klein Bold"/>
                <a:cs typeface="Klein Bold"/>
                <a:sym typeface="Klein Bold"/>
              </a:rPr>
              <a:t>Dagang</a:t>
            </a:r>
            <a:endParaRPr lang="en-US" sz="6000" b="1" dirty="0">
              <a:solidFill>
                <a:srgbClr val="718BAB"/>
              </a:solidFill>
              <a:latin typeface="DM Sans" pitchFamily="2" charset="0"/>
              <a:ea typeface="Klein Bold"/>
              <a:cs typeface="Klein Bold"/>
              <a:sym typeface="Klein Bold"/>
            </a:endParaRP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390DB8CF-8C6C-D294-4C6F-44BAAB14F70E}"/>
              </a:ext>
            </a:extLst>
          </p:cNvPr>
          <p:cNvSpPr txBox="1"/>
          <p:nvPr/>
        </p:nvSpPr>
        <p:spPr>
          <a:xfrm>
            <a:off x="9624416" y="3009900"/>
            <a:ext cx="7016422" cy="5816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4559"/>
              </a:lnSpc>
              <a:spcBef>
                <a:spcPct val="0"/>
              </a:spcBef>
            </a:pPr>
            <a:r>
              <a:rPr lang="en-US" sz="3799" b="1" u="none" dirty="0" err="1">
                <a:solidFill>
                  <a:srgbClr val="2A2E3A"/>
                </a:solidFill>
                <a:latin typeface="DM Sans" pitchFamily="2" charset="0"/>
                <a:ea typeface="Klein Bold"/>
                <a:cs typeface="Klein Bold"/>
                <a:sym typeface="Klein Bold"/>
              </a:rPr>
              <a:t>Meliputi</a:t>
            </a:r>
            <a:r>
              <a:rPr lang="en-US" sz="3799" b="1" u="none" dirty="0">
                <a:solidFill>
                  <a:srgbClr val="2A2E3A"/>
                </a:solidFill>
                <a:latin typeface="DM Sans" pitchFamily="2" charset="0"/>
                <a:ea typeface="Klein Bold"/>
                <a:cs typeface="Klein Bold"/>
                <a:sym typeface="Klein Bold"/>
              </a:rPr>
              <a:t>…</a:t>
            </a: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23146886-9EC8-4343-61C1-DB72272DD648}"/>
              </a:ext>
            </a:extLst>
          </p:cNvPr>
          <p:cNvSpPr txBox="1"/>
          <p:nvPr/>
        </p:nvSpPr>
        <p:spPr>
          <a:xfrm>
            <a:off x="9624416" y="3783659"/>
            <a:ext cx="7444384" cy="36804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639"/>
              </a:lnSpc>
              <a:spcBef>
                <a:spcPct val="0"/>
              </a:spcBef>
            </a:pP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metode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produksi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,</a:t>
            </a:r>
          </a:p>
          <a:p>
            <a:pPr marL="0" lvl="0" indent="0" algn="l">
              <a:lnSpc>
                <a:spcPts val="3639"/>
              </a:lnSpc>
              <a:spcBef>
                <a:spcPct val="0"/>
              </a:spcBef>
            </a:pP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metode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pengolahan</a:t>
            </a:r>
            <a:r>
              <a:rPr lang="en-US" sz="2800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,</a:t>
            </a:r>
          </a:p>
          <a:p>
            <a:pPr marL="0" lvl="0" indent="0" algn="l">
              <a:lnSpc>
                <a:spcPts val="3639"/>
              </a:lnSpc>
              <a:spcBef>
                <a:spcPct val="0"/>
              </a:spcBef>
            </a:pP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metode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penjualan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, </a:t>
            </a:r>
          </a:p>
          <a:p>
            <a:pPr marL="0" lvl="0" indent="0" algn="l">
              <a:lnSpc>
                <a:spcPts val="3639"/>
              </a:lnSpc>
              <a:spcBef>
                <a:spcPct val="0"/>
              </a:spcBef>
            </a:pP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atau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informasi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lain </a:t>
            </a:r>
          </a:p>
          <a:p>
            <a:pPr marL="0" lvl="0" indent="0" algn="l">
              <a:lnSpc>
                <a:spcPts val="3639"/>
              </a:lnSpc>
              <a:spcBef>
                <a:spcPct val="0"/>
              </a:spcBef>
            </a:pPr>
            <a:endParaRPr lang="en-US" sz="2800" dirty="0">
              <a:solidFill>
                <a:srgbClr val="2A2E3A"/>
              </a:solidFill>
              <a:latin typeface="DM Sans" pitchFamily="2" charset="0"/>
              <a:ea typeface="Helios"/>
              <a:cs typeface="Helios"/>
              <a:sym typeface="Helios"/>
            </a:endParaRPr>
          </a:p>
          <a:p>
            <a:pPr marL="0" lvl="0" indent="0" algn="l">
              <a:lnSpc>
                <a:spcPts val="3639"/>
              </a:lnSpc>
              <a:spcBef>
                <a:spcPct val="0"/>
              </a:spcBef>
            </a:pP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di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bidang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teknologi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dan atau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bisnis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yang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memiliki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nilai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ekonomi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dan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tidak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diketahui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oleh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masyarakat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umum</a:t>
            </a:r>
            <a:endParaRPr lang="en-US" sz="2800" u="none" dirty="0">
              <a:solidFill>
                <a:srgbClr val="2A2E3A"/>
              </a:solidFill>
              <a:latin typeface="DM Sans" pitchFamily="2" charset="0"/>
              <a:ea typeface="Helios"/>
              <a:cs typeface="Helios"/>
              <a:sym typeface="Helios"/>
            </a:endParaRPr>
          </a:p>
        </p:txBody>
      </p:sp>
    </p:spTree>
    <p:extLst>
      <p:ext uri="{BB962C8B-B14F-4D97-AF65-F5344CB8AC3E}">
        <p14:creationId xmlns:p14="http://schemas.microsoft.com/office/powerpoint/2010/main" val="18950771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21206A-76E7-614A-E217-380BC0C23D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>
            <a:extLst>
              <a:ext uri="{FF2B5EF4-FFF2-40B4-BE49-F238E27FC236}">
                <a16:creationId xmlns:a16="http://schemas.microsoft.com/office/drawing/2014/main" id="{11D7CC96-39C3-E679-4CD8-77D95E9E3EE6}"/>
              </a:ext>
            </a:extLst>
          </p:cNvPr>
          <p:cNvGrpSpPr/>
          <p:nvPr/>
        </p:nvGrpSpPr>
        <p:grpSpPr>
          <a:xfrm>
            <a:off x="0" y="0"/>
            <a:ext cx="18288000" cy="4157535"/>
            <a:chOff x="0" y="0"/>
            <a:chExt cx="4816593" cy="1094989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6F689D2B-A72B-7D81-6552-895093E48821}"/>
                </a:ext>
              </a:extLst>
            </p:cNvPr>
            <p:cNvSpPr/>
            <p:nvPr/>
          </p:nvSpPr>
          <p:spPr>
            <a:xfrm>
              <a:off x="0" y="0"/>
              <a:ext cx="4816592" cy="1094988"/>
            </a:xfrm>
            <a:custGeom>
              <a:avLst/>
              <a:gdLst/>
              <a:ahLst/>
              <a:cxnLst/>
              <a:rect l="l" t="t" r="r" b="b"/>
              <a:pathLst>
                <a:path w="4816592" h="1094988">
                  <a:moveTo>
                    <a:pt x="0" y="0"/>
                  </a:moveTo>
                  <a:lnTo>
                    <a:pt x="4816592" y="0"/>
                  </a:lnTo>
                  <a:lnTo>
                    <a:pt x="4816592" y="1094988"/>
                  </a:lnTo>
                  <a:lnTo>
                    <a:pt x="0" y="1094988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/>
            <a:lstStyle/>
            <a:p>
              <a:endParaRPr lang="en-US" dirty="0">
                <a:latin typeface="DM Sans" pitchFamily="2" charset="0"/>
              </a:endParaRPr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F80EEAB6-4417-0A82-1FE4-3AEC4137A090}"/>
                </a:ext>
              </a:extLst>
            </p:cNvPr>
            <p:cNvSpPr txBox="1"/>
            <p:nvPr/>
          </p:nvSpPr>
          <p:spPr>
            <a:xfrm>
              <a:off x="0" y="-38100"/>
              <a:ext cx="4816593" cy="11330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>
                <a:latin typeface="DM Sans" pitchFamily="2" charset="0"/>
              </a:endParaRPr>
            </a:p>
          </p:txBody>
        </p:sp>
      </p:grpSp>
      <p:sp>
        <p:nvSpPr>
          <p:cNvPr id="8" name="TextBox 8">
            <a:extLst>
              <a:ext uri="{FF2B5EF4-FFF2-40B4-BE49-F238E27FC236}">
                <a16:creationId xmlns:a16="http://schemas.microsoft.com/office/drawing/2014/main" id="{6133B190-D609-0EDA-3FDD-BCBF66331848}"/>
              </a:ext>
            </a:extLst>
          </p:cNvPr>
          <p:cNvSpPr txBox="1"/>
          <p:nvPr/>
        </p:nvSpPr>
        <p:spPr>
          <a:xfrm>
            <a:off x="2148265" y="1866900"/>
            <a:ext cx="13991465" cy="1120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99"/>
              </a:lnSpc>
            </a:pPr>
            <a:r>
              <a:rPr lang="en-US" sz="6999" b="1" dirty="0" err="1">
                <a:solidFill>
                  <a:srgbClr val="2A2E3A"/>
                </a:solidFill>
                <a:latin typeface="DM Sans" pitchFamily="2" charset="0"/>
                <a:ea typeface="Klein Bold"/>
                <a:cs typeface="Klein Bold"/>
                <a:sym typeface="Klein Bold"/>
              </a:rPr>
              <a:t>Pelanggaran</a:t>
            </a:r>
            <a:r>
              <a:rPr lang="en-US" sz="6999" b="1" dirty="0">
                <a:solidFill>
                  <a:srgbClr val="2A2E3A"/>
                </a:solidFill>
                <a:latin typeface="DM Sans" pitchFamily="2" charset="0"/>
                <a:ea typeface="Klein Bold"/>
                <a:cs typeface="Klein Bold"/>
                <a:sym typeface="Klein Bold"/>
              </a:rPr>
              <a:t> </a:t>
            </a:r>
            <a:r>
              <a:rPr lang="en-US" sz="6999" b="1" dirty="0">
                <a:solidFill>
                  <a:srgbClr val="718BAB"/>
                </a:solidFill>
                <a:latin typeface="DM Sans" pitchFamily="2" charset="0"/>
                <a:ea typeface="Klein Bold"/>
                <a:cs typeface="Klein Bold"/>
                <a:sym typeface="Klein Bold"/>
              </a:rPr>
              <a:t>Rahasia </a:t>
            </a:r>
            <a:r>
              <a:rPr lang="en-US" sz="6999" b="1" dirty="0" err="1">
                <a:solidFill>
                  <a:srgbClr val="718BAB"/>
                </a:solidFill>
                <a:latin typeface="DM Sans" pitchFamily="2" charset="0"/>
                <a:ea typeface="Klein Bold"/>
                <a:cs typeface="Klein Bold"/>
                <a:sym typeface="Klein Bold"/>
              </a:rPr>
              <a:t>Dagang</a:t>
            </a:r>
            <a:endParaRPr lang="en-US" sz="6999" b="1" dirty="0">
              <a:solidFill>
                <a:srgbClr val="718BAB"/>
              </a:solidFill>
              <a:latin typeface="DM Sans" pitchFamily="2" charset="0"/>
              <a:ea typeface="Klein Bold"/>
              <a:cs typeface="Klein Bold"/>
              <a:sym typeface="Klein Bold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51FC3F-AD35-59C4-50E0-5B14701F3893}"/>
              </a:ext>
            </a:extLst>
          </p:cNvPr>
          <p:cNvSpPr txBox="1"/>
          <p:nvPr/>
        </p:nvSpPr>
        <p:spPr>
          <a:xfrm>
            <a:off x="2632661" y="4818933"/>
            <a:ext cx="13487404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latin typeface="DM Sans" pitchFamily="2" charset="0"/>
              </a:rPr>
              <a:t>Pelanggaran</a:t>
            </a:r>
            <a:r>
              <a:rPr lang="en-US" sz="2800" dirty="0">
                <a:latin typeface="DM Sans" pitchFamily="2" charset="0"/>
              </a:rPr>
              <a:t> Rahasia </a:t>
            </a:r>
            <a:r>
              <a:rPr lang="en-US" sz="2800" dirty="0" err="1">
                <a:latin typeface="DM Sans" pitchFamily="2" charset="0"/>
              </a:rPr>
              <a:t>Dagang</a:t>
            </a:r>
            <a:r>
              <a:rPr lang="en-US" sz="2800" dirty="0">
                <a:latin typeface="DM Sans" pitchFamily="2" charset="0"/>
              </a:rPr>
              <a:t> </a:t>
            </a:r>
            <a:r>
              <a:rPr lang="en-US" sz="2800" dirty="0" err="1">
                <a:latin typeface="DM Sans" pitchFamily="2" charset="0"/>
              </a:rPr>
              <a:t>terjadi</a:t>
            </a:r>
            <a:r>
              <a:rPr lang="en-US" sz="2800" dirty="0">
                <a:latin typeface="DM Sans" pitchFamily="2" charset="0"/>
              </a:rPr>
              <a:t> </a:t>
            </a:r>
            <a:r>
              <a:rPr lang="en-US" sz="2800" dirty="0" err="1">
                <a:latin typeface="DM Sans" pitchFamily="2" charset="0"/>
              </a:rPr>
              <a:t>apabila</a:t>
            </a:r>
            <a:r>
              <a:rPr lang="en-US" sz="2800" dirty="0">
                <a:latin typeface="DM Sans" pitchFamily="2" charset="0"/>
              </a:rPr>
              <a:t>:</a:t>
            </a:r>
          </a:p>
          <a:p>
            <a:endParaRPr lang="en-US" sz="2800" dirty="0">
              <a:latin typeface="DM Sans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DM Sans" pitchFamily="2" charset="0"/>
              </a:rPr>
              <a:t>Seseorang</a:t>
            </a:r>
            <a:r>
              <a:rPr lang="en-US" sz="2800" dirty="0">
                <a:latin typeface="DM Sans" pitchFamily="2" charset="0"/>
              </a:rPr>
              <a:t> </a:t>
            </a:r>
            <a:r>
              <a:rPr lang="en-US" sz="2800" dirty="0" err="1">
                <a:latin typeface="DM Sans" pitchFamily="2" charset="0"/>
              </a:rPr>
              <a:t>dengan</a:t>
            </a:r>
            <a:r>
              <a:rPr lang="en-US" sz="2800" dirty="0">
                <a:latin typeface="DM Sans" pitchFamily="2" charset="0"/>
              </a:rPr>
              <a:t> </a:t>
            </a:r>
            <a:r>
              <a:rPr lang="en-US" sz="2800" dirty="0" err="1">
                <a:latin typeface="DM Sans" pitchFamily="2" charset="0"/>
              </a:rPr>
              <a:t>sengaja</a:t>
            </a:r>
            <a:r>
              <a:rPr lang="en-US" sz="2800" dirty="0">
                <a:latin typeface="DM Sans" pitchFamily="2" charset="0"/>
              </a:rPr>
              <a:t> </a:t>
            </a:r>
            <a:r>
              <a:rPr lang="en-US" sz="2800" dirty="0" err="1">
                <a:latin typeface="DM Sans" pitchFamily="2" charset="0"/>
              </a:rPr>
              <a:t>mengungkapkan</a:t>
            </a:r>
            <a:r>
              <a:rPr lang="en-US" sz="2800" dirty="0">
                <a:latin typeface="DM Sans" pitchFamily="2" charset="0"/>
              </a:rPr>
              <a:t> </a:t>
            </a:r>
            <a:r>
              <a:rPr lang="en-US" sz="2800" dirty="0" err="1">
                <a:latin typeface="DM Sans" pitchFamily="2" charset="0"/>
              </a:rPr>
              <a:t>rahasia</a:t>
            </a:r>
            <a:r>
              <a:rPr lang="en-US" sz="2800" dirty="0">
                <a:latin typeface="DM Sans" pitchFamily="2" charset="0"/>
              </a:rPr>
              <a:t> </a:t>
            </a:r>
            <a:r>
              <a:rPr lang="en-US" sz="2800" dirty="0" err="1">
                <a:latin typeface="DM Sans" pitchFamily="2" charset="0"/>
              </a:rPr>
              <a:t>dagang</a:t>
            </a:r>
            <a:r>
              <a:rPr lang="en-US" sz="2800" dirty="0">
                <a:latin typeface="DM Sans" pitchFamily="2" charset="0"/>
              </a:rPr>
              <a:t>, </a:t>
            </a:r>
            <a:r>
              <a:rPr lang="en-US" sz="2800" dirty="0" err="1">
                <a:latin typeface="DM Sans" pitchFamily="2" charset="0"/>
              </a:rPr>
              <a:t>mengingkari</a:t>
            </a:r>
            <a:r>
              <a:rPr lang="en-US" sz="2800" dirty="0">
                <a:latin typeface="DM Sans" pitchFamily="2" charset="0"/>
              </a:rPr>
              <a:t> </a:t>
            </a:r>
            <a:r>
              <a:rPr lang="en-US" sz="2800" dirty="0" err="1">
                <a:latin typeface="DM Sans" pitchFamily="2" charset="0"/>
              </a:rPr>
              <a:t>kesepakatan</a:t>
            </a:r>
            <a:r>
              <a:rPr lang="en-US" sz="2800" dirty="0">
                <a:latin typeface="DM Sans" pitchFamily="2" charset="0"/>
              </a:rPr>
              <a:t> atau </a:t>
            </a:r>
            <a:r>
              <a:rPr lang="en-US" sz="2800" dirty="0" err="1">
                <a:latin typeface="DM Sans" pitchFamily="2" charset="0"/>
              </a:rPr>
              <a:t>mengingkari</a:t>
            </a:r>
            <a:r>
              <a:rPr lang="en-US" sz="2800" dirty="0">
                <a:latin typeface="DM Sans" pitchFamily="2" charset="0"/>
              </a:rPr>
              <a:t> </a:t>
            </a:r>
            <a:r>
              <a:rPr lang="en-US" sz="2800" dirty="0" err="1">
                <a:latin typeface="DM Sans" pitchFamily="2" charset="0"/>
              </a:rPr>
              <a:t>kewajiban</a:t>
            </a:r>
            <a:r>
              <a:rPr lang="en-US" sz="2800" dirty="0">
                <a:latin typeface="DM Sans" pitchFamily="2" charset="0"/>
              </a:rPr>
              <a:t> </a:t>
            </a:r>
            <a:r>
              <a:rPr lang="en-US" sz="2800" dirty="0" err="1">
                <a:latin typeface="DM Sans" pitchFamily="2" charset="0"/>
              </a:rPr>
              <a:t>tertulis</a:t>
            </a:r>
            <a:r>
              <a:rPr lang="en-US" sz="2800" dirty="0">
                <a:latin typeface="DM Sans" pitchFamily="2" charset="0"/>
              </a:rPr>
              <a:t> atau </a:t>
            </a:r>
            <a:r>
              <a:rPr lang="en-US" sz="2800" dirty="0" err="1">
                <a:latin typeface="DM Sans" pitchFamily="2" charset="0"/>
              </a:rPr>
              <a:t>tidak</a:t>
            </a:r>
            <a:r>
              <a:rPr lang="en-US" sz="2800" dirty="0">
                <a:latin typeface="DM Sans" pitchFamily="2" charset="0"/>
              </a:rPr>
              <a:t> </a:t>
            </a:r>
            <a:r>
              <a:rPr lang="en-US" sz="2800" dirty="0" err="1">
                <a:latin typeface="DM Sans" pitchFamily="2" charset="0"/>
              </a:rPr>
              <a:t>tertulis</a:t>
            </a:r>
            <a:r>
              <a:rPr lang="en-US" sz="2800" dirty="0">
                <a:latin typeface="DM Sans" pitchFamily="2" charset="0"/>
              </a:rPr>
              <a:t> untuk </a:t>
            </a:r>
            <a:r>
              <a:rPr lang="en-US" sz="2800" dirty="0" err="1">
                <a:latin typeface="DM Sans" pitchFamily="2" charset="0"/>
              </a:rPr>
              <a:t>menjaga</a:t>
            </a:r>
            <a:r>
              <a:rPr lang="en-US" sz="2800" dirty="0">
                <a:latin typeface="DM Sans" pitchFamily="2" charset="0"/>
              </a:rPr>
              <a:t> </a:t>
            </a:r>
            <a:r>
              <a:rPr lang="en-US" sz="2800" dirty="0" err="1">
                <a:latin typeface="DM Sans" pitchFamily="2" charset="0"/>
              </a:rPr>
              <a:t>rahasia</a:t>
            </a:r>
            <a:r>
              <a:rPr lang="en-US" sz="2800" dirty="0">
                <a:latin typeface="DM Sans" pitchFamily="2" charset="0"/>
              </a:rPr>
              <a:t> </a:t>
            </a:r>
            <a:r>
              <a:rPr lang="en-US" sz="2800" dirty="0" err="1">
                <a:latin typeface="DM Sans" pitchFamily="2" charset="0"/>
              </a:rPr>
              <a:t>dagang</a:t>
            </a:r>
            <a:r>
              <a:rPr lang="en-US" sz="2800" dirty="0">
                <a:latin typeface="DM Sans" pitchFamily="2" charset="0"/>
              </a:rPr>
              <a:t> yang </a:t>
            </a:r>
            <a:r>
              <a:rPr lang="en-US" sz="2800" dirty="0" err="1">
                <a:latin typeface="DM Sans" pitchFamily="2" charset="0"/>
              </a:rPr>
              <a:t>bersangkutan</a:t>
            </a:r>
            <a:r>
              <a:rPr lang="en-US" sz="2800" dirty="0">
                <a:latin typeface="DM Sans" pitchFamily="2" charset="0"/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latin typeface="DM Sans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DM Sans" pitchFamily="2" charset="0"/>
              </a:rPr>
              <a:t>Seseorang</a:t>
            </a:r>
            <a:r>
              <a:rPr lang="en-US" sz="2800" dirty="0">
                <a:latin typeface="DM Sans" pitchFamily="2" charset="0"/>
              </a:rPr>
              <a:t> </a:t>
            </a:r>
            <a:r>
              <a:rPr lang="en-US" sz="2800" dirty="0" err="1">
                <a:latin typeface="DM Sans" pitchFamily="2" charset="0"/>
              </a:rPr>
              <a:t>memperoleh</a:t>
            </a:r>
            <a:r>
              <a:rPr lang="en-US" sz="2800" dirty="0">
                <a:latin typeface="DM Sans" pitchFamily="2" charset="0"/>
              </a:rPr>
              <a:t> atau </a:t>
            </a:r>
            <a:r>
              <a:rPr lang="en-US" sz="2800" dirty="0" err="1">
                <a:latin typeface="DM Sans" pitchFamily="2" charset="0"/>
              </a:rPr>
              <a:t>menguasai</a:t>
            </a:r>
            <a:r>
              <a:rPr lang="en-US" sz="2800" dirty="0">
                <a:latin typeface="DM Sans" pitchFamily="2" charset="0"/>
              </a:rPr>
              <a:t> </a:t>
            </a:r>
            <a:r>
              <a:rPr lang="en-US" sz="2800" dirty="0" err="1">
                <a:latin typeface="DM Sans" pitchFamily="2" charset="0"/>
              </a:rPr>
              <a:t>rahasia</a:t>
            </a:r>
            <a:r>
              <a:rPr lang="en-US" sz="2800" dirty="0">
                <a:latin typeface="DM Sans" pitchFamily="2" charset="0"/>
              </a:rPr>
              <a:t> </a:t>
            </a:r>
            <a:r>
              <a:rPr lang="en-US" sz="2800" dirty="0" err="1">
                <a:latin typeface="DM Sans" pitchFamily="2" charset="0"/>
              </a:rPr>
              <a:t>dagang</a:t>
            </a:r>
            <a:r>
              <a:rPr lang="en-US" sz="2800" dirty="0">
                <a:latin typeface="DM Sans" pitchFamily="2" charset="0"/>
              </a:rPr>
              <a:t> </a:t>
            </a:r>
            <a:r>
              <a:rPr lang="en-US" sz="2800" dirty="0" err="1">
                <a:latin typeface="DM Sans" pitchFamily="2" charset="0"/>
              </a:rPr>
              <a:t>dengan</a:t>
            </a:r>
            <a:r>
              <a:rPr lang="en-US" sz="2800" dirty="0">
                <a:latin typeface="DM Sans" pitchFamily="2" charset="0"/>
              </a:rPr>
              <a:t> </a:t>
            </a:r>
            <a:r>
              <a:rPr lang="en-US" sz="2800" dirty="0" err="1">
                <a:latin typeface="DM Sans" pitchFamily="2" charset="0"/>
              </a:rPr>
              <a:t>cara</a:t>
            </a:r>
            <a:r>
              <a:rPr lang="en-US" sz="2800" dirty="0">
                <a:latin typeface="DM Sans" pitchFamily="2" charset="0"/>
              </a:rPr>
              <a:t> yang </a:t>
            </a:r>
            <a:r>
              <a:rPr lang="en-US" sz="2800" dirty="0" err="1">
                <a:latin typeface="DM Sans" pitchFamily="2" charset="0"/>
              </a:rPr>
              <a:t>bertentangan</a:t>
            </a:r>
            <a:r>
              <a:rPr lang="en-US" sz="2800" dirty="0">
                <a:latin typeface="DM Sans" pitchFamily="2" charset="0"/>
              </a:rPr>
              <a:t> </a:t>
            </a:r>
            <a:r>
              <a:rPr lang="en-US" sz="2800" dirty="0" err="1">
                <a:latin typeface="DM Sans" pitchFamily="2" charset="0"/>
              </a:rPr>
              <a:t>dengan</a:t>
            </a:r>
            <a:r>
              <a:rPr lang="en-US" sz="2800" dirty="0">
                <a:latin typeface="DM Sans" pitchFamily="2" charset="0"/>
              </a:rPr>
              <a:t> </a:t>
            </a:r>
            <a:r>
              <a:rPr lang="en-US" sz="2800" dirty="0" err="1">
                <a:latin typeface="DM Sans" pitchFamily="2" charset="0"/>
              </a:rPr>
              <a:t>peraturan</a:t>
            </a:r>
            <a:r>
              <a:rPr lang="en-US" sz="2800" dirty="0">
                <a:latin typeface="DM Sans" pitchFamily="2" charset="0"/>
              </a:rPr>
              <a:t> </a:t>
            </a:r>
            <a:r>
              <a:rPr lang="en-US" sz="2800" dirty="0" err="1">
                <a:latin typeface="DM Sans" pitchFamily="2" charset="0"/>
              </a:rPr>
              <a:t>perundang-undangan</a:t>
            </a:r>
            <a:r>
              <a:rPr lang="en-US" sz="2800" dirty="0">
                <a:latin typeface="DM Sans" pitchFamily="2" charset="0"/>
              </a:rPr>
              <a:t> yang </a:t>
            </a:r>
            <a:r>
              <a:rPr lang="en-US" sz="2800" dirty="0" err="1">
                <a:latin typeface="DM Sans" pitchFamily="2" charset="0"/>
              </a:rPr>
              <a:t>berlaku</a:t>
            </a:r>
            <a:r>
              <a:rPr lang="en-US" sz="2800" dirty="0">
                <a:latin typeface="DM Sans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684708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70563E-5B2C-6C94-3B75-AF171FCF46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FAB30474-908E-D1DB-D3C8-8F21712F80B4}"/>
              </a:ext>
            </a:extLst>
          </p:cNvPr>
          <p:cNvSpPr/>
          <p:nvPr/>
        </p:nvSpPr>
        <p:spPr>
          <a:xfrm>
            <a:off x="-6507438" y="-2845897"/>
            <a:ext cx="15978794" cy="15978794"/>
          </a:xfrm>
          <a:custGeom>
            <a:avLst/>
            <a:gdLst/>
            <a:ahLst/>
            <a:cxnLst/>
            <a:rect l="l" t="t" r="r" b="b"/>
            <a:pathLst>
              <a:path w="15978794" h="15978794">
                <a:moveTo>
                  <a:pt x="0" y="0"/>
                </a:moveTo>
                <a:lnTo>
                  <a:pt x="15978795" y="0"/>
                </a:lnTo>
                <a:lnTo>
                  <a:pt x="15978795" y="15978794"/>
                </a:lnTo>
                <a:lnTo>
                  <a:pt x="0" y="159787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DM Sans" pitchFamily="2" charset="0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2179E4BE-7B6F-B944-D7B9-E5A97669681B}"/>
              </a:ext>
            </a:extLst>
          </p:cNvPr>
          <p:cNvSpPr txBox="1"/>
          <p:nvPr/>
        </p:nvSpPr>
        <p:spPr>
          <a:xfrm>
            <a:off x="1520196" y="4298462"/>
            <a:ext cx="6278177" cy="1131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099"/>
              </a:lnSpc>
            </a:pPr>
            <a:r>
              <a:rPr lang="en-US" sz="6999" b="1" dirty="0" err="1">
                <a:solidFill>
                  <a:srgbClr val="FFFFFF"/>
                </a:solidFill>
                <a:latin typeface="DM Sans" pitchFamily="2" charset="0"/>
                <a:ea typeface="Klein Bold"/>
                <a:cs typeface="Klein Bold"/>
                <a:sym typeface="Klein Bold"/>
              </a:rPr>
              <a:t>Plagiarisme</a:t>
            </a:r>
            <a:endParaRPr lang="en-US" sz="6999" b="1" dirty="0">
              <a:solidFill>
                <a:srgbClr val="FFFFFF"/>
              </a:solidFill>
              <a:latin typeface="DM Sans" pitchFamily="2" charset="0"/>
              <a:ea typeface="Klein Bold"/>
              <a:cs typeface="Klein Bold"/>
              <a:sym typeface="Klein Bold"/>
            </a:endParaRP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1BE7347D-8A63-E9B1-C236-47F6215E4D5E}"/>
              </a:ext>
            </a:extLst>
          </p:cNvPr>
          <p:cNvSpPr txBox="1"/>
          <p:nvPr/>
        </p:nvSpPr>
        <p:spPr>
          <a:xfrm>
            <a:off x="10287000" y="3235285"/>
            <a:ext cx="6835444" cy="38164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spcBef>
                <a:spcPct val="0"/>
              </a:spcBef>
            </a:pPr>
            <a:r>
              <a:rPr lang="en-US" sz="3200" b="1" i="1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Plagiarisme</a:t>
            </a:r>
            <a:r>
              <a:rPr lang="en-US" sz="3200" b="1" i="1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200" b="1" i="1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…</a:t>
            </a:r>
          </a:p>
          <a:p>
            <a:pPr marL="0" lvl="0" indent="0" algn="l">
              <a:spcBef>
                <a:spcPct val="0"/>
              </a:spcBef>
            </a:pPr>
            <a:r>
              <a:rPr lang="en-US" sz="2400" i="1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tindakan</a:t>
            </a:r>
            <a:r>
              <a:rPr lang="en-US" sz="2400" i="1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400" i="1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mencuri</a:t>
            </a:r>
            <a:r>
              <a:rPr lang="en-US" sz="2400" i="1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ide atau kata </a:t>
            </a:r>
            <a:r>
              <a:rPr lang="en-US" sz="2400" i="1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kata</a:t>
            </a:r>
            <a:r>
              <a:rPr lang="en-US" sz="2400" i="1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400" i="1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seseorang</a:t>
            </a:r>
            <a:r>
              <a:rPr lang="en-US" sz="2400" i="1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dan </a:t>
            </a:r>
            <a:r>
              <a:rPr lang="en-US" sz="2400" i="1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menjadikannya</a:t>
            </a:r>
            <a:r>
              <a:rPr lang="en-US" sz="2400" i="1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400" i="1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sebagai</a:t>
            </a:r>
            <a:r>
              <a:rPr lang="en-US" sz="2400" i="1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400" i="1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miliknya</a:t>
            </a:r>
            <a:r>
              <a:rPr lang="en-US" sz="2400" i="1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.</a:t>
            </a:r>
          </a:p>
          <a:p>
            <a:pPr marL="0" lvl="0" indent="0" algn="l">
              <a:spcBef>
                <a:spcPct val="0"/>
              </a:spcBef>
            </a:pPr>
            <a:endParaRPr lang="en-US" sz="2400" dirty="0">
              <a:solidFill>
                <a:srgbClr val="2A2E3A"/>
              </a:solidFill>
              <a:latin typeface="DM Sans" pitchFamily="2" charset="0"/>
              <a:ea typeface="Helios"/>
              <a:cs typeface="Helios"/>
              <a:sym typeface="Helios"/>
            </a:endParaRPr>
          </a:p>
          <a:p>
            <a:pPr marL="0" lvl="0" indent="0" algn="l">
              <a:spcBef>
                <a:spcPct val="0"/>
              </a:spcBef>
            </a:pPr>
            <a:endParaRPr lang="en-US" sz="2400" u="none" dirty="0">
              <a:solidFill>
                <a:srgbClr val="2A2E3A"/>
              </a:solidFill>
              <a:latin typeface="DM Sans" pitchFamily="2" charset="0"/>
              <a:ea typeface="Helios"/>
              <a:cs typeface="Helios"/>
              <a:sym typeface="Helios"/>
            </a:endParaRPr>
          </a:p>
          <a:p>
            <a:pPr marL="0" lvl="0" indent="0" algn="l">
              <a:spcBef>
                <a:spcPct val="0"/>
              </a:spcBef>
            </a:pPr>
            <a:r>
              <a:rPr lang="en-US" sz="24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Ledakan</a:t>
            </a:r>
            <a:r>
              <a:rPr lang="en-US" sz="24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konten </a:t>
            </a:r>
            <a:r>
              <a:rPr lang="en-US" sz="24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elektronik</a:t>
            </a:r>
            <a:r>
              <a:rPr lang="en-US" sz="24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dan </a:t>
            </a:r>
            <a:r>
              <a:rPr lang="en-US" sz="24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pertumbuhan</a:t>
            </a:r>
            <a:r>
              <a:rPr lang="en-US" sz="24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Web </a:t>
            </a:r>
            <a:r>
              <a:rPr lang="en-US" sz="24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telah</a:t>
            </a:r>
            <a:r>
              <a:rPr lang="en-US" sz="24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4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memudahkan</a:t>
            </a:r>
            <a:r>
              <a:rPr lang="en-US" sz="24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untuk </a:t>
            </a:r>
            <a:r>
              <a:rPr lang="en-US" sz="2400" b="1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memotong</a:t>
            </a:r>
            <a:r>
              <a:rPr lang="en-US" sz="2400" b="1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dan </a:t>
            </a:r>
            <a:r>
              <a:rPr lang="en-US" sz="2400" b="1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menempelkan</a:t>
            </a:r>
            <a:r>
              <a:rPr lang="en-US" sz="2400" b="1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4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paragraf</a:t>
            </a:r>
            <a:r>
              <a:rPr lang="en-US" sz="24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ke </a:t>
            </a:r>
            <a:r>
              <a:rPr lang="en-US" sz="24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dalam</a:t>
            </a:r>
            <a:r>
              <a:rPr lang="en-US" sz="24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4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makalah</a:t>
            </a:r>
            <a:r>
              <a:rPr lang="en-US" sz="24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dan </a:t>
            </a:r>
            <a:r>
              <a:rPr lang="en-US" sz="24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dokumen</a:t>
            </a:r>
            <a:r>
              <a:rPr lang="en-US" sz="24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lain </a:t>
            </a:r>
            <a:r>
              <a:rPr lang="en-US" sz="2400" b="1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tanpa</a:t>
            </a:r>
            <a:r>
              <a:rPr lang="en-US" sz="2400" b="1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400" b="1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kutipan</a:t>
            </a:r>
            <a:r>
              <a:rPr lang="en-US" sz="2400" b="1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4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atau </a:t>
            </a:r>
            <a:r>
              <a:rPr lang="en-US" sz="24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tanda</a:t>
            </a:r>
            <a:r>
              <a:rPr lang="en-US" sz="24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4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kutip</a:t>
            </a:r>
            <a:r>
              <a:rPr lang="en-US" sz="24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yang </a:t>
            </a:r>
            <a:r>
              <a:rPr lang="en-US" sz="24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tepat</a:t>
            </a:r>
            <a:r>
              <a:rPr lang="en-US" sz="24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. </a:t>
            </a:r>
          </a:p>
        </p:txBody>
      </p:sp>
    </p:spTree>
    <p:extLst>
      <p:ext uri="{BB962C8B-B14F-4D97-AF65-F5344CB8AC3E}">
        <p14:creationId xmlns:p14="http://schemas.microsoft.com/office/powerpoint/2010/main" val="3356852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39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14350" y="485775"/>
            <a:ext cx="17259300" cy="9286429"/>
            <a:chOff x="0" y="0"/>
            <a:chExt cx="4545659" cy="244580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45659" cy="2445808"/>
            </a:xfrm>
            <a:custGeom>
              <a:avLst/>
              <a:gdLst/>
              <a:ahLst/>
              <a:cxnLst/>
              <a:rect l="l" t="t" r="r" b="b"/>
              <a:pathLst>
                <a:path w="4545659" h="2445808">
                  <a:moveTo>
                    <a:pt x="0" y="0"/>
                  </a:moveTo>
                  <a:lnTo>
                    <a:pt x="4545659" y="0"/>
                  </a:lnTo>
                  <a:lnTo>
                    <a:pt x="4545659" y="2445808"/>
                  </a:lnTo>
                  <a:lnTo>
                    <a:pt x="0" y="244580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>
                <a:latin typeface="DM Sans" pitchFamily="2" charset="0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545659" cy="2493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>
                <a:latin typeface="DM Sans" pitchFamily="2" charset="0"/>
              </a:endParaRPr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2514600" y="2476500"/>
            <a:ext cx="13944600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4400" b="1" dirty="0">
                <a:solidFill>
                  <a:srgbClr val="2A2E3A"/>
                </a:solidFill>
                <a:latin typeface="DM Sans" pitchFamily="2" charset="0"/>
                <a:ea typeface="Klein Bold"/>
                <a:cs typeface="Klein Bold"/>
                <a:sym typeface="Klein Bold"/>
              </a:rPr>
              <a:t>CONTOH KASUS : </a:t>
            </a:r>
          </a:p>
          <a:p>
            <a:pPr algn="l"/>
            <a:r>
              <a:rPr lang="en-US" sz="4400" b="1" dirty="0">
                <a:solidFill>
                  <a:srgbClr val="2A2E3A"/>
                </a:solidFill>
                <a:latin typeface="DM Sans" pitchFamily="2" charset="0"/>
                <a:ea typeface="Klein Bold"/>
                <a:cs typeface="Klein Bold"/>
                <a:sym typeface="Klein Bold"/>
              </a:rPr>
              <a:t>SENGKETA HAK KEKAYAAN INTELEKTUAL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2139802-5908-F1E5-D065-8BD51F439D63}"/>
              </a:ext>
            </a:extLst>
          </p:cNvPr>
          <p:cNvSpPr txBox="1"/>
          <p:nvPr/>
        </p:nvSpPr>
        <p:spPr>
          <a:xfrm>
            <a:off x="2514600" y="4858790"/>
            <a:ext cx="141732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dirty="0">
                <a:latin typeface="DM Sans" pitchFamily="2" charset="0"/>
              </a:rPr>
              <a:t>DC Comics vs Wafer Superman</a:t>
            </a:r>
          </a:p>
          <a:p>
            <a:endParaRPr lang="en-US" sz="4000" dirty="0">
              <a:latin typeface="DM Sans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4000" dirty="0">
                <a:latin typeface="DM Sans" pitchFamily="2" charset="0"/>
              </a:rPr>
              <a:t>Geprek Bensu vs I Am Geprek Bensu</a:t>
            </a:r>
            <a:endParaRPr lang="en-US" sz="4000" dirty="0">
              <a:latin typeface="DM Sans" pitchFamily="2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A5C899-5334-A286-3A4B-4850D396FD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32BE94AF-661A-A2C2-6099-9CE9BDF94659}"/>
              </a:ext>
            </a:extLst>
          </p:cNvPr>
          <p:cNvGrpSpPr/>
          <p:nvPr/>
        </p:nvGrpSpPr>
        <p:grpSpPr>
          <a:xfrm>
            <a:off x="514350" y="485775"/>
            <a:ext cx="17259300" cy="9286429"/>
            <a:chOff x="0" y="0"/>
            <a:chExt cx="4545659" cy="2445808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0B8A5A10-1EE9-8B8E-DB84-773F51475304}"/>
                </a:ext>
              </a:extLst>
            </p:cNvPr>
            <p:cNvSpPr/>
            <p:nvPr/>
          </p:nvSpPr>
          <p:spPr>
            <a:xfrm>
              <a:off x="0" y="0"/>
              <a:ext cx="4545659" cy="2445808"/>
            </a:xfrm>
            <a:custGeom>
              <a:avLst/>
              <a:gdLst/>
              <a:ahLst/>
              <a:cxnLst/>
              <a:rect l="l" t="t" r="r" b="b"/>
              <a:pathLst>
                <a:path w="4545659" h="2445808">
                  <a:moveTo>
                    <a:pt x="0" y="0"/>
                  </a:moveTo>
                  <a:lnTo>
                    <a:pt x="4545659" y="0"/>
                  </a:lnTo>
                  <a:lnTo>
                    <a:pt x="4545659" y="2445808"/>
                  </a:lnTo>
                  <a:lnTo>
                    <a:pt x="0" y="244580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5F7A3710-692D-1F87-6014-B6DE660C69FD}"/>
                </a:ext>
              </a:extLst>
            </p:cNvPr>
            <p:cNvSpPr txBox="1"/>
            <p:nvPr/>
          </p:nvSpPr>
          <p:spPr>
            <a:xfrm>
              <a:off x="0" y="-47625"/>
              <a:ext cx="4545659" cy="2493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27" name="TextBox 27">
            <a:extLst>
              <a:ext uri="{FF2B5EF4-FFF2-40B4-BE49-F238E27FC236}">
                <a16:creationId xmlns:a16="http://schemas.microsoft.com/office/drawing/2014/main" id="{D45A5447-B18E-9ADD-2853-0E06D5DCDCD3}"/>
              </a:ext>
            </a:extLst>
          </p:cNvPr>
          <p:cNvSpPr txBox="1"/>
          <p:nvPr/>
        </p:nvSpPr>
        <p:spPr>
          <a:xfrm>
            <a:off x="1219200" y="2734184"/>
            <a:ext cx="5171318" cy="817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500"/>
              </a:lnSpc>
            </a:pPr>
            <a:r>
              <a:rPr lang="en-US" sz="5000" b="1" dirty="0">
                <a:solidFill>
                  <a:srgbClr val="2A2E3A"/>
                </a:solidFill>
                <a:latin typeface="Klein Bold"/>
                <a:ea typeface="Klein Bold"/>
                <a:cs typeface="Klein Bold"/>
                <a:sym typeface="Klein Bold"/>
              </a:rPr>
              <a:t>REFERENCES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13421D0-73BF-DDF1-D266-4070FA4B5175}"/>
              </a:ext>
            </a:extLst>
          </p:cNvPr>
          <p:cNvSpPr txBox="1"/>
          <p:nvPr/>
        </p:nvSpPr>
        <p:spPr>
          <a:xfrm>
            <a:off x="1219200" y="3699748"/>
            <a:ext cx="141732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Ethics In Information Technology Third Edition (George W. Reynolds) Ch6, p.195-234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err="1"/>
              <a:t>Direktorat</a:t>
            </a:r>
            <a:r>
              <a:rPr lang="en-US" sz="2800" dirty="0"/>
              <a:t> </a:t>
            </a:r>
            <a:r>
              <a:rPr lang="en-US" sz="2800" dirty="0" err="1"/>
              <a:t>Jendral</a:t>
            </a:r>
            <a:r>
              <a:rPr lang="en-US" sz="2800" dirty="0"/>
              <a:t> </a:t>
            </a:r>
            <a:r>
              <a:rPr lang="en-US" sz="2800" dirty="0" err="1"/>
              <a:t>Kekayaan</a:t>
            </a:r>
            <a:r>
              <a:rPr lang="en-US" sz="2800" dirty="0"/>
              <a:t> </a:t>
            </a:r>
            <a:r>
              <a:rPr lang="en-US" sz="2800" dirty="0" err="1"/>
              <a:t>Intelektual</a:t>
            </a:r>
            <a:r>
              <a:rPr lang="en-US" sz="2800" dirty="0"/>
              <a:t>-Kementerian Hukum &amp; HAM R.I. (https://dgip.go.id/)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The Handbook of Information and Computer Ethics (Edited by Kenneth Einar </a:t>
            </a:r>
            <a:r>
              <a:rPr lang="en-US" sz="2800" dirty="0" err="1"/>
              <a:t>Himma</a:t>
            </a:r>
            <a:r>
              <a:rPr lang="en-US" sz="2800" dirty="0"/>
              <a:t> and Herman T. Tavani). Ch. 5, p.105-130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Contemporary Issues In Ethics and Information Technology (Robert A. Schultz)</a:t>
            </a:r>
          </a:p>
        </p:txBody>
      </p:sp>
    </p:spTree>
    <p:extLst>
      <p:ext uri="{BB962C8B-B14F-4D97-AF65-F5344CB8AC3E}">
        <p14:creationId xmlns:p14="http://schemas.microsoft.com/office/powerpoint/2010/main" val="2648324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347060-FCEC-C77C-3E43-09CCEC091D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>
            <a:extLst>
              <a:ext uri="{FF2B5EF4-FFF2-40B4-BE49-F238E27FC236}">
                <a16:creationId xmlns:a16="http://schemas.microsoft.com/office/drawing/2014/main" id="{D08D45D0-0D42-8684-B855-08CD9D84214C}"/>
              </a:ext>
            </a:extLst>
          </p:cNvPr>
          <p:cNvSpPr txBox="1"/>
          <p:nvPr/>
        </p:nvSpPr>
        <p:spPr>
          <a:xfrm>
            <a:off x="910515" y="2743275"/>
            <a:ext cx="9334500" cy="11316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9099"/>
              </a:lnSpc>
            </a:pPr>
            <a:r>
              <a:rPr lang="en-US" sz="6000" b="1" dirty="0">
                <a:solidFill>
                  <a:srgbClr val="718BAB"/>
                </a:solidFill>
                <a:latin typeface="DM Sans" pitchFamily="2" charset="0"/>
                <a:ea typeface="Klein Bold"/>
                <a:cs typeface="Klein Bold"/>
                <a:sym typeface="Klein Bold"/>
              </a:rPr>
              <a:t>Intellectual Property</a:t>
            </a: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4764A68F-5C22-594A-179C-092F2C4A7159}"/>
              </a:ext>
            </a:extLst>
          </p:cNvPr>
          <p:cNvSpPr txBox="1"/>
          <p:nvPr/>
        </p:nvSpPr>
        <p:spPr>
          <a:xfrm>
            <a:off x="533401" y="4261890"/>
            <a:ext cx="8118930" cy="28584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5440" lvl="1" algn="l">
              <a:lnSpc>
                <a:spcPts val="4479"/>
              </a:lnSpc>
            </a:pPr>
            <a:r>
              <a:rPr lang="en-US" sz="32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“……….</a:t>
            </a:r>
            <a:r>
              <a:rPr lang="en-US" sz="3200" b="1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kekayaan</a:t>
            </a:r>
            <a:r>
              <a:rPr lang="en-US" sz="3200" b="1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non </a:t>
            </a:r>
            <a:r>
              <a:rPr lang="en-US" sz="3200" b="1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fisik</a:t>
            </a:r>
            <a:r>
              <a:rPr lang="en-US" sz="3200" b="1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2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yang </a:t>
            </a:r>
            <a:r>
              <a:rPr lang="en-US" sz="32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merupakan</a:t>
            </a:r>
            <a:r>
              <a:rPr lang="en-US" sz="32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200" b="1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produk</a:t>
            </a:r>
            <a:r>
              <a:rPr lang="en-US" sz="32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dari</a:t>
            </a:r>
            <a:r>
              <a:rPr lang="en-US" sz="32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proses </a:t>
            </a:r>
            <a:r>
              <a:rPr lang="en-US" sz="32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kognitif</a:t>
            </a:r>
            <a:r>
              <a:rPr lang="en-US" sz="32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dan yang nilainya </a:t>
            </a:r>
            <a:r>
              <a:rPr lang="en-US" sz="32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didasarkan</a:t>
            </a:r>
            <a:r>
              <a:rPr lang="en-US" sz="32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pada </a:t>
            </a:r>
            <a:r>
              <a:rPr lang="en-US" sz="32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beberapa</a:t>
            </a:r>
            <a:r>
              <a:rPr lang="en-US" sz="32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ide atau Kumpulan ide”</a:t>
            </a:r>
          </a:p>
          <a:p>
            <a:pPr marL="345440" lvl="1" algn="l">
              <a:lnSpc>
                <a:spcPts val="4479"/>
              </a:lnSpc>
            </a:pPr>
            <a:r>
              <a:rPr lang="en-US" sz="32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(</a:t>
            </a:r>
            <a:r>
              <a:rPr lang="en-US" sz="3200" i="1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Kenneth E.</a:t>
            </a:r>
            <a:r>
              <a:rPr lang="en-US" sz="3200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)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3E35214-141A-07CF-C2F1-536FBC0690E0}"/>
              </a:ext>
            </a:extLst>
          </p:cNvPr>
          <p:cNvGrpSpPr/>
          <p:nvPr/>
        </p:nvGrpSpPr>
        <p:grpSpPr>
          <a:xfrm>
            <a:off x="8406239" y="260251"/>
            <a:ext cx="9856393" cy="9856393"/>
            <a:chOff x="8418272" y="215303"/>
            <a:chExt cx="9856393" cy="9856393"/>
          </a:xfrm>
        </p:grpSpPr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B88E83F0-39E9-80D0-13BD-CBC165D9CB65}"/>
                </a:ext>
              </a:extLst>
            </p:cNvPr>
            <p:cNvSpPr/>
            <p:nvPr/>
          </p:nvSpPr>
          <p:spPr>
            <a:xfrm>
              <a:off x="10178080" y="1972562"/>
              <a:ext cx="6136095" cy="6341888"/>
            </a:xfrm>
            <a:custGeom>
              <a:avLst/>
              <a:gdLst/>
              <a:ahLst/>
              <a:cxnLst/>
              <a:rect l="l" t="t" r="r" b="b"/>
              <a:pathLst>
                <a:path w="6350012" h="6562979">
                  <a:moveTo>
                    <a:pt x="6350000" y="5480583"/>
                  </a:moveTo>
                  <a:cubicBezTo>
                    <a:pt x="6350000" y="6078372"/>
                    <a:pt x="5865419" y="6562979"/>
                    <a:pt x="5267617" y="6562979"/>
                  </a:cubicBezTo>
                  <a:lnTo>
                    <a:pt x="1082383" y="6562979"/>
                  </a:lnTo>
                  <a:cubicBezTo>
                    <a:pt x="484594" y="6562979"/>
                    <a:pt x="0" y="6078385"/>
                    <a:pt x="0" y="5480583"/>
                  </a:cubicBezTo>
                  <a:lnTo>
                    <a:pt x="0" y="1082383"/>
                  </a:lnTo>
                  <a:cubicBezTo>
                    <a:pt x="0" y="484594"/>
                    <a:pt x="484581" y="0"/>
                    <a:pt x="1082383" y="0"/>
                  </a:cubicBezTo>
                  <a:lnTo>
                    <a:pt x="5267630" y="0"/>
                  </a:lnTo>
                  <a:cubicBezTo>
                    <a:pt x="5865419" y="0"/>
                    <a:pt x="6350012" y="484594"/>
                    <a:pt x="6350012" y="1082383"/>
                  </a:cubicBezTo>
                  <a:lnTo>
                    <a:pt x="6350012" y="548058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627EA0">
                    <a:tint val="66000"/>
                    <a:satMod val="160000"/>
                  </a:srgbClr>
                </a:gs>
                <a:gs pos="50000">
                  <a:srgbClr val="627EA0">
                    <a:tint val="44500"/>
                    <a:satMod val="160000"/>
                  </a:srgbClr>
                </a:gs>
                <a:gs pos="100000">
                  <a:srgbClr val="627EA0">
                    <a:tint val="23500"/>
                    <a:satMod val="160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21" name="Group 2">
              <a:extLst>
                <a:ext uri="{FF2B5EF4-FFF2-40B4-BE49-F238E27FC236}">
                  <a16:creationId xmlns:a16="http://schemas.microsoft.com/office/drawing/2014/main" id="{26231CA5-5603-8556-009B-C6C629042E1D}"/>
                </a:ext>
              </a:extLst>
            </p:cNvPr>
            <p:cNvGrpSpPr/>
            <p:nvPr/>
          </p:nvGrpSpPr>
          <p:grpSpPr>
            <a:xfrm>
              <a:off x="8418272" y="215303"/>
              <a:ext cx="9856393" cy="9856393"/>
              <a:chOff x="0" y="0"/>
              <a:chExt cx="13141858" cy="13141858"/>
            </a:xfrm>
          </p:grpSpPr>
          <p:sp>
            <p:nvSpPr>
              <p:cNvPr id="22" name="Freeform 3">
                <a:extLst>
                  <a:ext uri="{FF2B5EF4-FFF2-40B4-BE49-F238E27FC236}">
                    <a16:creationId xmlns:a16="http://schemas.microsoft.com/office/drawing/2014/main" id="{A5BE9A44-F32B-250E-CD30-C7701A1A3B22}"/>
                  </a:ext>
                </a:extLst>
              </p:cNvPr>
              <p:cNvSpPr/>
              <p:nvPr/>
            </p:nvSpPr>
            <p:spPr>
              <a:xfrm rot="-1200957">
                <a:off x="1444916" y="1444916"/>
                <a:ext cx="10252025" cy="10252025"/>
              </a:xfrm>
              <a:custGeom>
                <a:avLst/>
                <a:gdLst/>
                <a:ahLst/>
                <a:cxnLst/>
                <a:rect l="l" t="t" r="r" b="b"/>
                <a:pathLst>
                  <a:path w="10252025" h="10252025">
                    <a:moveTo>
                      <a:pt x="0" y="0"/>
                    </a:moveTo>
                    <a:lnTo>
                      <a:pt x="10252025" y="0"/>
                    </a:lnTo>
                    <a:lnTo>
                      <a:pt x="10252025" y="10252025"/>
                    </a:lnTo>
                    <a:lnTo>
                      <a:pt x="0" y="1025202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alphaModFix amt="31000"/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4">
                <a:extLst>
                  <a:ext uri="{FF2B5EF4-FFF2-40B4-BE49-F238E27FC236}">
                    <a16:creationId xmlns:a16="http://schemas.microsoft.com/office/drawing/2014/main" id="{8564FD84-8C8A-18CC-FF94-10B89E78C1A4}"/>
                  </a:ext>
                </a:extLst>
              </p:cNvPr>
              <p:cNvSpPr/>
              <p:nvPr/>
            </p:nvSpPr>
            <p:spPr>
              <a:xfrm>
                <a:off x="1311122" y="1311122"/>
                <a:ext cx="10252025" cy="10252025"/>
              </a:xfrm>
              <a:custGeom>
                <a:avLst/>
                <a:gdLst/>
                <a:ahLst/>
                <a:cxnLst/>
                <a:rect l="l" t="t" r="r" b="b"/>
                <a:pathLst>
                  <a:path w="10252025" h="10252025">
                    <a:moveTo>
                      <a:pt x="0" y="0"/>
                    </a:moveTo>
                    <a:lnTo>
                      <a:pt x="10252025" y="0"/>
                    </a:lnTo>
                    <a:lnTo>
                      <a:pt x="10252025" y="10252025"/>
                    </a:lnTo>
                    <a:lnTo>
                      <a:pt x="0" y="1025202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14703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DBB27D-4096-631C-12A7-66B9999CDE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>
            <a:extLst>
              <a:ext uri="{FF2B5EF4-FFF2-40B4-BE49-F238E27FC236}">
                <a16:creationId xmlns:a16="http://schemas.microsoft.com/office/drawing/2014/main" id="{254BDBB2-B4E9-EFF7-7A33-3153AB8FE143}"/>
              </a:ext>
            </a:extLst>
          </p:cNvPr>
          <p:cNvSpPr txBox="1"/>
          <p:nvPr/>
        </p:nvSpPr>
        <p:spPr>
          <a:xfrm>
            <a:off x="789922" y="2087532"/>
            <a:ext cx="9334500" cy="11316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9099"/>
              </a:lnSpc>
            </a:pPr>
            <a:r>
              <a:rPr lang="en-US" sz="6000" b="1" dirty="0" err="1">
                <a:solidFill>
                  <a:srgbClr val="718BAB"/>
                </a:solidFill>
                <a:latin typeface="DM Sans" pitchFamily="2" charset="0"/>
                <a:ea typeface="Klein Bold"/>
                <a:cs typeface="Klein Bold"/>
                <a:sym typeface="Klein Bold"/>
              </a:rPr>
              <a:t>Kekayaan</a:t>
            </a:r>
            <a:r>
              <a:rPr lang="en-US" sz="6000" b="1" dirty="0">
                <a:solidFill>
                  <a:srgbClr val="718BAB"/>
                </a:solidFill>
                <a:latin typeface="DM Sans" pitchFamily="2" charset="0"/>
                <a:ea typeface="Klein Bold"/>
                <a:cs typeface="Klein Bold"/>
                <a:sym typeface="Klein Bold"/>
              </a:rPr>
              <a:t> </a:t>
            </a:r>
            <a:r>
              <a:rPr lang="en-US" sz="6000" b="1" dirty="0" err="1">
                <a:solidFill>
                  <a:srgbClr val="718BAB"/>
                </a:solidFill>
                <a:latin typeface="DM Sans" pitchFamily="2" charset="0"/>
                <a:ea typeface="Klein Bold"/>
                <a:cs typeface="Klein Bold"/>
                <a:sym typeface="Klein Bold"/>
              </a:rPr>
              <a:t>Intelektual</a:t>
            </a:r>
            <a:endParaRPr lang="en-US" sz="6000" b="1" dirty="0">
              <a:solidFill>
                <a:srgbClr val="718BAB"/>
              </a:solidFill>
              <a:latin typeface="DM Sans" pitchFamily="2" charset="0"/>
              <a:ea typeface="Klein Bold"/>
              <a:cs typeface="Klein Bold"/>
              <a:sym typeface="Klein Bold"/>
            </a:endParaRP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0654A950-BA90-7A2C-F9D7-D544EAED55F3}"/>
              </a:ext>
            </a:extLst>
          </p:cNvPr>
          <p:cNvSpPr txBox="1"/>
          <p:nvPr/>
        </p:nvSpPr>
        <p:spPr>
          <a:xfrm>
            <a:off x="533401" y="3678046"/>
            <a:ext cx="9334500" cy="45896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5440" lvl="1" algn="l">
              <a:lnSpc>
                <a:spcPts val="4479"/>
              </a:lnSpc>
            </a:pPr>
            <a:r>
              <a:rPr lang="en-US" sz="32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Istilah</a:t>
            </a:r>
            <a:r>
              <a:rPr lang="en-US" sz="32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yang </a:t>
            </a:r>
            <a:r>
              <a:rPr lang="en-US" sz="32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digunakan</a:t>
            </a:r>
            <a:r>
              <a:rPr lang="en-US" sz="32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untuk </a:t>
            </a:r>
            <a:r>
              <a:rPr lang="en-US" sz="32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mendeskripsikan</a:t>
            </a:r>
            <a:r>
              <a:rPr lang="en-US" sz="32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200" b="1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karya</a:t>
            </a:r>
            <a:r>
              <a:rPr lang="en-US" sz="3200" b="1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200" b="1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pikiran</a:t>
            </a:r>
            <a:r>
              <a:rPr lang="en-US" sz="3200" b="1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200" i="1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Wingdings" panose="05000000000000000000" pitchFamily="2" charset="2"/>
              </a:rPr>
              <a:t>(</a:t>
            </a:r>
            <a:r>
              <a:rPr lang="en-US" sz="3200" i="1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Wingdings" panose="05000000000000000000" pitchFamily="2" charset="2"/>
              </a:rPr>
              <a:t>seperti</a:t>
            </a:r>
            <a:r>
              <a:rPr lang="en-US" sz="3200" i="1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Wingdings" panose="05000000000000000000" pitchFamily="2" charset="2"/>
              </a:rPr>
              <a:t> </a:t>
            </a:r>
            <a:r>
              <a:rPr lang="en-US" sz="3200" i="1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Wingdings" panose="05000000000000000000" pitchFamily="2" charset="2"/>
              </a:rPr>
              <a:t>seni</a:t>
            </a:r>
            <a:r>
              <a:rPr lang="en-US" sz="3200" i="1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Wingdings" panose="05000000000000000000" pitchFamily="2" charset="2"/>
              </a:rPr>
              <a:t>, </a:t>
            </a:r>
            <a:r>
              <a:rPr lang="en-US" sz="3200" i="1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Wingdings" panose="05000000000000000000" pitchFamily="2" charset="2"/>
              </a:rPr>
              <a:t>buku</a:t>
            </a:r>
            <a:r>
              <a:rPr lang="en-US" sz="3200" i="1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Wingdings" panose="05000000000000000000" pitchFamily="2" charset="2"/>
              </a:rPr>
              <a:t>, film, formula, </a:t>
            </a:r>
            <a:r>
              <a:rPr lang="en-US" sz="3200" i="1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Wingdings" panose="05000000000000000000" pitchFamily="2" charset="2"/>
              </a:rPr>
              <a:t>penemuan</a:t>
            </a:r>
            <a:r>
              <a:rPr lang="en-US" sz="3200" i="1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Wingdings" panose="05000000000000000000" pitchFamily="2" charset="2"/>
              </a:rPr>
              <a:t>, music, &amp; proses) </a:t>
            </a:r>
            <a:r>
              <a:rPr lang="en-US" sz="32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Wingdings" panose="05000000000000000000" pitchFamily="2" charset="2"/>
              </a:rPr>
              <a:t>yang </a:t>
            </a:r>
            <a:r>
              <a:rPr lang="en-US" sz="32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Wingdings" panose="05000000000000000000" pitchFamily="2" charset="2"/>
              </a:rPr>
              <a:t>berbeda</a:t>
            </a:r>
            <a:r>
              <a:rPr lang="en-US" sz="32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Wingdings" panose="05000000000000000000" pitchFamily="2" charset="2"/>
              </a:rPr>
              <a:t>, dan </a:t>
            </a:r>
            <a:r>
              <a:rPr lang="en-US" sz="32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Wingdings" panose="05000000000000000000" pitchFamily="2" charset="2"/>
              </a:rPr>
              <a:t>dimiliki</a:t>
            </a:r>
            <a:r>
              <a:rPr lang="en-US" sz="32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Wingdings" panose="05000000000000000000" pitchFamily="2" charset="2"/>
              </a:rPr>
              <a:t> atau </a:t>
            </a:r>
            <a:r>
              <a:rPr lang="en-US" sz="32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Wingdings" panose="05000000000000000000" pitchFamily="2" charset="2"/>
              </a:rPr>
              <a:t>dibuat</a:t>
            </a:r>
            <a:r>
              <a:rPr lang="en-US" sz="32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Wingdings" panose="05000000000000000000" pitchFamily="2" charset="2"/>
              </a:rPr>
              <a:t> oleh </a:t>
            </a:r>
            <a:r>
              <a:rPr lang="en-US" sz="32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Wingdings" panose="05000000000000000000" pitchFamily="2" charset="2"/>
              </a:rPr>
              <a:t>satu</a:t>
            </a:r>
            <a:r>
              <a:rPr lang="en-US" sz="32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Wingdings" panose="05000000000000000000" pitchFamily="2" charset="2"/>
              </a:rPr>
              <a:t> orang/</a:t>
            </a:r>
            <a:r>
              <a:rPr lang="en-US" sz="32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Wingdings" panose="05000000000000000000" pitchFamily="2" charset="2"/>
              </a:rPr>
              <a:t>kelompok</a:t>
            </a:r>
            <a:r>
              <a:rPr lang="en-US" sz="32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Wingdings" panose="05000000000000000000" pitchFamily="2" charset="2"/>
              </a:rPr>
              <a:t>. </a:t>
            </a:r>
          </a:p>
          <a:p>
            <a:pPr marL="345440" lvl="1" algn="l">
              <a:lnSpc>
                <a:spcPts val="4479"/>
              </a:lnSpc>
            </a:pPr>
            <a:endParaRPr lang="en-US" sz="3200" u="none" dirty="0">
              <a:solidFill>
                <a:srgbClr val="2A2E3A"/>
              </a:solidFill>
              <a:latin typeface="DM Sans" pitchFamily="2" charset="0"/>
              <a:ea typeface="Helios"/>
              <a:cs typeface="Helios"/>
              <a:sym typeface="Wingdings" panose="05000000000000000000" pitchFamily="2" charset="2"/>
            </a:endParaRPr>
          </a:p>
          <a:p>
            <a:pPr marL="345440" lvl="1" algn="l">
              <a:lnSpc>
                <a:spcPts val="4479"/>
              </a:lnSpc>
            </a:pPr>
            <a:r>
              <a:rPr lang="en-US" sz="3200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Wingdings" panose="05000000000000000000" pitchFamily="2" charset="2"/>
              </a:rPr>
              <a:t>Kekayaan</a:t>
            </a:r>
            <a:r>
              <a:rPr lang="en-US" sz="3200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Wingdings" panose="05000000000000000000" pitchFamily="2" charset="2"/>
              </a:rPr>
              <a:t>intelektual</a:t>
            </a:r>
            <a:r>
              <a:rPr lang="en-US" sz="3200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Wingdings" panose="05000000000000000000" pitchFamily="2" charset="2"/>
              </a:rPr>
              <a:t> </a:t>
            </a:r>
            <a:r>
              <a:rPr lang="en-US" sz="3200" b="1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Wingdings" panose="05000000000000000000" pitchFamily="2" charset="2"/>
              </a:rPr>
              <a:t>dilindungi</a:t>
            </a:r>
            <a:r>
              <a:rPr lang="en-US" sz="3200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Wingdings" panose="05000000000000000000" pitchFamily="2" charset="2"/>
              </a:rPr>
              <a:t> oleh </a:t>
            </a:r>
            <a:r>
              <a:rPr lang="en-US" sz="3200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Wingdings" panose="05000000000000000000" pitchFamily="2" charset="2"/>
              </a:rPr>
              <a:t>undang-undang</a:t>
            </a:r>
            <a:r>
              <a:rPr lang="en-US" sz="3200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Wingdings" panose="05000000000000000000" pitchFamily="2" charset="2"/>
              </a:rPr>
              <a:t>hak</a:t>
            </a:r>
            <a:r>
              <a:rPr lang="en-US" sz="3200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Wingdings" panose="05000000000000000000" pitchFamily="2" charset="2"/>
              </a:rPr>
              <a:t>cipta</a:t>
            </a:r>
            <a:r>
              <a:rPr lang="en-US" sz="3200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Wingdings" panose="05000000000000000000" pitchFamily="2" charset="2"/>
              </a:rPr>
              <a:t>, paten, dan </a:t>
            </a:r>
            <a:r>
              <a:rPr lang="en-US" sz="3200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Wingdings" panose="05000000000000000000" pitchFamily="2" charset="2"/>
              </a:rPr>
              <a:t>rahasia</a:t>
            </a:r>
            <a:r>
              <a:rPr lang="en-US" sz="3200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Wingdings" panose="05000000000000000000" pitchFamily="2" charset="2"/>
              </a:rPr>
              <a:t>dagang</a:t>
            </a:r>
            <a:r>
              <a:rPr lang="en-US" sz="3200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Wingdings" panose="05000000000000000000" pitchFamily="2" charset="2"/>
              </a:rPr>
              <a:t>.</a:t>
            </a:r>
          </a:p>
          <a:p>
            <a:pPr marL="345440" lvl="1" algn="l">
              <a:lnSpc>
                <a:spcPts val="4479"/>
              </a:lnSpc>
            </a:pPr>
            <a:r>
              <a:rPr lang="en-US" sz="3200" i="1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Wingdings" panose="05000000000000000000" pitchFamily="2" charset="2"/>
              </a:rPr>
              <a:t>(George W. Reynolds)</a:t>
            </a:r>
            <a:endParaRPr lang="en-US" sz="3200" i="1" u="none" dirty="0">
              <a:solidFill>
                <a:srgbClr val="2A2E3A"/>
              </a:solidFill>
              <a:latin typeface="DM Sans" pitchFamily="2" charset="0"/>
              <a:ea typeface="Helios"/>
              <a:cs typeface="Helios"/>
              <a:sym typeface="Helio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8B47CD6-04FE-0566-46DD-A7EC9A050F33}"/>
              </a:ext>
            </a:extLst>
          </p:cNvPr>
          <p:cNvGrpSpPr/>
          <p:nvPr/>
        </p:nvGrpSpPr>
        <p:grpSpPr>
          <a:xfrm>
            <a:off x="9389580" y="215303"/>
            <a:ext cx="9856393" cy="9856393"/>
            <a:chOff x="8418272" y="215303"/>
            <a:chExt cx="9856393" cy="9856393"/>
          </a:xfrm>
        </p:grpSpPr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9AA60034-387C-4DC4-8A0D-A89D3E969B3C}"/>
                </a:ext>
              </a:extLst>
            </p:cNvPr>
            <p:cNvSpPr/>
            <p:nvPr/>
          </p:nvSpPr>
          <p:spPr>
            <a:xfrm>
              <a:off x="10178080" y="1972562"/>
              <a:ext cx="6136095" cy="6341888"/>
            </a:xfrm>
            <a:custGeom>
              <a:avLst/>
              <a:gdLst/>
              <a:ahLst/>
              <a:cxnLst/>
              <a:rect l="l" t="t" r="r" b="b"/>
              <a:pathLst>
                <a:path w="6350012" h="6562979">
                  <a:moveTo>
                    <a:pt x="6350000" y="5480583"/>
                  </a:moveTo>
                  <a:cubicBezTo>
                    <a:pt x="6350000" y="6078372"/>
                    <a:pt x="5865419" y="6562979"/>
                    <a:pt x="5267617" y="6562979"/>
                  </a:cubicBezTo>
                  <a:lnTo>
                    <a:pt x="1082383" y="6562979"/>
                  </a:lnTo>
                  <a:cubicBezTo>
                    <a:pt x="484594" y="6562979"/>
                    <a:pt x="0" y="6078385"/>
                    <a:pt x="0" y="5480583"/>
                  </a:cubicBezTo>
                  <a:lnTo>
                    <a:pt x="0" y="1082383"/>
                  </a:lnTo>
                  <a:cubicBezTo>
                    <a:pt x="0" y="484594"/>
                    <a:pt x="484581" y="0"/>
                    <a:pt x="1082383" y="0"/>
                  </a:cubicBezTo>
                  <a:lnTo>
                    <a:pt x="5267630" y="0"/>
                  </a:lnTo>
                  <a:cubicBezTo>
                    <a:pt x="5865419" y="0"/>
                    <a:pt x="6350012" y="484594"/>
                    <a:pt x="6350012" y="1082383"/>
                  </a:cubicBezTo>
                  <a:lnTo>
                    <a:pt x="6350012" y="548058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627EA0">
                    <a:tint val="66000"/>
                    <a:satMod val="160000"/>
                  </a:srgbClr>
                </a:gs>
                <a:gs pos="50000">
                  <a:srgbClr val="627EA0">
                    <a:tint val="44500"/>
                    <a:satMod val="160000"/>
                  </a:srgbClr>
                </a:gs>
                <a:gs pos="100000">
                  <a:srgbClr val="627EA0">
                    <a:tint val="23500"/>
                    <a:satMod val="160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21" name="Group 2">
              <a:extLst>
                <a:ext uri="{FF2B5EF4-FFF2-40B4-BE49-F238E27FC236}">
                  <a16:creationId xmlns:a16="http://schemas.microsoft.com/office/drawing/2014/main" id="{11F0EAE5-8AB3-78A5-FE7C-ACA8ABA740C2}"/>
                </a:ext>
              </a:extLst>
            </p:cNvPr>
            <p:cNvGrpSpPr/>
            <p:nvPr/>
          </p:nvGrpSpPr>
          <p:grpSpPr>
            <a:xfrm>
              <a:off x="8418272" y="215303"/>
              <a:ext cx="9856393" cy="9856393"/>
              <a:chOff x="0" y="0"/>
              <a:chExt cx="13141858" cy="13141858"/>
            </a:xfrm>
          </p:grpSpPr>
          <p:sp>
            <p:nvSpPr>
              <p:cNvPr id="22" name="Freeform 3">
                <a:extLst>
                  <a:ext uri="{FF2B5EF4-FFF2-40B4-BE49-F238E27FC236}">
                    <a16:creationId xmlns:a16="http://schemas.microsoft.com/office/drawing/2014/main" id="{00715613-5596-56B9-DA1E-ACCF78A72644}"/>
                  </a:ext>
                </a:extLst>
              </p:cNvPr>
              <p:cNvSpPr/>
              <p:nvPr/>
            </p:nvSpPr>
            <p:spPr>
              <a:xfrm rot="-1200957">
                <a:off x="1444916" y="1444916"/>
                <a:ext cx="10252025" cy="10252025"/>
              </a:xfrm>
              <a:custGeom>
                <a:avLst/>
                <a:gdLst/>
                <a:ahLst/>
                <a:cxnLst/>
                <a:rect l="l" t="t" r="r" b="b"/>
                <a:pathLst>
                  <a:path w="10252025" h="10252025">
                    <a:moveTo>
                      <a:pt x="0" y="0"/>
                    </a:moveTo>
                    <a:lnTo>
                      <a:pt x="10252025" y="0"/>
                    </a:lnTo>
                    <a:lnTo>
                      <a:pt x="10252025" y="10252025"/>
                    </a:lnTo>
                    <a:lnTo>
                      <a:pt x="0" y="1025202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alphaModFix amt="31000"/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4">
                <a:extLst>
                  <a:ext uri="{FF2B5EF4-FFF2-40B4-BE49-F238E27FC236}">
                    <a16:creationId xmlns:a16="http://schemas.microsoft.com/office/drawing/2014/main" id="{210374F2-A878-BFDB-444A-FDAC83817EDD}"/>
                  </a:ext>
                </a:extLst>
              </p:cNvPr>
              <p:cNvSpPr/>
              <p:nvPr/>
            </p:nvSpPr>
            <p:spPr>
              <a:xfrm>
                <a:off x="1311122" y="1311122"/>
                <a:ext cx="10252025" cy="10252025"/>
              </a:xfrm>
              <a:custGeom>
                <a:avLst/>
                <a:gdLst/>
                <a:ahLst/>
                <a:cxnLst/>
                <a:rect l="l" t="t" r="r" b="b"/>
                <a:pathLst>
                  <a:path w="10252025" h="10252025">
                    <a:moveTo>
                      <a:pt x="0" y="0"/>
                    </a:moveTo>
                    <a:lnTo>
                      <a:pt x="10252025" y="0"/>
                    </a:lnTo>
                    <a:lnTo>
                      <a:pt x="10252025" y="10252025"/>
                    </a:lnTo>
                    <a:lnTo>
                      <a:pt x="0" y="1025202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19301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B129BF-E17B-10CB-674A-D59519A336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>
            <a:extLst>
              <a:ext uri="{FF2B5EF4-FFF2-40B4-BE49-F238E27FC236}">
                <a16:creationId xmlns:a16="http://schemas.microsoft.com/office/drawing/2014/main" id="{49CD6B5D-3DE1-4E3F-C8D2-9980D45CECF7}"/>
              </a:ext>
            </a:extLst>
          </p:cNvPr>
          <p:cNvSpPr txBox="1"/>
          <p:nvPr/>
        </p:nvSpPr>
        <p:spPr>
          <a:xfrm>
            <a:off x="789922" y="2087532"/>
            <a:ext cx="9334500" cy="10731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9099"/>
              </a:lnSpc>
            </a:pPr>
            <a:r>
              <a:rPr lang="en-US" sz="5400" b="1" dirty="0">
                <a:solidFill>
                  <a:srgbClr val="718BAB"/>
                </a:solidFill>
                <a:latin typeface="DM Sans" pitchFamily="2" charset="0"/>
                <a:ea typeface="Klein Bold"/>
                <a:cs typeface="Klein Bold"/>
                <a:sym typeface="Klein Bold"/>
              </a:rPr>
              <a:t>Hak </a:t>
            </a:r>
            <a:r>
              <a:rPr lang="en-US" sz="5400" b="1" dirty="0" err="1">
                <a:solidFill>
                  <a:srgbClr val="718BAB"/>
                </a:solidFill>
                <a:latin typeface="DM Sans" pitchFamily="2" charset="0"/>
                <a:ea typeface="Klein Bold"/>
                <a:cs typeface="Klein Bold"/>
                <a:sym typeface="Klein Bold"/>
              </a:rPr>
              <a:t>Kekayaan</a:t>
            </a:r>
            <a:r>
              <a:rPr lang="en-US" sz="5400" b="1" dirty="0">
                <a:solidFill>
                  <a:srgbClr val="718BAB"/>
                </a:solidFill>
                <a:latin typeface="DM Sans" pitchFamily="2" charset="0"/>
                <a:ea typeface="Klein Bold"/>
                <a:cs typeface="Klein Bold"/>
                <a:sym typeface="Klein Bold"/>
              </a:rPr>
              <a:t> </a:t>
            </a:r>
            <a:r>
              <a:rPr lang="en-US" sz="5400" b="1" dirty="0" err="1">
                <a:solidFill>
                  <a:srgbClr val="718BAB"/>
                </a:solidFill>
                <a:latin typeface="DM Sans" pitchFamily="2" charset="0"/>
                <a:ea typeface="Klein Bold"/>
                <a:cs typeface="Klein Bold"/>
                <a:sym typeface="Klein Bold"/>
              </a:rPr>
              <a:t>Intelektual</a:t>
            </a:r>
            <a:endParaRPr lang="en-US" sz="5400" b="1" dirty="0">
              <a:solidFill>
                <a:srgbClr val="718BAB"/>
              </a:solidFill>
              <a:latin typeface="DM Sans" pitchFamily="2" charset="0"/>
              <a:ea typeface="Klein Bold"/>
              <a:cs typeface="Klein Bold"/>
              <a:sym typeface="Klein Bold"/>
            </a:endParaRP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5BE47604-C9F3-BECC-5F0C-35172DB7A81E}"/>
              </a:ext>
            </a:extLst>
          </p:cNvPr>
          <p:cNvSpPr txBox="1"/>
          <p:nvPr/>
        </p:nvSpPr>
        <p:spPr>
          <a:xfrm>
            <a:off x="533401" y="3678046"/>
            <a:ext cx="9334500" cy="40125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5440" lvl="1" algn="l">
              <a:lnSpc>
                <a:spcPts val="4479"/>
              </a:lnSpc>
            </a:pPr>
            <a:r>
              <a:rPr lang="en-US" sz="32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Istilah yang </a:t>
            </a:r>
            <a:r>
              <a:rPr lang="en-US" sz="32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sering</a:t>
            </a:r>
            <a:r>
              <a:rPr lang="en-US" sz="32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digunakan</a:t>
            </a:r>
            <a:r>
              <a:rPr lang="en-US" sz="32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dalam</a:t>
            </a:r>
            <a:r>
              <a:rPr lang="en-US" sz="32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berbagai</a:t>
            </a:r>
            <a:r>
              <a:rPr lang="en-US" sz="32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literatur</a:t>
            </a:r>
            <a:r>
              <a:rPr lang="en-US" sz="32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untuk Hak </a:t>
            </a:r>
            <a:r>
              <a:rPr lang="en-US" sz="32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Kekayaan</a:t>
            </a:r>
            <a:r>
              <a:rPr lang="en-US" sz="32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Intelektual</a:t>
            </a:r>
            <a:r>
              <a:rPr lang="en-US" sz="32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:</a:t>
            </a:r>
          </a:p>
          <a:p>
            <a:pPr marL="345440" lvl="1" algn="l">
              <a:lnSpc>
                <a:spcPts val="4479"/>
              </a:lnSpc>
            </a:pPr>
            <a:endParaRPr lang="en-US" sz="3200" i="1" dirty="0">
              <a:solidFill>
                <a:srgbClr val="2A2E3A"/>
              </a:solidFill>
              <a:latin typeface="DM Sans" pitchFamily="2" charset="0"/>
              <a:ea typeface="Helios"/>
              <a:cs typeface="Helios"/>
              <a:sym typeface="Helios"/>
            </a:endParaRPr>
          </a:p>
          <a:p>
            <a:pPr marL="859790" lvl="1" indent="-514350" algn="l">
              <a:lnSpc>
                <a:spcPts val="4479"/>
              </a:lnSpc>
              <a:buAutoNum type="arabicPeriod"/>
            </a:pPr>
            <a:r>
              <a:rPr lang="en-US" sz="3200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Hak </a:t>
            </a:r>
            <a:r>
              <a:rPr lang="en-US" sz="3200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Kekayaan</a:t>
            </a:r>
            <a:r>
              <a:rPr lang="en-US" sz="3200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200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Intelektual</a:t>
            </a:r>
            <a:r>
              <a:rPr lang="en-US" sz="3200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(H.K.I)</a:t>
            </a:r>
          </a:p>
          <a:p>
            <a:pPr marL="859790" lvl="1" indent="-514350" algn="l">
              <a:lnSpc>
                <a:spcPts val="4479"/>
              </a:lnSpc>
              <a:buAutoNum type="arabicPeriod"/>
            </a:pPr>
            <a:r>
              <a:rPr lang="en-US" sz="32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Intellectual Property Rights (IPR)</a:t>
            </a:r>
          </a:p>
          <a:p>
            <a:pPr marL="859790" lvl="1" indent="-514350" algn="l">
              <a:lnSpc>
                <a:spcPts val="4479"/>
              </a:lnSpc>
              <a:buAutoNum type="arabicPeriod"/>
            </a:pPr>
            <a:r>
              <a:rPr lang="en-US" sz="3200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Hak Atas </a:t>
            </a:r>
            <a:r>
              <a:rPr lang="en-US" sz="3200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Kekayaan</a:t>
            </a:r>
            <a:r>
              <a:rPr lang="en-US" sz="3200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200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Intelektual</a:t>
            </a:r>
            <a:r>
              <a:rPr lang="en-US" sz="3200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(HAKI)</a:t>
            </a:r>
          </a:p>
          <a:p>
            <a:pPr marL="859790" lvl="1" indent="-514350" algn="l">
              <a:lnSpc>
                <a:spcPts val="4479"/>
              </a:lnSpc>
              <a:buAutoNum type="arabicPeriod"/>
            </a:pPr>
            <a:r>
              <a:rPr lang="en-US" sz="32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Hak Milik </a:t>
            </a:r>
            <a:r>
              <a:rPr lang="en-US" sz="32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Intelektual</a:t>
            </a:r>
            <a:endParaRPr lang="en-US" sz="3200" u="none" dirty="0">
              <a:solidFill>
                <a:srgbClr val="2A2E3A"/>
              </a:solidFill>
              <a:latin typeface="DM Sans" pitchFamily="2" charset="0"/>
              <a:ea typeface="Helios"/>
              <a:cs typeface="Helios"/>
              <a:sym typeface="Helio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99CD3D4-2949-9EF3-D06E-16940E576FE6}"/>
              </a:ext>
            </a:extLst>
          </p:cNvPr>
          <p:cNvGrpSpPr/>
          <p:nvPr/>
        </p:nvGrpSpPr>
        <p:grpSpPr>
          <a:xfrm>
            <a:off x="9389580" y="215303"/>
            <a:ext cx="9856393" cy="9856393"/>
            <a:chOff x="8418272" y="215303"/>
            <a:chExt cx="9856393" cy="9856393"/>
          </a:xfrm>
        </p:grpSpPr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B70FA679-27A3-8CDD-7E34-823AA4097FC5}"/>
                </a:ext>
              </a:extLst>
            </p:cNvPr>
            <p:cNvSpPr/>
            <p:nvPr/>
          </p:nvSpPr>
          <p:spPr>
            <a:xfrm>
              <a:off x="10178080" y="1972562"/>
              <a:ext cx="6136095" cy="6341888"/>
            </a:xfrm>
            <a:custGeom>
              <a:avLst/>
              <a:gdLst/>
              <a:ahLst/>
              <a:cxnLst/>
              <a:rect l="l" t="t" r="r" b="b"/>
              <a:pathLst>
                <a:path w="6350012" h="6562979">
                  <a:moveTo>
                    <a:pt x="6350000" y="5480583"/>
                  </a:moveTo>
                  <a:cubicBezTo>
                    <a:pt x="6350000" y="6078372"/>
                    <a:pt x="5865419" y="6562979"/>
                    <a:pt x="5267617" y="6562979"/>
                  </a:cubicBezTo>
                  <a:lnTo>
                    <a:pt x="1082383" y="6562979"/>
                  </a:lnTo>
                  <a:cubicBezTo>
                    <a:pt x="484594" y="6562979"/>
                    <a:pt x="0" y="6078385"/>
                    <a:pt x="0" y="5480583"/>
                  </a:cubicBezTo>
                  <a:lnTo>
                    <a:pt x="0" y="1082383"/>
                  </a:lnTo>
                  <a:cubicBezTo>
                    <a:pt x="0" y="484594"/>
                    <a:pt x="484581" y="0"/>
                    <a:pt x="1082383" y="0"/>
                  </a:cubicBezTo>
                  <a:lnTo>
                    <a:pt x="5267630" y="0"/>
                  </a:lnTo>
                  <a:cubicBezTo>
                    <a:pt x="5865419" y="0"/>
                    <a:pt x="6350012" y="484594"/>
                    <a:pt x="6350012" y="1082383"/>
                  </a:cubicBezTo>
                  <a:lnTo>
                    <a:pt x="6350012" y="548058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627EA0">
                    <a:tint val="66000"/>
                    <a:satMod val="160000"/>
                  </a:srgbClr>
                </a:gs>
                <a:gs pos="50000">
                  <a:srgbClr val="627EA0">
                    <a:tint val="44500"/>
                    <a:satMod val="160000"/>
                  </a:srgbClr>
                </a:gs>
                <a:gs pos="100000">
                  <a:srgbClr val="627EA0">
                    <a:tint val="23500"/>
                    <a:satMod val="160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21" name="Group 2">
              <a:extLst>
                <a:ext uri="{FF2B5EF4-FFF2-40B4-BE49-F238E27FC236}">
                  <a16:creationId xmlns:a16="http://schemas.microsoft.com/office/drawing/2014/main" id="{5A1104F3-82ED-9DB2-C332-C0AE605F7E37}"/>
                </a:ext>
              </a:extLst>
            </p:cNvPr>
            <p:cNvGrpSpPr/>
            <p:nvPr/>
          </p:nvGrpSpPr>
          <p:grpSpPr>
            <a:xfrm>
              <a:off x="8418272" y="215303"/>
              <a:ext cx="9856393" cy="9856393"/>
              <a:chOff x="0" y="0"/>
              <a:chExt cx="13141858" cy="13141858"/>
            </a:xfrm>
          </p:grpSpPr>
          <p:sp>
            <p:nvSpPr>
              <p:cNvPr id="22" name="Freeform 3">
                <a:extLst>
                  <a:ext uri="{FF2B5EF4-FFF2-40B4-BE49-F238E27FC236}">
                    <a16:creationId xmlns:a16="http://schemas.microsoft.com/office/drawing/2014/main" id="{223F59B7-8F61-E380-CF73-3584375DA19C}"/>
                  </a:ext>
                </a:extLst>
              </p:cNvPr>
              <p:cNvSpPr/>
              <p:nvPr/>
            </p:nvSpPr>
            <p:spPr>
              <a:xfrm rot="-1200957">
                <a:off x="1444916" y="1444916"/>
                <a:ext cx="10252025" cy="10252025"/>
              </a:xfrm>
              <a:custGeom>
                <a:avLst/>
                <a:gdLst/>
                <a:ahLst/>
                <a:cxnLst/>
                <a:rect l="l" t="t" r="r" b="b"/>
                <a:pathLst>
                  <a:path w="10252025" h="10252025">
                    <a:moveTo>
                      <a:pt x="0" y="0"/>
                    </a:moveTo>
                    <a:lnTo>
                      <a:pt x="10252025" y="0"/>
                    </a:lnTo>
                    <a:lnTo>
                      <a:pt x="10252025" y="10252025"/>
                    </a:lnTo>
                    <a:lnTo>
                      <a:pt x="0" y="1025202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alphaModFix amt="31000"/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4">
                <a:extLst>
                  <a:ext uri="{FF2B5EF4-FFF2-40B4-BE49-F238E27FC236}">
                    <a16:creationId xmlns:a16="http://schemas.microsoft.com/office/drawing/2014/main" id="{F2144DAB-1DC9-C6F4-0E96-589D7B6302C7}"/>
                  </a:ext>
                </a:extLst>
              </p:cNvPr>
              <p:cNvSpPr/>
              <p:nvPr/>
            </p:nvSpPr>
            <p:spPr>
              <a:xfrm>
                <a:off x="1311122" y="1311122"/>
                <a:ext cx="10252025" cy="10252025"/>
              </a:xfrm>
              <a:custGeom>
                <a:avLst/>
                <a:gdLst/>
                <a:ahLst/>
                <a:cxnLst/>
                <a:rect l="l" t="t" r="r" b="b"/>
                <a:pathLst>
                  <a:path w="10252025" h="10252025">
                    <a:moveTo>
                      <a:pt x="0" y="0"/>
                    </a:moveTo>
                    <a:lnTo>
                      <a:pt x="10252025" y="0"/>
                    </a:lnTo>
                    <a:lnTo>
                      <a:pt x="10252025" y="10252025"/>
                    </a:lnTo>
                    <a:lnTo>
                      <a:pt x="0" y="1025202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63743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10210800" y="1504399"/>
            <a:ext cx="7315200" cy="11798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4559"/>
              </a:lnSpc>
              <a:spcBef>
                <a:spcPct val="0"/>
              </a:spcBef>
            </a:pPr>
            <a:r>
              <a:rPr lang="en-US" sz="4000" b="1" u="none" dirty="0" err="1">
                <a:latin typeface="DM Sans" pitchFamily="2" charset="0"/>
                <a:ea typeface="Klein Bold"/>
                <a:cs typeface="Klein Bold"/>
                <a:sym typeface="Klein Bold"/>
              </a:rPr>
              <a:t>Konvensi</a:t>
            </a:r>
            <a:r>
              <a:rPr lang="en-US" sz="4000" b="1" u="none" dirty="0">
                <a:latin typeface="DM Sans" pitchFamily="2" charset="0"/>
                <a:ea typeface="Klein Bold"/>
                <a:cs typeface="Klein Bold"/>
                <a:sym typeface="Klein Bold"/>
              </a:rPr>
              <a:t> </a:t>
            </a:r>
            <a:r>
              <a:rPr lang="en-US" sz="4000" b="1" u="none" dirty="0" err="1">
                <a:latin typeface="DM Sans" pitchFamily="2" charset="0"/>
                <a:ea typeface="Klein Bold"/>
                <a:cs typeface="Klein Bold"/>
                <a:sym typeface="Klein Bold"/>
              </a:rPr>
              <a:t>Internasional</a:t>
            </a:r>
            <a:r>
              <a:rPr lang="en-US" sz="4000" b="1" u="none" dirty="0">
                <a:latin typeface="DM Sans" pitchFamily="2" charset="0"/>
                <a:ea typeface="Klein Bold"/>
                <a:cs typeface="Klein Bold"/>
                <a:sym typeface="Klein Bold"/>
              </a:rPr>
              <a:t> Yang Telah </a:t>
            </a:r>
            <a:r>
              <a:rPr lang="en-US" sz="4000" b="1" u="none" dirty="0" err="1">
                <a:latin typeface="DM Sans" pitchFamily="2" charset="0"/>
                <a:ea typeface="Klein Bold"/>
                <a:cs typeface="Klein Bold"/>
                <a:sym typeface="Klein Bold"/>
              </a:rPr>
              <a:t>Diratifikasi</a:t>
            </a:r>
            <a:r>
              <a:rPr lang="en-US" sz="4000" b="1" u="none" dirty="0">
                <a:latin typeface="DM Sans" pitchFamily="2" charset="0"/>
                <a:ea typeface="Klein Bold"/>
                <a:cs typeface="Klein Bold"/>
                <a:sym typeface="Klein Bold"/>
              </a:rPr>
              <a:t> Indonesia :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349857" y="3024306"/>
            <a:ext cx="7176143" cy="55088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lvl="0" indent="-457200" algn="l">
              <a:lnSpc>
                <a:spcPts val="363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3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TRIPS (Trade Related Aspects of Intellectual Property Rights) </a:t>
            </a:r>
            <a:r>
              <a:rPr lang="en-US" sz="23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Wingdings" panose="05000000000000000000" pitchFamily="2" charset="2"/>
              </a:rPr>
              <a:t> </a:t>
            </a:r>
            <a:r>
              <a:rPr lang="en-US" sz="2300" b="1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UU No. 7 Tahun 1994</a:t>
            </a:r>
          </a:p>
          <a:p>
            <a:pPr marL="457200" lvl="0" indent="-457200" algn="l">
              <a:lnSpc>
                <a:spcPts val="363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3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Paris Convention for the Protection of Industrial Property </a:t>
            </a:r>
            <a:r>
              <a:rPr lang="en-US" sz="23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Wingdings" panose="05000000000000000000" pitchFamily="2" charset="2"/>
              </a:rPr>
              <a:t> </a:t>
            </a:r>
            <a:r>
              <a:rPr lang="en-US" sz="2300" b="1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KEPPRES No. 15 Tahun 1997</a:t>
            </a:r>
          </a:p>
          <a:p>
            <a:pPr marL="457200" lvl="0" indent="-457200" algn="l">
              <a:lnSpc>
                <a:spcPts val="363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3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PCT (Patent Cooperation Treaty) and Regulation Under the PCT </a:t>
            </a:r>
            <a:r>
              <a:rPr lang="en-US" sz="23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Wingdings" panose="05000000000000000000" pitchFamily="2" charset="2"/>
              </a:rPr>
              <a:t> </a:t>
            </a:r>
            <a:r>
              <a:rPr lang="en-US" sz="2300" b="1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KEPPRES No. 16 Tahun </a:t>
            </a:r>
            <a:r>
              <a:rPr lang="en-US" sz="23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1997</a:t>
            </a:r>
          </a:p>
          <a:p>
            <a:pPr marL="457200" lvl="0" indent="-457200" algn="l">
              <a:lnSpc>
                <a:spcPts val="363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3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Trademark Law Treaty </a:t>
            </a:r>
            <a:r>
              <a:rPr lang="en-US" sz="23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Wingdings" panose="05000000000000000000" pitchFamily="2" charset="2"/>
              </a:rPr>
              <a:t> </a:t>
            </a:r>
            <a:r>
              <a:rPr lang="en-US" sz="2300" b="1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KEPPRES No. 16 Tahun 1997</a:t>
            </a:r>
          </a:p>
          <a:p>
            <a:pPr marL="457200" lvl="0" indent="-457200" algn="l">
              <a:lnSpc>
                <a:spcPts val="363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3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Berne Convention for the Protection of Literary and Artistic Works </a:t>
            </a:r>
            <a:r>
              <a:rPr lang="en-US" sz="23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Wingdings" panose="05000000000000000000" pitchFamily="2" charset="2"/>
              </a:rPr>
              <a:t> </a:t>
            </a:r>
            <a:r>
              <a:rPr lang="en-US" sz="2300" b="1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KEPPRES No. 18 Tahun 1997</a:t>
            </a:r>
          </a:p>
          <a:p>
            <a:pPr marL="457200" lvl="0" indent="-457200" algn="l">
              <a:lnSpc>
                <a:spcPts val="363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3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WIPO Copyrights Treaty </a:t>
            </a:r>
            <a:r>
              <a:rPr lang="en-US" sz="23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Wingdings" panose="05000000000000000000" pitchFamily="2" charset="2"/>
              </a:rPr>
              <a:t> </a:t>
            </a:r>
            <a:r>
              <a:rPr lang="en-US" sz="2300" b="1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KEPPRES No. 19 Tahun 1997</a:t>
            </a:r>
          </a:p>
        </p:txBody>
      </p:sp>
      <p:grpSp>
        <p:nvGrpSpPr>
          <p:cNvPr id="7" name="Group 7"/>
          <p:cNvGrpSpPr>
            <a:grpSpLocks noGrp="1" noUngrp="1" noRot="1" noMove="1" noResize="1"/>
          </p:cNvGrpSpPr>
          <p:nvPr/>
        </p:nvGrpSpPr>
        <p:grpSpPr>
          <a:xfrm>
            <a:off x="0" y="0"/>
            <a:ext cx="9411059" cy="10287000"/>
            <a:chOff x="0" y="0"/>
            <a:chExt cx="2478633" cy="2709333"/>
          </a:xfrm>
        </p:grpSpPr>
        <p:sp>
          <p:nvSpPr>
            <p:cNvPr id="8" name="Freeform 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2478633" cy="2709333"/>
            </a:xfrm>
            <a:custGeom>
              <a:avLst/>
              <a:gdLst/>
              <a:ahLst/>
              <a:cxnLst/>
              <a:rect l="l" t="t" r="r" b="b"/>
              <a:pathLst>
                <a:path w="2478633" h="2709333">
                  <a:moveTo>
                    <a:pt x="0" y="0"/>
                  </a:moveTo>
                  <a:lnTo>
                    <a:pt x="2478633" y="0"/>
                  </a:lnTo>
                  <a:lnTo>
                    <a:pt x="247863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>
                <a:latin typeface="DM Sans" pitchFamily="2" charset="0"/>
              </a:endParaRPr>
            </a:p>
          </p:txBody>
        </p:sp>
        <p:sp>
          <p:nvSpPr>
            <p:cNvPr id="9" name="TextBox 9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38100"/>
              <a:ext cx="2478633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>
                <a:latin typeface="DM Sans" pitchFamily="2" charset="0"/>
              </a:endParaRP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142968" y="2803203"/>
            <a:ext cx="8268091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4400" b="1" dirty="0">
                <a:solidFill>
                  <a:srgbClr val="627EA0"/>
                </a:solidFill>
                <a:latin typeface="DM Sans" pitchFamily="2" charset="0"/>
                <a:ea typeface="Klein Bold"/>
                <a:cs typeface="Klein Bold"/>
                <a:sym typeface="Klein Bold"/>
              </a:rPr>
              <a:t>Hak </a:t>
            </a:r>
            <a:r>
              <a:rPr lang="en-US" sz="4400" b="1" dirty="0" err="1">
                <a:solidFill>
                  <a:srgbClr val="627EA0"/>
                </a:solidFill>
                <a:latin typeface="DM Sans" pitchFamily="2" charset="0"/>
                <a:ea typeface="Klein Bold"/>
                <a:cs typeface="Klein Bold"/>
                <a:sym typeface="Klein Bold"/>
              </a:rPr>
              <a:t>Kekayaan</a:t>
            </a:r>
            <a:r>
              <a:rPr lang="en-US" sz="4400" b="1" dirty="0">
                <a:solidFill>
                  <a:srgbClr val="627EA0"/>
                </a:solidFill>
                <a:latin typeface="DM Sans" pitchFamily="2" charset="0"/>
                <a:ea typeface="Klein Bold"/>
                <a:cs typeface="Klein Bold"/>
                <a:sym typeface="Klein Bold"/>
              </a:rPr>
              <a:t> </a:t>
            </a:r>
            <a:r>
              <a:rPr lang="en-US" sz="4400" b="1" dirty="0" err="1">
                <a:solidFill>
                  <a:srgbClr val="627EA0"/>
                </a:solidFill>
                <a:latin typeface="DM Sans" pitchFamily="2" charset="0"/>
                <a:ea typeface="Klein Bold"/>
                <a:cs typeface="Klein Bold"/>
                <a:sym typeface="Klein Bold"/>
              </a:rPr>
              <a:t>Intelektual</a:t>
            </a:r>
            <a:endParaRPr lang="en-US" sz="4400" b="1" dirty="0">
              <a:solidFill>
                <a:srgbClr val="627EA0"/>
              </a:solidFill>
              <a:latin typeface="DM Sans" pitchFamily="2" charset="0"/>
              <a:ea typeface="Klein Bold"/>
              <a:cs typeface="Klein Bold"/>
              <a:sym typeface="Klein Bold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15D3A5B0-B966-B571-FBFD-9816231B3C65}"/>
              </a:ext>
            </a:extLst>
          </p:cNvPr>
          <p:cNvSpPr txBox="1"/>
          <p:nvPr/>
        </p:nvSpPr>
        <p:spPr>
          <a:xfrm>
            <a:off x="938798" y="4865715"/>
            <a:ext cx="7533462" cy="4341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l">
              <a:lnSpc>
                <a:spcPts val="3639"/>
              </a:lnSpc>
              <a:spcBef>
                <a:spcPct val="0"/>
              </a:spcBef>
            </a:pPr>
            <a:endParaRPr lang="en-US" sz="2400" u="none" dirty="0">
              <a:solidFill>
                <a:srgbClr val="2A2E3A"/>
              </a:solidFill>
              <a:latin typeface="DM Sans" pitchFamily="2" charset="0"/>
              <a:ea typeface="Helios"/>
              <a:cs typeface="Helios"/>
              <a:sym typeface="Helios"/>
            </a:endParaRPr>
          </a:p>
        </p:txBody>
      </p:sp>
      <p:sp>
        <p:nvSpPr>
          <p:cNvPr id="12" name="TextBox 6">
            <a:extLst>
              <a:ext uri="{FF2B5EF4-FFF2-40B4-BE49-F238E27FC236}">
                <a16:creationId xmlns:a16="http://schemas.microsoft.com/office/drawing/2014/main" id="{F216F8DE-D755-9D7D-63ED-A7EDA8AB2764}"/>
              </a:ext>
            </a:extLst>
          </p:cNvPr>
          <p:cNvSpPr txBox="1"/>
          <p:nvPr/>
        </p:nvSpPr>
        <p:spPr>
          <a:xfrm>
            <a:off x="1239176" y="4410313"/>
            <a:ext cx="6932706" cy="33239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lvl="0" indent="-457200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UU No. 14 Tahun 2001 </a:t>
            </a:r>
            <a:r>
              <a:rPr lang="en-US" sz="24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tentang</a:t>
            </a:r>
            <a:r>
              <a:rPr lang="en-US" sz="24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Paten  </a:t>
            </a:r>
          </a:p>
          <a:p>
            <a:pPr marL="457200" lvl="0" indent="-457200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UU No. 15 Tahun 2001 </a:t>
            </a:r>
            <a:r>
              <a:rPr lang="en-US" sz="24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tentang</a:t>
            </a:r>
            <a:r>
              <a:rPr lang="en-US" sz="24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Merek  </a:t>
            </a:r>
          </a:p>
          <a:p>
            <a:pPr marL="457200" lvl="0" indent="-457200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UU No. 31 Tahun 2000 </a:t>
            </a:r>
            <a:r>
              <a:rPr lang="en-US" sz="24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tentang</a:t>
            </a:r>
            <a:r>
              <a:rPr lang="en-US" sz="24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Desain Industri  </a:t>
            </a:r>
          </a:p>
          <a:p>
            <a:pPr marL="457200" lvl="0" indent="-457200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UU No. 32 Tahun 2000 </a:t>
            </a:r>
            <a:r>
              <a:rPr lang="en-US" sz="24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tentang</a:t>
            </a:r>
            <a:r>
              <a:rPr lang="en-US" sz="24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Desain Tata Letak </a:t>
            </a:r>
            <a:r>
              <a:rPr lang="en-US" sz="24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Sirkuit</a:t>
            </a:r>
            <a:r>
              <a:rPr lang="en-US" sz="24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4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Terpadu</a:t>
            </a:r>
            <a:r>
              <a:rPr lang="en-US" sz="24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 </a:t>
            </a:r>
          </a:p>
          <a:p>
            <a:pPr marL="457200" lvl="0" indent="-457200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UU No. 30 Tahun 2000 </a:t>
            </a:r>
            <a:r>
              <a:rPr lang="en-US" sz="24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tentang</a:t>
            </a:r>
            <a:r>
              <a:rPr lang="en-US" sz="24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Rahasia </a:t>
            </a:r>
            <a:r>
              <a:rPr lang="en-US" sz="24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Dagang</a:t>
            </a:r>
            <a:r>
              <a:rPr lang="en-US" sz="24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 </a:t>
            </a:r>
          </a:p>
          <a:p>
            <a:pPr marL="457200" lvl="0" indent="-457200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UU No. 29 Tahun 2000 </a:t>
            </a:r>
            <a:r>
              <a:rPr lang="en-US" sz="24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tentang</a:t>
            </a:r>
            <a:r>
              <a:rPr lang="en-US" sz="24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4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Perlindungan</a:t>
            </a:r>
            <a:r>
              <a:rPr lang="en-US" sz="24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4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Varietas</a:t>
            </a:r>
            <a:r>
              <a:rPr lang="en-US" sz="24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4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Tanaman</a:t>
            </a:r>
            <a:endParaRPr lang="en-US" sz="2400" u="none" dirty="0">
              <a:solidFill>
                <a:srgbClr val="2A2E3A"/>
              </a:solidFill>
              <a:latin typeface="DM Sans" pitchFamily="2" charset="0"/>
              <a:ea typeface="Helios"/>
              <a:cs typeface="Helios"/>
              <a:sym typeface="Helio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0D687C1-2D62-085A-77F8-D16B2828E1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7B9E70A6-D547-DEFB-9C26-AE6595A40678}"/>
              </a:ext>
            </a:extLst>
          </p:cNvPr>
          <p:cNvSpPr/>
          <p:nvPr/>
        </p:nvSpPr>
        <p:spPr>
          <a:xfrm>
            <a:off x="8600262" y="2002087"/>
            <a:ext cx="1621594" cy="1621594"/>
          </a:xfrm>
          <a:custGeom>
            <a:avLst/>
            <a:gdLst/>
            <a:ahLst/>
            <a:cxnLst/>
            <a:rect l="l" t="t" r="r" b="b"/>
            <a:pathLst>
              <a:path w="1621594" h="1621594">
                <a:moveTo>
                  <a:pt x="0" y="0"/>
                </a:moveTo>
                <a:lnTo>
                  <a:pt x="1621594" y="0"/>
                </a:lnTo>
                <a:lnTo>
                  <a:pt x="1621594" y="1621594"/>
                </a:lnTo>
                <a:lnTo>
                  <a:pt x="0" y="16215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DM Sans" pitchFamily="2" charset="0"/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4561AA5B-EBC0-2221-F699-0A95C4F76DB9}"/>
              </a:ext>
            </a:extLst>
          </p:cNvPr>
          <p:cNvSpPr/>
          <p:nvPr/>
        </p:nvSpPr>
        <p:spPr>
          <a:xfrm>
            <a:off x="8508998" y="4736567"/>
            <a:ext cx="1621594" cy="1621594"/>
          </a:xfrm>
          <a:custGeom>
            <a:avLst/>
            <a:gdLst/>
            <a:ahLst/>
            <a:cxnLst/>
            <a:rect l="l" t="t" r="r" b="b"/>
            <a:pathLst>
              <a:path w="1621594" h="1621594">
                <a:moveTo>
                  <a:pt x="0" y="0"/>
                </a:moveTo>
                <a:lnTo>
                  <a:pt x="1621594" y="0"/>
                </a:lnTo>
                <a:lnTo>
                  <a:pt x="1621594" y="1621593"/>
                </a:lnTo>
                <a:lnTo>
                  <a:pt x="0" y="16215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DM Sans" pitchFamily="2" charset="0"/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1AE6F7FF-3F40-73F3-EE20-6E630583680F}"/>
              </a:ext>
            </a:extLst>
          </p:cNvPr>
          <p:cNvSpPr txBox="1"/>
          <p:nvPr/>
        </p:nvSpPr>
        <p:spPr>
          <a:xfrm>
            <a:off x="10439400" y="4686300"/>
            <a:ext cx="5585113" cy="589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559"/>
              </a:lnSpc>
              <a:spcBef>
                <a:spcPct val="0"/>
              </a:spcBef>
            </a:pPr>
            <a:r>
              <a:rPr lang="en-US" sz="4000" b="1" u="none" dirty="0">
                <a:solidFill>
                  <a:srgbClr val="718BAB"/>
                </a:solidFill>
                <a:latin typeface="DM Sans" pitchFamily="2" charset="0"/>
                <a:ea typeface="Klein Bold"/>
                <a:cs typeface="Klein Bold"/>
                <a:sym typeface="Klein Bold"/>
              </a:rPr>
              <a:t>Hak </a:t>
            </a:r>
            <a:r>
              <a:rPr lang="en-US" sz="4000" b="1" u="none" dirty="0" err="1">
                <a:solidFill>
                  <a:srgbClr val="718BAB"/>
                </a:solidFill>
                <a:latin typeface="DM Sans" pitchFamily="2" charset="0"/>
                <a:ea typeface="Klein Bold"/>
                <a:cs typeface="Klein Bold"/>
                <a:sym typeface="Klein Bold"/>
              </a:rPr>
              <a:t>Kekayaan</a:t>
            </a:r>
            <a:r>
              <a:rPr lang="en-US" sz="4000" b="1" u="none" dirty="0">
                <a:solidFill>
                  <a:srgbClr val="718BAB"/>
                </a:solidFill>
                <a:latin typeface="DM Sans" pitchFamily="2" charset="0"/>
                <a:ea typeface="Klein Bold"/>
                <a:cs typeface="Klein Bold"/>
                <a:sym typeface="Klein Bold"/>
              </a:rPr>
              <a:t> Industri</a:t>
            </a: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7F9531BD-314C-E94D-A9B8-8F0D6063DFE7}"/>
              </a:ext>
            </a:extLst>
          </p:cNvPr>
          <p:cNvSpPr txBox="1"/>
          <p:nvPr/>
        </p:nvSpPr>
        <p:spPr>
          <a:xfrm>
            <a:off x="10439400" y="5302023"/>
            <a:ext cx="7480657" cy="27497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lvl="0" indent="-457200" algn="l">
              <a:lnSpc>
                <a:spcPts val="363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Paten</a:t>
            </a:r>
          </a:p>
          <a:p>
            <a:pPr marL="457200" lvl="0" indent="-457200" algn="l">
              <a:lnSpc>
                <a:spcPts val="363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Merk </a:t>
            </a:r>
            <a:r>
              <a:rPr lang="en-US" sz="24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Dagang</a:t>
            </a:r>
            <a:endParaRPr lang="en-US" sz="2400" dirty="0">
              <a:solidFill>
                <a:srgbClr val="2A2E3A"/>
              </a:solidFill>
              <a:latin typeface="DM Sans" pitchFamily="2" charset="0"/>
              <a:ea typeface="Helios"/>
              <a:cs typeface="Helios"/>
              <a:sym typeface="Helios"/>
            </a:endParaRPr>
          </a:p>
          <a:p>
            <a:pPr marL="457200" lvl="0" indent="-457200" algn="l">
              <a:lnSpc>
                <a:spcPts val="363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Hak Desain Industri</a:t>
            </a:r>
          </a:p>
          <a:p>
            <a:pPr marL="457200" lvl="0" indent="-457200" algn="l">
              <a:lnSpc>
                <a:spcPts val="363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Hak Desain Tata </a:t>
            </a:r>
            <a:r>
              <a:rPr lang="en-US" sz="2400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Letak</a:t>
            </a:r>
            <a:r>
              <a:rPr lang="en-US" sz="2400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400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Sirkuit</a:t>
            </a:r>
            <a:r>
              <a:rPr lang="en-US" sz="2400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400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Terpadu</a:t>
            </a:r>
            <a:endParaRPr lang="en-US" sz="2400" dirty="0">
              <a:solidFill>
                <a:srgbClr val="2A2E3A"/>
              </a:solidFill>
              <a:latin typeface="DM Sans" pitchFamily="2" charset="0"/>
              <a:ea typeface="Helios"/>
              <a:cs typeface="Helios"/>
              <a:sym typeface="Helios"/>
            </a:endParaRPr>
          </a:p>
          <a:p>
            <a:pPr marL="457200" lvl="0" indent="-457200" algn="l">
              <a:lnSpc>
                <a:spcPts val="363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Rahasia</a:t>
            </a:r>
            <a:r>
              <a:rPr lang="en-US" sz="24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4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Dagang</a:t>
            </a:r>
            <a:endParaRPr lang="en-US" sz="2400" u="none" dirty="0">
              <a:solidFill>
                <a:srgbClr val="2A2E3A"/>
              </a:solidFill>
              <a:latin typeface="DM Sans" pitchFamily="2" charset="0"/>
              <a:ea typeface="Helios"/>
              <a:cs typeface="Helios"/>
              <a:sym typeface="Helios"/>
            </a:endParaRPr>
          </a:p>
          <a:p>
            <a:pPr marL="457200" lvl="0" indent="-457200" algn="l">
              <a:lnSpc>
                <a:spcPts val="363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Varietas</a:t>
            </a:r>
            <a:r>
              <a:rPr lang="en-US" sz="2400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400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Tanaman</a:t>
            </a:r>
            <a:r>
              <a:rPr lang="en-US" sz="24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631F16AF-63ED-DA67-CAFA-B414B9B12A7D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0"/>
            <a:ext cx="9411059" cy="10287000"/>
            <a:chOff x="0" y="0"/>
            <a:chExt cx="2478633" cy="2709333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FBAA9464-E901-8E3F-3C4C-8642B56BC20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2478633" cy="2709333"/>
            </a:xfrm>
            <a:custGeom>
              <a:avLst/>
              <a:gdLst/>
              <a:ahLst/>
              <a:cxnLst/>
              <a:rect l="l" t="t" r="r" b="b"/>
              <a:pathLst>
                <a:path w="2478633" h="2709333">
                  <a:moveTo>
                    <a:pt x="0" y="0"/>
                  </a:moveTo>
                  <a:lnTo>
                    <a:pt x="2478633" y="0"/>
                  </a:lnTo>
                  <a:lnTo>
                    <a:pt x="247863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>
                <a:latin typeface="DM Sans" pitchFamily="2" charset="0"/>
              </a:endParaRPr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13C272DB-4E4C-EE99-1DBB-8DFD689B9696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38100"/>
              <a:ext cx="2478633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>
                <a:latin typeface="DM Sans" pitchFamily="2" charset="0"/>
              </a:endParaRPr>
            </a:p>
          </p:txBody>
        </p:sp>
      </p:grpSp>
      <p:sp>
        <p:nvSpPr>
          <p:cNvPr id="11" name="TextBox 11">
            <a:extLst>
              <a:ext uri="{FF2B5EF4-FFF2-40B4-BE49-F238E27FC236}">
                <a16:creationId xmlns:a16="http://schemas.microsoft.com/office/drawing/2014/main" id="{46E348F1-A9C2-9027-7E56-82B23618B8C8}"/>
              </a:ext>
            </a:extLst>
          </p:cNvPr>
          <p:cNvSpPr txBox="1"/>
          <p:nvPr/>
        </p:nvSpPr>
        <p:spPr>
          <a:xfrm>
            <a:off x="875909" y="3774917"/>
            <a:ext cx="8268091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4400" b="1" dirty="0">
                <a:solidFill>
                  <a:srgbClr val="2A2E3A"/>
                </a:solidFill>
                <a:latin typeface="DM Sans" pitchFamily="2" charset="0"/>
                <a:ea typeface="Klein Bold"/>
                <a:cs typeface="Klein Bold"/>
                <a:sym typeface="Klein Bold"/>
              </a:rPr>
              <a:t>Hak </a:t>
            </a:r>
            <a:r>
              <a:rPr lang="en-US" sz="4400" b="1" dirty="0" err="1">
                <a:solidFill>
                  <a:srgbClr val="2A2E3A"/>
                </a:solidFill>
                <a:latin typeface="DM Sans" pitchFamily="2" charset="0"/>
                <a:ea typeface="Klein Bold"/>
                <a:cs typeface="Klein Bold"/>
                <a:sym typeface="Klein Bold"/>
              </a:rPr>
              <a:t>Kekayaan</a:t>
            </a:r>
            <a:r>
              <a:rPr lang="en-US" sz="4400" b="1" dirty="0">
                <a:solidFill>
                  <a:srgbClr val="2A2E3A"/>
                </a:solidFill>
                <a:latin typeface="DM Sans" pitchFamily="2" charset="0"/>
                <a:ea typeface="Klein Bold"/>
                <a:cs typeface="Klein Bold"/>
                <a:sym typeface="Klein Bold"/>
              </a:rPr>
              <a:t> </a:t>
            </a:r>
            <a:r>
              <a:rPr lang="en-US" sz="4400" b="1" dirty="0" err="1">
                <a:solidFill>
                  <a:srgbClr val="2A2E3A"/>
                </a:solidFill>
                <a:latin typeface="DM Sans" pitchFamily="2" charset="0"/>
                <a:ea typeface="Klein Bold"/>
                <a:cs typeface="Klein Bold"/>
                <a:sym typeface="Klein Bold"/>
              </a:rPr>
              <a:t>Intelektual</a:t>
            </a:r>
            <a:r>
              <a:rPr lang="en-US" sz="4400" b="1" dirty="0">
                <a:solidFill>
                  <a:srgbClr val="2A2E3A"/>
                </a:solidFill>
                <a:latin typeface="DM Sans" pitchFamily="2" charset="0"/>
                <a:ea typeface="Klein Bold"/>
                <a:cs typeface="Klein Bold"/>
                <a:sym typeface="Klein Bold"/>
              </a:rPr>
              <a:t> </a:t>
            </a:r>
            <a:r>
              <a:rPr lang="en-US" sz="4400" b="1" dirty="0">
                <a:solidFill>
                  <a:srgbClr val="718BAB"/>
                </a:solidFill>
                <a:latin typeface="DM Sans" pitchFamily="2" charset="0"/>
                <a:ea typeface="Klein Bold"/>
                <a:cs typeface="Klein Bold"/>
                <a:sym typeface="Klein Bold"/>
              </a:rPr>
              <a:t>Intellectual Property Rights</a:t>
            </a:r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ADC2231A-7D1D-0B81-AC84-AAB84BD86375}"/>
              </a:ext>
            </a:extLst>
          </p:cNvPr>
          <p:cNvSpPr txBox="1"/>
          <p:nvPr/>
        </p:nvSpPr>
        <p:spPr>
          <a:xfrm>
            <a:off x="10668000" y="2522067"/>
            <a:ext cx="5585113" cy="589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559"/>
              </a:lnSpc>
              <a:spcBef>
                <a:spcPct val="0"/>
              </a:spcBef>
            </a:pPr>
            <a:r>
              <a:rPr lang="en-US" sz="4000" b="1" u="none" dirty="0">
                <a:solidFill>
                  <a:srgbClr val="718BAB"/>
                </a:solidFill>
                <a:latin typeface="DM Sans" pitchFamily="2" charset="0"/>
                <a:ea typeface="Klein Bold"/>
                <a:cs typeface="Klein Bold"/>
                <a:sym typeface="Klein Bold"/>
              </a:rPr>
              <a:t>Hak </a:t>
            </a:r>
            <a:r>
              <a:rPr lang="en-US" sz="4000" b="1" u="none" dirty="0" err="1">
                <a:solidFill>
                  <a:srgbClr val="718BAB"/>
                </a:solidFill>
                <a:latin typeface="DM Sans" pitchFamily="2" charset="0"/>
                <a:ea typeface="Klein Bold"/>
                <a:cs typeface="Klein Bold"/>
                <a:sym typeface="Klein Bold"/>
              </a:rPr>
              <a:t>Cipta</a:t>
            </a:r>
            <a:endParaRPr lang="en-US" sz="4000" b="1" u="none" dirty="0">
              <a:solidFill>
                <a:srgbClr val="718BAB"/>
              </a:solidFill>
              <a:latin typeface="DM Sans" pitchFamily="2" charset="0"/>
              <a:ea typeface="Klein Bold"/>
              <a:cs typeface="Klein Bold"/>
              <a:sym typeface="Klein Bold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D664DAED-4541-900B-5BDA-7455312911ED}"/>
              </a:ext>
            </a:extLst>
          </p:cNvPr>
          <p:cNvSpPr txBox="1"/>
          <p:nvPr/>
        </p:nvSpPr>
        <p:spPr>
          <a:xfrm>
            <a:off x="938798" y="4865715"/>
            <a:ext cx="7533462" cy="4341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l">
              <a:lnSpc>
                <a:spcPts val="3639"/>
              </a:lnSpc>
              <a:spcBef>
                <a:spcPct val="0"/>
              </a:spcBef>
            </a:pPr>
            <a:endParaRPr lang="en-US" sz="2400" u="none" dirty="0">
              <a:solidFill>
                <a:srgbClr val="2A2E3A"/>
              </a:solidFill>
              <a:latin typeface="DM Sans" pitchFamily="2" charset="0"/>
              <a:ea typeface="Helios"/>
              <a:cs typeface="Helios"/>
              <a:sym typeface="Helios"/>
            </a:endParaRPr>
          </a:p>
        </p:txBody>
      </p:sp>
    </p:spTree>
    <p:extLst>
      <p:ext uri="{BB962C8B-B14F-4D97-AF65-F5344CB8AC3E}">
        <p14:creationId xmlns:p14="http://schemas.microsoft.com/office/powerpoint/2010/main" val="4242055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78CE6A-548B-784E-7180-A7AE83B073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4B6E6461-5A56-1917-6E89-052F8BAA7247}"/>
              </a:ext>
            </a:extLst>
          </p:cNvPr>
          <p:cNvSpPr/>
          <p:nvPr/>
        </p:nvSpPr>
        <p:spPr>
          <a:xfrm rot="673413">
            <a:off x="9283310" y="-2113117"/>
            <a:ext cx="13265113" cy="13265113"/>
          </a:xfrm>
          <a:custGeom>
            <a:avLst/>
            <a:gdLst/>
            <a:ahLst/>
            <a:cxnLst/>
            <a:rect l="l" t="t" r="r" b="b"/>
            <a:pathLst>
              <a:path w="13265113" h="13265113">
                <a:moveTo>
                  <a:pt x="0" y="0"/>
                </a:moveTo>
                <a:lnTo>
                  <a:pt x="13265113" y="0"/>
                </a:lnTo>
                <a:lnTo>
                  <a:pt x="13265113" y="13265112"/>
                </a:lnTo>
                <a:lnTo>
                  <a:pt x="0" y="132651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DM Sans" pitchFamily="2" charset="0"/>
            </a:endParaRP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FB4469B0-88CA-78E9-F128-3D1E3F1DC21D}"/>
              </a:ext>
            </a:extLst>
          </p:cNvPr>
          <p:cNvGrpSpPr>
            <a:grpSpLocks noChangeAspect="1"/>
          </p:cNvGrpSpPr>
          <p:nvPr/>
        </p:nvGrpSpPr>
        <p:grpSpPr>
          <a:xfrm>
            <a:off x="10267802" y="-695325"/>
            <a:ext cx="12417410" cy="11560608"/>
            <a:chOff x="0" y="0"/>
            <a:chExt cx="6350000" cy="591185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56C9BBD3-4B8A-0354-01D7-A22AFB44235C}"/>
                </a:ext>
              </a:extLst>
            </p:cNvPr>
            <p:cNvSpPr/>
            <p:nvPr/>
          </p:nvSpPr>
          <p:spPr>
            <a:xfrm>
              <a:off x="-68580" y="0"/>
              <a:ext cx="6417310" cy="5911850"/>
            </a:xfrm>
            <a:custGeom>
              <a:avLst/>
              <a:gdLst/>
              <a:ahLst/>
              <a:cxnLst/>
              <a:rect l="l" t="t" r="r" b="b"/>
              <a:pathLst>
                <a:path w="6417310" h="5911850">
                  <a:moveTo>
                    <a:pt x="1215390" y="402590"/>
                  </a:moveTo>
                  <a:lnTo>
                    <a:pt x="177800" y="2192020"/>
                  </a:lnTo>
                  <a:cubicBezTo>
                    <a:pt x="0" y="2498090"/>
                    <a:pt x="43180" y="2884170"/>
                    <a:pt x="283210" y="3144520"/>
                  </a:cubicBezTo>
                  <a:lnTo>
                    <a:pt x="2594610" y="5651500"/>
                  </a:lnTo>
                  <a:cubicBezTo>
                    <a:pt x="2747010" y="5817870"/>
                    <a:pt x="2962910" y="5911850"/>
                    <a:pt x="3187700" y="5911850"/>
                  </a:cubicBezTo>
                  <a:lnTo>
                    <a:pt x="5609590" y="5911850"/>
                  </a:lnTo>
                  <a:cubicBezTo>
                    <a:pt x="6055360" y="5911850"/>
                    <a:pt x="6417310" y="5549900"/>
                    <a:pt x="6417310" y="5104130"/>
                  </a:cubicBezTo>
                  <a:lnTo>
                    <a:pt x="6417310" y="1891030"/>
                  </a:lnTo>
                  <a:cubicBezTo>
                    <a:pt x="6417310" y="1724660"/>
                    <a:pt x="6366510" y="1562100"/>
                    <a:pt x="6269990" y="1426210"/>
                  </a:cubicBezTo>
                  <a:lnTo>
                    <a:pt x="5507990" y="342900"/>
                  </a:lnTo>
                  <a:cubicBezTo>
                    <a:pt x="5356860" y="128270"/>
                    <a:pt x="5110480" y="0"/>
                    <a:pt x="4847590" y="0"/>
                  </a:cubicBezTo>
                  <a:lnTo>
                    <a:pt x="1913890" y="0"/>
                  </a:lnTo>
                  <a:cubicBezTo>
                    <a:pt x="1625600" y="0"/>
                    <a:pt x="1358900" y="153670"/>
                    <a:pt x="1215390" y="402590"/>
                  </a:cubicBezTo>
                  <a:close/>
                </a:path>
              </a:pathLst>
            </a:custGeom>
            <a:blipFill>
              <a:blip r:embed="rId4">
                <a:alphaModFix amt="90000"/>
              </a:blip>
              <a:stretch>
                <a:fillRect l="-19842" r="-19842"/>
              </a:stretch>
            </a:blipFill>
          </p:spPr>
          <p:txBody>
            <a:bodyPr/>
            <a:lstStyle/>
            <a:p>
              <a:endParaRPr lang="en-US">
                <a:latin typeface="DM Sans" pitchFamily="2" charset="0"/>
              </a:endParaRPr>
            </a:p>
          </p:txBody>
        </p:sp>
      </p:grpSp>
      <p:sp>
        <p:nvSpPr>
          <p:cNvPr id="8" name="TextBox 8">
            <a:extLst>
              <a:ext uri="{FF2B5EF4-FFF2-40B4-BE49-F238E27FC236}">
                <a16:creationId xmlns:a16="http://schemas.microsoft.com/office/drawing/2014/main" id="{93069EFD-E268-8348-3041-4A526E67DBC5}"/>
              </a:ext>
            </a:extLst>
          </p:cNvPr>
          <p:cNvSpPr txBox="1"/>
          <p:nvPr/>
        </p:nvSpPr>
        <p:spPr>
          <a:xfrm>
            <a:off x="1047438" y="2095500"/>
            <a:ext cx="5837845" cy="1131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099"/>
              </a:lnSpc>
            </a:pPr>
            <a:r>
              <a:rPr lang="en-US" sz="6999" b="1" dirty="0">
                <a:solidFill>
                  <a:srgbClr val="718BAB"/>
                </a:solidFill>
                <a:latin typeface="DM Sans" pitchFamily="2" charset="0"/>
                <a:ea typeface="Klein Bold"/>
                <a:cs typeface="Klein Bold"/>
                <a:sym typeface="Klein Bold"/>
              </a:rPr>
              <a:t>Hak Cipta</a:t>
            </a:r>
            <a:endParaRPr lang="en-US" sz="6999" b="1" dirty="0">
              <a:solidFill>
                <a:srgbClr val="2A2E3A"/>
              </a:solidFill>
              <a:latin typeface="DM Sans" pitchFamily="2" charset="0"/>
              <a:ea typeface="Klein Bold"/>
              <a:cs typeface="Klein Bold"/>
              <a:sym typeface="Klein Bold"/>
            </a:endParaRPr>
          </a:p>
        </p:txBody>
      </p:sp>
      <p:sp>
        <p:nvSpPr>
          <p:cNvPr id="27" name="TextBox 6">
            <a:extLst>
              <a:ext uri="{FF2B5EF4-FFF2-40B4-BE49-F238E27FC236}">
                <a16:creationId xmlns:a16="http://schemas.microsoft.com/office/drawing/2014/main" id="{CF8F8E4E-8624-2C35-373F-027047F6005E}"/>
              </a:ext>
            </a:extLst>
          </p:cNvPr>
          <p:cNvSpPr txBox="1"/>
          <p:nvPr/>
        </p:nvSpPr>
        <p:spPr>
          <a:xfrm>
            <a:off x="1028700" y="3924300"/>
            <a:ext cx="7811749" cy="54938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l">
              <a:spcBef>
                <a:spcPct val="0"/>
              </a:spcBef>
            </a:pPr>
            <a:r>
              <a:rPr lang="en-US" sz="2400" i="1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“</a:t>
            </a:r>
            <a:r>
              <a:rPr lang="en-US" sz="2400" i="1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hak</a:t>
            </a:r>
            <a:r>
              <a:rPr lang="en-US" sz="2400" i="1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400" i="1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eksklusif</a:t>
            </a:r>
            <a:r>
              <a:rPr lang="en-US" sz="2400" i="1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untuk </a:t>
            </a:r>
            <a:r>
              <a:rPr lang="en-US" sz="2400" i="1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mendistribusikan</a:t>
            </a:r>
            <a:r>
              <a:rPr lang="en-US" sz="2400" i="1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, </a:t>
            </a:r>
            <a:r>
              <a:rPr lang="en-US" sz="2400" i="1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menampilkan</a:t>
            </a:r>
            <a:r>
              <a:rPr lang="en-US" sz="2400" i="1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, </a:t>
            </a:r>
            <a:r>
              <a:rPr lang="en-US" sz="2400" i="1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melakukan</a:t>
            </a:r>
            <a:r>
              <a:rPr lang="en-US" sz="2400" i="1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, atau </a:t>
            </a:r>
            <a:r>
              <a:rPr lang="en-US" sz="2400" i="1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mereproduksi</a:t>
            </a:r>
            <a:r>
              <a:rPr lang="en-US" sz="2400" i="1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400" b="1" i="1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karya</a:t>
            </a:r>
            <a:r>
              <a:rPr lang="en-US" sz="2400" b="1" i="1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400" b="1" i="1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asli</a:t>
            </a:r>
            <a:r>
              <a:rPr lang="en-US" sz="2400" b="1" i="1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400" b="1" i="1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dalam</a:t>
            </a:r>
            <a:r>
              <a:rPr lang="en-US" sz="2400" b="1" i="1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400" b="1" i="1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salinan</a:t>
            </a:r>
            <a:r>
              <a:rPr lang="en-US" sz="2400" b="1" i="1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400" i="1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atau untuk </a:t>
            </a:r>
            <a:r>
              <a:rPr lang="en-US" sz="2400" i="1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menyiapkan</a:t>
            </a:r>
            <a:r>
              <a:rPr lang="en-US" sz="2400" i="1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400" b="1" i="1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karya</a:t>
            </a:r>
            <a:r>
              <a:rPr lang="en-US" sz="2400" b="1" i="1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400" b="1" i="1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turunan</a:t>
            </a:r>
            <a:endParaRPr lang="en-US" sz="2400" b="1" i="1" u="none" dirty="0">
              <a:solidFill>
                <a:srgbClr val="2A2E3A"/>
              </a:solidFill>
              <a:latin typeface="DM Sans" pitchFamily="2" charset="0"/>
              <a:ea typeface="Helios"/>
              <a:cs typeface="Helios"/>
              <a:sym typeface="Helios"/>
            </a:endParaRPr>
          </a:p>
          <a:p>
            <a:pPr lvl="0" algn="l">
              <a:spcBef>
                <a:spcPct val="0"/>
              </a:spcBef>
            </a:pPr>
            <a:r>
              <a:rPr lang="en-US" sz="2400" i="1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berdasarkan</a:t>
            </a:r>
            <a:r>
              <a:rPr lang="en-US" sz="2400" i="1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400" i="1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karya</a:t>
            </a:r>
            <a:r>
              <a:rPr lang="en-US" sz="2400" i="1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.</a:t>
            </a:r>
            <a:r>
              <a:rPr lang="en-US" sz="2400" i="1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14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(George W. Reynolds)</a:t>
            </a:r>
          </a:p>
          <a:p>
            <a:pPr lvl="0" algn="l">
              <a:spcBef>
                <a:spcPct val="0"/>
              </a:spcBef>
            </a:pPr>
            <a:endParaRPr lang="en-US" sz="2400" dirty="0">
              <a:solidFill>
                <a:srgbClr val="2A2E3A"/>
              </a:solidFill>
              <a:latin typeface="DM Sans" pitchFamily="2" charset="0"/>
              <a:ea typeface="Helios"/>
              <a:cs typeface="Helios"/>
              <a:sym typeface="Helios"/>
            </a:endParaRPr>
          </a:p>
          <a:p>
            <a:pPr lvl="0" algn="l">
              <a:spcBef>
                <a:spcPct val="0"/>
              </a:spcBef>
            </a:pPr>
            <a:endParaRPr lang="en-US" sz="2400" dirty="0">
              <a:solidFill>
                <a:srgbClr val="2A2E3A"/>
              </a:solidFill>
              <a:latin typeface="DM Sans" pitchFamily="2" charset="0"/>
              <a:ea typeface="Helios"/>
              <a:cs typeface="Helios"/>
              <a:sym typeface="Helios"/>
            </a:endParaRPr>
          </a:p>
          <a:p>
            <a:pPr lvl="0" algn="l">
              <a:spcBef>
                <a:spcPct val="0"/>
              </a:spcBef>
            </a:pPr>
            <a:endParaRPr lang="en-US" sz="2400" i="1" dirty="0">
              <a:solidFill>
                <a:srgbClr val="2A2E3A"/>
              </a:solidFill>
              <a:latin typeface="DM Sans" pitchFamily="2" charset="0"/>
              <a:ea typeface="Helios"/>
              <a:cs typeface="Helios"/>
              <a:sym typeface="Helios"/>
            </a:endParaRPr>
          </a:p>
          <a:p>
            <a:pPr lvl="0" algn="l">
              <a:spcBef>
                <a:spcPct val="0"/>
              </a:spcBef>
            </a:pPr>
            <a:r>
              <a:rPr lang="en-US" sz="2400" i="1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…. </a:t>
            </a:r>
            <a:r>
              <a:rPr lang="en-US" sz="2400" i="1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hak</a:t>
            </a:r>
            <a:r>
              <a:rPr lang="en-US" sz="2400" i="1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400" i="1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eksklusif</a:t>
            </a:r>
            <a:r>
              <a:rPr lang="en-US" sz="2400" i="1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400" i="1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pencipta</a:t>
            </a:r>
            <a:r>
              <a:rPr lang="en-US" sz="2400" i="1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yang </a:t>
            </a:r>
            <a:r>
              <a:rPr lang="en-US" sz="2400" i="1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timbul</a:t>
            </a:r>
            <a:r>
              <a:rPr lang="en-US" sz="2400" i="1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secara </a:t>
            </a:r>
            <a:r>
              <a:rPr lang="en-US" sz="2400" i="1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otomatis</a:t>
            </a:r>
            <a:r>
              <a:rPr lang="en-US" sz="2400" i="1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400" i="1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berdasarkan</a:t>
            </a:r>
            <a:r>
              <a:rPr lang="en-US" sz="2400" i="1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400" i="1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prinsip</a:t>
            </a:r>
            <a:r>
              <a:rPr lang="en-US" sz="2400" i="1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400" i="1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deklaratif</a:t>
            </a:r>
            <a:r>
              <a:rPr lang="en-US" sz="2400" i="1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setelah </a:t>
            </a:r>
            <a:r>
              <a:rPr lang="en-US" sz="2400" b="1" i="1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suatu</a:t>
            </a:r>
            <a:r>
              <a:rPr lang="en-US" sz="2400" b="1" i="1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400" b="1" i="1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ciptaan</a:t>
            </a:r>
            <a:r>
              <a:rPr lang="en-US" sz="2400" b="1" i="1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400" b="1" i="1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diwujudkan</a:t>
            </a:r>
            <a:r>
              <a:rPr lang="en-US" sz="2400" b="1" i="1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400" b="1" i="1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dalam</a:t>
            </a:r>
            <a:r>
              <a:rPr lang="en-US" sz="2400" b="1" i="1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400" b="1" i="1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bentuk</a:t>
            </a:r>
            <a:r>
              <a:rPr lang="en-US" sz="2400" b="1" i="1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400" b="1" i="1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nyata</a:t>
            </a:r>
            <a:r>
              <a:rPr lang="en-US" sz="2400" b="1" i="1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400" i="1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tanpa</a:t>
            </a:r>
            <a:r>
              <a:rPr lang="en-US" sz="2400" i="1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400" i="1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mengurangi</a:t>
            </a:r>
            <a:r>
              <a:rPr lang="en-US" sz="2400" i="1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400" i="1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pembatasan</a:t>
            </a:r>
            <a:r>
              <a:rPr lang="en-US" sz="2400" i="1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400" i="1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sesuai</a:t>
            </a:r>
            <a:r>
              <a:rPr lang="en-US" sz="2400" i="1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400" i="1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dengan</a:t>
            </a:r>
            <a:r>
              <a:rPr lang="en-US" sz="2400" i="1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400" i="1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ketentuan</a:t>
            </a:r>
            <a:r>
              <a:rPr lang="en-US" sz="2400" i="1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400" i="1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peraturan</a:t>
            </a:r>
            <a:r>
              <a:rPr lang="en-US" sz="2400" i="1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400" i="1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perundang</a:t>
            </a:r>
            <a:r>
              <a:rPr lang="en-US" sz="2400" i="1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400" i="1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undangan</a:t>
            </a:r>
            <a:r>
              <a:rPr lang="en-US" sz="2400" i="1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…..</a:t>
            </a:r>
          </a:p>
          <a:p>
            <a:pPr lvl="0" algn="l">
              <a:spcBef>
                <a:spcPct val="0"/>
              </a:spcBef>
            </a:pPr>
            <a:endParaRPr lang="en-US" sz="500" i="1" u="none" dirty="0">
              <a:solidFill>
                <a:srgbClr val="2A2E3A"/>
              </a:solidFill>
              <a:latin typeface="DM Sans" pitchFamily="2" charset="0"/>
              <a:ea typeface="Helios"/>
              <a:cs typeface="Helios"/>
              <a:sym typeface="Helios"/>
            </a:endParaRPr>
          </a:p>
          <a:p>
            <a:pPr lvl="0" algn="l">
              <a:spcBef>
                <a:spcPct val="0"/>
              </a:spcBef>
            </a:pPr>
            <a:r>
              <a:rPr lang="en-US" sz="1600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(</a:t>
            </a:r>
            <a:r>
              <a:rPr lang="en-US" sz="1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Direktorat</a:t>
            </a:r>
            <a:r>
              <a:rPr lang="en-US" sz="1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1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Jendral</a:t>
            </a:r>
            <a:r>
              <a:rPr lang="en-US" sz="1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1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Kekayaan</a:t>
            </a:r>
            <a:r>
              <a:rPr lang="en-US" sz="1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1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Intelektual</a:t>
            </a:r>
            <a:r>
              <a:rPr lang="en-US" sz="1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Kementerian Hukum &amp; HAM R.I.)</a:t>
            </a:r>
          </a:p>
          <a:p>
            <a:pPr lvl="0" algn="l">
              <a:spcBef>
                <a:spcPct val="0"/>
              </a:spcBef>
            </a:pPr>
            <a:endParaRPr lang="en-US" sz="2400" dirty="0">
              <a:solidFill>
                <a:srgbClr val="2A2E3A"/>
              </a:solidFill>
              <a:latin typeface="DM Sans" pitchFamily="2" charset="0"/>
              <a:ea typeface="Helios"/>
              <a:cs typeface="Helios"/>
              <a:sym typeface="Helios"/>
            </a:endParaRPr>
          </a:p>
          <a:p>
            <a:pPr lvl="0" algn="l">
              <a:spcBef>
                <a:spcPct val="0"/>
              </a:spcBef>
            </a:pPr>
            <a:endParaRPr lang="en-US" sz="2400" u="none" dirty="0">
              <a:solidFill>
                <a:srgbClr val="2A2E3A"/>
              </a:solidFill>
              <a:latin typeface="DM Sans" pitchFamily="2" charset="0"/>
              <a:ea typeface="Helios"/>
              <a:cs typeface="Helios"/>
              <a:sym typeface="Helios"/>
            </a:endParaRPr>
          </a:p>
        </p:txBody>
      </p:sp>
    </p:spTree>
    <p:extLst>
      <p:ext uri="{BB962C8B-B14F-4D97-AF65-F5344CB8AC3E}">
        <p14:creationId xmlns:p14="http://schemas.microsoft.com/office/powerpoint/2010/main" val="2327861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5F916A-99B5-5DB6-AA00-F3B510C1DD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D01A601A-373A-DDA5-4DCD-945685579F17}"/>
              </a:ext>
            </a:extLst>
          </p:cNvPr>
          <p:cNvSpPr/>
          <p:nvPr/>
        </p:nvSpPr>
        <p:spPr>
          <a:xfrm rot="673413">
            <a:off x="9283310" y="-2113117"/>
            <a:ext cx="13265113" cy="13265113"/>
          </a:xfrm>
          <a:custGeom>
            <a:avLst/>
            <a:gdLst/>
            <a:ahLst/>
            <a:cxnLst/>
            <a:rect l="l" t="t" r="r" b="b"/>
            <a:pathLst>
              <a:path w="13265113" h="13265113">
                <a:moveTo>
                  <a:pt x="0" y="0"/>
                </a:moveTo>
                <a:lnTo>
                  <a:pt x="13265113" y="0"/>
                </a:lnTo>
                <a:lnTo>
                  <a:pt x="13265113" y="13265112"/>
                </a:lnTo>
                <a:lnTo>
                  <a:pt x="0" y="132651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DM Sans" pitchFamily="2" charset="0"/>
            </a:endParaRP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9B2648C9-A57C-6D7A-8A8C-2433314503AB}"/>
              </a:ext>
            </a:extLst>
          </p:cNvPr>
          <p:cNvGrpSpPr>
            <a:grpSpLocks noChangeAspect="1"/>
          </p:cNvGrpSpPr>
          <p:nvPr/>
        </p:nvGrpSpPr>
        <p:grpSpPr>
          <a:xfrm>
            <a:off x="10267802" y="-695325"/>
            <a:ext cx="12417410" cy="11560608"/>
            <a:chOff x="0" y="0"/>
            <a:chExt cx="6350000" cy="591185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8F6F54E5-E50C-C64D-04F5-02F25B0E86B1}"/>
                </a:ext>
              </a:extLst>
            </p:cNvPr>
            <p:cNvSpPr/>
            <p:nvPr/>
          </p:nvSpPr>
          <p:spPr>
            <a:xfrm>
              <a:off x="-68580" y="0"/>
              <a:ext cx="6417310" cy="5911850"/>
            </a:xfrm>
            <a:custGeom>
              <a:avLst/>
              <a:gdLst/>
              <a:ahLst/>
              <a:cxnLst/>
              <a:rect l="l" t="t" r="r" b="b"/>
              <a:pathLst>
                <a:path w="6417310" h="5911850">
                  <a:moveTo>
                    <a:pt x="1215390" y="402590"/>
                  </a:moveTo>
                  <a:lnTo>
                    <a:pt x="177800" y="2192020"/>
                  </a:lnTo>
                  <a:cubicBezTo>
                    <a:pt x="0" y="2498090"/>
                    <a:pt x="43180" y="2884170"/>
                    <a:pt x="283210" y="3144520"/>
                  </a:cubicBezTo>
                  <a:lnTo>
                    <a:pt x="2594610" y="5651500"/>
                  </a:lnTo>
                  <a:cubicBezTo>
                    <a:pt x="2747010" y="5817870"/>
                    <a:pt x="2962910" y="5911850"/>
                    <a:pt x="3187700" y="5911850"/>
                  </a:cubicBezTo>
                  <a:lnTo>
                    <a:pt x="5609590" y="5911850"/>
                  </a:lnTo>
                  <a:cubicBezTo>
                    <a:pt x="6055360" y="5911850"/>
                    <a:pt x="6417310" y="5549900"/>
                    <a:pt x="6417310" y="5104130"/>
                  </a:cubicBezTo>
                  <a:lnTo>
                    <a:pt x="6417310" y="1891030"/>
                  </a:lnTo>
                  <a:cubicBezTo>
                    <a:pt x="6417310" y="1724660"/>
                    <a:pt x="6366510" y="1562100"/>
                    <a:pt x="6269990" y="1426210"/>
                  </a:cubicBezTo>
                  <a:lnTo>
                    <a:pt x="5507990" y="342900"/>
                  </a:lnTo>
                  <a:cubicBezTo>
                    <a:pt x="5356860" y="128270"/>
                    <a:pt x="5110480" y="0"/>
                    <a:pt x="4847590" y="0"/>
                  </a:cubicBezTo>
                  <a:lnTo>
                    <a:pt x="1913890" y="0"/>
                  </a:lnTo>
                  <a:cubicBezTo>
                    <a:pt x="1625600" y="0"/>
                    <a:pt x="1358900" y="153670"/>
                    <a:pt x="1215390" y="402590"/>
                  </a:cubicBezTo>
                  <a:close/>
                </a:path>
              </a:pathLst>
            </a:custGeom>
            <a:blipFill>
              <a:blip r:embed="rId4">
                <a:alphaModFix amt="90000"/>
              </a:blip>
              <a:stretch>
                <a:fillRect l="-19842" r="-19842"/>
              </a:stretch>
            </a:blipFill>
          </p:spPr>
          <p:txBody>
            <a:bodyPr/>
            <a:lstStyle/>
            <a:p>
              <a:endParaRPr lang="en-US">
                <a:latin typeface="DM Sans" pitchFamily="2" charset="0"/>
              </a:endParaRPr>
            </a:p>
          </p:txBody>
        </p:sp>
      </p:grpSp>
      <p:sp>
        <p:nvSpPr>
          <p:cNvPr id="8" name="TextBox 8">
            <a:extLst>
              <a:ext uri="{FF2B5EF4-FFF2-40B4-BE49-F238E27FC236}">
                <a16:creationId xmlns:a16="http://schemas.microsoft.com/office/drawing/2014/main" id="{499FEBE0-6E99-1FCF-61EE-625B82499C92}"/>
              </a:ext>
            </a:extLst>
          </p:cNvPr>
          <p:cNvSpPr txBox="1"/>
          <p:nvPr/>
        </p:nvSpPr>
        <p:spPr>
          <a:xfrm>
            <a:off x="1047438" y="2095500"/>
            <a:ext cx="8096562" cy="10218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9099"/>
              </a:lnSpc>
            </a:pPr>
            <a:r>
              <a:rPr lang="en-US" sz="4000" b="1" dirty="0">
                <a:solidFill>
                  <a:srgbClr val="718BAB"/>
                </a:solidFill>
                <a:latin typeface="DM Sans" pitchFamily="2" charset="0"/>
                <a:ea typeface="Klein Bold"/>
                <a:cs typeface="Klein Bold"/>
                <a:sym typeface="Klein Bold"/>
              </a:rPr>
              <a:t>Dasar Hukum </a:t>
            </a:r>
            <a:r>
              <a:rPr lang="en-US" sz="4000" b="1" dirty="0" err="1">
                <a:solidFill>
                  <a:srgbClr val="718BAB"/>
                </a:solidFill>
                <a:latin typeface="DM Sans" pitchFamily="2" charset="0"/>
                <a:ea typeface="Klein Bold"/>
                <a:cs typeface="Klein Bold"/>
                <a:sym typeface="Klein Bold"/>
              </a:rPr>
              <a:t>Tentang</a:t>
            </a:r>
            <a:r>
              <a:rPr lang="en-US" sz="4000" b="1" dirty="0">
                <a:solidFill>
                  <a:srgbClr val="718BAB"/>
                </a:solidFill>
                <a:latin typeface="DM Sans" pitchFamily="2" charset="0"/>
                <a:ea typeface="Klein Bold"/>
                <a:cs typeface="Klein Bold"/>
                <a:sym typeface="Klein Bold"/>
              </a:rPr>
              <a:t> Hak Cipta</a:t>
            </a:r>
            <a:endParaRPr lang="en-US" sz="4000" b="1" dirty="0">
              <a:solidFill>
                <a:srgbClr val="2A2E3A"/>
              </a:solidFill>
              <a:latin typeface="DM Sans" pitchFamily="2" charset="0"/>
              <a:ea typeface="Klein Bold"/>
              <a:cs typeface="Klein Bold"/>
              <a:sym typeface="Klein Bold"/>
            </a:endParaRPr>
          </a:p>
        </p:txBody>
      </p:sp>
      <p:sp>
        <p:nvSpPr>
          <p:cNvPr id="27" name="TextBox 6">
            <a:extLst>
              <a:ext uri="{FF2B5EF4-FFF2-40B4-BE49-F238E27FC236}">
                <a16:creationId xmlns:a16="http://schemas.microsoft.com/office/drawing/2014/main" id="{F1EFA73A-B543-D3EA-FB78-422E53BA8499}"/>
              </a:ext>
            </a:extLst>
          </p:cNvPr>
          <p:cNvSpPr txBox="1"/>
          <p:nvPr/>
        </p:nvSpPr>
        <p:spPr>
          <a:xfrm>
            <a:off x="1047438" y="3139376"/>
            <a:ext cx="7811749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l">
              <a:spcBef>
                <a:spcPct val="0"/>
              </a:spcBef>
            </a:pPr>
            <a:r>
              <a:rPr lang="en-US" sz="5400" b="1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UU No. 19 Tahun 2002</a:t>
            </a:r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AFEA8848-EDDB-16FD-6B47-41833D53CD93}"/>
              </a:ext>
            </a:extLst>
          </p:cNvPr>
          <p:cNvSpPr txBox="1"/>
          <p:nvPr/>
        </p:nvSpPr>
        <p:spPr>
          <a:xfrm>
            <a:off x="1055459" y="5084979"/>
            <a:ext cx="8782363" cy="38779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l">
              <a:spcBef>
                <a:spcPct val="0"/>
              </a:spcBef>
            </a:pPr>
            <a:r>
              <a:rPr lang="en-US" sz="2800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Hak Cipta </a:t>
            </a:r>
            <a:r>
              <a:rPr lang="en-US" sz="2800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mengandung</a:t>
            </a:r>
            <a:r>
              <a:rPr lang="en-US" sz="2800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:</a:t>
            </a:r>
          </a:p>
          <a:p>
            <a:pPr lvl="0" algn="l">
              <a:spcBef>
                <a:spcPct val="0"/>
              </a:spcBef>
            </a:pPr>
            <a:endParaRPr lang="en-US" sz="2800" dirty="0">
              <a:solidFill>
                <a:srgbClr val="2A2E3A"/>
              </a:solidFill>
              <a:latin typeface="DM Sans" pitchFamily="2" charset="0"/>
              <a:ea typeface="Helios"/>
              <a:cs typeface="Helios"/>
              <a:sym typeface="Helios"/>
            </a:endParaRPr>
          </a:p>
          <a:p>
            <a:pPr marL="457200" lvl="0" indent="-457200" algn="l">
              <a:spcBef>
                <a:spcPct val="0"/>
              </a:spcBef>
              <a:buFontTx/>
              <a:buChar char="-"/>
            </a:pPr>
            <a:r>
              <a:rPr lang="en-US" sz="2800" b="1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Hak </a:t>
            </a:r>
            <a:r>
              <a:rPr lang="en-US" sz="2800" b="1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Moral</a:t>
            </a:r>
            <a:br>
              <a:rPr lang="en-US" sz="2800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</a:br>
            <a:r>
              <a:rPr lang="en-US" sz="2800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contoh</a:t>
            </a:r>
            <a:r>
              <a:rPr lang="en-US" sz="2800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 : lagu </a:t>
            </a:r>
            <a:r>
              <a:rPr lang="en-US" sz="2800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bengawan</a:t>
            </a:r>
            <a:r>
              <a:rPr lang="en-US" sz="2800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solo </a:t>
            </a:r>
            <a:r>
              <a:rPr lang="en-US" sz="2800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ciptaan</a:t>
            </a:r>
            <a:r>
              <a:rPr lang="en-US" sz="2800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Gesang </a:t>
            </a:r>
            <a:r>
              <a:rPr lang="en-US" sz="2800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diakui</a:t>
            </a:r>
            <a:r>
              <a:rPr lang="en-US" sz="2800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menjadi </a:t>
            </a:r>
            <a:r>
              <a:rPr lang="en-US" sz="2800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ciptaan</a:t>
            </a:r>
            <a:r>
              <a:rPr lang="en-US" sz="2800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orang lain</a:t>
            </a:r>
          </a:p>
          <a:p>
            <a:pPr marL="457200" lvl="0" indent="-457200" algn="l">
              <a:spcBef>
                <a:spcPct val="0"/>
              </a:spcBef>
              <a:buFontTx/>
              <a:buChar char="-"/>
            </a:pPr>
            <a:endParaRPr lang="en-US" sz="2800" dirty="0">
              <a:solidFill>
                <a:srgbClr val="2A2E3A"/>
              </a:solidFill>
              <a:latin typeface="DM Sans" pitchFamily="2" charset="0"/>
              <a:ea typeface="Helios"/>
              <a:cs typeface="Helios"/>
              <a:sym typeface="Helios"/>
            </a:endParaRPr>
          </a:p>
          <a:p>
            <a:pPr marL="457200" lvl="0" indent="-457200" algn="l">
              <a:spcBef>
                <a:spcPct val="0"/>
              </a:spcBef>
              <a:buFontTx/>
              <a:buChar char="-"/>
            </a:pPr>
            <a:r>
              <a:rPr lang="en-US" sz="2800" b="1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Hak Ekonomi</a:t>
            </a:r>
            <a:b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</a:b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berhubungan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dengan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bisnis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atau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nilai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ekonomis</a:t>
            </a:r>
            <a:b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</a:b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contoh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: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dvd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bajakan</a:t>
            </a:r>
            <a:endParaRPr lang="en-US" sz="2800" u="none" dirty="0">
              <a:solidFill>
                <a:srgbClr val="2A2E3A"/>
              </a:solidFill>
              <a:latin typeface="DM Sans" pitchFamily="2" charset="0"/>
              <a:ea typeface="Helios"/>
              <a:cs typeface="Helios"/>
              <a:sym typeface="Helios"/>
            </a:endParaRPr>
          </a:p>
        </p:txBody>
      </p:sp>
    </p:spTree>
    <p:extLst>
      <p:ext uri="{BB962C8B-B14F-4D97-AF65-F5344CB8AC3E}">
        <p14:creationId xmlns:p14="http://schemas.microsoft.com/office/powerpoint/2010/main" val="4260898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37E8A2-D0FA-45A9-AFBF-CC13302878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174657BF-B980-BA2E-EE75-8DF26934E779}"/>
              </a:ext>
            </a:extLst>
          </p:cNvPr>
          <p:cNvSpPr/>
          <p:nvPr/>
        </p:nvSpPr>
        <p:spPr>
          <a:xfrm rot="673413">
            <a:off x="9283310" y="-2113117"/>
            <a:ext cx="13265113" cy="13265113"/>
          </a:xfrm>
          <a:custGeom>
            <a:avLst/>
            <a:gdLst/>
            <a:ahLst/>
            <a:cxnLst/>
            <a:rect l="l" t="t" r="r" b="b"/>
            <a:pathLst>
              <a:path w="13265113" h="13265113">
                <a:moveTo>
                  <a:pt x="0" y="0"/>
                </a:moveTo>
                <a:lnTo>
                  <a:pt x="13265113" y="0"/>
                </a:lnTo>
                <a:lnTo>
                  <a:pt x="13265113" y="13265112"/>
                </a:lnTo>
                <a:lnTo>
                  <a:pt x="0" y="132651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DM Sans" pitchFamily="2" charset="0"/>
            </a:endParaRP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9B6C1E07-4C38-4CB6-2E22-E5674EFC1D2D}"/>
              </a:ext>
            </a:extLst>
          </p:cNvPr>
          <p:cNvGrpSpPr>
            <a:grpSpLocks noChangeAspect="1"/>
          </p:cNvGrpSpPr>
          <p:nvPr/>
        </p:nvGrpSpPr>
        <p:grpSpPr>
          <a:xfrm>
            <a:off x="10267802" y="-695325"/>
            <a:ext cx="12417410" cy="11560608"/>
            <a:chOff x="0" y="0"/>
            <a:chExt cx="6350000" cy="591185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6FA3D985-9F32-10F8-1F98-F89FA9ED79CC}"/>
                </a:ext>
              </a:extLst>
            </p:cNvPr>
            <p:cNvSpPr/>
            <p:nvPr/>
          </p:nvSpPr>
          <p:spPr>
            <a:xfrm>
              <a:off x="-68580" y="0"/>
              <a:ext cx="6417310" cy="5911850"/>
            </a:xfrm>
            <a:custGeom>
              <a:avLst/>
              <a:gdLst/>
              <a:ahLst/>
              <a:cxnLst/>
              <a:rect l="l" t="t" r="r" b="b"/>
              <a:pathLst>
                <a:path w="6417310" h="5911850">
                  <a:moveTo>
                    <a:pt x="1215390" y="402590"/>
                  </a:moveTo>
                  <a:lnTo>
                    <a:pt x="177800" y="2192020"/>
                  </a:lnTo>
                  <a:cubicBezTo>
                    <a:pt x="0" y="2498090"/>
                    <a:pt x="43180" y="2884170"/>
                    <a:pt x="283210" y="3144520"/>
                  </a:cubicBezTo>
                  <a:lnTo>
                    <a:pt x="2594610" y="5651500"/>
                  </a:lnTo>
                  <a:cubicBezTo>
                    <a:pt x="2747010" y="5817870"/>
                    <a:pt x="2962910" y="5911850"/>
                    <a:pt x="3187700" y="5911850"/>
                  </a:cubicBezTo>
                  <a:lnTo>
                    <a:pt x="5609590" y="5911850"/>
                  </a:lnTo>
                  <a:cubicBezTo>
                    <a:pt x="6055360" y="5911850"/>
                    <a:pt x="6417310" y="5549900"/>
                    <a:pt x="6417310" y="5104130"/>
                  </a:cubicBezTo>
                  <a:lnTo>
                    <a:pt x="6417310" y="1891030"/>
                  </a:lnTo>
                  <a:cubicBezTo>
                    <a:pt x="6417310" y="1724660"/>
                    <a:pt x="6366510" y="1562100"/>
                    <a:pt x="6269990" y="1426210"/>
                  </a:cubicBezTo>
                  <a:lnTo>
                    <a:pt x="5507990" y="342900"/>
                  </a:lnTo>
                  <a:cubicBezTo>
                    <a:pt x="5356860" y="128270"/>
                    <a:pt x="5110480" y="0"/>
                    <a:pt x="4847590" y="0"/>
                  </a:cubicBezTo>
                  <a:lnTo>
                    <a:pt x="1913890" y="0"/>
                  </a:lnTo>
                  <a:cubicBezTo>
                    <a:pt x="1625600" y="0"/>
                    <a:pt x="1358900" y="153670"/>
                    <a:pt x="1215390" y="402590"/>
                  </a:cubicBezTo>
                  <a:close/>
                </a:path>
              </a:pathLst>
            </a:custGeom>
            <a:blipFill>
              <a:blip r:embed="rId4">
                <a:alphaModFix amt="90000"/>
              </a:blip>
              <a:stretch>
                <a:fillRect l="-19842" r="-19842"/>
              </a:stretch>
            </a:blipFill>
          </p:spPr>
          <p:txBody>
            <a:bodyPr/>
            <a:lstStyle/>
            <a:p>
              <a:endParaRPr lang="en-US">
                <a:latin typeface="DM Sans" pitchFamily="2" charset="0"/>
              </a:endParaRPr>
            </a:p>
          </p:txBody>
        </p:sp>
      </p:grpSp>
      <p:sp>
        <p:nvSpPr>
          <p:cNvPr id="8" name="TextBox 8">
            <a:extLst>
              <a:ext uri="{FF2B5EF4-FFF2-40B4-BE49-F238E27FC236}">
                <a16:creationId xmlns:a16="http://schemas.microsoft.com/office/drawing/2014/main" id="{A4D897F1-5066-FBA6-60E5-C77701A81985}"/>
              </a:ext>
            </a:extLst>
          </p:cNvPr>
          <p:cNvSpPr txBox="1"/>
          <p:nvPr/>
        </p:nvSpPr>
        <p:spPr>
          <a:xfrm>
            <a:off x="1047438" y="2095500"/>
            <a:ext cx="8096562" cy="11390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9099"/>
              </a:lnSpc>
            </a:pPr>
            <a:r>
              <a:rPr lang="en-US" sz="7200" b="1" dirty="0">
                <a:solidFill>
                  <a:srgbClr val="718BAB"/>
                </a:solidFill>
                <a:latin typeface="DM Sans" pitchFamily="2" charset="0"/>
                <a:ea typeface="Klein Bold"/>
                <a:cs typeface="Klein Bold"/>
                <a:sym typeface="Klein Bold"/>
              </a:rPr>
              <a:t>Sifat Hak Cipta</a:t>
            </a:r>
            <a:endParaRPr lang="en-US" sz="7200" b="1" dirty="0">
              <a:solidFill>
                <a:srgbClr val="2A2E3A"/>
              </a:solidFill>
              <a:latin typeface="DM Sans" pitchFamily="2" charset="0"/>
              <a:ea typeface="Klein Bold"/>
              <a:cs typeface="Klein Bold"/>
              <a:sym typeface="Klein Bold"/>
            </a:endParaRPr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F26D44C7-4523-6013-EBC0-7F4F49D14B94}"/>
              </a:ext>
            </a:extLst>
          </p:cNvPr>
          <p:cNvSpPr txBox="1"/>
          <p:nvPr/>
        </p:nvSpPr>
        <p:spPr>
          <a:xfrm>
            <a:off x="1219200" y="3451741"/>
            <a:ext cx="7297823" cy="47397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14350" lvl="0" indent="-514350" algn="l">
              <a:spcBef>
                <a:spcPct val="0"/>
              </a:spcBef>
              <a:buAutoNum type="arabicPeriod"/>
            </a:pPr>
            <a:r>
              <a:rPr lang="en-US" sz="2800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Hak </a:t>
            </a:r>
            <a:r>
              <a:rPr lang="en-US" sz="2800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cipta</a:t>
            </a:r>
            <a:r>
              <a:rPr lang="en-US" sz="2800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dianggap</a:t>
            </a:r>
            <a:r>
              <a:rPr lang="en-US" sz="2800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sebagai</a:t>
            </a:r>
            <a:r>
              <a:rPr lang="en-US" sz="2800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benda</a:t>
            </a:r>
            <a:r>
              <a:rPr lang="en-US" sz="2800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bergerak</a:t>
            </a:r>
            <a:r>
              <a:rPr lang="en-US" sz="2800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dan </a:t>
            </a:r>
            <a:r>
              <a:rPr lang="en-US" sz="2800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tidak</a:t>
            </a:r>
            <a:r>
              <a:rPr lang="en-US" sz="2800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berwujud</a:t>
            </a:r>
            <a:endParaRPr lang="en-US" sz="2800" dirty="0">
              <a:solidFill>
                <a:srgbClr val="2A2E3A"/>
              </a:solidFill>
              <a:latin typeface="DM Sans" pitchFamily="2" charset="0"/>
              <a:ea typeface="Helios"/>
              <a:cs typeface="Helios"/>
              <a:sym typeface="Helios"/>
            </a:endParaRPr>
          </a:p>
          <a:p>
            <a:pPr marL="514350" lvl="0" indent="-514350" algn="l">
              <a:spcBef>
                <a:spcPct val="0"/>
              </a:spcBef>
              <a:buAutoNum type="arabicPeriod"/>
            </a:pP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Hak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cip</a:t>
            </a:r>
            <a:r>
              <a:rPr lang="en-US" sz="2800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ta</a:t>
            </a:r>
            <a:r>
              <a:rPr lang="en-US" sz="2800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dapat</a:t>
            </a:r>
            <a:r>
              <a:rPr lang="en-US" sz="2800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dialihkan</a:t>
            </a:r>
            <a:r>
              <a:rPr lang="en-US" sz="2800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seluruhnya</a:t>
            </a:r>
            <a:r>
              <a:rPr lang="en-US" sz="2800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atau </a:t>
            </a:r>
            <a:r>
              <a:rPr lang="en-US" sz="2800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sebagian</a:t>
            </a:r>
            <a:r>
              <a:rPr lang="en-US" sz="2800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, </a:t>
            </a:r>
            <a:r>
              <a:rPr lang="en-US" sz="2800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bila</a:t>
            </a:r>
            <a:r>
              <a:rPr lang="en-US" sz="2800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dialihkan</a:t>
            </a:r>
            <a:r>
              <a:rPr lang="en-US" sz="2800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harus</a:t>
            </a:r>
            <a:r>
              <a:rPr lang="en-US" sz="2800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tertulis</a:t>
            </a:r>
            <a:r>
              <a:rPr lang="en-US" sz="2800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(</a:t>
            </a:r>
            <a:r>
              <a:rPr lang="en-US" sz="2800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notaris</a:t>
            </a:r>
            <a:r>
              <a:rPr lang="en-US" sz="2800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)</a:t>
            </a:r>
          </a:p>
          <a:p>
            <a:pPr marL="514350" lvl="0" indent="-514350" algn="l">
              <a:spcBef>
                <a:spcPct val="0"/>
              </a:spcBef>
              <a:buAutoNum type="arabicPeriod"/>
            </a:pP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Hak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cipta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tidak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dapat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disita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,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kecuali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diperoleh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secara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melawan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hukum</a:t>
            </a:r>
            <a:endParaRPr lang="en-US" sz="2800" u="none" dirty="0">
              <a:solidFill>
                <a:srgbClr val="2A2E3A"/>
              </a:solidFill>
              <a:latin typeface="DM Sans" pitchFamily="2" charset="0"/>
              <a:ea typeface="Helios"/>
              <a:cs typeface="Helios"/>
              <a:sym typeface="Helios"/>
            </a:endParaRPr>
          </a:p>
          <a:p>
            <a:pPr marL="514350" lvl="0" indent="-514350" algn="l">
              <a:spcBef>
                <a:spcPct val="0"/>
              </a:spcBef>
              <a:buAutoNum type="arabicPeriod"/>
            </a:pPr>
            <a:r>
              <a:rPr lang="en-US" sz="2800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Ciptaan</a:t>
            </a:r>
            <a:r>
              <a:rPr lang="en-US" sz="2800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tidak</a:t>
            </a:r>
            <a:r>
              <a:rPr lang="en-US" sz="2800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wajib</a:t>
            </a:r>
            <a:r>
              <a:rPr lang="en-US" sz="2800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didaftarkan</a:t>
            </a:r>
            <a:r>
              <a:rPr lang="en-US" sz="2800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karena</a:t>
            </a:r>
            <a:r>
              <a:rPr lang="en-US" sz="2800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pendaftaran</a:t>
            </a:r>
            <a:r>
              <a:rPr lang="en-US" sz="2800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hanya</a:t>
            </a:r>
            <a:r>
              <a:rPr lang="en-US" sz="2800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alat</a:t>
            </a:r>
            <a:r>
              <a:rPr lang="en-US" sz="2800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bukti</a:t>
            </a:r>
            <a:r>
              <a:rPr lang="en-US" sz="2800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bila</a:t>
            </a:r>
            <a:r>
              <a:rPr lang="en-US" sz="2800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ada</a:t>
            </a:r>
            <a:r>
              <a:rPr lang="en-US" sz="2800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pihak</a:t>
            </a:r>
            <a:r>
              <a:rPr lang="en-US" sz="2800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lain yang </a:t>
            </a:r>
            <a:r>
              <a:rPr lang="en-US" sz="2800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ingin</a:t>
            </a:r>
            <a:r>
              <a:rPr lang="en-US" sz="2800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mengakui</a:t>
            </a:r>
            <a:r>
              <a:rPr lang="en-US" sz="2800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hasil</a:t>
            </a:r>
            <a:r>
              <a:rPr lang="en-US" sz="2800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ciptaannya</a:t>
            </a:r>
            <a:r>
              <a:rPr lang="en-US" sz="2800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di </a:t>
            </a:r>
            <a:r>
              <a:rPr lang="en-US" sz="2800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kemudian</a:t>
            </a:r>
            <a:r>
              <a:rPr lang="en-US" sz="2800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hari</a:t>
            </a:r>
            <a:endParaRPr lang="en-US" sz="2800" u="none" dirty="0">
              <a:solidFill>
                <a:srgbClr val="2A2E3A"/>
              </a:solidFill>
              <a:latin typeface="DM Sans" pitchFamily="2" charset="0"/>
              <a:ea typeface="Helios"/>
              <a:cs typeface="Helios"/>
              <a:sym typeface="Helios"/>
            </a:endParaRPr>
          </a:p>
        </p:txBody>
      </p:sp>
    </p:spTree>
    <p:extLst>
      <p:ext uri="{BB962C8B-B14F-4D97-AF65-F5344CB8AC3E}">
        <p14:creationId xmlns:p14="http://schemas.microsoft.com/office/powerpoint/2010/main" val="8716108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1238</Words>
  <Application>Microsoft Office PowerPoint</Application>
  <PresentationFormat>Custom</PresentationFormat>
  <Paragraphs>130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Didact Gothic</vt:lpstr>
      <vt:lpstr>Arial</vt:lpstr>
      <vt:lpstr>Calibri</vt:lpstr>
      <vt:lpstr>DM Sans</vt:lpstr>
      <vt:lpstr>Klein Bold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Company Profile Presentation</dc:title>
  <cp:lastModifiedBy>rafika</cp:lastModifiedBy>
  <cp:revision>19</cp:revision>
  <dcterms:created xsi:type="dcterms:W3CDTF">2006-08-16T00:00:00Z</dcterms:created>
  <dcterms:modified xsi:type="dcterms:W3CDTF">2025-03-10T06:03:27Z</dcterms:modified>
  <dc:identifier>DAGgcYEFva0</dc:identifier>
</cp:coreProperties>
</file>