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1"/>
  </p:normalViewPr>
  <p:slideViewPr>
    <p:cSldViewPr snapToGrid="0" snapToObjects="1">
      <p:cViewPr varScale="1">
        <p:scale>
          <a:sx n="101" d="100"/>
          <a:sy n="101" d="100"/>
        </p:scale>
        <p:origin x="80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28700" y="1598265"/>
            <a:ext cx="9001125" cy="157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6209"/>
              </a:lnSpc>
            </a:pPr>
            <a:r>
              <a:rPr sz="5400" b="1" i="0" u="none">
                <a:solidFill>
                  <a:srgbClr val="FFFFFF"/>
                </a:solidFill>
                <a:latin typeface="Space Grotesk"/>
              </a:rPr>
              <a:t>Perencanaan Pengujian Perangkat Lunak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594645"/>
            <a:ext cx="6086475" cy="4266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sz="2100" b="0" i="0" u="none">
                <a:solidFill>
                  <a:srgbClr val="38BDF8"/>
                </a:solidFill>
                <a:latin typeface="Space Grotesk Medium"/>
              </a:rPr>
              <a:t>Model V, Model W, dan Proses Perencanaan SQA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266825"/>
            <a:ext cx="3467100" cy="5114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550" y="1266825"/>
            <a:ext cx="3467100" cy="511492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400" y="1266825"/>
            <a:ext cx="3467100" cy="51149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" y="1657350"/>
            <a:ext cx="666750" cy="6667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2975" y="2552700"/>
            <a:ext cx="2470308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Space Grotesk SemiBold"/>
              </a:rPr>
              <a:t>Proses Perencanaan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975" y="2990850"/>
            <a:ext cx="28765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Mengidentifikasi secara detail tahapan-tahapan yang terlibat dalam proses perencanaan pengujian PL.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5825" y="1657350"/>
            <a:ext cx="666750" cy="6667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695825" y="2552700"/>
            <a:ext cx="2315289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Space Grotesk SemiBold"/>
              </a:rPr>
              <a:t>Rencana Pengujian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95825" y="2990850"/>
            <a:ext cx="28765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Memahami komponen dan langkah-langkah dalam membuat dokumen rencana pengujian (Test Plan) yang solid.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8675" y="1657350"/>
            <a:ext cx="666750" cy="6667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448675" y="2552700"/>
            <a:ext cx="2025253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Space Grotesk SemiBold"/>
              </a:rPr>
              <a:t>Model Pengujian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48675" y="2990850"/>
            <a:ext cx="28765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Menganalisis metodologi pengembangan dan pengujian, secara spesifik menjelaskan Model V dan Model W.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4900" y="1819275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00612" y="1819275"/>
            <a:ext cx="257175" cy="3429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29650" y="1819275"/>
            <a:ext cx="304800" cy="3429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Space Grotesk"/>
              </a:rPr>
              <a:t>Tujuan Pembelajaran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1681162"/>
            <a:ext cx="5248275" cy="4286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7700" y="1824037"/>
            <a:ext cx="524827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Rencana pengujian (Test Plan)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adalah dokumen komprehensif yang menjelaskan ruang lingkup, sumber daya, pendekatan, dan jadwal aktivitas pengujian yang diperlukan untuk suatu proyek perangkat lunak.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3450" y="3233737"/>
            <a:ext cx="49625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Mengidentifikasi berbagai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item pengujian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dan fitur yang akan diuji.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3957637"/>
            <a:ext cx="49625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Mendefinisikan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tugas pengujian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dan alokasi tanggung jawab.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4681537"/>
            <a:ext cx="49625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Menyediakan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jadwal aktivitas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pengujian yang terukur.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450" y="5100637"/>
            <a:ext cx="496252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Merumuskan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rencana kontinjensi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untuk mitigasi risiko jika terjadi kendala.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32337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9576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6815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" y="51006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Space Grotesk"/>
              </a:rPr>
              <a:t>Apa itu Rencana Pengujian?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2318146"/>
            <a:ext cx="3467100" cy="4063603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550" y="2318146"/>
            <a:ext cx="3467100" cy="4063603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400" y="2318146"/>
            <a:ext cx="3467100" cy="40636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7700" y="1266825"/>
            <a:ext cx="10972800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>
                <a:solidFill>
                  <a:srgbClr val="CBD5E1"/>
                </a:solidFill>
                <a:latin typeface="Inter"/>
              </a:rPr>
              <a:t>Pembuatan rencana pengujian merupakan langkah krusial yang membutuhkan sekitar </a:t>
            </a:r>
            <a:r>
              <a:rPr sz="1650" b="1" i="0" u="none">
                <a:solidFill>
                  <a:srgbClr val="CBD5E1"/>
                </a:solidFill>
                <a:latin typeface="Inter"/>
              </a:rPr>
              <a:t>sepertiga</a:t>
            </a:r>
            <a:r>
              <a:rPr sz="1650" b="0" i="0" u="none">
                <a:solidFill>
                  <a:srgbClr val="CBD5E1"/>
                </a:solidFill>
                <a:latin typeface="Inter"/>
              </a:rPr>
              <a:t> dari total upaya pengujian. Terdiri dari 3 fase utama: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975" y="2708671"/>
            <a:ext cx="666750" cy="666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42975" y="3604021"/>
            <a:ext cx="2320290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Space Grotesk SemiBold"/>
              </a:rPr>
              <a:t>1. Pra-Perencanaan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2975" y="4042171"/>
            <a:ext cx="28765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Aktivitas fondasional sebelum membuat rencana akhir. Fokus pada penetapan spesifikasi pengujian dan kriteria dasar.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5825" y="2708671"/>
            <a:ext cx="666750" cy="666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95825" y="3604021"/>
            <a:ext cx="2220277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Space Grotesk SemiBold"/>
              </a:rPr>
              <a:t>2. Perencanaan Uji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5825" y="4042171"/>
            <a:ext cx="2876550" cy="152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Inti dari proses. Meliputi penelusuran kebutuhan, estimasi upaya, penjadwalan iterasi, dan alokasi sumber daya.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8675" y="2708671"/>
            <a:ext cx="666750" cy="66675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48675" y="3604021"/>
            <a:ext cx="269033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Space Grotesk SemiBold"/>
              </a:rPr>
              <a:t>3. Pasca-Perencanaan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8675" y="4042171"/>
            <a:ext cx="2876550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Fokus pada pemeliharaan kontrol atas artefak proyek melalui Manajemen Konfigurasi yang sistematis.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4900" y="2870596"/>
            <a:ext cx="342900" cy="34290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7750" y="2870596"/>
            <a:ext cx="342900" cy="3429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10600" y="2870596"/>
            <a:ext cx="342900" cy="3429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Space Grotesk"/>
              </a:rPr>
              <a:t>Proses Perencanaan Pengujian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2219325"/>
            <a:ext cx="5248275" cy="4162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2219325"/>
            <a:ext cx="5248275" cy="41624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266825"/>
            <a:ext cx="109728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Fase ini mengidentifikasi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Spesifikasi Pengujian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yang menjadi landasan dokumen rencana pengujian. Spesifikasi ini mencakup: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657475"/>
            <a:ext cx="469058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Space Grotesk SemiBold"/>
              </a:rPr>
              <a:t>Tujuan &amp; Asumsi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0" y="2657475"/>
            <a:ext cx="469058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Space Grotesk SemiBold"/>
              </a:rPr>
              <a:t>Kriteria Pengujian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3975" y="3171825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Tujuan Pengujian: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Sasaran spesifik yang ingin dicapai (misal: memvalidasi fungsi X, mencapai 95% code coverage).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3975" y="4200525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Uji Asumsi: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Faktor-faktor yang dianggap benar/tersedia selama pengujian (misal: API pihak ketiga selalu aktif).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0" y="3171825"/>
            <a:ext cx="4181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Kriteria Keberhasilan: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Syarat fungsionalitas diterima (Acceptance Criteria).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0" y="3895725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Kriteria Masuk/Keluar: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Kondisi prasyarat untuk memulai pengujian (Entry) dan kondisi untuk mengakhiri pengujian (Exit).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8225" y="31718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8225" y="42005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2750" y="31718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2750" y="38957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Space Grotesk"/>
              </a:rPr>
              <a:t>Fase Pra-Perencanaan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914525"/>
            <a:ext cx="5248275" cy="44672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1914525"/>
            <a:ext cx="5248275" cy="44672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266825"/>
            <a:ext cx="109728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Tahap inti ini menghasilkan dokumen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Rencana Pengujian Final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. Kegiatannya meliputi: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352675"/>
            <a:ext cx="469058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Space Grotesk SemiBold"/>
              </a:rPr>
              <a:t>Manajemen Cakupan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0" y="2352675"/>
            <a:ext cx="469058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Space Grotesk SemiBold"/>
              </a:rPr>
              <a:t>Manajemen Proyek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3975" y="2867025"/>
            <a:ext cx="418147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Ketertelusuran Kebutuhan: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Menggunakan </a:t>
            </a:r>
            <a:r>
              <a:rPr sz="1500" b="0" i="1" u="none">
                <a:solidFill>
                  <a:srgbClr val="334155"/>
                </a:solidFill>
                <a:latin typeface="Inter"/>
              </a:rPr>
              <a:t>Requirements Traceability Matrix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(RTM) untuk memastikan semua spesifikasi telah dipetakan ke skenario uji.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3975" y="4200525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Mengidentifikasi Pendekatan: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Memilih metode (Manual/Otomatis, White-box/Black-box).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0" y="2867025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Memperkirakan Upaya: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Mengkalkulasi jam kerja (man-hours) dan sumber daya yang dibutuhkan.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8500" y="3895725"/>
            <a:ext cx="4181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Menjadwalkan Iterasi: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Mengatur timeline eksekusi pengujian (Sprints/Phases).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0" y="4619625"/>
            <a:ext cx="4181475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Sumber Daya &amp; Kendali Mutu: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Alokasi tim dan penetapan standar kualitas.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8225" y="28670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8225" y="42005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2750" y="28670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62750" y="38957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2750" y="46196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Space Grotesk"/>
              </a:rPr>
              <a:t>Fase Perencanaan Pengujian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465064"/>
            <a:ext cx="10972800" cy="47184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451415"/>
              </p:ext>
            </p:extLst>
          </p:nvPr>
        </p:nvGraphicFramePr>
        <p:xfrm>
          <a:off x="657225" y="1474589"/>
          <a:ext cx="10953749" cy="4699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5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424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8FAFC"/>
                          </a:solidFill>
                          <a:latin typeface="Space Grotesk"/>
                        </a:rPr>
                        <a:t>Komponen Utama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F8FAFC"/>
                          </a:solidFill>
                          <a:latin typeface="Space Grotesk"/>
                        </a:rPr>
                        <a:t>Deskripsi Singkat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42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CBD5E1"/>
                          </a:solidFill>
                          <a:latin typeface="Inter"/>
                        </a:rPr>
                        <a:t>Lingkup &amp; Tujuan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CBD5E1"/>
                          </a:solidFill>
                          <a:latin typeface="Inter"/>
                        </a:rPr>
                        <a:t>Batasan sistem yang akan diuji dan sasaran akhir pengujian.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424"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Daftar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Asumsi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&amp; Risiko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Kondisi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prasyarat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dan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hasil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analisis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risiko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proyek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beserta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mitigasinya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42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CBD5E1"/>
                          </a:solidFill>
                          <a:latin typeface="Inter"/>
                        </a:rPr>
                        <a:t>Alokasi Sumber Daya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CBD5E1"/>
                          </a:solidFill>
                          <a:latin typeface="Inter"/>
                        </a:rPr>
                        <a:t>Kebutuhan staf, perangkat keras (hardware), dan perangkat lunak.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42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chemeClr val="tx1"/>
                          </a:solidFill>
                          <a:latin typeface="Inter"/>
                        </a:rPr>
                        <a:t>Lingkungan Pengujian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Konfigurasi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server, database,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jaringan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, dan OS yang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akan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digunakan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42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CBD5E1"/>
                          </a:solidFill>
                          <a:latin typeface="Inter"/>
                        </a:rPr>
                        <a:t>Jadwal &amp; Desain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CBD5E1"/>
                          </a:solidFill>
                          <a:latin typeface="Inter"/>
                        </a:rPr>
                        <a:t>Timeline (milestones) dan strategi desain skenario uji.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42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chemeClr val="tx1"/>
                          </a:solidFill>
                          <a:latin typeface="Inter"/>
                        </a:rPr>
                        <a:t>Alat &amp; Teknik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Tools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otomasi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(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misal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: Selenium, JMeter) dan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teknik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 (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misal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: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regresi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, </a:t>
                      </a:r>
                      <a:r>
                        <a:rPr sz="1350" b="0" i="0" u="none" dirty="0" err="1">
                          <a:solidFill>
                            <a:schemeClr val="tx1"/>
                          </a:solidFill>
                          <a:latin typeface="Inter"/>
                        </a:rPr>
                        <a:t>beban</a:t>
                      </a:r>
                      <a:r>
                        <a:rPr sz="1350" b="0" i="0" u="none" dirty="0">
                          <a:solidFill>
                            <a:schemeClr val="tx1"/>
                          </a:solidFill>
                          <a:latin typeface="Inter"/>
                        </a:rPr>
                        <a:t>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428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CBD5E1"/>
                          </a:solidFill>
                          <a:latin typeface="Inter"/>
                        </a:rPr>
                        <a:t>Kriteria Penyelesaian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 err="1">
                          <a:solidFill>
                            <a:srgbClr val="CBD5E1"/>
                          </a:solidFill>
                          <a:latin typeface="Inter"/>
                        </a:rPr>
                        <a:t>Metrik</a:t>
                      </a:r>
                      <a:r>
                        <a:rPr sz="1350" b="0" i="0" u="none" dirty="0">
                          <a:solidFill>
                            <a:srgbClr val="CBD5E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CBD5E1"/>
                          </a:solidFill>
                          <a:latin typeface="Inter"/>
                        </a:rPr>
                        <a:t>definitif</a:t>
                      </a:r>
                      <a:r>
                        <a:rPr sz="1350" b="0" i="0" u="none" dirty="0">
                          <a:solidFill>
                            <a:srgbClr val="CBD5E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CBD5E1"/>
                          </a:solidFill>
                          <a:latin typeface="Inter"/>
                        </a:rPr>
                        <a:t>kapan</a:t>
                      </a:r>
                      <a:r>
                        <a:rPr sz="1350" b="0" i="0" u="none" dirty="0">
                          <a:solidFill>
                            <a:srgbClr val="CBD5E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CBD5E1"/>
                          </a:solidFill>
                          <a:latin typeface="Inter"/>
                        </a:rPr>
                        <a:t>pengujian</a:t>
                      </a:r>
                      <a:r>
                        <a:rPr sz="1350" b="0" i="0" u="none" dirty="0">
                          <a:solidFill>
                            <a:srgbClr val="CBD5E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CBD5E1"/>
                          </a:solidFill>
                          <a:latin typeface="Inter"/>
                        </a:rPr>
                        <a:t>dianggap</a:t>
                      </a:r>
                      <a:r>
                        <a:rPr sz="1350" b="0" i="0" u="none" dirty="0">
                          <a:solidFill>
                            <a:srgbClr val="CBD5E1"/>
                          </a:solidFill>
                          <a:latin typeface="Inter"/>
                        </a:rPr>
                        <a:t> </a:t>
                      </a:r>
                      <a:r>
                        <a:rPr sz="1350" b="0" i="0" u="none" dirty="0" err="1">
                          <a:solidFill>
                            <a:srgbClr val="CBD5E1"/>
                          </a:solidFill>
                          <a:latin typeface="Inter"/>
                        </a:rPr>
                        <a:t>selesai</a:t>
                      </a:r>
                      <a:r>
                        <a:rPr sz="1350" b="0" i="0" u="none" dirty="0">
                          <a:solidFill>
                            <a:srgbClr val="CBD5E1"/>
                          </a:solidFill>
                          <a:latin typeface="Inter"/>
                        </a:rPr>
                        <a:t> (Exit criteria).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57225" y="2048916"/>
            <a:ext cx="2738437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395662" y="2048916"/>
            <a:ext cx="82153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7225" y="2637532"/>
            <a:ext cx="2738437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95662" y="2637532"/>
            <a:ext cx="82153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7225" y="3226147"/>
            <a:ext cx="2738437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395662" y="3226147"/>
            <a:ext cx="82153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57225" y="3814762"/>
            <a:ext cx="2738437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395662" y="3814762"/>
            <a:ext cx="82153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57225" y="4403377"/>
            <a:ext cx="2738437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395662" y="4403377"/>
            <a:ext cx="82153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57225" y="4991992"/>
            <a:ext cx="2738437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3395662" y="4991992"/>
            <a:ext cx="82153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57225" y="5580608"/>
            <a:ext cx="2738437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395662" y="5580608"/>
            <a:ext cx="8215312" cy="9525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Space Grotesk"/>
              </a:rPr>
              <a:t>Komponen Dokumen Rencana Tes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0" y="2138659"/>
            <a:ext cx="571500" cy="571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0250" y="2148184"/>
            <a:ext cx="571500" cy="571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858" y="2138659"/>
            <a:ext cx="571500" cy="571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" y="2733823"/>
            <a:ext cx="3291780" cy="2561927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8209" y="2733823"/>
            <a:ext cx="3291780" cy="2561927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8719" y="2733823"/>
            <a:ext cx="3291780" cy="256192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75444" y="3219598"/>
            <a:ext cx="2836291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0F172A"/>
                </a:solidFill>
                <a:latin typeface="Space Grotesk SemiBold"/>
              </a:rPr>
              <a:t>Membentuk Tim Penguji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2975" y="3629173"/>
            <a:ext cx="2701230" cy="1218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Tim yang efektif memerlukan struktur yang jelas, peran yang terdefinisi (Manajer, Lead, Tester), serta keahlian teknis dan </a:t>
            </a:r>
            <a:r>
              <a:rPr sz="1200" b="1" i="0" u="none">
                <a:solidFill>
                  <a:srgbClr val="334155"/>
                </a:solidFill>
                <a:latin typeface="Inter"/>
              </a:rPr>
              <a:t>pemahaman domain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proyek yang kuat.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5954" y="3219598"/>
            <a:ext cx="2836291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0F172A"/>
                </a:solidFill>
                <a:latin typeface="Space Grotesk SemiBold"/>
              </a:rPr>
              <a:t>Memahami Risiko Proyek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83484" y="3629173"/>
            <a:ext cx="2701230" cy="1218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Menganalisis probabilitas masalah. Rencana harus mencakup aktivitas pencegahan, mitigasi (mengurangi dampak), dan </a:t>
            </a:r>
            <a:r>
              <a:rPr sz="1200" b="1" i="0" u="none">
                <a:solidFill>
                  <a:srgbClr val="334155"/>
                </a:solidFill>
                <a:latin typeface="Inter"/>
              </a:rPr>
              <a:t>rencana kontinjensi</a:t>
            </a:r>
            <a:r>
              <a:rPr sz="1200" b="0" i="0" u="none">
                <a:solidFill>
                  <a:srgbClr val="334155"/>
                </a:solidFill>
                <a:latin typeface="Inter"/>
              </a:rPr>
              <a:t> jika risiko terjadi.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56463" y="3219598"/>
            <a:ext cx="2836291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0F172A"/>
                </a:solidFill>
                <a:latin typeface="Space Grotesk SemiBold"/>
              </a:rPr>
              <a:t>Membangun Rencana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23994" y="3629173"/>
            <a:ext cx="2701230" cy="12189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sz="1200" b="0" i="0" u="none">
                <a:solidFill>
                  <a:srgbClr val="334155"/>
                </a:solidFill>
                <a:latin typeface="Inter"/>
              </a:rPr>
              <a:t>Pengembangan dokumen fisik: Mendokumentasikan tujuan secara eksplisit, menyusun matriks uji komprehensif, dan menulis draf rencana pengujian.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Space Grotesk"/>
              </a:rPr>
              <a:t>Langkah Membuat Rencana Tes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7700" y="571500"/>
            <a:ext cx="576072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Space Grotesk"/>
              </a:rPr>
              <a:t>Fase Pasca-Perencanaan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7700" y="107632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595437"/>
            <a:ext cx="54864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Sangat penting untuk mempertahankan kendali atas perubahan pada artefak proyek (kode sumber, kebutuhan, kasus uji).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2662237"/>
            <a:ext cx="54864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Solusinya adalah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Manajemen Konfigurasi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. Rencana manajemen konfigurasi harus menangani: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3462337"/>
            <a:ext cx="52006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Kontrol Dasar (Baseline):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Menetapkan titik acuan versi.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450" y="3881437"/>
            <a:ext cx="52006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Kontrol Konfigurasi: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Melacak dan menyetujui perubahan artefak.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450" y="4605337"/>
            <a:ext cx="52006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Akuntansi Status: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Merekam dan melaporkan status perubahan.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50" y="5329237"/>
            <a:ext cx="520065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34155"/>
                </a:solidFill>
                <a:latin typeface="Inter"/>
              </a:rPr>
              <a:t>Pustaka Pengembangan: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Tempat penyimpanan artefak yang aman (misal: Git/SVN).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4623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38814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7700" y="46053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" y="5329237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0284C7"/>
                </a:solidFill>
                <a:latin typeface="Inter"/>
              </a:rPr>
              <a:t>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393757" y="1678334"/>
            <a:ext cx="5480685" cy="781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F8FAFC"/>
                </a:solidFill>
                <a:latin typeface="Space Grotesk"/>
              </a:rPr>
              <a:t>Mengenal Model V</a:t>
            </a:r>
          </a:p>
        </p:txBody>
      </p:sp>
      <p:sp>
        <p:nvSpPr>
          <p:cNvPr id="5" name="Rectangle 4"/>
          <p:cNvSpPr/>
          <p:nvPr/>
        </p:nvSpPr>
        <p:spPr>
          <a:xfrm>
            <a:off x="5753100" y="2745134"/>
            <a:ext cx="762000" cy="571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309937" y="3278534"/>
            <a:ext cx="5648325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94A3B8"/>
                </a:solidFill>
                <a:latin typeface="Inter Medium"/>
              </a:rPr>
              <a:t>Pengembangan &amp; Pengujian Secara Bersamaan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324100" y="4112865"/>
            <a:ext cx="76200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 Medium"/>
              </a:rPr>
              <a:t>Biaya perbaikan cacat di awal SDLC jauh lebih murah. Model V merespons ini dengan mengusulkan pendekatan di mana proses pengembangan PL dan proses perencanaan pengujian dimulai secara paralel.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2235547"/>
            <a:ext cx="10972800" cy="41298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7700" y="1283047"/>
            <a:ext cx="109728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Model V menempatkan fase pengembangan di satu sisi 'V', dan aktivitas pengujian di sisi lainnya, di mana perencanaan pengujian didasarkan pada dokumen pengembangan di fase yang sejajar.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57225" y="2245072"/>
          <a:ext cx="10953750" cy="4110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6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6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7254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172A"/>
                          </a:solidFill>
                          <a:latin typeface="Space Grotesk"/>
                        </a:rPr>
                        <a:t>Fase Siklus Hidup Pengembangan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0F172A"/>
                          </a:solidFill>
                          <a:latin typeface="Space Grotesk"/>
                        </a:rPr>
                        <a:t>Aktivitas Pengujian yang Berkaitan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25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Kebutuhan (Requirements)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Perencanaan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Uji </a:t>
                      </a:r>
                      <a:r>
                        <a:rPr sz="1350" b="0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Penerimaan</a:t>
                      </a:r>
                      <a:r>
                        <a:rPr sz="1350" b="0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(Acceptance Test Plan)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25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Desain Tingkat Tinggi (High-Level Design)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Perencanaan Uji Sistem &amp; Perencanaan Uji Integrasi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25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Desain Terperinci (Detailed Design)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Perencanaan Uji Unit (Unit Test Plan)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25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Pengkodean (Coding)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Eksekusi Uji Unit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254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Integrasi (Integration)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Eksekusi Uji Integrasi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 &amp; </a:t>
                      </a:r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Uji Sistem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257">
                <a:tc>
                  <a:txBody>
                    <a:bodyPr/>
                    <a:lstStyle/>
                    <a:p>
                      <a:pPr algn="l"/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Penerimaan (Acceptance)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Eksekusi</a:t>
                      </a:r>
                      <a:r>
                        <a:rPr sz="1350" b="1" i="0" u="none" dirty="0">
                          <a:solidFill>
                            <a:srgbClr val="334155"/>
                          </a:solidFill>
                          <a:latin typeface="Inter"/>
                        </a:rPr>
                        <a:t> Uji </a:t>
                      </a:r>
                      <a:r>
                        <a:rPr sz="1350" b="1" i="0" u="none" dirty="0" err="1">
                          <a:solidFill>
                            <a:srgbClr val="334155"/>
                          </a:solidFill>
                          <a:latin typeface="Inter"/>
                        </a:rPr>
                        <a:t>Penerimaan</a:t>
                      </a:r>
                      <a:endParaRPr sz="1350" b="1" i="0" u="none" dirty="0">
                        <a:solidFill>
                          <a:srgbClr val="334155"/>
                        </a:solidFill>
                        <a:latin typeface="Inter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57225" y="2819400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134100" y="2819400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57225" y="3408015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34100" y="3408015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57225" y="3996630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134100" y="3996630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57225" y="4585245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134100" y="4585245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57225" y="5173860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134100" y="5173860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57225" y="5762476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34100" y="5762476"/>
            <a:ext cx="547687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Space Grotesk"/>
              </a:rPr>
              <a:t>Struktur Aktivitas Model V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25" y="1681162"/>
            <a:ext cx="5248275" cy="42862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7700" y="1590675"/>
            <a:ext cx="5510688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Space Grotesk SemiBold"/>
              </a:rPr>
              <a:t>Keterbatasan Model 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" y="2028825"/>
            <a:ext cx="524827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Model V hanya berfokus pada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pengujian dinamis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(menjalankan kode). Model ini tidak mengoptimalkan efektivitas teknik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pengujian statis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(seperti ulasan dokumen, inspeksi, dan analisis kode statis).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" y="3486150"/>
            <a:ext cx="5510688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0F172A"/>
                </a:solidFill>
                <a:latin typeface="Space Grotesk SemiBold"/>
              </a:rPr>
              <a:t>Pengenalan Model 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" y="3924300"/>
            <a:ext cx="52482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Model W mengatasi keterbatasan ini dengan menerapkan teknik pengujian statis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selama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berbagai tahap pengembangan, berjalan sepenuhnya paralel.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" y="4991100"/>
            <a:ext cx="52482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334155"/>
                </a:solidFill>
                <a:latin typeface="Inter"/>
              </a:rPr>
              <a:t>Teknik ini (menemukan error di dokumen/desain sebelum coding) jauh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lebih murah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dan seringkali </a:t>
            </a:r>
            <a:r>
              <a:rPr sz="1500" b="1" i="0" u="none">
                <a:solidFill>
                  <a:srgbClr val="334155"/>
                </a:solidFill>
                <a:latin typeface="Inter"/>
              </a:rPr>
              <a:t>lebih efektif</a:t>
            </a:r>
            <a:r>
              <a:rPr sz="1500" b="0" i="0" u="none">
                <a:solidFill>
                  <a:srgbClr val="334155"/>
                </a:solidFill>
                <a:latin typeface="Inter"/>
              </a:rPr>
              <a:t> daripada pengujian dinamis.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Space Grotesk"/>
              </a:rPr>
              <a:t>Keterbatasan Model V &amp; Munculnya Model W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2219325"/>
            <a:ext cx="5248275" cy="4162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2219325"/>
            <a:ext cx="5248275" cy="41624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7700" y="1266825"/>
            <a:ext cx="10972800" cy="609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Model W menempatkan proses pengujian pada pijakan yang persis sama dengan proses pengembangan. Setiap artefak pengembangan langsung diuji secara statis.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225" y="2657475"/>
            <a:ext cx="469058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Space Grotesk SemiBold"/>
              </a:rPr>
              <a:t>Jalur Pengembangan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2750" y="2657475"/>
            <a:ext cx="469058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Space Grotesk SemiBold"/>
              </a:rPr>
              <a:t>Jalur Pengujian Paralel (Model W)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3975" y="31718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Menulis Dokumen Kebutuhan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3975" y="35909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Membuat Dokumen Analisis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23975" y="40100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Merancang Desain Sistem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3975" y="44291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Menulis Kode (Coding)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3975" y="48482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Integrasi Perangkat Lunak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48500" y="31718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Menguji Kebutuhan (Review Kebutuhan)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8500" y="35909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Menguji Dokumen Analisis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0" y="40100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Menguji Dokumen Desain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8500" y="44291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Uji Unit Dinamis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8500" y="4848225"/>
            <a:ext cx="41814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Uji Integrasi Dinamis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8225" y="31718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38225" y="35909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8225" y="40100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38225" y="44291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8225" y="48482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62750" y="31718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2750" y="35909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62750" y="40100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2750" y="44291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2750" y="48482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Space Grotesk"/>
              </a:rPr>
              <a:t>Konsep Eksekusi Model W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398758" y="1312664"/>
            <a:ext cx="5470683" cy="781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F172A"/>
                </a:solidFill>
                <a:latin typeface="Space Grotesk"/>
              </a:rPr>
              <a:t>Studi Kasus Bisnis</a:t>
            </a:r>
          </a:p>
        </p:txBody>
      </p:sp>
      <p:sp>
        <p:nvSpPr>
          <p:cNvPr id="5" name="Rectangle 4"/>
          <p:cNvSpPr/>
          <p:nvPr/>
        </p:nvSpPr>
        <p:spPr>
          <a:xfrm>
            <a:off x="5753100" y="2379464"/>
            <a:ext cx="762000" cy="571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276600" y="2912864"/>
            <a:ext cx="5715000" cy="3961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120"/>
              </a:lnSpc>
            </a:pPr>
            <a:r>
              <a:rPr sz="1950" b="0" i="0" u="none">
                <a:solidFill>
                  <a:srgbClr val="64748B"/>
                </a:solidFill>
                <a:latin typeface="Inter Medium"/>
              </a:rPr>
              <a:t>Pembuatan Rencana Tes: WestSide Bank Online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7850" y="3747194"/>
            <a:ext cx="8572500" cy="16457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>
                <a:solidFill>
                  <a:srgbClr val="64748B"/>
                </a:solidFill>
                <a:latin typeface="Inter"/>
              </a:rPr>
              <a:t>Konteks:</a:t>
            </a:r>
            <a:r>
              <a:rPr sz="1350" b="0" i="0" u="none">
                <a:solidFill>
                  <a:srgbClr val="64748B"/>
                </a:solidFill>
                <a:latin typeface="Inter Medium"/>
              </a:rPr>
              <a:t> Aplikasi ASP.NET dikembangkan. Waktu pengiriman 6 bulan. Pengujian meliputi fungsionalitas, kompatibilitas lintas-browser, dan lintas-platform.</a:t>
            </a:r>
            <a:r>
              <a:t>
</a:t>
            </a:r>
            <a:r>
              <a:rPr sz="1350" b="1" i="0" u="none">
                <a:solidFill>
                  <a:srgbClr val="64748B"/>
                </a:solidFill>
                <a:latin typeface="Inter"/>
              </a:rPr>
              <a:t>Masalah Tim:</a:t>
            </a:r>
            <a:r>
              <a:rPr sz="1350" b="0" i="0" u="none">
                <a:solidFill>
                  <a:srgbClr val="64748B"/>
                </a:solidFill>
                <a:latin typeface="Inter Medium"/>
              </a:rPr>
              <a:t> Donald (Manajer), Barbara (Lead), dan Harry paham ASP.NET. Sandra &amp; Bob tidak paham. Tim berisi 3 tester, tidak cukup waktu. Tambahan 2 tester baru dibutuhkan. Total Budget Pengujian = $20,000.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819423"/>
            <a:ext cx="10972800" cy="400972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57225" y="1828948"/>
          <a:ext cx="10953749" cy="3990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5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97669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Gambaran &amp; Lingkup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Tujuan Proyek: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 Merilis aplikasi banking online tepat waktu (6 bulan).</a:t>
                      </a:r>
                      <a:r>
                        <a:t>
</a:t>
                      </a:r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Tujuan Pengujian: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 Validasi fungsionalitas, uji lintas-browser, dan uji lintas-platform.</a:t>
                      </a:r>
                      <a:r>
                        <a:t>
</a:t>
                      </a:r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Fitur yang Diuji: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 Sistem login, transfer, tampilan UI, integrasi database, keamanan.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7669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Rencana Tim &amp; Staf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Struktur Tim: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 Don (Manajer), Barbara (Lead), Harry, Sandra, Bob + 2 Tester Baru (Total 5 Tester).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7669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Kebutuhan Pelatihan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Training: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 Sandra dan Bob wajib mengikuti pelatihan kilat teknologi ASP.NET karena mereka belum memiliki pelatihan formal. 2 tester baru idealnya sudah menguasai ASP.NET.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767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Anggaran &amp; Teknologi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Anggaran: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 Maksimal $20,000 dialokasikan untuk tools, training, dan operasional pengujian.</a:t>
                      </a:r>
                      <a:r>
                        <a:t>
</a:t>
                      </a:r>
                      <a:r>
                        <a:rPr sz="1350" b="1" i="0" u="none">
                          <a:solidFill>
                            <a:srgbClr val="334155"/>
                          </a:solidFill>
                          <a:latin typeface="Inter"/>
                        </a:rPr>
                        <a:t>Teknologi:</a:t>
                      </a:r>
                      <a:r>
                        <a:rPr sz="1350" b="0" i="0" u="none">
                          <a:solidFill>
                            <a:srgbClr val="334155"/>
                          </a:solidFill>
                          <a:latin typeface="Inter"/>
                        </a:rPr>
                        <a:t> Lingkungan server IIS, framework ASP.NET, multiple browser (Chrome, Edge, Firefox), dan OS berbeda untuk pengujian platform.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57225" y="2951857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395662" y="2951857"/>
            <a:ext cx="82153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57225" y="3814762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395662" y="3814762"/>
            <a:ext cx="82153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7225" y="4677667"/>
            <a:ext cx="273843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395662" y="4677667"/>
            <a:ext cx="82153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0F172A"/>
                </a:solidFill>
                <a:latin typeface="Space Grotesk"/>
              </a:rPr>
              <a:t>Analisis Komponen Rencana Tes (WestSide)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266825"/>
            <a:ext cx="5248275" cy="51149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25" y="1266825"/>
            <a:ext cx="5248275" cy="51149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8225" y="1704975"/>
            <a:ext cx="469058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Space Grotesk SemiBold"/>
              </a:rPr>
              <a:t>Perencanaan 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2750" y="1704975"/>
            <a:ext cx="4690586" cy="3238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950" b="0" i="0" u="none">
                <a:solidFill>
                  <a:srgbClr val="F8FAFC"/>
                </a:solidFill>
                <a:latin typeface="Space Grotesk SemiBold"/>
              </a:rPr>
              <a:t>Model Pengujian V &amp; 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23975" y="2219325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Rencana pengujian adalah dokumen yang merinci cakupan, pendekatan, sumber daya, dan jadwal.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3975" y="3248025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Prosesnya mencakup pra-perencanaan, perencanaan (inti), dan pasca-perencanaan (manajemen konfigurasi artefak).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0" y="2219325"/>
            <a:ext cx="4181475" cy="1219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Inter"/>
              </a:rPr>
              <a:t>Model V:</a:t>
            </a:r>
            <a:r>
              <a:rPr sz="1500" b="0" i="0" u="none">
                <a:solidFill>
                  <a:srgbClr val="CBD5E1"/>
                </a:solidFill>
                <a:latin typeface="Inter"/>
              </a:rPr>
              <a:t> Proses pengujian dimulai sejajar dengan pengembangan, perencanaan didasarkan pada artefak fase tersebut. Namun terbatas pada uji dinamis.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0" y="3552825"/>
            <a:ext cx="418147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CBD5E1"/>
                </a:solidFill>
                <a:latin typeface="Inter"/>
              </a:rPr>
              <a:t>Model W:</a:t>
            </a:r>
            <a:r>
              <a:rPr sz="1500" b="0" i="0" u="none">
                <a:solidFill>
                  <a:srgbClr val="CBD5E1"/>
                </a:solidFill>
                <a:latin typeface="Inter"/>
              </a:rPr>
              <a:t> Mengatasi keterbatasan Model V dengan memparalelkan pengujian statis (review/inspeksi) sejak awal siklus.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8225" y="22193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8225" y="32480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62750" y="22193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2750" y="3552825"/>
            <a:ext cx="1905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500" b="1" i="0" u="none">
                <a:solidFill>
                  <a:srgbClr val="38BDF8"/>
                </a:solidFill>
                <a:latin typeface="Inter"/>
              </a:rPr>
              <a:t>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" y="476250"/>
            <a:ext cx="11521440" cy="5048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150" b="1" i="0" u="none">
                <a:solidFill>
                  <a:srgbClr val="F8FAFC"/>
                </a:solidFill>
                <a:latin typeface="Space Grotesk"/>
              </a:rPr>
              <a:t>Ringkasan Materi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7700" y="981075"/>
            <a:ext cx="28575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837" y="2074515"/>
            <a:ext cx="6410325" cy="27088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40680" y="2655540"/>
            <a:ext cx="5110638" cy="8763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400" b="1" i="0" u="none">
                <a:solidFill>
                  <a:srgbClr val="FFFFFF"/>
                </a:solidFill>
                <a:latin typeface="Space Grotesk"/>
              </a:rPr>
              <a:t>Terima Kasih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62362" y="3684240"/>
            <a:ext cx="4867275" cy="3656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i="0" u="none">
                <a:solidFill>
                  <a:srgbClr val="94A3B8"/>
                </a:solidFill>
                <a:latin typeface="Inter"/>
              </a:rPr>
              <a:t>Ada Pertanyaan Tentang Rencana Pengujian?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1339</Words>
  <Application>Microsoft Macintosh PowerPoint</Application>
  <PresentationFormat>Layar Lebar</PresentationFormat>
  <Paragraphs>162</Paragraphs>
  <Slides>17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7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17</vt:i4>
      </vt:variant>
    </vt:vector>
  </HeadingPairs>
  <TitlesOfParts>
    <vt:vector size="25" baseType="lpstr">
      <vt:lpstr>Arial</vt:lpstr>
      <vt:lpstr>Calibri</vt:lpstr>
      <vt:lpstr>Inter</vt:lpstr>
      <vt:lpstr>Inter Medium</vt:lpstr>
      <vt:lpstr>Space Grotesk</vt:lpstr>
      <vt:lpstr>Space Grotesk Medium</vt:lpstr>
      <vt:lpstr>Space Grotesk SemiBold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Hazna At Thooriqoh</cp:lastModifiedBy>
  <cp:revision>2</cp:revision>
  <dcterms:created xsi:type="dcterms:W3CDTF">2013-01-27T09:14:16Z</dcterms:created>
  <dcterms:modified xsi:type="dcterms:W3CDTF">2026-08-19T08:18:00Z</dcterms:modified>
  <cp:category/>
</cp:coreProperties>
</file>