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45"/>
  </p:notesMasterIdLst>
  <p:sldIdLst>
    <p:sldId id="256" r:id="rId2"/>
    <p:sldId id="319" r:id="rId3"/>
    <p:sldId id="320" r:id="rId4"/>
    <p:sldId id="324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4" r:id="rId15"/>
    <p:sldId id="345" r:id="rId16"/>
    <p:sldId id="346" r:id="rId17"/>
    <p:sldId id="349" r:id="rId18"/>
    <p:sldId id="343" r:id="rId19"/>
    <p:sldId id="341" r:id="rId20"/>
    <p:sldId id="342" r:id="rId21"/>
    <p:sldId id="348" r:id="rId22"/>
    <p:sldId id="350" r:id="rId23"/>
    <p:sldId id="351" r:id="rId24"/>
    <p:sldId id="353" r:id="rId25"/>
    <p:sldId id="352" r:id="rId26"/>
    <p:sldId id="354" r:id="rId27"/>
    <p:sldId id="363" r:id="rId28"/>
    <p:sldId id="355" r:id="rId29"/>
    <p:sldId id="356" r:id="rId30"/>
    <p:sldId id="361" r:id="rId31"/>
    <p:sldId id="359" r:id="rId32"/>
    <p:sldId id="360" r:id="rId33"/>
    <p:sldId id="362" r:id="rId34"/>
    <p:sldId id="358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73" r:id="rId44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46"/>
    </p:embeddedFont>
    <p:embeddedFont>
      <p:font typeface="Cambria Math" panose="02040503050406030204" pitchFamily="18" charset="0"/>
      <p:regular r:id="rId47"/>
    </p:embeddedFont>
    <p:embeddedFont>
      <p:font typeface="Georgia" panose="02040502050405020303" pitchFamily="18" charset="0"/>
      <p:regular r:id="rId48"/>
      <p:bold r:id="rId49"/>
      <p:italic r:id="rId50"/>
      <p:boldItalic r:id="rId51"/>
    </p:embeddedFont>
    <p:embeddedFont>
      <p:font typeface="Poppins" panose="00000500000000000000" pitchFamily="2" charset="0"/>
      <p:regular r:id="rId52"/>
      <p:bold r:id="rId53"/>
      <p:italic r:id="rId54"/>
      <p:boldItalic r:id="rId55"/>
    </p:embeddedFont>
    <p:embeddedFont>
      <p:font typeface="Poppins SemiBold" panose="00000700000000000000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702CE5-31F0-4C56-9D6E-64D237F15E78}">
  <a:tblStyle styleId="{F3702CE5-31F0-4C56-9D6E-64D237F15E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00" autoAdjust="0"/>
  </p:normalViewPr>
  <p:slideViewPr>
    <p:cSldViewPr snapToGrid="0">
      <p:cViewPr varScale="1">
        <p:scale>
          <a:sx n="76" d="100"/>
          <a:sy n="76" d="100"/>
        </p:scale>
        <p:origin x="9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2d4e97ef00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2d4e97ef00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9336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9315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3956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469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5186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419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6776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5001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8591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618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1934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605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2244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1230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086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2852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8204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242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40656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93740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5197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704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8032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5743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2856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24191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4944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04144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3748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0803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93894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36712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44318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74775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82118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8467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5621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12883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423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05467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21560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2cdc6cee93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2cdc6cee93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027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dk1"/>
            </a:gs>
            <a:gs pos="100000">
              <a:schemeClr val="lt1"/>
            </a:gs>
          </a:gsLst>
          <a:lin ang="5400012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926475" y="1039950"/>
            <a:ext cx="4649100" cy="19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926475" y="3373050"/>
            <a:ext cx="2656200" cy="7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822125"/>
            <a:ext cx="16131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6286800" y="0"/>
            <a:ext cx="28572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gradFill>
          <a:gsLst>
            <a:gs pos="0">
              <a:schemeClr val="dk1"/>
            </a:gs>
            <a:gs pos="100000">
              <a:schemeClr val="lt1"/>
            </a:gs>
          </a:gsLst>
          <a:lin ang="18900732" scaled="0"/>
        </a:gra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713225" y="1456500"/>
            <a:ext cx="35193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 b="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title" idx="2"/>
          </p:nvPr>
        </p:nvSpPr>
        <p:spPr>
          <a:xfrm>
            <a:off x="4911425" y="1456500"/>
            <a:ext cx="3519300" cy="35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300" b="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1"/>
          </p:nvPr>
        </p:nvSpPr>
        <p:spPr>
          <a:xfrm>
            <a:off x="4911425" y="1965600"/>
            <a:ext cx="3519300" cy="22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 b="0"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ubTitle" idx="3"/>
          </p:nvPr>
        </p:nvSpPr>
        <p:spPr>
          <a:xfrm>
            <a:off x="713225" y="1965600"/>
            <a:ext cx="3519300" cy="22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 b="0"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6" name="Google Shape;126;p19"/>
          <p:cNvSpPr/>
          <p:nvPr/>
        </p:nvSpPr>
        <p:spPr>
          <a:xfrm flipH="1">
            <a:off x="6286800" y="4822125"/>
            <a:ext cx="28572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9"/>
          <p:cNvSpPr/>
          <p:nvPr/>
        </p:nvSpPr>
        <p:spPr>
          <a:xfrm rot="10800000" flipH="1">
            <a:off x="0" y="0"/>
            <a:ext cx="16131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-777475" y="4424625"/>
            <a:ext cx="1490700" cy="149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gradFill>
          <a:gsLst>
            <a:gs pos="0">
              <a:schemeClr val="dk1"/>
            </a:gs>
            <a:gs pos="100000">
              <a:schemeClr val="lt1"/>
            </a:gs>
          </a:gsLst>
          <a:lin ang="5400700" scaled="0"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/>
          <p:nvPr/>
        </p:nvSpPr>
        <p:spPr>
          <a:xfrm rot="10800000" flipH="1">
            <a:off x="0" y="0"/>
            <a:ext cx="28575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8"/>
          <p:cNvSpPr/>
          <p:nvPr/>
        </p:nvSpPr>
        <p:spPr>
          <a:xfrm flipH="1">
            <a:off x="6286800" y="4822125"/>
            <a:ext cx="28572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8"/>
          <p:cNvSpPr/>
          <p:nvPr/>
        </p:nvSpPr>
        <p:spPr>
          <a:xfrm>
            <a:off x="-542100" y="4363450"/>
            <a:ext cx="1490700" cy="149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8"/>
          <p:cNvSpPr/>
          <p:nvPr/>
        </p:nvSpPr>
        <p:spPr>
          <a:xfrm>
            <a:off x="8430775" y="-818150"/>
            <a:ext cx="1490700" cy="149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8"/>
          <p:cNvSpPr/>
          <p:nvPr/>
        </p:nvSpPr>
        <p:spPr>
          <a:xfrm>
            <a:off x="713225" y="479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gradFill>
          <a:gsLst>
            <a:gs pos="0">
              <a:schemeClr val="dk1"/>
            </a:gs>
            <a:gs pos="100000">
              <a:schemeClr val="lt1"/>
            </a:gs>
          </a:gsLst>
          <a:lin ang="18900732" scaled="0"/>
        </a:gra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/>
          <p:nvPr/>
        </p:nvSpPr>
        <p:spPr>
          <a:xfrm>
            <a:off x="0" y="4822125"/>
            <a:ext cx="16131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9"/>
          <p:cNvSpPr/>
          <p:nvPr/>
        </p:nvSpPr>
        <p:spPr>
          <a:xfrm rot="10800000">
            <a:off x="7527900" y="0"/>
            <a:ext cx="1616100" cy="321300"/>
          </a:xfrm>
          <a:prstGeom prst="round1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9"/>
          <p:cNvSpPr/>
          <p:nvPr/>
        </p:nvSpPr>
        <p:spPr>
          <a:xfrm>
            <a:off x="-561150" y="-818150"/>
            <a:ext cx="1490700" cy="149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9"/>
          <p:cNvSpPr/>
          <p:nvPr/>
        </p:nvSpPr>
        <p:spPr>
          <a:xfrm>
            <a:off x="8239950" y="4237275"/>
            <a:ext cx="1490700" cy="1491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9"/>
          <p:cNvSpPr/>
          <p:nvPr/>
        </p:nvSpPr>
        <p:spPr>
          <a:xfrm>
            <a:off x="713225" y="-3914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SemiBold"/>
              <a:buNone/>
              <a:defRPr sz="3000">
                <a:solidFill>
                  <a:schemeClr val="accen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65" r:id="rId3"/>
    <p:sldLayoutId id="2147483674" r:id="rId4"/>
    <p:sldLayoutId id="214748367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53D28B-0983-7CEF-8D74-B52B0E05F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73940" y="1102527"/>
            <a:ext cx="4411918" cy="3001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4" name="Google Shape;234;p33"/>
          <p:cNvSpPr txBox="1">
            <a:spLocks noGrp="1"/>
          </p:cNvSpPr>
          <p:nvPr>
            <p:ph type="ctrTitle"/>
          </p:nvPr>
        </p:nvSpPr>
        <p:spPr>
          <a:xfrm>
            <a:off x="3926475" y="1039950"/>
            <a:ext cx="4649100" cy="195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A</a:t>
            </a:r>
            <a:r>
              <a:rPr lang="en-ID" dirty="0">
                <a:solidFill>
                  <a:schemeClr val="accent2"/>
                </a:solidFill>
              </a:rPr>
              <a:t>l</a:t>
            </a:r>
            <a:r>
              <a:rPr lang="en" dirty="0">
                <a:solidFill>
                  <a:schemeClr val="accent2"/>
                </a:solidFill>
              </a:rPr>
              <a:t>jabar Linier:</a:t>
            </a:r>
            <a:br>
              <a:rPr lang="en" dirty="0">
                <a:solidFill>
                  <a:schemeClr val="accent2"/>
                </a:solidFill>
              </a:rPr>
            </a:br>
            <a:r>
              <a:rPr lang="en" dirty="0">
                <a:solidFill>
                  <a:schemeClr val="lt2"/>
                </a:solidFill>
              </a:rPr>
              <a:t>M</a:t>
            </a:r>
            <a:r>
              <a:rPr lang="en-ID" dirty="0">
                <a:solidFill>
                  <a:schemeClr val="lt2"/>
                </a:solidFill>
              </a:rPr>
              <a:t>a</a:t>
            </a:r>
            <a:r>
              <a:rPr lang="en" dirty="0">
                <a:solidFill>
                  <a:schemeClr val="lt2"/>
                </a:solidFill>
              </a:rPr>
              <a:t>triks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35" name="Google Shape;235;p33"/>
          <p:cNvSpPr txBox="1">
            <a:spLocks noGrp="1"/>
          </p:cNvSpPr>
          <p:nvPr>
            <p:ph type="subTitle" idx="1"/>
          </p:nvPr>
        </p:nvSpPr>
        <p:spPr>
          <a:xfrm>
            <a:off x="3926475" y="3373050"/>
            <a:ext cx="3680038" cy="7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Anita Wulansari, S.Kom, M.Kom</a:t>
            </a:r>
            <a:endParaRPr dirty="0"/>
          </a:p>
        </p:txBody>
      </p:sp>
      <p:cxnSp>
        <p:nvCxnSpPr>
          <p:cNvPr id="236" name="Google Shape;236;p33"/>
          <p:cNvCxnSpPr/>
          <p:nvPr/>
        </p:nvCxnSpPr>
        <p:spPr>
          <a:xfrm>
            <a:off x="3926475" y="3189225"/>
            <a:ext cx="12723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7" name="Google Shape;237;p33"/>
          <p:cNvSpPr/>
          <p:nvPr/>
        </p:nvSpPr>
        <p:spPr>
          <a:xfrm>
            <a:off x="7096000" y="3825650"/>
            <a:ext cx="2981400" cy="29814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3"/>
          <p:cNvSpPr/>
          <p:nvPr/>
        </p:nvSpPr>
        <p:spPr>
          <a:xfrm>
            <a:off x="7707775" y="3165300"/>
            <a:ext cx="381000" cy="3810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3"/>
          <p:cNvSpPr/>
          <p:nvPr/>
        </p:nvSpPr>
        <p:spPr>
          <a:xfrm>
            <a:off x="8549975" y="2977775"/>
            <a:ext cx="1490700" cy="14907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3"/>
          <p:cNvSpPr/>
          <p:nvPr/>
        </p:nvSpPr>
        <p:spPr>
          <a:xfrm>
            <a:off x="-1081350" y="-635675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3"/>
          <p:cNvSpPr/>
          <p:nvPr/>
        </p:nvSpPr>
        <p:spPr>
          <a:xfrm>
            <a:off x="2361550" y="5395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6"/>
          <p:cNvSpPr txBox="1">
            <a:spLocks noGrp="1"/>
          </p:cNvSpPr>
          <p:nvPr>
            <p:ph type="subTitle" idx="3"/>
          </p:nvPr>
        </p:nvSpPr>
        <p:spPr>
          <a:xfrm>
            <a:off x="713275" y="1177000"/>
            <a:ext cx="7717450" cy="3298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ts val="2300"/>
              </a:lnSpc>
              <a:spcAft>
                <a:spcPts val="600"/>
              </a:spcAft>
            </a:pPr>
            <a:r>
              <a:rPr lang="en-US" sz="1800" dirty="0" err="1"/>
              <a:t>Sebuah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</a:t>
            </a:r>
            <a:r>
              <a:rPr lang="en-US" sz="1800" dirty="0" err="1"/>
              <a:t>susunan</a:t>
            </a:r>
            <a:r>
              <a:rPr lang="en-US" sz="1800" dirty="0"/>
              <a:t> </a:t>
            </a:r>
            <a:r>
              <a:rPr lang="en-US" sz="1800" dirty="0" err="1"/>
              <a:t>bilangan</a:t>
            </a:r>
            <a:r>
              <a:rPr lang="en-US" sz="1800" dirty="0"/>
              <a:t> yang </a:t>
            </a:r>
            <a:r>
              <a:rPr lang="en-US" sz="1800" dirty="0" err="1"/>
              <a:t>disusun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baris dan </a:t>
            </a:r>
            <a:r>
              <a:rPr lang="en-US" sz="1800" dirty="0" err="1"/>
              <a:t>kolom</a:t>
            </a:r>
            <a:r>
              <a:rPr lang="en-US" sz="1800" dirty="0"/>
              <a:t> </a:t>
            </a:r>
            <a:r>
              <a:rPr lang="en-US" sz="1800" dirty="0" err="1"/>
              <a:t>Bilangan</a:t>
            </a:r>
            <a:r>
              <a:rPr lang="en-US" sz="1800" dirty="0"/>
              <a:t> </a:t>
            </a:r>
            <a:r>
              <a:rPr lang="en-US" sz="1800" dirty="0" err="1"/>
              <a:t>bilangan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susunan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disebut</a:t>
            </a:r>
            <a:r>
              <a:rPr lang="en-US" sz="1800" dirty="0"/>
              <a:t> </a:t>
            </a:r>
            <a:r>
              <a:rPr lang="en-US" sz="1800" dirty="0" err="1"/>
              <a:t>entri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 </a:t>
            </a:r>
            <a:r>
              <a:rPr lang="en-US" sz="1800" dirty="0" err="1"/>
              <a:t>Entri</a:t>
            </a:r>
            <a:r>
              <a:rPr lang="en-US" sz="1800" dirty="0"/>
              <a:t> di baris </a:t>
            </a:r>
            <a:r>
              <a:rPr lang="en-US" sz="1800" dirty="0" err="1"/>
              <a:t>i</a:t>
            </a:r>
            <a:r>
              <a:rPr lang="en-US" sz="1800" dirty="0"/>
              <a:t> dan </a:t>
            </a:r>
            <a:r>
              <a:rPr lang="en-US" sz="1800" dirty="0" err="1"/>
              <a:t>kolom</a:t>
            </a:r>
            <a:r>
              <a:rPr lang="en-US" sz="1800" dirty="0"/>
              <a:t> j </a:t>
            </a:r>
            <a:r>
              <a:rPr lang="en-US" sz="1800" dirty="0" err="1"/>
              <a:t>dinotasikan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</a:t>
            </a:r>
            <a:r>
              <a:rPr lang="en-US" sz="1800" b="1" kern="100" baseline="-250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ij</a:t>
            </a:r>
            <a:endParaRPr lang="en-ID" sz="1800" b="1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457200" lvl="0" indent="-317500" algn="just" rtl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SzPts val="1400"/>
              <a:buChar char="●"/>
            </a:pPr>
            <a:r>
              <a:rPr lang="en-US" sz="1800" b="1" dirty="0" err="1"/>
              <a:t>Ukuran</a:t>
            </a:r>
            <a:r>
              <a:rPr lang="en-US" sz="1800" b="1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 </a:t>
            </a:r>
            <a:r>
              <a:rPr lang="en-US" sz="1800" dirty="0" err="1"/>
              <a:t>ditentukan</a:t>
            </a:r>
            <a:r>
              <a:rPr lang="en-US" sz="1800" dirty="0"/>
              <a:t> oleh </a:t>
            </a:r>
            <a:r>
              <a:rPr lang="en-US" sz="1800" dirty="0" err="1"/>
              <a:t>banyaknya</a:t>
            </a:r>
            <a:r>
              <a:rPr lang="en-US" sz="1800" dirty="0"/>
              <a:t> baris dan </a:t>
            </a:r>
            <a:r>
              <a:rPr lang="en-US" sz="1800" dirty="0" err="1"/>
              <a:t>kolom</a:t>
            </a:r>
            <a:r>
              <a:rPr lang="en-US" sz="1800" dirty="0"/>
              <a:t> yang </a:t>
            </a:r>
            <a:r>
              <a:rPr lang="en-US" sz="1800" dirty="0" err="1"/>
              <a:t>terkandung</a:t>
            </a:r>
            <a:r>
              <a:rPr lang="en-US" sz="1800" dirty="0"/>
              <a:t> </a:t>
            </a:r>
            <a:r>
              <a:rPr lang="en-US" sz="1800" dirty="0" err="1"/>
              <a:t>didalamnya</a:t>
            </a:r>
            <a:r>
              <a:rPr lang="en-US" sz="1800" dirty="0"/>
              <a:t>.</a:t>
            </a:r>
          </a:p>
          <a:p>
            <a:pPr marL="457200" lvl="0" indent="-317500" algn="just" rtl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SzPts val="1400"/>
              <a:buChar char="●"/>
            </a:pPr>
            <a:r>
              <a:rPr lang="pt-BR" sz="1800" dirty="0"/>
              <a:t>Secara umum, </a:t>
            </a:r>
            <a:r>
              <a:rPr lang="pt-BR" sz="1800" b="1" dirty="0"/>
              <a:t>matriks m x n</a:t>
            </a:r>
            <a:r>
              <a:rPr lang="pt-BR" sz="1800" dirty="0"/>
              <a:t> ditulis</a:t>
            </a:r>
            <a:endParaRPr lang="en-US" sz="1800" dirty="0"/>
          </a:p>
        </p:txBody>
      </p:sp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Definisi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360FDB-F57D-A922-26D5-263787AE5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454" y="2867560"/>
            <a:ext cx="2981741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68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6"/>
          <p:cNvSpPr txBox="1">
            <a:spLocks noGrp="1"/>
          </p:cNvSpPr>
          <p:nvPr>
            <p:ph type="subTitle" idx="3"/>
          </p:nvPr>
        </p:nvSpPr>
        <p:spPr>
          <a:xfrm>
            <a:off x="890122" y="1120356"/>
            <a:ext cx="4580093" cy="837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ID" sz="1800" b="1" i="0" u="none" strike="noStrike" baseline="0" dirty="0" err="1">
                <a:latin typeface="Georgia" panose="02040502050405020303" pitchFamily="18" charset="0"/>
              </a:rPr>
              <a:t>Matriks</a:t>
            </a:r>
            <a:r>
              <a:rPr lang="en-ID" sz="1800" b="1" i="0" u="none" strike="noStrike" baseline="0" dirty="0">
                <a:latin typeface="Georgia" panose="02040502050405020303" pitchFamily="18" charset="0"/>
              </a:rPr>
              <a:t> A </a:t>
            </a:r>
            <a:r>
              <a:rPr lang="en-ID" sz="1800" b="1" i="0" u="none" strike="noStrike" baseline="0" dirty="0" err="1">
                <a:latin typeface="Georgia" panose="02040502050405020303" pitchFamily="18" charset="0"/>
              </a:rPr>
              <a:t>berukuran</a:t>
            </a:r>
            <a:r>
              <a:rPr lang="en-ID" sz="1800" b="1" i="0" u="none" strike="noStrike" baseline="0" dirty="0">
                <a:latin typeface="Georgia" panose="02040502050405020303" pitchFamily="18" charset="0"/>
              </a:rPr>
              <a:t> (Ordo) </a:t>
            </a:r>
            <a:r>
              <a:rPr lang="en-ID" sz="1800" b="1" i="1" u="none" strike="noStrike" baseline="0" dirty="0">
                <a:latin typeface="Georgia" panose="02040502050405020303" pitchFamily="18" charset="0"/>
              </a:rPr>
              <a:t>m </a:t>
            </a:r>
            <a:r>
              <a:rPr lang="en-ID" sz="1800" b="1" i="0" u="none" strike="noStrike" baseline="0" dirty="0" err="1">
                <a:latin typeface="Georgia" panose="02040502050405020303" pitchFamily="18" charset="0"/>
              </a:rPr>
              <a:t>x</a:t>
            </a:r>
            <a:r>
              <a:rPr lang="en-ID" sz="1800" b="1" i="1" u="none" strike="noStrike" baseline="0" dirty="0" err="1">
                <a:latin typeface="Georgia" panose="02040502050405020303" pitchFamily="18" charset="0"/>
              </a:rPr>
              <a:t>n</a:t>
            </a:r>
            <a:endParaRPr lang="en-US" sz="1600" dirty="0"/>
          </a:p>
        </p:txBody>
      </p:sp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50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Notasi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5E7E4D-6AC8-2DB9-F704-6A6D75EB8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107" y="1677539"/>
            <a:ext cx="3014028" cy="166804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1EB82B5B-DB50-AF7B-326B-FB67018A5807}"/>
              </a:ext>
            </a:extLst>
          </p:cNvPr>
          <p:cNvSpPr/>
          <p:nvPr/>
        </p:nvSpPr>
        <p:spPr>
          <a:xfrm rot="10800000">
            <a:off x="4232135" y="1877352"/>
            <a:ext cx="453153" cy="183577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E680B1B-CE6A-BCDD-F6F8-B7FDF36CA0ED}"/>
              </a:ext>
            </a:extLst>
          </p:cNvPr>
          <p:cNvSpPr/>
          <p:nvPr/>
        </p:nvSpPr>
        <p:spPr>
          <a:xfrm rot="16200000">
            <a:off x="2518009" y="3530162"/>
            <a:ext cx="389065" cy="158419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27A1D3-2108-C921-ACD1-B22FE671603A}"/>
              </a:ext>
            </a:extLst>
          </p:cNvPr>
          <p:cNvSpPr txBox="1"/>
          <p:nvPr/>
        </p:nvSpPr>
        <p:spPr>
          <a:xfrm>
            <a:off x="4797347" y="1784474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Baris </a:t>
            </a:r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endParaRPr lang="en-ID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DB3091-006A-6F2B-2563-C0B755B99352}"/>
              </a:ext>
            </a:extLst>
          </p:cNvPr>
          <p:cNvSpPr txBox="1"/>
          <p:nvPr/>
        </p:nvSpPr>
        <p:spPr>
          <a:xfrm>
            <a:off x="1869758" y="387315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Kolom </a:t>
            </a:r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Kedua</a:t>
            </a:r>
            <a:endParaRPr lang="en-ID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3AD3D59-4C1D-BEF2-0F56-D17A4A44ADAD}"/>
              </a:ext>
            </a:extLst>
          </p:cNvPr>
          <p:cNvSpPr/>
          <p:nvPr/>
        </p:nvSpPr>
        <p:spPr>
          <a:xfrm rot="10800000">
            <a:off x="4232135" y="3001651"/>
            <a:ext cx="453153" cy="183577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034BED-BEBD-73C8-771D-637E5DFBC5DC}"/>
              </a:ext>
            </a:extLst>
          </p:cNvPr>
          <p:cNvSpPr txBox="1"/>
          <p:nvPr/>
        </p:nvSpPr>
        <p:spPr>
          <a:xfrm>
            <a:off x="4797347" y="2908773"/>
            <a:ext cx="323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/</a:t>
            </a:r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Entri</a:t>
            </a: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/</a:t>
            </a:r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Elemen</a:t>
            </a:r>
            <a:r>
              <a:rPr lang="en-US" sz="1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dirty="0" err="1">
                <a:latin typeface="Poppins" panose="00000500000000000000" pitchFamily="2" charset="0"/>
                <a:cs typeface="Poppins" panose="00000500000000000000" pitchFamily="2" charset="0"/>
              </a:rPr>
              <a:t>ke-mn</a:t>
            </a:r>
            <a:endParaRPr lang="en-ID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18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6"/>
          <p:cNvSpPr txBox="1">
            <a:spLocks noGrp="1"/>
          </p:cNvSpPr>
          <p:nvPr>
            <p:ph type="subTitle" idx="3"/>
          </p:nvPr>
        </p:nvSpPr>
        <p:spPr>
          <a:xfrm>
            <a:off x="595760" y="1115238"/>
            <a:ext cx="4186633" cy="3738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499109" indent="-285750" algn="just">
              <a:lnSpc>
                <a:spcPct val="150000"/>
              </a:lnSpc>
              <a:spcBef>
                <a:spcPts val="95"/>
              </a:spcBef>
            </a:pP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(0)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  <a:sym typeface="Wingdings" panose="05000000000000000000" pitchFamily="2" charset="2"/>
              </a:rPr>
              <a:t>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semua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entrinya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nolNotasi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</a:p>
        </p:txBody>
      </p:sp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711;p56">
            <a:extLst>
              <a:ext uri="{FF2B5EF4-FFF2-40B4-BE49-F238E27FC236}">
                <a16:creationId xmlns:a16="http://schemas.microsoft.com/office/drawing/2014/main" id="{AE313652-C4CE-88AF-24BD-3B79F3D6700B}"/>
              </a:ext>
            </a:extLst>
          </p:cNvPr>
          <p:cNvSpPr txBox="1">
            <a:spLocks/>
          </p:cNvSpPr>
          <p:nvPr/>
        </p:nvSpPr>
        <p:spPr>
          <a:xfrm>
            <a:off x="4782393" y="1017700"/>
            <a:ext cx="4186633" cy="373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285750" marR="499109" indent="-285750" algn="just">
              <a:lnSpc>
                <a:spcPct val="150000"/>
              </a:lnSpc>
              <a:spcBef>
                <a:spcPts val="95"/>
              </a:spcBef>
            </a:pPr>
            <a:r>
              <a:rPr lang="en-ID" sz="1800" b="1" dirty="0" err="1">
                <a:latin typeface="ArialMT"/>
              </a:rPr>
              <a:t>Matriks</a:t>
            </a:r>
            <a:r>
              <a:rPr lang="en-ID" sz="1800" b="1" dirty="0">
                <a:latin typeface="ArialMT"/>
              </a:rPr>
              <a:t> </a:t>
            </a:r>
            <a:r>
              <a:rPr lang="en-ID" sz="1800" b="1" dirty="0" err="1">
                <a:latin typeface="ArialMT"/>
              </a:rPr>
              <a:t>Identitas</a:t>
            </a:r>
            <a:r>
              <a:rPr lang="en-ID" sz="1800" b="1" dirty="0">
                <a:latin typeface="ArialMT"/>
              </a:rPr>
              <a:t> (I)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>
                <a:latin typeface="ArialMT"/>
                <a:sym typeface="Wingdings" panose="05000000000000000000" pitchFamily="2" charset="2"/>
              </a:rPr>
              <a:t> </a:t>
            </a:r>
            <a:r>
              <a:rPr lang="en-ID" sz="1800" dirty="0" err="1">
                <a:latin typeface="ArialMT"/>
              </a:rPr>
              <a:t>Matriks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 err="1">
                <a:latin typeface="ArialMT"/>
              </a:rPr>
              <a:t>persegi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 err="1">
                <a:latin typeface="ArialMT"/>
              </a:rPr>
              <a:t>dengan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 err="1">
                <a:latin typeface="ArialMT"/>
              </a:rPr>
              <a:t>entri</a:t>
            </a:r>
            <a:r>
              <a:rPr lang="en-ID" sz="1800" dirty="0">
                <a:latin typeface="ArialMT"/>
              </a:rPr>
              <a:t> pada diagonal </a:t>
            </a:r>
            <a:r>
              <a:rPr lang="en-ID" sz="1800" dirty="0" err="1">
                <a:latin typeface="ArialMT"/>
              </a:rPr>
              <a:t>utamanya</a:t>
            </a:r>
            <a:r>
              <a:rPr lang="en-ID" sz="1800" dirty="0">
                <a:latin typeface="ArialMT"/>
              </a:rPr>
              <a:t> 1 dan 0 pada </a:t>
            </a:r>
            <a:r>
              <a:rPr lang="en-ID" sz="1800" dirty="0" err="1">
                <a:latin typeface="ArialMT"/>
              </a:rPr>
              <a:t>tempat</a:t>
            </a:r>
            <a:r>
              <a:rPr lang="en-ID" sz="1800" dirty="0">
                <a:latin typeface="ArialMT"/>
              </a:rPr>
              <a:t> lain.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051212-F71C-9006-D585-42B8E9699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399" y="2035354"/>
            <a:ext cx="2248214" cy="1267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C6321D-7A77-B36B-FDFE-646881C32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959" y="2785750"/>
            <a:ext cx="2923281" cy="121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8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6"/>
          <p:cNvSpPr txBox="1">
            <a:spLocks noGrp="1"/>
          </p:cNvSpPr>
          <p:nvPr>
            <p:ph type="subTitle" idx="3"/>
          </p:nvPr>
        </p:nvSpPr>
        <p:spPr>
          <a:xfrm>
            <a:off x="595760" y="1115238"/>
            <a:ext cx="7949429" cy="3738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499109" indent="-285750" algn="just">
              <a:lnSpc>
                <a:spcPct val="150000"/>
              </a:lnSpc>
              <a:spcBef>
                <a:spcPts val="95"/>
              </a:spcBef>
            </a:pP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Diagonal (II) 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semua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entri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non diagonal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utamanya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nol.</a:t>
            </a:r>
          </a:p>
          <a:p>
            <a:pPr marL="285750" marR="499109" indent="-285750" algn="just">
              <a:lnSpc>
                <a:spcPct val="150000"/>
              </a:lnSpc>
              <a:spcBef>
                <a:spcPts val="95"/>
              </a:spcBef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Secara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umum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</a:p>
        </p:txBody>
      </p:sp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Matriks</a:t>
            </a:r>
            <a:r>
              <a:rPr lang="en-ID" dirty="0"/>
              <a:t>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3D663-77FD-0DE6-ACEB-1BC1756E2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60" y="2541682"/>
            <a:ext cx="2581635" cy="16575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71B725-7683-D7B7-CF6A-A68282A15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102" y="2595076"/>
            <a:ext cx="5287113" cy="181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6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56"/>
          <p:cNvSpPr txBox="1">
            <a:spLocks noGrp="1"/>
          </p:cNvSpPr>
          <p:nvPr>
            <p:ph type="subTitle" idx="3"/>
          </p:nvPr>
        </p:nvSpPr>
        <p:spPr>
          <a:xfrm>
            <a:off x="595760" y="1375646"/>
            <a:ext cx="4186633" cy="34779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499109" indent="-285750" algn="just">
              <a:lnSpc>
                <a:spcPts val="2300"/>
              </a:lnSpc>
            </a:pP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Segitiga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Bawah (III) 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persegi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semua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entri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di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atas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diagonal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utamanya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Matriks</a:t>
            </a:r>
            <a:r>
              <a:rPr lang="en-ID" dirty="0"/>
              <a:t>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711;p56">
            <a:extLst>
              <a:ext uri="{FF2B5EF4-FFF2-40B4-BE49-F238E27FC236}">
                <a16:creationId xmlns:a16="http://schemas.microsoft.com/office/drawing/2014/main" id="{AE313652-C4CE-88AF-24BD-3B79F3D6700B}"/>
              </a:ext>
            </a:extLst>
          </p:cNvPr>
          <p:cNvSpPr txBox="1">
            <a:spLocks/>
          </p:cNvSpPr>
          <p:nvPr/>
        </p:nvSpPr>
        <p:spPr>
          <a:xfrm>
            <a:off x="4782393" y="1375646"/>
            <a:ext cx="4186633" cy="338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285750" marR="499109" indent="-285750" algn="just">
              <a:lnSpc>
                <a:spcPts val="2300"/>
              </a:lnSpc>
            </a:pPr>
            <a:r>
              <a:rPr lang="en-ID" sz="1800" b="1" dirty="0" err="1">
                <a:latin typeface="ArialMT"/>
              </a:rPr>
              <a:t>Matriks</a:t>
            </a:r>
            <a:r>
              <a:rPr lang="en-ID" sz="1800" b="1" dirty="0">
                <a:latin typeface="ArialMT"/>
              </a:rPr>
              <a:t> </a:t>
            </a:r>
            <a:r>
              <a:rPr lang="en-ID" sz="1800" b="1" dirty="0" err="1">
                <a:latin typeface="ArialMT"/>
              </a:rPr>
              <a:t>Segitiga</a:t>
            </a:r>
            <a:r>
              <a:rPr lang="en-ID" sz="1800" b="1" dirty="0">
                <a:latin typeface="ArialMT"/>
              </a:rPr>
              <a:t> Atas (IV) </a:t>
            </a:r>
            <a:r>
              <a:rPr lang="en-ID" sz="1800" b="1" dirty="0">
                <a:latin typeface="ArialMT"/>
                <a:sym typeface="Wingdings" panose="05000000000000000000" pitchFamily="2" charset="2"/>
              </a:rPr>
              <a:t> </a:t>
            </a:r>
            <a:r>
              <a:rPr lang="en-ID" sz="1800" dirty="0" err="1">
                <a:latin typeface="ArialMT"/>
              </a:rPr>
              <a:t>Matriks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 err="1">
                <a:latin typeface="ArialMT"/>
              </a:rPr>
              <a:t>persegi</a:t>
            </a:r>
            <a:r>
              <a:rPr lang="en-ID" sz="1800" dirty="0">
                <a:latin typeface="ArialMT"/>
              </a:rPr>
              <a:t> yang </a:t>
            </a:r>
            <a:r>
              <a:rPr lang="en-ID" sz="1800" dirty="0" err="1">
                <a:latin typeface="ArialMT"/>
              </a:rPr>
              <a:t>semua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 err="1">
                <a:latin typeface="ArialMT"/>
              </a:rPr>
              <a:t>entri</a:t>
            </a:r>
            <a:r>
              <a:rPr lang="en-ID" sz="1800" dirty="0">
                <a:latin typeface="ArialMT"/>
              </a:rPr>
              <a:t> di </a:t>
            </a:r>
            <a:r>
              <a:rPr lang="en-ID" sz="1800" dirty="0" err="1">
                <a:latin typeface="ArialMT"/>
              </a:rPr>
              <a:t>bawah</a:t>
            </a:r>
            <a:r>
              <a:rPr lang="en-ID" sz="1800" dirty="0">
                <a:latin typeface="ArialMT"/>
              </a:rPr>
              <a:t> diagonal </a:t>
            </a:r>
            <a:r>
              <a:rPr lang="en-ID" sz="1800" dirty="0" err="1">
                <a:latin typeface="ArialMT"/>
              </a:rPr>
              <a:t>utamanya</a:t>
            </a:r>
            <a:r>
              <a:rPr lang="en-ID" sz="1800" dirty="0">
                <a:latin typeface="ArialMT"/>
              </a:rPr>
              <a:t> </a:t>
            </a:r>
            <a:r>
              <a:rPr lang="en-ID" sz="1800" dirty="0" err="1">
                <a:latin typeface="ArialMT"/>
              </a:rPr>
              <a:t>nol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D8F179-778B-CFA1-C3A7-849F43A76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49" y="2571750"/>
            <a:ext cx="2686425" cy="1619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7A0351-791E-3BE3-ADA8-887B4A3C5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737" y="2702500"/>
            <a:ext cx="2619741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7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8AE6D5-23E2-D0DA-19D8-CEF853DC3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192" y="2126505"/>
            <a:ext cx="5901133" cy="1790039"/>
          </a:xfrm>
          <a:prstGeom prst="rect">
            <a:avLst/>
          </a:prstGeom>
        </p:spPr>
      </p:pic>
      <p:sp>
        <p:nvSpPr>
          <p:cNvPr id="711" name="Google Shape;711;p56"/>
          <p:cNvSpPr txBox="1">
            <a:spLocks noGrp="1"/>
          </p:cNvSpPr>
          <p:nvPr>
            <p:ph type="subTitle" idx="3"/>
          </p:nvPr>
        </p:nvSpPr>
        <p:spPr>
          <a:xfrm>
            <a:off x="595760" y="1359462"/>
            <a:ext cx="7949429" cy="34941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499109" indent="-285750" algn="just">
              <a:lnSpc>
                <a:spcPct val="150000"/>
              </a:lnSpc>
              <a:spcBef>
                <a:spcPts val="95"/>
              </a:spcBef>
            </a:pPr>
            <a:r>
              <a:rPr lang="en-US" sz="18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Simetris</a:t>
            </a:r>
            <a:r>
              <a:rPr lang="en-US" sz="1800" b="1" spc="-5" dirty="0">
                <a:latin typeface="Poppins" panose="00000500000000000000" pitchFamily="2" charset="0"/>
                <a:cs typeface="Poppins" panose="00000500000000000000" pitchFamily="2" charset="0"/>
              </a:rPr>
              <a:t> (V) </a:t>
            </a:r>
            <a:r>
              <a:rPr lang="en-US" sz="1800" b="1" spc="-5" dirty="0">
                <a:latin typeface="Poppins" panose="00000500000000000000" pitchFamily="2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persegi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disebut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simetris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jika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 = 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Matriks</a:t>
            </a:r>
            <a:r>
              <a:rPr lang="en-ID" dirty="0"/>
              <a:t>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413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15238"/>
            <a:ext cx="7717500" cy="373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ct val="150000"/>
              </a:lnSpc>
              <a:spcBef>
                <a:spcPts val="95"/>
              </a:spcBef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Beberapa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perlu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ct val="150000"/>
              </a:lnSpc>
              <a:spcBef>
                <a:spcPts val="95"/>
              </a:spcBef>
              <a:buFont typeface="+mj-lt"/>
              <a:buAutoNum type="arabicParenR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Transpose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ct val="150000"/>
              </a:lnSpc>
              <a:spcBef>
                <a:spcPts val="95"/>
              </a:spcBef>
              <a:buFont typeface="+mj-lt"/>
              <a:buAutoNum type="arabicParenR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Pengurangan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ct val="150000"/>
              </a:lnSpc>
              <a:spcBef>
                <a:spcPts val="95"/>
              </a:spcBef>
              <a:buFont typeface="+mj-lt"/>
              <a:buAutoNum type="arabicParenR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09625" marR="499109" lvl="1" indent="-352425" algn="just">
              <a:lnSpc>
                <a:spcPct val="150000"/>
              </a:lnSpc>
              <a:spcBef>
                <a:spcPts val="95"/>
              </a:spcBef>
              <a:buSzPct val="100000"/>
              <a:buFont typeface="+mj-lt"/>
              <a:buAutoNum type="alphaLcParenR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skalar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09625" marR="499109" lvl="1" indent="-352425" algn="just">
              <a:lnSpc>
                <a:spcPct val="150000"/>
              </a:lnSpc>
              <a:spcBef>
                <a:spcPts val="95"/>
              </a:spcBef>
              <a:buSzPct val="100000"/>
              <a:buFont typeface="+mj-lt"/>
              <a:buAutoNum type="alphaLcParenR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ct val="150000"/>
              </a:lnSpc>
              <a:spcBef>
                <a:spcPts val="95"/>
              </a:spcBef>
              <a:buFont typeface="+mj-lt"/>
              <a:buAutoNum type="arabicParenR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Elementer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(OBE)</a:t>
            </a:r>
          </a:p>
          <a:p>
            <a:pPr marL="342900" marR="499109" indent="-342900" algn="just">
              <a:lnSpc>
                <a:spcPct val="150000"/>
              </a:lnSpc>
              <a:spcBef>
                <a:spcPts val="95"/>
              </a:spcBef>
              <a:buFont typeface="+mj-lt"/>
              <a:buAutoNum type="arabicParenR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Invers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798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Transpose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15238"/>
            <a:ext cx="7717500" cy="373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285750" marR="499109" indent="-285750" algn="just">
              <a:lnSpc>
                <a:spcPts val="2300"/>
              </a:lnSpc>
              <a:spcAft>
                <a:spcPts val="600"/>
              </a:spcAft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transpose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diperoleh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menukar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menjadi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seletak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sebaliknya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285750" marR="499109" indent="-285750" algn="just">
              <a:lnSpc>
                <a:spcPts val="2300"/>
              </a:lnSpc>
              <a:spcAft>
                <a:spcPts val="600"/>
              </a:spcAft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Apabila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berukuran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(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mxn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)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transpose 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biasanya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dinotasikan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ID" sz="1800" kern="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A’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atau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ID" sz="1800" kern="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ukuran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(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nxm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)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selanjutnya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dalam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presentasi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ini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digunakan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notasi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499109" indent="-285750" algn="just">
              <a:lnSpc>
                <a:spcPts val="2300"/>
              </a:lnSpc>
              <a:spcAft>
                <a:spcPts val="600"/>
              </a:spcAft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CA9D0-761C-29CB-D2AB-630A9E09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359" y="3125663"/>
            <a:ext cx="4578366" cy="14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5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Transpose </a:t>
            </a:r>
            <a:r>
              <a:rPr lang="en-ID" dirty="0" err="1"/>
              <a:t>Matriks</a:t>
            </a:r>
            <a:r>
              <a:rPr lang="en-ID" dirty="0"/>
              <a:t>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15238"/>
            <a:ext cx="7717500" cy="373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Sifat 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(A T)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= 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(A ± B)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= A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± B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(AB)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= B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 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 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  <a:sym typeface="Symbol" panose="05050102010706020507" pitchFamily="18" charset="2"/>
              </a:rPr>
              <a:t>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A)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 </a:t>
            </a:r>
            <a:r>
              <a:rPr lang="en-ID" sz="20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= αA</a:t>
            </a:r>
            <a:r>
              <a:rPr lang="en-ID" sz="2000" kern="1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</a:t>
            </a: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752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Penjumlahan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47606"/>
            <a:ext cx="7717500" cy="103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Syaratnya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: Ordo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harus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spc="-5" dirty="0">
                <a:latin typeface="Poppins" panose="00000500000000000000" pitchFamily="2" charset="0"/>
                <a:cs typeface="Poppins" panose="00000500000000000000" pitchFamily="2" charset="0"/>
              </a:rPr>
              <a:t>SAMA.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2000" b="1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3C28CE-3637-97F2-3C31-D18036769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071" y="1976563"/>
            <a:ext cx="5902735" cy="262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42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Penjumlahan</a:t>
            </a:r>
            <a:r>
              <a:rPr lang="en-ID" dirty="0"/>
              <a:t> </a:t>
            </a:r>
            <a:r>
              <a:rPr lang="en-ID" dirty="0" err="1"/>
              <a:t>Matriks</a:t>
            </a:r>
            <a:r>
              <a:rPr lang="en-ID" dirty="0"/>
              <a:t>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47605"/>
            <a:ext cx="7717500" cy="373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Karena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melibatkan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bilangan-bilangan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real pada masing-masing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entrinya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sifat-sifat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juga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dipengaruhi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sifat-sifat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bilangan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real</a:t>
            </a:r>
          </a:p>
          <a:p>
            <a:pPr algn="just">
              <a:spcAft>
                <a:spcPts val="1200"/>
              </a:spcAft>
            </a:pP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Sifat: Jika A, B, dan C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matriks-matriks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ukuran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sama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berlaku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ID" sz="16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A+B=B+A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</a:pPr>
            <a:r>
              <a:rPr lang="pt-BR" sz="16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(A+B)+C=A+(B+C)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</a:pPr>
            <a:r>
              <a:rPr lang="en-ID" sz="16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A+0=0+A=A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</a:pPr>
            <a:r>
              <a:rPr lang="pt-BR" sz="16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A+(-A)=(-A)+A=0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13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Penngurangan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47606"/>
            <a:ext cx="7717500" cy="103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Syaratnya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: Ordo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harus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spc="-5" dirty="0">
                <a:latin typeface="Poppins" panose="00000500000000000000" pitchFamily="2" charset="0"/>
                <a:cs typeface="Poppins" panose="00000500000000000000" pitchFamily="2" charset="0"/>
              </a:rPr>
              <a:t>SAMA.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2000" b="1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71106-D0A3-7782-144B-F7D5F34EB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95" y="1998733"/>
            <a:ext cx="5371959" cy="229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44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Perkalian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47606"/>
            <a:ext cx="7717500" cy="103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Skalar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2000" b="1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2000" b="1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ID" sz="2000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9B1AD-0929-3934-4732-9B92938D7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921" y="1771136"/>
            <a:ext cx="3084242" cy="118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32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Perkalian</a:t>
            </a:r>
            <a:r>
              <a:rPr lang="en-ID" dirty="0"/>
              <a:t> </a:t>
            </a:r>
            <a:r>
              <a:rPr lang="en-ID" dirty="0" err="1"/>
              <a:t>Matriks</a:t>
            </a:r>
            <a:r>
              <a:rPr lang="en-ID" dirty="0"/>
              <a:t>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147605"/>
            <a:ext cx="7717500" cy="1478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ID" sz="1800" b="0" i="0" u="none" strike="noStrike" baseline="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39700" indent="0" algn="just">
              <a:spcAft>
                <a:spcPts val="1200"/>
              </a:spcAft>
              <a:buNone/>
            </a:pPr>
            <a:r>
              <a:rPr lang="en-ID" sz="1800" dirty="0">
                <a:latin typeface="Poppins" panose="00000500000000000000" pitchFamily="2" charset="0"/>
                <a:cs typeface="Poppins" panose="00000500000000000000" pitchFamily="2" charset="0"/>
              </a:rPr>
              <a:t>    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Misalkan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berordo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pxq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dan B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berordo</a:t>
            </a:r>
            <a:r>
              <a:rPr lang="en-ID" sz="1800" b="0" i="0" u="none" strike="noStrike" baseline="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b="0" i="0" u="none" strike="noStrike" baseline="0" dirty="0" err="1">
                <a:latin typeface="Poppins" panose="00000500000000000000" pitchFamily="2" charset="0"/>
                <a:cs typeface="Poppins" panose="00000500000000000000" pitchFamily="2" charset="0"/>
              </a:rPr>
              <a:t>mxn</a:t>
            </a:r>
            <a:endParaRPr lang="en-ID" sz="2000" b="0" i="0" u="none" strike="noStrike" kern="100" baseline="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39700" indent="0" algn="just">
              <a:spcAft>
                <a:spcPts val="1200"/>
              </a:spcAft>
              <a:buNone/>
            </a:pPr>
            <a:r>
              <a:rPr lang="de-DE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    Syarat : </a:t>
            </a:r>
            <a:r>
              <a:rPr lang="de-DE" sz="1800" b="1" spc="-5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x B haruslah q = m, hasil perkalian AB, berordo pxn</a:t>
            </a:r>
            <a:endParaRPr lang="en-US" sz="1800" b="1" spc="-5" dirty="0">
              <a:solidFill>
                <a:schemeClr val="tx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DEAA9F-FC4C-DE8D-9A80-3C1C5DD894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8" t="4979" r="2873"/>
          <a:stretch/>
        </p:blipFill>
        <p:spPr>
          <a:xfrm>
            <a:off x="1567554" y="2484165"/>
            <a:ext cx="6748757" cy="219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5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Hukum </a:t>
            </a:r>
            <a:r>
              <a:rPr lang="en-ID" dirty="0" err="1"/>
              <a:t>Perkalian</a:t>
            </a:r>
            <a:r>
              <a:rPr lang="en-ID" dirty="0"/>
              <a:t>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43873" y="1206670"/>
            <a:ext cx="7717500" cy="339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Hukum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Distributif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, A*(B+C) = AB + AC</a:t>
            </a: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Hukum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Assosiatif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, A*(B*C) = (A*B)*C</a:t>
            </a: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Tidak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Komutatif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, A*B </a:t>
            </a: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≠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B*A</a:t>
            </a: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IA = AI = A</a:t>
            </a: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 AB)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B 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n-US" sz="1800" spc="-5" baseline="300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Bila A*B = A*C,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belum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tentu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 = C</a:t>
            </a:r>
          </a:p>
        </p:txBody>
      </p:sp>
    </p:spTree>
    <p:extLst>
      <p:ext uri="{BB962C8B-B14F-4D97-AF65-F5344CB8AC3E}">
        <p14:creationId xmlns:p14="http://schemas.microsoft.com/office/powerpoint/2010/main" val="547353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1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43872" y="1017700"/>
            <a:ext cx="7909429" cy="351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Diberikan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berordo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2x2 dan B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berordo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2x2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sebagai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Tentukan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342900" marR="499109" indent="-342900" algn="just">
              <a:lnSpc>
                <a:spcPts val="2300"/>
              </a:lnSpc>
              <a:spcAft>
                <a:spcPts val="600"/>
              </a:spcAft>
              <a:buAutoNum type="arabicPeriod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A+B</a:t>
            </a:r>
          </a:p>
          <a:p>
            <a:pPr marL="342900" marR="499109" indent="-342900" algn="just">
              <a:lnSpc>
                <a:spcPts val="2300"/>
              </a:lnSpc>
              <a:spcAft>
                <a:spcPts val="600"/>
              </a:spcAft>
              <a:buAutoNum type="arabicPeriod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AB</a:t>
            </a:r>
          </a:p>
          <a:p>
            <a:pPr marL="342900" marR="499109" indent="-342900" algn="just">
              <a:lnSpc>
                <a:spcPts val="2300"/>
              </a:lnSpc>
              <a:spcAft>
                <a:spcPts val="600"/>
              </a:spcAft>
              <a:buAutoNum type="arabicPeriod"/>
            </a:pP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(AB)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B 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6F0F72-B541-2670-D756-327095E86E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21"/>
          <a:stretch/>
        </p:blipFill>
        <p:spPr>
          <a:xfrm>
            <a:off x="2745408" y="1655200"/>
            <a:ext cx="2807493" cy="82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11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2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27689" y="1223872"/>
            <a:ext cx="77175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20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 :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20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20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Tentukan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nilai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x, y, z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diatas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jika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</a:t>
            </a:r>
            <a:r>
              <a:rPr lang="es-E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A+B =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5A26D0-CACA-E55A-8246-9B81EEA75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30" y="1177000"/>
            <a:ext cx="4623450" cy="8888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39BD39-AE76-D0D1-7842-A0EACD1D8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707" y="2889888"/>
            <a:ext cx="1286054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06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3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43873" y="1093750"/>
            <a:ext cx="7717500" cy="35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Turanza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merupakan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perusahaan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menjual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dua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jenis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ban,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mobil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kepada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tiga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distributornya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Distributor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 Jakarta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selama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bulan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Januari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Februari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Maret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berhasil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menjual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mobil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sebanyak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350, 420 dan 530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serta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sebanyak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220, 180 dan 140.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Sementara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itu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distributor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 Tangerang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berhasil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menjual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mobil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sebanyak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430, 560 dan 690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serta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sebanyak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280, 320 dan 220 pada 3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bulan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sama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Sedangkan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distributor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 Bekasi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berhasil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menjual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mobil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sebanyak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864, 980 dan 1.236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serta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sebanyak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535 542 dan 332 pada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periode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sama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6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3 (cont’d)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43873" y="1206670"/>
            <a:ext cx="7717500" cy="3397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Tulislah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penjualan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berordo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2 x 3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distributor (J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Jakarta, T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Tangerang, B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Bekasi),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Januari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Februari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Maret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serta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dua baris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menunjukkan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jenis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mobil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ban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truk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menggunakan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pada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poin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1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tentukan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selisih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banyaknya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dijual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oleh distributor di Bekasi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jenisnya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jumlah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ban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dijual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oleh distributor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berada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di Jakarta dan Tangerang</a:t>
            </a:r>
          </a:p>
        </p:txBody>
      </p:sp>
    </p:spTree>
    <p:extLst>
      <p:ext uri="{BB962C8B-B14F-4D97-AF65-F5344CB8AC3E}">
        <p14:creationId xmlns:p14="http://schemas.microsoft.com/office/powerpoint/2010/main" val="3211370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4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43872" y="1017700"/>
            <a:ext cx="7909429" cy="351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Bu Diah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seorang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pengusaha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makanan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kecil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menyetorkan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dagangannya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tiga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kantin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sekolah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Tabel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banyaknya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makanan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disetorkan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harinya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sebagai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300"/>
              </a:lnSpc>
              <a:spcAft>
                <a:spcPts val="600"/>
              </a:spcAft>
              <a:buNone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Harga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sebungkus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kacang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sebungkus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keripik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sebungkus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berturut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turut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Rp 2000 Rp 3000 dan Rp 1000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Hitunglah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pemasukan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harian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diterima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Bu Diah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kantin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serta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pemasukan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harian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penyajian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bentuk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600" b="1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E5372F-201C-5E93-0CAC-889F16DF1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570" y="1942680"/>
            <a:ext cx="5014809" cy="151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66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33D75-C26F-31C7-5FC2-9A540010F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927" y="3445311"/>
            <a:ext cx="4726017" cy="1572757"/>
          </a:xfrm>
          <a:prstGeom prst="rect">
            <a:avLst/>
          </a:prstGeom>
        </p:spPr>
      </p:pic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Operasi</a:t>
            </a:r>
            <a:r>
              <a:rPr lang="en-ID" dirty="0"/>
              <a:t> Baris </a:t>
            </a:r>
            <a:r>
              <a:rPr lang="en-ID" dirty="0" err="1"/>
              <a:t>Elementer</a:t>
            </a:r>
            <a:r>
              <a:rPr lang="en-ID" dirty="0"/>
              <a:t> (OBE)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843873" y="1206670"/>
            <a:ext cx="7717500" cy="267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elementer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meliputi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:</a:t>
            </a: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Pertukaran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</a:t>
            </a: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konstanta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55600" marR="499109" indent="-3556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Penjumlahan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hasil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konstanta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(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seperti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butir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2)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yang lain.</a:t>
            </a: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OBE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82FE57-F863-78FF-6BAE-1615FC308481}"/>
              </a:ext>
            </a:extLst>
          </p:cNvPr>
          <p:cNvSpPr txBox="1"/>
          <p:nvPr/>
        </p:nvSpPr>
        <p:spPr>
          <a:xfrm>
            <a:off x="6149945" y="3816190"/>
            <a:ext cx="2768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Poppins" panose="00000500000000000000" pitchFamily="2" charset="0"/>
                <a:cs typeface="Poppins" panose="00000500000000000000" pitchFamily="2" charset="0"/>
              </a:rPr>
              <a:t>Baris pertama (b1) ditukar dengan baris kedua (b2)</a:t>
            </a:r>
            <a:endParaRPr lang="en-ID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438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69B6C16-2E66-5EC4-2138-F2C5938CD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352" y="1061726"/>
            <a:ext cx="4236079" cy="1322449"/>
          </a:xfrm>
          <a:prstGeom prst="rect">
            <a:avLst/>
          </a:prstGeom>
        </p:spPr>
      </p:pic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Operasi</a:t>
            </a:r>
            <a:r>
              <a:rPr lang="en-ID" dirty="0"/>
              <a:t> Baris </a:t>
            </a:r>
            <a:r>
              <a:rPr lang="en-ID" dirty="0" err="1"/>
              <a:t>Elementer</a:t>
            </a:r>
            <a:r>
              <a:rPr lang="en-ID" dirty="0"/>
              <a:t> (OBE)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233922"/>
            <a:ext cx="2856859" cy="49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OBE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82FE57-F863-78FF-6BAE-1615FC308481}"/>
              </a:ext>
            </a:extLst>
          </p:cNvPr>
          <p:cNvSpPr txBox="1"/>
          <p:nvPr/>
        </p:nvSpPr>
        <p:spPr>
          <a:xfrm>
            <a:off x="6600431" y="1309941"/>
            <a:ext cx="2543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>
                <a:latin typeface="Poppins" panose="00000500000000000000" pitchFamily="2" charset="0"/>
                <a:cs typeface="Poppins" panose="00000500000000000000" pitchFamily="2" charset="0"/>
              </a:rPr>
              <a:t>Perkalian baris pertama (b1) dengan bilangan 1/4</a:t>
            </a:r>
            <a:endParaRPr lang="en-ID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Google Shape;711;p56">
            <a:extLst>
              <a:ext uri="{FF2B5EF4-FFF2-40B4-BE49-F238E27FC236}">
                <a16:creationId xmlns:a16="http://schemas.microsoft.com/office/drawing/2014/main" id="{AC3A9ACD-B507-E204-633F-ACDFAB35176E}"/>
              </a:ext>
            </a:extLst>
          </p:cNvPr>
          <p:cNvSpPr txBox="1">
            <a:spLocks/>
          </p:cNvSpPr>
          <p:nvPr/>
        </p:nvSpPr>
        <p:spPr>
          <a:xfrm>
            <a:off x="665158" y="3042910"/>
            <a:ext cx="2856859" cy="49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Contoh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OBE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11E16A-9AD5-C128-BF94-C0605F7A1844}"/>
              </a:ext>
            </a:extLst>
          </p:cNvPr>
          <p:cNvSpPr txBox="1"/>
          <p:nvPr/>
        </p:nvSpPr>
        <p:spPr>
          <a:xfrm>
            <a:off x="3024222" y="4019225"/>
            <a:ext cx="4967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latin typeface="Poppins" panose="00000500000000000000" pitchFamily="2" charset="0"/>
                <a:cs typeface="Poppins" panose="00000500000000000000" pitchFamily="2" charset="0"/>
              </a:rPr>
              <a:t>Perkalian (-2) dengan baris pertama (b1)lalu ditambahkan pada baris ke-3</a:t>
            </a:r>
            <a:endParaRPr lang="en-ID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B23F87-7DB2-DE1B-E35D-234F895CE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266" y="2594059"/>
            <a:ext cx="5941575" cy="132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58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Definisi</a:t>
            </a:r>
            <a:r>
              <a:rPr lang="en-ID" dirty="0"/>
              <a:t> yang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Diketahui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951938" y="2393547"/>
            <a:ext cx="7717500" cy="267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2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dinamakan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karena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pada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kedua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tersebut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memuat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Bilangan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1 pada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bilangan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3 pada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2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dinamakan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pada baris masing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masing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Bilangan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1 (pada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baris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)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dinamakan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satu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utama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3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dinamakan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karena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pada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3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0C9D1A-699A-C8C7-58FC-0F1D06462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77" y="1017700"/>
            <a:ext cx="2448017" cy="137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6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Sifat </a:t>
            </a:r>
            <a:r>
              <a:rPr lang="en-ID" dirty="0" err="1"/>
              <a:t>Matriks</a:t>
            </a:r>
            <a:r>
              <a:rPr lang="en-ID" dirty="0"/>
              <a:t> OBE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17700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Pada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1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dinamakan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satu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utama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Pada baris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berturutan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lebih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rendah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memuat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1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lebih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kanan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Jika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(baris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semua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)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ia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diletakkan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pada baris paling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bawah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marR="499109" indent="-285750" algn="just">
              <a:lnSpc>
                <a:spcPts val="2500"/>
              </a:lnSpc>
              <a:buSzPct val="100000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Pada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memuat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1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utama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lainnya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590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Transformasi</a:t>
            </a:r>
            <a:r>
              <a:rPr lang="en-ID" dirty="0"/>
              <a:t> </a:t>
            </a:r>
            <a:r>
              <a:rPr lang="en-ID" dirty="0" err="1"/>
              <a:t>Elementer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17700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buSzPct val="100000"/>
              <a:buFont typeface="+mj-lt"/>
              <a:buAutoNum type="alphaLcParenR"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Pertukaran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ke-i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-j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dinyatakan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Hij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;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Pertukaran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ke-i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-j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dinyatakan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Kij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; </a:t>
            </a:r>
          </a:p>
          <a:p>
            <a:pPr marL="342900" marR="499109" indent="-342900" algn="just">
              <a:lnSpc>
                <a:spcPts val="2500"/>
              </a:lnSpc>
              <a:buSzPct val="100000"/>
              <a:buFont typeface="+mj-lt"/>
              <a:buAutoNum type="alphaLcParenR"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ke-i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skalar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k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tidak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dinyatakan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Hi(k)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;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Perkalian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setiap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ke-i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skalar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k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tidak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nol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dinyatakan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Ki(k)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; </a:t>
            </a:r>
          </a:p>
          <a:p>
            <a:pPr marL="342900" marR="499109" indent="-342900" algn="just">
              <a:lnSpc>
                <a:spcPts val="2500"/>
              </a:lnSpc>
              <a:buSzPct val="100000"/>
              <a:buFont typeface="+mj-lt"/>
              <a:buAutoNum type="alphaLcParenR"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Penambahan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elemen-elemen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ke-i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k kali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elemen-elemen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padanannya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-j,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k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skalar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dinyatakan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Hij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(k)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;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Penambahan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elemen-elemen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ke-i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k kali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elemen-elemen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padanannya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kolom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-j,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k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skalar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dinyatakan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b="1" spc="-5" dirty="0" err="1">
                <a:latin typeface="Poppins" panose="00000500000000000000" pitchFamily="2" charset="0"/>
                <a:cs typeface="Poppins" panose="00000500000000000000" pitchFamily="2" charset="0"/>
              </a:rPr>
              <a:t>Kij</a:t>
            </a:r>
            <a:r>
              <a:rPr lang="en-US" sz="1600" b="1" spc="-5" dirty="0">
                <a:latin typeface="Poppins" panose="00000500000000000000" pitchFamily="2" charset="0"/>
                <a:cs typeface="Poppins" panose="00000500000000000000" pitchFamily="2" charset="0"/>
              </a:rPr>
              <a:t>(k)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896319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5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177000"/>
            <a:ext cx="7717500" cy="275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buSzPct val="100000"/>
              <a:buNone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sebagai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0" marR="499109" indent="0" algn="just">
              <a:lnSpc>
                <a:spcPts val="2500"/>
              </a:lnSpc>
              <a:buSzPct val="100000"/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buSzPct val="100000"/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buSzPct val="100000"/>
              <a:buNone/>
            </a:pP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Lakukan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operasi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482600" indent="-342900">
              <a:lnSpc>
                <a:spcPct val="107000"/>
              </a:lnSpc>
              <a:spcAft>
                <a:spcPts val="6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H</a:t>
            </a:r>
            <a:r>
              <a:rPr lang="en-ID" sz="1800" kern="100" baseline="-25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2</a:t>
            </a:r>
            <a:r>
              <a:rPr lang="en-ID" sz="18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(6)</a:t>
            </a:r>
          </a:p>
          <a:p>
            <a:pPr marL="482600" indent="-342900">
              <a:spcAft>
                <a:spcPts val="600"/>
              </a:spcAft>
              <a:buSzPct val="100000"/>
              <a:buFont typeface="+mj-lt"/>
              <a:buAutoNum type="alphaLcPeriod"/>
            </a:pPr>
            <a:r>
              <a:rPr lang="en-ID" sz="18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</a:t>
            </a:r>
            <a:r>
              <a:rPr lang="en-ID" sz="1800" baseline="-25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3</a:t>
            </a:r>
            <a:r>
              <a:rPr lang="en-ID" sz="18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(-2)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482600" indent="-342900">
              <a:lnSpc>
                <a:spcPct val="107000"/>
              </a:lnSpc>
              <a:spcAft>
                <a:spcPts val="6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H</a:t>
            </a:r>
            <a:r>
              <a:rPr lang="en-ID" sz="1800" kern="100" baseline="-25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12</a:t>
            </a:r>
            <a:r>
              <a:rPr lang="en-ID" sz="18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(2)</a:t>
            </a:r>
          </a:p>
          <a:p>
            <a:pPr marL="482600" indent="-342900">
              <a:lnSpc>
                <a:spcPct val="107000"/>
              </a:lnSpc>
              <a:spcAft>
                <a:spcPts val="6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</a:t>
            </a:r>
            <a:r>
              <a:rPr lang="en-ID" sz="1800" kern="100" baseline="-25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23</a:t>
            </a:r>
            <a:r>
              <a:rPr lang="en-ID" sz="1800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(-1)</a:t>
            </a:r>
          </a:p>
          <a:p>
            <a:pPr marL="139700" indent="0"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buSzPct val="100000"/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buSzPct val="100000"/>
              <a:buNone/>
            </a:pP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111E07-7C99-FB12-830D-E78FC1911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75" y="934450"/>
            <a:ext cx="1405193" cy="10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06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Invers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09375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Jika 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sebuah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persegi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jika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sebuah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berukuran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sama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bisa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didapatkan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sedemikian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sehingga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AB = BA = I,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disebut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bisa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dibalik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dan B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disebut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invers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dibalik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mempunyai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tepat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satu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invers</a:t>
            </a:r>
          </a:p>
        </p:txBody>
      </p:sp>
    </p:spTree>
    <p:extLst>
      <p:ext uri="{BB962C8B-B14F-4D97-AF65-F5344CB8AC3E}">
        <p14:creationId xmlns:p14="http://schemas.microsoft.com/office/powerpoint/2010/main" val="776143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Invers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2500463" y="1486561"/>
            <a:ext cx="375071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invers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A45FEC-2631-7713-320B-8ABCF4E7C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70" y="1281207"/>
            <a:ext cx="1556929" cy="9448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332738-FFEB-9FB5-1B7F-91FCBC621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136" y="1281207"/>
            <a:ext cx="1889608" cy="9448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D474A-005A-52FF-BA96-895D58D32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248" y="2350372"/>
            <a:ext cx="4954861" cy="1159032"/>
          </a:xfrm>
          <a:prstGeom prst="rect">
            <a:avLst/>
          </a:prstGeom>
        </p:spPr>
      </p:pic>
      <p:sp>
        <p:nvSpPr>
          <p:cNvPr id="9" name="Google Shape;711;p56">
            <a:extLst>
              <a:ext uri="{FF2B5EF4-FFF2-40B4-BE49-F238E27FC236}">
                <a16:creationId xmlns:a16="http://schemas.microsoft.com/office/drawing/2014/main" id="{FD32B8BA-EA31-B8FC-4D8F-1E5950826846}"/>
              </a:ext>
            </a:extLst>
          </p:cNvPr>
          <p:cNvSpPr txBox="1">
            <a:spLocks/>
          </p:cNvSpPr>
          <p:nvPr/>
        </p:nvSpPr>
        <p:spPr>
          <a:xfrm>
            <a:off x="898876" y="2694872"/>
            <a:ext cx="1752884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Karena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06F7A1-3C3F-6E3B-D177-474A5AD5F7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8149" y="3641933"/>
            <a:ext cx="4906960" cy="1096007"/>
          </a:xfrm>
          <a:prstGeom prst="rect">
            <a:avLst/>
          </a:prstGeom>
        </p:spPr>
      </p:pic>
      <p:sp>
        <p:nvSpPr>
          <p:cNvPr id="12" name="Google Shape;711;p56">
            <a:extLst>
              <a:ext uri="{FF2B5EF4-FFF2-40B4-BE49-F238E27FC236}">
                <a16:creationId xmlns:a16="http://schemas.microsoft.com/office/drawing/2014/main" id="{64F60578-4AA1-7D4A-6B91-03DB224380FF}"/>
              </a:ext>
            </a:extLst>
          </p:cNvPr>
          <p:cNvSpPr txBox="1">
            <a:spLocks/>
          </p:cNvSpPr>
          <p:nvPr/>
        </p:nvSpPr>
        <p:spPr>
          <a:xfrm>
            <a:off x="898876" y="3711736"/>
            <a:ext cx="1752884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dan</a:t>
            </a:r>
          </a:p>
        </p:txBody>
      </p:sp>
    </p:spTree>
    <p:extLst>
      <p:ext uri="{BB962C8B-B14F-4D97-AF65-F5344CB8AC3E}">
        <p14:creationId xmlns:p14="http://schemas.microsoft.com/office/powerpoint/2010/main" val="3759715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Sifat Invers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711;p56">
                <a:extLst>
                  <a:ext uri="{FF2B5EF4-FFF2-40B4-BE49-F238E27FC236}">
                    <a16:creationId xmlns:a16="http://schemas.microsoft.com/office/drawing/2014/main" id="{DB17E874-11BD-6D75-6007-3B738D0E87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3225" y="1093750"/>
                <a:ext cx="7717500" cy="35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400"/>
                  <a:buFont typeface="Poppins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●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●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9pPr>
              </a:lstStyle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  <a:buFont typeface="+mj-lt"/>
                  <a:buAutoNum type="arabicPeriod"/>
                </a:pP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(A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-1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)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-1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=A</a:t>
                </a:r>
              </a:p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  <a:buFont typeface="+mj-lt"/>
                  <a:buAutoNum type="arabicPeriod"/>
                </a:pP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Jika A , B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dapat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dibalik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atau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memiliki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invers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maka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A . B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 -1 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= B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-1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. 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A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-1</a:t>
                </a:r>
                <a:endParaRPr lang="en-US" sz="2000" spc="-5" dirty="0"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endParaRPr>
              </a:p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  <a:buFont typeface="+mj-lt"/>
                  <a:buAutoNum type="arabicPeriod"/>
                </a:pP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Akibat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poin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(2),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maka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(A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-n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)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-1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= (A</a:t>
                </a:r>
                <a:r>
                  <a:rPr lang="en-ID" sz="2000" baseline="30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-1</a:t>
                </a:r>
                <a:r>
                  <a:rPr lang="en-ID" sz="2000" dirty="0">
                    <a:effectLst/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)</a:t>
                </a:r>
                <a:r>
                  <a:rPr lang="en-ID" sz="2000" baseline="30000" dirty="0"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n</a:t>
                </a:r>
                <a:endParaRPr lang="en-ID" sz="2000" dirty="0"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endParaRPr>
              </a:p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  <a:buFont typeface="+mj-lt"/>
                  <a:buAutoNum type="arabicPeriod"/>
                </a:pP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Jika k €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Riil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20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maka</a:t>
                </a:r>
                <a:r>
                  <a:rPr lang="en-US" sz="20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D" sz="200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𝑘𝐴</m:t>
                        </m:r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en-ID" sz="20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den>
                    </m:f>
                    <m:sSup>
                      <m:sSupPr>
                        <m:ctrlP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p>
                        <m:r>
                          <a:rPr lang="en-ID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ID" sz="2000" kern="100" dirty="0"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endParaRPr>
              </a:p>
              <a:p>
                <a:pPr marL="0" marR="499109" indent="0" algn="just">
                  <a:lnSpc>
                    <a:spcPts val="2500"/>
                  </a:lnSpc>
                  <a:spcAft>
                    <a:spcPts val="600"/>
                  </a:spcAft>
                  <a:buSzPct val="100000"/>
                  <a:buNone/>
                </a:pPr>
                <a:endParaRPr lang="en-US" sz="2000" spc="-5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mc:Choice>
        <mc:Fallback xmlns="">
          <p:sp>
            <p:nvSpPr>
              <p:cNvPr id="6" name="Google Shape;711;p56">
                <a:extLst>
                  <a:ext uri="{FF2B5EF4-FFF2-40B4-BE49-F238E27FC236}">
                    <a16:creationId xmlns:a16="http://schemas.microsoft.com/office/drawing/2014/main" id="{DB17E874-11BD-6D75-6007-3B738D0E8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25" y="1093750"/>
                <a:ext cx="7717500" cy="3586300"/>
              </a:xfrm>
              <a:prstGeom prst="rect">
                <a:avLst/>
              </a:prstGeom>
              <a:blipFill>
                <a:blip r:embed="rId3"/>
                <a:stretch>
                  <a:fillRect l="-1343" t="-16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453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Sarrus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093750"/>
            <a:ext cx="7717500" cy="209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Cara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mencari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invers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khusus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2x2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Jika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dibalik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jika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ad-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bc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≠ 0,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dimana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inversnya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bisa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dicari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rumus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6793E-4D29-CE5A-341D-6A9D5B51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325" y="1504603"/>
            <a:ext cx="1484410" cy="788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C2D2A-9284-9873-FA99-A5E56002A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046" y="3103001"/>
            <a:ext cx="6188279" cy="140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28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Mencari</a:t>
            </a:r>
            <a:r>
              <a:rPr lang="en-ID" dirty="0"/>
              <a:t> Invers </a:t>
            </a:r>
            <a:r>
              <a:rPr lang="en-ID" dirty="0" err="1"/>
              <a:t>Matriks</a:t>
            </a:r>
            <a:r>
              <a:rPr lang="en-ID" dirty="0"/>
              <a:t> </a:t>
            </a:r>
            <a:br>
              <a:rPr lang="en-ID" dirty="0"/>
            </a:br>
            <a:r>
              <a:rPr lang="en-ID" dirty="0"/>
              <a:t>Ordo 3x3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lebih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79752" y="1341897"/>
            <a:ext cx="7717500" cy="209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Metode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Sarrus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Metode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Transformasi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Elementer</a:t>
            </a: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Metode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Adjoint</a:t>
            </a:r>
          </a:p>
        </p:txBody>
      </p:sp>
    </p:spTree>
    <p:extLst>
      <p:ext uri="{BB962C8B-B14F-4D97-AF65-F5344CB8AC3E}">
        <p14:creationId xmlns:p14="http://schemas.microsoft.com/office/powerpoint/2010/main" val="17436493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Sarrus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Google Shape;711;p56">
                <a:extLst>
                  <a:ext uri="{FF2B5EF4-FFF2-40B4-BE49-F238E27FC236}">
                    <a16:creationId xmlns:a16="http://schemas.microsoft.com/office/drawing/2014/main" id="{DB17E874-11BD-6D75-6007-3B738D0E87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3225" y="1093750"/>
                <a:ext cx="7717500" cy="2098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400"/>
                  <a:buFont typeface="Poppins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●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●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9pPr>
              </a:lstStyle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</a:pP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Jika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diketahui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matriks</a:t>
                </a:r>
                <a:endParaRPr lang="en-US" sz="1800" spc="-5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</a:pPr>
                <a:endParaRPr lang="en-US" sz="1800" spc="-5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</a:pPr>
                <a:endParaRPr lang="en-US" sz="1800" spc="-5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Maka invers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matriks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A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dapat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diperoleh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dengan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cara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D" sz="280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ID" sz="2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ID" sz="2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ID" sz="2800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det</m:t>
                            </m:r>
                          </m:fName>
                          <m:e>
                            <m:d>
                              <m:dPr>
                                <m:ctrlPr>
                                  <a:rPr lang="en-ID" sz="2800" i="1" kern="10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D" sz="2800" i="1" kern="10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en-US" sz="28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𝑎𝑑𝑗</m:t>
                    </m:r>
                    <m:r>
                      <a:rPr lang="en-US" sz="28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ID" sz="28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sz="2800" b="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ID" sz="1800" kern="100" dirty="0">
                    <a:latin typeface="Poppins" panose="00000500000000000000" pitchFamily="2" charset="0"/>
                    <a:ea typeface="Calibri" panose="020F0502020204030204" pitchFamily="34" charset="0"/>
                    <a:cs typeface="Poppins" panose="00000500000000000000" pitchFamily="2" charset="0"/>
                  </a:rPr>
                  <a:t>dimana </a:t>
                </a:r>
                <a:endParaRPr lang="en-ID" sz="1800" kern="100" dirty="0"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endParaRPr>
              </a:p>
              <a:p>
                <a:pPr marL="342900" marR="499109" indent="-342900" algn="just">
                  <a:lnSpc>
                    <a:spcPts val="2500"/>
                  </a:lnSpc>
                  <a:spcAft>
                    <a:spcPts val="600"/>
                  </a:spcAft>
                  <a:buSzPct val="100000"/>
                </a:pPr>
                <a:endParaRPr lang="en-US" sz="1800" spc="-5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mc:Choice>
        <mc:Fallback>
          <p:sp>
            <p:nvSpPr>
              <p:cNvPr id="6" name="Google Shape;711;p56">
                <a:extLst>
                  <a:ext uri="{FF2B5EF4-FFF2-40B4-BE49-F238E27FC236}">
                    <a16:creationId xmlns:a16="http://schemas.microsoft.com/office/drawing/2014/main" id="{DB17E874-11BD-6D75-6007-3B738D0E8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25" y="1093750"/>
                <a:ext cx="7717500" cy="2098337"/>
              </a:xfrm>
              <a:prstGeom prst="rect">
                <a:avLst/>
              </a:prstGeom>
              <a:blipFill>
                <a:blip r:embed="rId3"/>
                <a:stretch>
                  <a:fillRect l="-553" b="-75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6D149EF-9C7E-AD79-05E1-824A0CC29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166" y="848769"/>
            <a:ext cx="2372482" cy="14012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56924F-B73A-ECE3-F6B6-D8DA09F33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742" y="2785749"/>
            <a:ext cx="4347556" cy="191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0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6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09375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:                                 dan</a:t>
            </a: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Carilah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:</a:t>
            </a: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(C+D)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(C-D)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buSzPct val="100000"/>
              <a:buFont typeface="+mj-lt"/>
              <a:buAutoNum type="alphaLcPeriod"/>
            </a:pP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(C . D)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-1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E8045E-D258-424D-360B-05230C5D7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105" y="934450"/>
            <a:ext cx="1676633" cy="685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17F6A7-CCD2-B1ED-1930-CACF744A1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894" y="860925"/>
            <a:ext cx="1676633" cy="83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64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7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09375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:                                 dan</a:t>
            </a: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Carilah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:</a:t>
            </a: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ID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+B)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lphaLcPeriod"/>
            </a:pPr>
            <a:r>
              <a:rPr lang="en-ID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(B-A)</a:t>
            </a:r>
            <a:r>
              <a:rPr lang="en-ID" sz="18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-1</a:t>
            </a:r>
            <a:endParaRPr lang="en-ID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82600" indent="-342900">
              <a:buSzPct val="100000"/>
              <a:buFont typeface="+mj-lt"/>
              <a:buAutoNum type="alphaLcPeriod"/>
            </a:pP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(B . A)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-1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F8EE0F-FBAF-BA7B-AC4B-64B3802411C9}"/>
              </a:ext>
            </a:extLst>
          </p:cNvPr>
          <p:cNvGrpSpPr/>
          <p:nvPr/>
        </p:nvGrpSpPr>
        <p:grpSpPr>
          <a:xfrm>
            <a:off x="6176550" y="778600"/>
            <a:ext cx="1814898" cy="1219009"/>
            <a:chOff x="3701560" y="2080509"/>
            <a:chExt cx="2104099" cy="116761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8303E-4CA6-7E89-D45B-57AD5E987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1560" y="2094520"/>
              <a:ext cx="2104099" cy="115359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5C6FF20-BBA2-6719-D41F-C5BEA888D3DF}"/>
                </a:ext>
              </a:extLst>
            </p:cNvPr>
            <p:cNvSpPr/>
            <p:nvPr/>
          </p:nvSpPr>
          <p:spPr>
            <a:xfrm>
              <a:off x="3707476" y="2080509"/>
              <a:ext cx="207819" cy="18055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4335DDF-47D2-2F32-F282-304ED8304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354" y="778600"/>
            <a:ext cx="1732107" cy="109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162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Transformasi</a:t>
            </a:r>
            <a:r>
              <a:rPr lang="en-ID" dirty="0"/>
              <a:t> </a:t>
            </a:r>
            <a:br>
              <a:rPr lang="en-ID" dirty="0"/>
            </a:br>
            <a:r>
              <a:rPr lang="en-ID" dirty="0"/>
              <a:t>Baris </a:t>
            </a:r>
            <a:r>
              <a:rPr lang="en-ID" dirty="0" err="1"/>
              <a:t>Elementer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346662"/>
            <a:ext cx="7717500" cy="280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bujur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sangkar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nxn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tak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singular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mempunyai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bentuk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normal 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untuk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menentukan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invers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A,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langkah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awalnya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menyusun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baru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berbentuk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[A|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]. 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Kemudian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dilakukan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transformasi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elementer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sedemikian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sehingga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 pada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baru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menjadi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Sedangkan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semula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ID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ID" sz="16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setelah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dilakukan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transformasi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elementer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baris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menjadi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invers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 (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ID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-1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).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4754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Contoh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09375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Tentukan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invers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800" spc="-5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924AA-4130-41FD-6A20-6F7DA5C8E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238" y="698950"/>
            <a:ext cx="1876687" cy="1381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B8E0F6-E6E9-A874-F683-610019716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810" y="2080268"/>
            <a:ext cx="7448329" cy="15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773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093750"/>
            <a:ext cx="7717500" cy="35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8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DC3CB3-B75C-DEC5-82B4-CE4AFA88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3" y="1326452"/>
            <a:ext cx="7993159" cy="1299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728BC3-52BD-EED0-0935-3E7C60297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4" y="2574868"/>
            <a:ext cx="4480042" cy="121492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5A273EB-6C35-1D69-01C9-4908902437F2}"/>
              </a:ext>
            </a:extLst>
          </p:cNvPr>
          <p:cNvCxnSpPr/>
          <p:nvPr/>
        </p:nvCxnSpPr>
        <p:spPr>
          <a:xfrm>
            <a:off x="5070764" y="3258588"/>
            <a:ext cx="69826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6049BBF-BD64-5195-4E16-6C8AF9CE75F1}"/>
              </a:ext>
            </a:extLst>
          </p:cNvPr>
          <p:cNvSpPr txBox="1"/>
          <p:nvPr/>
        </p:nvSpPr>
        <p:spPr>
          <a:xfrm>
            <a:off x="5716965" y="2943634"/>
            <a:ext cx="833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32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ID" sz="3200" baseline="30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-1</a:t>
            </a:r>
            <a:endParaRPr lang="en-ID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91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Metode</a:t>
            </a:r>
            <a:r>
              <a:rPr lang="en-ID" dirty="0"/>
              <a:t> Adjoint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346662"/>
            <a:ext cx="7717500" cy="280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Misalkan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bujur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sangkar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 = [a</a:t>
            </a:r>
            <a:r>
              <a:rPr lang="en-ID" sz="16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6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]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= 1, 2, 3, …, n dan j = 1, 2, 3, …, n. 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Apabila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kofaktor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ditulis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: (-1)</a:t>
            </a:r>
            <a:r>
              <a:rPr lang="en-ID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i+j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M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Adjoint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1439D-134A-2403-C8C1-E78149DAB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552" y="2887707"/>
            <a:ext cx="4082717" cy="203236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FB1CF4-7D42-DFA8-C67A-AA574470963B}"/>
              </a:ext>
            </a:extLst>
          </p:cNvPr>
          <p:cNvCxnSpPr>
            <a:cxnSpLocks/>
          </p:cNvCxnSpPr>
          <p:nvPr/>
        </p:nvCxnSpPr>
        <p:spPr>
          <a:xfrm flipH="1" flipV="1">
            <a:off x="2804160" y="3230880"/>
            <a:ext cx="653143" cy="957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03F27D9-9D49-61DD-23BD-3E4AF967477B}"/>
              </a:ext>
            </a:extLst>
          </p:cNvPr>
          <p:cNvSpPr txBox="1"/>
          <p:nvPr/>
        </p:nvSpPr>
        <p:spPr>
          <a:xfrm>
            <a:off x="1642606" y="2971000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kolom</a:t>
            </a:r>
            <a:r>
              <a:rPr lang="en-US" dirty="0">
                <a:solidFill>
                  <a:srgbClr val="FF0000"/>
                </a:solidFill>
              </a:rPr>
              <a:t> 1, baris 1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45341C-BDCE-B810-EC06-D083C11A954F}"/>
              </a:ext>
            </a:extLst>
          </p:cNvPr>
          <p:cNvCxnSpPr>
            <a:cxnSpLocks/>
          </p:cNvCxnSpPr>
          <p:nvPr/>
        </p:nvCxnSpPr>
        <p:spPr>
          <a:xfrm flipH="1" flipV="1">
            <a:off x="2712720" y="4664731"/>
            <a:ext cx="653143" cy="957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71A881-6B6D-4389-EB54-948DAA9BF586}"/>
              </a:ext>
            </a:extLst>
          </p:cNvPr>
          <p:cNvSpPr txBox="1"/>
          <p:nvPr/>
        </p:nvSpPr>
        <p:spPr>
          <a:xfrm>
            <a:off x="1551166" y="4404851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kolom</a:t>
            </a:r>
            <a:r>
              <a:rPr lang="en-US" dirty="0">
                <a:solidFill>
                  <a:srgbClr val="FF0000"/>
                </a:solidFill>
              </a:rPr>
              <a:t> 1, baris n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E4B26D2-E70F-5793-962D-F74AB0E515B4}"/>
              </a:ext>
            </a:extLst>
          </p:cNvPr>
          <p:cNvCxnSpPr>
            <a:cxnSpLocks/>
          </p:cNvCxnSpPr>
          <p:nvPr/>
        </p:nvCxnSpPr>
        <p:spPr>
          <a:xfrm>
            <a:off x="5947954" y="3251447"/>
            <a:ext cx="34926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9F067DF-9D6F-AD23-9757-1E8D64246353}"/>
              </a:ext>
            </a:extLst>
          </p:cNvPr>
          <p:cNvSpPr txBox="1"/>
          <p:nvPr/>
        </p:nvSpPr>
        <p:spPr>
          <a:xfrm>
            <a:off x="6297215" y="3076991"/>
            <a:ext cx="1447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kolom</a:t>
            </a:r>
            <a:r>
              <a:rPr lang="en-US" dirty="0">
                <a:solidFill>
                  <a:srgbClr val="FF0000"/>
                </a:solidFill>
              </a:rPr>
              <a:t> n, baris 1</a:t>
            </a:r>
            <a:endParaRPr lang="en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452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Metode</a:t>
            </a:r>
            <a:r>
              <a:rPr lang="en-ID" dirty="0"/>
              <a:t> Adjoint </a:t>
            </a:r>
            <a:r>
              <a:rPr lang="en-ID" dirty="0" err="1"/>
              <a:t>Matriks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346662"/>
            <a:ext cx="7717500" cy="280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lang="en-ID" sz="16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6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kofaktor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unsur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spc="-5" dirty="0"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.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invers A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dicari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persamaan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sebagai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berikut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: A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: (-1)</a:t>
            </a:r>
            <a:r>
              <a:rPr lang="en-ID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600" baseline="30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i+j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M</a:t>
            </a:r>
            <a:r>
              <a:rPr lang="en-ID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18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ij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maka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Adjoint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adalah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dengan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</a:p>
          <a:p>
            <a:pPr marL="800100" marR="499109" lvl="1" indent="-342900" algn="just">
              <a:lnSpc>
                <a:spcPts val="25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adj (A) = adjoint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A yang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akan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dicari</a:t>
            </a: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spc="-5" dirty="0" err="1">
                <a:latin typeface="Poppins" panose="00000500000000000000" pitchFamily="2" charset="0"/>
                <a:cs typeface="Poppins" panose="00000500000000000000" pitchFamily="2" charset="0"/>
              </a:rPr>
              <a:t>inversnya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00100" marR="499109" lvl="1" indent="-342900" algn="just">
              <a:lnSpc>
                <a:spcPts val="25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600" spc="-5" dirty="0">
                <a:latin typeface="Poppins" panose="00000500000000000000" pitchFamily="2" charset="0"/>
                <a:cs typeface="Poppins" panose="00000500000000000000" pitchFamily="2" charset="0"/>
              </a:rPr>
              <a:t>|A| = </a:t>
            </a:r>
            <a:r>
              <a:rPr lang="it-IT" sz="1600" spc="-5" dirty="0">
                <a:latin typeface="Poppins" panose="00000500000000000000" pitchFamily="2" charset="0"/>
                <a:cs typeface="Poppins" panose="00000500000000000000" pitchFamily="2" charset="0"/>
              </a:rPr>
              <a:t>nilai determinan dari matriks A</a:t>
            </a:r>
            <a:endParaRPr lang="en-US" sz="16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F998E4-49B1-CA27-6DEA-A6B78B8B74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60"/>
          <a:stretch/>
        </p:blipFill>
        <p:spPr>
          <a:xfrm>
            <a:off x="3353360" y="2452255"/>
            <a:ext cx="1905266" cy="8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55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 err="1"/>
              <a:t>Contoh</a:t>
            </a:r>
            <a:endParaRPr lang="en-ID" dirty="0"/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11;p56">
            <a:extLst>
              <a:ext uri="{FF2B5EF4-FFF2-40B4-BE49-F238E27FC236}">
                <a16:creationId xmlns:a16="http://schemas.microsoft.com/office/drawing/2014/main" id="{DB17E874-11BD-6D75-6007-3B738D0E877C}"/>
              </a:ext>
            </a:extLst>
          </p:cNvPr>
          <p:cNvSpPr txBox="1">
            <a:spLocks/>
          </p:cNvSpPr>
          <p:nvPr/>
        </p:nvSpPr>
        <p:spPr>
          <a:xfrm>
            <a:off x="713225" y="1346662"/>
            <a:ext cx="7717500" cy="280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●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○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oppins"/>
              <a:buChar char="■"/>
              <a:defRPr sz="2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Jika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diketahui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suatu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matriks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                              </a:t>
            </a:r>
          </a:p>
          <a:p>
            <a:pPr marL="342900" marR="499109" indent="-342900" algn="just">
              <a:lnSpc>
                <a:spcPts val="2500"/>
              </a:lnSpc>
              <a:spcAft>
                <a:spcPts val="600"/>
              </a:spcAft>
              <a:buSzPct val="100000"/>
            </a:pPr>
            <a:r>
              <a:rPr lang="en-US" sz="1700" spc="-5" dirty="0" err="1">
                <a:latin typeface="Poppins" panose="00000500000000000000" pitchFamily="2" charset="0"/>
                <a:cs typeface="Poppins" panose="00000500000000000000" pitchFamily="2" charset="0"/>
              </a:rPr>
              <a:t>Tentukan</a:t>
            </a:r>
            <a:r>
              <a:rPr lang="en-US" sz="1700" spc="-5" dirty="0">
                <a:latin typeface="Poppins" panose="00000500000000000000" pitchFamily="2" charset="0"/>
                <a:cs typeface="Poppins" panose="00000500000000000000" pitchFamily="2" charset="0"/>
              </a:rPr>
              <a:t> adj(A) dan </a:t>
            </a:r>
            <a:r>
              <a:rPr lang="en-ID" sz="16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</a:t>
            </a:r>
            <a:r>
              <a:rPr lang="en-ID" sz="1600" baseline="300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-1</a:t>
            </a: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499109" indent="0" algn="just">
              <a:lnSpc>
                <a:spcPts val="2500"/>
              </a:lnSpc>
              <a:spcAft>
                <a:spcPts val="600"/>
              </a:spcAft>
              <a:buSzPct val="100000"/>
              <a:buNone/>
            </a:pPr>
            <a:endParaRPr lang="en-US" sz="1700" spc="-5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A8F1A9-6130-4014-FE49-269A85FBB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554" y="894810"/>
            <a:ext cx="1609065" cy="13214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5EDD61-C4FF-648B-6295-F6640684B1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151"/>
          <a:stretch/>
        </p:blipFill>
        <p:spPr>
          <a:xfrm>
            <a:off x="929778" y="2484163"/>
            <a:ext cx="4556622" cy="18771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48080F-936F-155E-E16B-9180F02A65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745"/>
          <a:stretch/>
        </p:blipFill>
        <p:spPr>
          <a:xfrm>
            <a:off x="5367396" y="2484163"/>
            <a:ext cx="3456931" cy="188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651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EE6E7E-B48A-E6AB-DA1C-C6D144FA7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76" y="468148"/>
            <a:ext cx="7079900" cy="4450643"/>
          </a:xfrm>
          <a:prstGeom prst="rect">
            <a:avLst/>
          </a:prstGeom>
        </p:spPr>
      </p:pic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2A2F4E-BF3B-5D2B-68F7-FA1020DD1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975" y="2396293"/>
            <a:ext cx="2808559" cy="236700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20561A-5D75-E74E-647C-136525AC5FFF}"/>
              </a:ext>
            </a:extLst>
          </p:cNvPr>
          <p:cNvCxnSpPr>
            <a:cxnSpLocks/>
          </p:cNvCxnSpPr>
          <p:nvPr/>
        </p:nvCxnSpPr>
        <p:spPr>
          <a:xfrm>
            <a:off x="5153891" y="3848792"/>
            <a:ext cx="1114084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7286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6"/>
          <p:cNvSpPr txBox="1">
            <a:spLocks noGrp="1"/>
          </p:cNvSpPr>
          <p:nvPr>
            <p:ph type="title" idx="4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dirty="0"/>
              <a:t>Latihan Soal 8</a:t>
            </a:r>
          </a:p>
        </p:txBody>
      </p:sp>
      <p:sp>
        <p:nvSpPr>
          <p:cNvPr id="713" name="Google Shape;713;p56"/>
          <p:cNvSpPr/>
          <p:nvPr/>
        </p:nvSpPr>
        <p:spPr>
          <a:xfrm>
            <a:off x="6267975" y="-1228550"/>
            <a:ext cx="2162700" cy="21630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14313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6"/>
          <p:cNvSpPr/>
          <p:nvPr/>
        </p:nvSpPr>
        <p:spPr>
          <a:xfrm>
            <a:off x="7793225" y="380200"/>
            <a:ext cx="637500" cy="6375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711;p56">
                <a:extLst>
                  <a:ext uri="{FF2B5EF4-FFF2-40B4-BE49-F238E27FC236}">
                    <a16:creationId xmlns:a16="http://schemas.microsoft.com/office/drawing/2014/main" id="{DB17E874-11BD-6D75-6007-3B738D0E87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3225" y="1093750"/>
                <a:ext cx="7717500" cy="35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400"/>
                  <a:buFont typeface="Poppins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●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●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○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2800"/>
                  <a:buFont typeface="Poppins"/>
                  <a:buChar char="■"/>
                  <a:defRPr sz="2800" b="0" i="0" u="none" strike="noStrike" cap="none">
                    <a:solidFill>
                      <a:schemeClr val="dk2"/>
                    </a:solidFill>
                    <a:latin typeface="Poppins"/>
                    <a:ea typeface="Poppins"/>
                    <a:cs typeface="Poppins"/>
                    <a:sym typeface="Poppins"/>
                  </a:defRPr>
                </a:lvl9pPr>
              </a:lstStyle>
              <a:p>
                <a:pPr marL="0" marR="499109" indent="0" algn="just">
                  <a:lnSpc>
                    <a:spcPts val="2500"/>
                  </a:lnSpc>
                  <a:spcAft>
                    <a:spcPts val="600"/>
                  </a:spcAft>
                  <a:buSzPct val="100000"/>
                  <a:buNone/>
                </a:pP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Dengan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metode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transformasi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baris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operasional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,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tentukanlah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invers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dari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matriks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US" sz="1800" spc="-5" dirty="0" err="1">
                    <a:latin typeface="Poppins" panose="00000500000000000000" pitchFamily="2" charset="0"/>
                    <a:cs typeface="Poppins" panose="00000500000000000000" pitchFamily="2" charset="0"/>
                  </a:rPr>
                  <a:t>berikut</a:t>
                </a:r>
                <a:r>
                  <a:rPr lang="en-US" sz="1800" spc="-5" dirty="0">
                    <a:latin typeface="Poppins" panose="00000500000000000000" pitchFamily="2" charset="0"/>
                    <a:cs typeface="Poppins" panose="00000500000000000000" pitchFamily="2" charset="0"/>
                  </a:rPr>
                  <a:t>:</a:t>
                </a:r>
              </a:p>
              <a:p>
                <a:pPr marL="482600" indent="-342900">
                  <a:lnSpc>
                    <a:spcPct val="107000"/>
                  </a:lnSpc>
                  <a:spcAft>
                    <a:spcPts val="800"/>
                  </a:spcAft>
                  <a:buSzPct val="100000"/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ID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ID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D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82600" indent="-342900">
                  <a:lnSpc>
                    <a:spcPct val="107000"/>
                  </a:lnSpc>
                  <a:spcAft>
                    <a:spcPts val="800"/>
                  </a:spcAft>
                  <a:buSzPct val="100000"/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ID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ID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D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82600" indent="-342900">
                  <a:lnSpc>
                    <a:spcPct val="107000"/>
                  </a:lnSpc>
                  <a:spcAft>
                    <a:spcPts val="800"/>
                  </a:spcAft>
                  <a:buSzPct val="100000"/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𝐶</m:t>
                    </m:r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ID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ID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D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82600" indent="-342900">
                  <a:lnSpc>
                    <a:spcPct val="107000"/>
                  </a:lnSpc>
                  <a:spcAft>
                    <a:spcPts val="800"/>
                  </a:spcAft>
                  <a:buSzPct val="100000"/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ID" sz="1800" i="1" kern="1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ID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ID" sz="18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15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ID" sz="18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ID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Google Shape;711;p56">
                <a:extLst>
                  <a:ext uri="{FF2B5EF4-FFF2-40B4-BE49-F238E27FC236}">
                    <a16:creationId xmlns:a16="http://schemas.microsoft.com/office/drawing/2014/main" id="{DB17E874-11BD-6D75-6007-3B738D0E8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25" y="1093750"/>
                <a:ext cx="7717500" cy="3586300"/>
              </a:xfrm>
              <a:prstGeom prst="rect">
                <a:avLst/>
              </a:prstGeom>
              <a:blipFill>
                <a:blip r:embed="rId3"/>
                <a:stretch>
                  <a:fillRect l="-7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1603426"/>
      </p:ext>
    </p:extLst>
  </p:cSld>
  <p:clrMapOvr>
    <a:masterClrMapping/>
  </p:clrMapOvr>
</p:sld>
</file>

<file path=ppt/theme/theme1.xml><?xml version="1.0" encoding="utf-8"?>
<a:theme xmlns:a="http://schemas.openxmlformats.org/drawingml/2006/main" name="Computer Science &amp; Mathematics Major For College: Mathematics by Slidesgo">
  <a:themeElements>
    <a:clrScheme name="Simple Light">
      <a:dk1>
        <a:srgbClr val="FFFFFF"/>
      </a:dk1>
      <a:lt1>
        <a:srgbClr val="F3F3F3"/>
      </a:lt1>
      <a:dk2>
        <a:srgbClr val="666666"/>
      </a:dk2>
      <a:lt2>
        <a:srgbClr val="D149CE"/>
      </a:lt2>
      <a:accent1>
        <a:srgbClr val="43309F"/>
      </a:accent1>
      <a:accent2>
        <a:srgbClr val="000000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6666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8155</TotalTime>
  <Words>1700</Words>
  <Application>Microsoft Office PowerPoint</Application>
  <PresentationFormat>On-screen Show (16:9)</PresentationFormat>
  <Paragraphs>205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Wingdings</vt:lpstr>
      <vt:lpstr>Georgia</vt:lpstr>
      <vt:lpstr>Arial</vt:lpstr>
      <vt:lpstr>ArialMT</vt:lpstr>
      <vt:lpstr>Times New Roman</vt:lpstr>
      <vt:lpstr>Poppins SemiBold</vt:lpstr>
      <vt:lpstr>Poppins</vt:lpstr>
      <vt:lpstr>Bebas Neue</vt:lpstr>
      <vt:lpstr>Cambria Math</vt:lpstr>
      <vt:lpstr>Computer Science &amp; Mathematics Major For College: Mathematics by Slidesgo</vt:lpstr>
      <vt:lpstr>Aljabar Linier: Matriks</vt:lpstr>
      <vt:lpstr>Definisi</vt:lpstr>
      <vt:lpstr>Notasi Matriks</vt:lpstr>
      <vt:lpstr>Jenis Matriks</vt:lpstr>
      <vt:lpstr>Jenis Matriks (Cont’d)</vt:lpstr>
      <vt:lpstr>Jenis Matriks (Cont’d)</vt:lpstr>
      <vt:lpstr>Jenis Matriks (Cont’d)</vt:lpstr>
      <vt:lpstr>Operasi Matriks</vt:lpstr>
      <vt:lpstr>Transpose Matriks</vt:lpstr>
      <vt:lpstr>Transpose Matriks (Cont’d)</vt:lpstr>
      <vt:lpstr>Penjumlahan Matriks</vt:lpstr>
      <vt:lpstr>Penjumlahan Matriks (Cont’d)</vt:lpstr>
      <vt:lpstr>Penngurangan Matriks</vt:lpstr>
      <vt:lpstr>Perkalian Matriks</vt:lpstr>
      <vt:lpstr>Perkalian Matriks (Cont’d)</vt:lpstr>
      <vt:lpstr>Hukum Perkalian Matriks</vt:lpstr>
      <vt:lpstr>Latihan Soal 1</vt:lpstr>
      <vt:lpstr>Latihan Soal 2</vt:lpstr>
      <vt:lpstr>Latihan Soal 3</vt:lpstr>
      <vt:lpstr>Latihan Soal 3 (cont’d)</vt:lpstr>
      <vt:lpstr>Latihan Soal 4</vt:lpstr>
      <vt:lpstr>Operasi Baris Elementer (OBE)</vt:lpstr>
      <vt:lpstr>Operasi Baris Elementer (OBE)</vt:lpstr>
      <vt:lpstr>Definisi yang Perlu Diketahui</vt:lpstr>
      <vt:lpstr>Sifat Matriks OBE</vt:lpstr>
      <vt:lpstr>Transformasi Elementer</vt:lpstr>
      <vt:lpstr>Latihan Soal 5</vt:lpstr>
      <vt:lpstr>Invers Matriks</vt:lpstr>
      <vt:lpstr>Invers Matriks</vt:lpstr>
      <vt:lpstr>Sifat Invers Matriks</vt:lpstr>
      <vt:lpstr>Metode Sarrus</vt:lpstr>
      <vt:lpstr>Mencari Invers Matriks  Ordo 3x3 atau lebih</vt:lpstr>
      <vt:lpstr>Metode Sarrus</vt:lpstr>
      <vt:lpstr>Latihan Soal 6</vt:lpstr>
      <vt:lpstr>Latihan Soal 7</vt:lpstr>
      <vt:lpstr>Metode Transformasi  Baris Elementer</vt:lpstr>
      <vt:lpstr>Contoh</vt:lpstr>
      <vt:lpstr>PowerPoint Presentation</vt:lpstr>
      <vt:lpstr>Metode Adjoint Matriks</vt:lpstr>
      <vt:lpstr>Metode Adjoint Matriks</vt:lpstr>
      <vt:lpstr>Contoh</vt:lpstr>
      <vt:lpstr>PowerPoint Presentation</vt:lpstr>
      <vt:lpstr>Latihan Soal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Science &amp; Mathematics Major For College: Mathematics</dc:title>
  <dc:creator>Lenovo</dc:creator>
  <cp:lastModifiedBy>LENOVO</cp:lastModifiedBy>
  <cp:revision>27</cp:revision>
  <dcterms:modified xsi:type="dcterms:W3CDTF">2026-09-17T06:39:38Z</dcterms:modified>
</cp:coreProperties>
</file>