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A5DA5F-30B0-467A-8401-0D622C0A891C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52DA3B-A8D3-4DBB-B918-7EAAB450D4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339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8405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6589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142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884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66A9C-5E29-E94C-8D66-91F3BA8804C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313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1189204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3" y="1143293"/>
            <a:ext cx="7034362" cy="4268965"/>
          </a:xfrm>
        </p:spPr>
        <p:txBody>
          <a:bodyPr anchor="t">
            <a:normAutofit/>
          </a:bodyPr>
          <a:lstStyle>
            <a:lvl1pPr algn="l">
              <a:lnSpc>
                <a:spcPct val="85000"/>
              </a:lnSpc>
              <a:defRPr sz="7700" cap="all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8914" y="5537925"/>
            <a:ext cx="7034362" cy="706355"/>
          </a:xfrm>
        </p:spPr>
        <p:txBody>
          <a:bodyPr>
            <a:normAutofit/>
          </a:bodyPr>
          <a:lstStyle>
            <a:lvl1pPr marL="0" indent="0" algn="l">
              <a:lnSpc>
                <a:spcPct val="114000"/>
              </a:lnSpc>
              <a:spcBef>
                <a:spcPts val="0"/>
              </a:spcBef>
              <a:buNone/>
              <a:defRPr sz="2000" b="0" i="1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88913" y="6314440"/>
            <a:ext cx="1596622" cy="365125"/>
          </a:xfr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9AB3A824-1A51-4B26-AD58-A6D8E14F6C04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00591" y="6314440"/>
            <a:ext cx="5122683" cy="365125"/>
          </a:xfrm>
        </p:spPr>
        <p:txBody>
          <a:bodyPr/>
          <a:lstStyle>
            <a:lvl1pPr algn="l">
              <a:defRPr b="0"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416216"/>
            <a:ext cx="407988" cy="365125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 title="Verticle Rule Line"/>
          <p:cNvCxnSpPr/>
          <p:nvPr/>
        </p:nvCxnSpPr>
        <p:spPr>
          <a:xfrm>
            <a:off x="773855" y="1257300"/>
            <a:ext cx="0" cy="560070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56497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5720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 title="Page Number Shape"/>
          <p:cNvSpPr/>
          <p:nvPr/>
        </p:nvSpPr>
        <p:spPr bwMode="auto">
          <a:xfrm>
            <a:off x="11784011" y="1393748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7673" y="2571722"/>
            <a:ext cx="8296654" cy="3286153"/>
          </a:xfrm>
        </p:spPr>
        <p:txBody>
          <a:bodyPr anchor="t">
            <a:normAutofit/>
          </a:bodyPr>
          <a:lstStyle>
            <a:lvl1pPr>
              <a:lnSpc>
                <a:spcPct val="85000"/>
              </a:lnSpc>
              <a:defRPr sz="7700" cap="all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7673" y="1393748"/>
            <a:ext cx="8401429" cy="819150"/>
          </a:xfrm>
        </p:spPr>
        <p:txBody>
          <a:bodyPr anchor="ctr">
            <a:normAutofit/>
          </a:bodyPr>
          <a:lstStyle>
            <a:lvl1pPr marL="0" indent="0" algn="r">
              <a:lnSpc>
                <a:spcPct val="113000"/>
              </a:lnSpc>
              <a:spcBef>
                <a:spcPts val="0"/>
              </a:spcBef>
              <a:buNone/>
              <a:defRPr sz="20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742955" y="6314439"/>
            <a:ext cx="1596622" cy="365125"/>
          </a:xfrm>
        </p:spPr>
        <p:txBody>
          <a:bodyPr/>
          <a:lstStyle>
            <a:lvl1pPr>
              <a:defRPr sz="12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E5059C3-6A89-4494-99FF-5A4D6FFD50EB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47673" y="6314440"/>
            <a:ext cx="6480226" cy="365125"/>
          </a:xfrm>
        </p:spPr>
        <p:txBody>
          <a:bodyPr/>
          <a:lstStyle>
            <a:lvl1pPr>
              <a:defRPr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1620760"/>
            <a:ext cx="407988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 flipH="1">
            <a:off x="1" y="6178167"/>
            <a:ext cx="10244326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5373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81600" y="540628"/>
            <a:ext cx="6248400" cy="248894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3712467"/>
            <a:ext cx="6248400" cy="248222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110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7784"/>
            <a:ext cx="3831336" cy="49560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58065"/>
            <a:ext cx="6245352" cy="914400"/>
          </a:xfrm>
        </p:spPr>
        <p:txBody>
          <a:bodyPr anchor="b">
            <a:normAutofit/>
          </a:bodyPr>
          <a:lstStyle>
            <a:lvl1pPr marL="0" indent="0">
              <a:lnSpc>
                <a:spcPct val="113000"/>
              </a:lnSpc>
              <a:spcBef>
                <a:spcPts val="0"/>
              </a:spcBef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81600" y="1526671"/>
            <a:ext cx="6245352" cy="17556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81600" y="3700826"/>
            <a:ext cx="6248400" cy="914400"/>
          </a:xfrm>
        </p:spPr>
        <p:txBody>
          <a:bodyPr anchor="b">
            <a:normAutofit/>
          </a:bodyPr>
          <a:lstStyle>
            <a:lvl1pPr marL="0" indent="0">
              <a:buNone/>
              <a:defRPr sz="2400" b="0" i="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81600" y="4669432"/>
            <a:ext cx="6245352" cy="175564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016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124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981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55479"/>
            <a:ext cx="3838776" cy="1921022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564147"/>
            <a:ext cx="6248400" cy="5622644"/>
          </a:xfrm>
        </p:spPr>
        <p:txBody>
          <a:bodyPr/>
          <a:lstStyle>
            <a:lvl1pPr>
              <a:lnSpc>
                <a:spcPct val="112000"/>
              </a:lnSpc>
              <a:defRPr sz="2000"/>
            </a:lvl1pPr>
            <a:lvl2pPr>
              <a:lnSpc>
                <a:spcPct val="112000"/>
              </a:lnSpc>
              <a:defRPr sz="1800"/>
            </a:lvl2pPr>
            <a:lvl3pPr>
              <a:lnSpc>
                <a:spcPct val="112000"/>
              </a:lnSpc>
              <a:defRPr sz="1600"/>
            </a:lvl3pPr>
            <a:lvl4pPr>
              <a:lnSpc>
                <a:spcPct val="112000"/>
              </a:lnSpc>
              <a:defRPr sz="1400"/>
            </a:lvl4pPr>
            <a:lvl5pPr>
              <a:lnSpc>
                <a:spcPct val="112000"/>
              </a:lnSpc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2621512"/>
            <a:ext cx="3838776" cy="3239537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151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952" y="557261"/>
            <a:ext cx="3840480" cy="1919239"/>
          </a:xfrm>
        </p:spPr>
        <p:txBody>
          <a:bodyPr anchor="t">
            <a:noAutofit/>
          </a:bodyPr>
          <a:lstStyle>
            <a:lvl1pPr>
              <a:lnSpc>
                <a:spcPct val="93000"/>
              </a:lnSpc>
              <a:defRPr sz="40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57800" y="0"/>
            <a:ext cx="6172200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58952" y="2621512"/>
            <a:ext cx="3840480" cy="3236976"/>
          </a:xfrm>
        </p:spPr>
        <p:txBody>
          <a:bodyPr/>
          <a:lstStyle>
            <a:lvl1pPr marL="0" indent="0" algn="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09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81600" y="640080"/>
            <a:ext cx="6248398" cy="558414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6236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rgbClr val="262626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0765" y="642931"/>
            <a:ext cx="2446670" cy="467810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2932"/>
            <a:ext cx="7070678" cy="467810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36187" y="5927131"/>
            <a:ext cx="3814856" cy="365125"/>
          </a:xfrm>
        </p:spPr>
        <p:txBody>
          <a:bodyPr/>
          <a:lstStyle/>
          <a:p>
            <a:fld id="{D3FFE419-2371-464F-8239-3959401C3561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536187" y="6315949"/>
            <a:ext cx="3814856" cy="365125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4011" y="5607592"/>
            <a:ext cx="407988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3" name="Straight Connector 12" title="Horizontal Rule Line"/>
          <p:cNvCxnSpPr/>
          <p:nvPr/>
        </p:nvCxnSpPr>
        <p:spPr>
          <a:xfrm>
            <a:off x="0" y="6199730"/>
            <a:ext cx="10260011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650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6" title="Page Number Shape"/>
          <p:cNvSpPr/>
          <p:nvPr/>
        </p:nvSpPr>
        <p:spPr bwMode="auto">
          <a:xfrm>
            <a:off x="11784011" y="5380580"/>
            <a:ext cx="407988" cy="819150"/>
          </a:xfrm>
          <a:custGeom>
            <a:avLst/>
            <a:gdLst/>
            <a:ahLst/>
            <a:cxnLst/>
            <a:rect l="0" t="0" r="r" b="b"/>
            <a:pathLst>
              <a:path w="1799" h="3612">
                <a:moveTo>
                  <a:pt x="1799" y="0"/>
                </a:moveTo>
                <a:lnTo>
                  <a:pt x="1799" y="3612"/>
                </a:lnTo>
                <a:lnTo>
                  <a:pt x="1686" y="3609"/>
                </a:lnTo>
                <a:lnTo>
                  <a:pt x="1574" y="3598"/>
                </a:lnTo>
                <a:lnTo>
                  <a:pt x="1464" y="3581"/>
                </a:lnTo>
                <a:lnTo>
                  <a:pt x="1357" y="3557"/>
                </a:lnTo>
                <a:lnTo>
                  <a:pt x="1251" y="3527"/>
                </a:lnTo>
                <a:lnTo>
                  <a:pt x="1150" y="3490"/>
                </a:lnTo>
                <a:lnTo>
                  <a:pt x="1050" y="3448"/>
                </a:lnTo>
                <a:lnTo>
                  <a:pt x="953" y="3401"/>
                </a:lnTo>
                <a:lnTo>
                  <a:pt x="860" y="3347"/>
                </a:lnTo>
                <a:lnTo>
                  <a:pt x="771" y="3289"/>
                </a:lnTo>
                <a:lnTo>
                  <a:pt x="686" y="3224"/>
                </a:lnTo>
                <a:lnTo>
                  <a:pt x="604" y="3156"/>
                </a:lnTo>
                <a:lnTo>
                  <a:pt x="527" y="3083"/>
                </a:lnTo>
                <a:lnTo>
                  <a:pt x="454" y="3005"/>
                </a:lnTo>
                <a:lnTo>
                  <a:pt x="386" y="2923"/>
                </a:lnTo>
                <a:lnTo>
                  <a:pt x="323" y="2838"/>
                </a:lnTo>
                <a:lnTo>
                  <a:pt x="265" y="2748"/>
                </a:lnTo>
                <a:lnTo>
                  <a:pt x="211" y="2655"/>
                </a:lnTo>
                <a:lnTo>
                  <a:pt x="163" y="2559"/>
                </a:lnTo>
                <a:lnTo>
                  <a:pt x="121" y="2459"/>
                </a:lnTo>
                <a:lnTo>
                  <a:pt x="85" y="2356"/>
                </a:lnTo>
                <a:lnTo>
                  <a:pt x="55" y="2251"/>
                </a:lnTo>
                <a:lnTo>
                  <a:pt x="32" y="2143"/>
                </a:lnTo>
                <a:lnTo>
                  <a:pt x="14" y="2033"/>
                </a:lnTo>
                <a:lnTo>
                  <a:pt x="4" y="1920"/>
                </a:lnTo>
                <a:lnTo>
                  <a:pt x="0" y="1806"/>
                </a:lnTo>
                <a:lnTo>
                  <a:pt x="4" y="1692"/>
                </a:lnTo>
                <a:lnTo>
                  <a:pt x="14" y="1580"/>
                </a:lnTo>
                <a:lnTo>
                  <a:pt x="32" y="1469"/>
                </a:lnTo>
                <a:lnTo>
                  <a:pt x="55" y="1362"/>
                </a:lnTo>
                <a:lnTo>
                  <a:pt x="85" y="1256"/>
                </a:lnTo>
                <a:lnTo>
                  <a:pt x="121" y="1154"/>
                </a:lnTo>
                <a:lnTo>
                  <a:pt x="163" y="1054"/>
                </a:lnTo>
                <a:lnTo>
                  <a:pt x="211" y="958"/>
                </a:lnTo>
                <a:lnTo>
                  <a:pt x="265" y="864"/>
                </a:lnTo>
                <a:lnTo>
                  <a:pt x="323" y="774"/>
                </a:lnTo>
                <a:lnTo>
                  <a:pt x="386" y="689"/>
                </a:lnTo>
                <a:lnTo>
                  <a:pt x="454" y="607"/>
                </a:lnTo>
                <a:lnTo>
                  <a:pt x="527" y="529"/>
                </a:lnTo>
                <a:lnTo>
                  <a:pt x="604" y="456"/>
                </a:lnTo>
                <a:lnTo>
                  <a:pt x="686" y="388"/>
                </a:lnTo>
                <a:lnTo>
                  <a:pt x="771" y="325"/>
                </a:lnTo>
                <a:lnTo>
                  <a:pt x="860" y="266"/>
                </a:lnTo>
                <a:lnTo>
                  <a:pt x="953" y="212"/>
                </a:lnTo>
                <a:lnTo>
                  <a:pt x="1050" y="164"/>
                </a:lnTo>
                <a:lnTo>
                  <a:pt x="1150" y="122"/>
                </a:lnTo>
                <a:lnTo>
                  <a:pt x="1251" y="85"/>
                </a:lnTo>
                <a:lnTo>
                  <a:pt x="1357" y="55"/>
                </a:lnTo>
                <a:lnTo>
                  <a:pt x="1464" y="32"/>
                </a:lnTo>
                <a:lnTo>
                  <a:pt x="1574" y="14"/>
                </a:lnTo>
                <a:lnTo>
                  <a:pt x="1686" y="5"/>
                </a:lnTo>
                <a:lnTo>
                  <a:pt x="1799" y="0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2000" y="559678"/>
            <a:ext cx="3833906" cy="495249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81600" y="569066"/>
            <a:ext cx="6248398" cy="56551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2001" y="593006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fld id="{3CBC1C18-307B-4F68-A007-B5B542270E8D}" type="datetimeFigureOut">
              <a:rPr lang="en-US" smtClean="0"/>
              <a:t>5/12/2026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62001" y="6314440"/>
            <a:ext cx="3814856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 b="1" i="1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784011" y="5607592"/>
            <a:ext cx="4079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1" baseline="0">
                <a:solidFill>
                  <a:schemeClr val="bg2"/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 title="Horizontal Rule Line"/>
          <p:cNvCxnSpPr/>
          <p:nvPr/>
        </p:nvCxnSpPr>
        <p:spPr>
          <a:xfrm>
            <a:off x="0" y="6199730"/>
            <a:ext cx="4495800" cy="0"/>
          </a:xfrm>
          <a:prstGeom prst="line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073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5000" b="0" i="1" kern="120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20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6858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8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6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112000"/>
        </a:lnSpc>
        <a:spcBef>
          <a:spcPts val="900"/>
        </a:spcBef>
        <a:buFont typeface="Corbel" panose="020B0503020204020204" pitchFamily="34" charset="0"/>
        <a:buChar char="–"/>
        <a:defRPr sz="1400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112000"/>
        </a:lnSpc>
        <a:spcBef>
          <a:spcPts val="9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83464" algn="l" defTabSz="914400" rtl="0" eaLnBrk="1" latinLnBrk="0" hangingPunct="1">
        <a:lnSpc>
          <a:spcPct val="112000"/>
        </a:lnSpc>
        <a:spcBef>
          <a:spcPts val="1300"/>
        </a:spcBef>
        <a:buFont typeface="Corbel" panose="020B0503020204020204" pitchFamily="34" charset="0"/>
        <a:buChar char="–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83464" algn="l" defTabSz="914400" rtl="0" eaLnBrk="1" latinLnBrk="0" hangingPunct="1">
        <a:lnSpc>
          <a:spcPct val="112000"/>
        </a:lnSpc>
        <a:spcBef>
          <a:spcPts val="1300"/>
        </a:spcBef>
        <a:buFont typeface="Arial" panose="020B0604020202020204" pitchFamily="34" charset="0"/>
        <a:buChar char="•"/>
        <a:defRPr sz="1400" i="1" kern="1200" baseline="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832">
          <p15:clr>
            <a:srgbClr val="F26B43"/>
          </p15:clr>
        </p15:guide>
        <p15:guide id="2" pos="480">
          <p15:clr>
            <a:srgbClr val="F26B43"/>
          </p15:clr>
        </p15:guide>
        <p15:guide id="3" orient="horz" pos="432">
          <p15:clr>
            <a:srgbClr val="F26B43"/>
          </p15:clr>
        </p15:guide>
        <p15:guide id="4" pos="7200">
          <p15:clr>
            <a:srgbClr val="F26B43"/>
          </p15:clr>
        </p15:guide>
        <p15:guide id="5" pos="3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8912" y="1143293"/>
            <a:ext cx="9782287" cy="4268965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i="0"/>
              <a:t/>
            </a:r>
            <a:br>
              <a:rPr lang="en-US" sz="4000" i="0"/>
            </a:br>
            <a:r>
              <a:rPr lang="en-US" sz="4000" i="0" smtClean="0"/>
              <a:t>Algoritma Pemrograman</a:t>
            </a:r>
            <a:br>
              <a:rPr lang="en-US" sz="4000" i="0" smtClean="0"/>
            </a:br>
            <a:r>
              <a:rPr lang="en-US" sz="4000" i="0"/>
              <a:t/>
            </a:r>
            <a:br>
              <a:rPr lang="en-US" sz="4000" i="0"/>
            </a:br>
            <a:r>
              <a:rPr lang="en-US" sz="4000" i="0" smtClean="0"/>
              <a:t/>
            </a:r>
            <a:br>
              <a:rPr lang="en-US" sz="4000" i="0" smtClean="0"/>
            </a:br>
            <a:r>
              <a:rPr lang="en-US" sz="4000" i="0" smtClean="0"/>
              <a:t/>
            </a:r>
            <a:br>
              <a:rPr lang="en-US" sz="4000" i="0" smtClean="0"/>
            </a:br>
            <a:r>
              <a:rPr lang="en-US" sz="4000" i="0" smtClean="0"/>
              <a:t/>
            </a:r>
            <a:br>
              <a:rPr lang="en-US" sz="4000" i="0" smtClean="0"/>
            </a:br>
            <a:r>
              <a:rPr lang="en-US" sz="2400" i="0" cap="none" smtClean="0"/>
              <a:t>Pertemuan VI.II</a:t>
            </a:r>
            <a:br>
              <a:rPr lang="en-US" sz="2400" i="0" cap="none" smtClean="0"/>
            </a:br>
            <a:r>
              <a:rPr lang="en-US" sz="2400" i="0" cap="none" smtClean="0"/>
              <a:t>Perulangan Bersarang / Nested Loop</a:t>
            </a:r>
            <a:br>
              <a:rPr lang="en-US" sz="2400" i="0" cap="none" smtClean="0"/>
            </a:br>
            <a:endParaRPr lang="en-US" sz="2400" i="0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i="0" smtClean="0"/>
          </a:p>
          <a:p>
            <a:r>
              <a:rPr lang="en-US" i="0" smtClean="0"/>
              <a:t>Retno Mumpuni 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3922583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365760"/>
            <a:ext cx="10649712" cy="85344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Perulangan</a:t>
            </a:r>
            <a:r>
              <a:rPr lang="en-US" dirty="0"/>
              <a:t> </a:t>
            </a:r>
            <a:r>
              <a:rPr lang="en-US" dirty="0" err="1"/>
              <a:t>Bersarang</a:t>
            </a:r>
            <a:r>
              <a:rPr lang="en-US" dirty="0"/>
              <a:t> / Nested Loop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6360"/>
            <a:ext cx="10210800" cy="4823777"/>
          </a:xfrm>
        </p:spPr>
        <p:txBody>
          <a:bodyPr>
            <a:normAutofit/>
          </a:bodyPr>
          <a:lstStyle/>
          <a:p>
            <a:pPr algn="just"/>
            <a:endParaRPr lang="en-US" sz="2000" dirty="0"/>
          </a:p>
          <a:p>
            <a:pPr algn="just"/>
            <a:r>
              <a:rPr lang="en-US" sz="2000" dirty="0" err="1"/>
              <a:t>Perulangan</a:t>
            </a:r>
            <a:r>
              <a:rPr lang="en-US" sz="2000" dirty="0"/>
              <a:t> </a:t>
            </a:r>
            <a:r>
              <a:rPr lang="en-US" sz="2000" dirty="0" err="1"/>
              <a:t>Bersarang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b="1" dirty="0" err="1"/>
              <a:t>perulangan</a:t>
            </a:r>
            <a:r>
              <a:rPr lang="en-US" sz="2000" b="1" dirty="0"/>
              <a:t> di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perulangan</a:t>
            </a:r>
            <a:r>
              <a:rPr lang="en-US" sz="2000" b="1" dirty="0"/>
              <a:t>.</a:t>
            </a:r>
          </a:p>
          <a:p>
            <a:pPr algn="just"/>
            <a:endParaRPr lang="en-US" b="1" dirty="0"/>
          </a:p>
          <a:p>
            <a:pPr algn="just"/>
            <a:r>
              <a:rPr lang="en-US" sz="2000" dirty="0" err="1"/>
              <a:t>Perulangan</a:t>
            </a:r>
            <a:r>
              <a:rPr lang="en-US" sz="2000" dirty="0"/>
              <a:t> For </a:t>
            </a:r>
            <a:r>
              <a:rPr lang="en-US" sz="2000" dirty="0" err="1"/>
              <a:t>bersarang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b="1" dirty="0" err="1"/>
              <a:t>perulangan</a:t>
            </a:r>
            <a:r>
              <a:rPr lang="en-US" sz="2000" b="1" dirty="0"/>
              <a:t> For</a:t>
            </a:r>
            <a:r>
              <a:rPr lang="en-US" sz="2000" dirty="0"/>
              <a:t> yang </a:t>
            </a:r>
            <a:r>
              <a:rPr lang="en-US" sz="2000" dirty="0" err="1"/>
              <a:t>berada</a:t>
            </a:r>
            <a:r>
              <a:rPr lang="en-US" sz="2000" dirty="0"/>
              <a:t> </a:t>
            </a:r>
            <a:r>
              <a:rPr lang="en-US" sz="2000" b="1" dirty="0" err="1"/>
              <a:t>pada</a:t>
            </a:r>
            <a:r>
              <a:rPr lang="en-US" sz="2000" b="1" dirty="0"/>
              <a:t> </a:t>
            </a:r>
            <a:r>
              <a:rPr lang="en-US" sz="2000" b="1" dirty="0" err="1"/>
              <a:t>perulangan</a:t>
            </a:r>
            <a:r>
              <a:rPr lang="en-US" sz="2000" b="1" dirty="0"/>
              <a:t> For  </a:t>
            </a:r>
            <a:r>
              <a:rPr lang="en-US" sz="2000" dirty="0"/>
              <a:t>yang </a:t>
            </a:r>
            <a:r>
              <a:rPr lang="en-US" sz="2000" dirty="0" err="1"/>
              <a:t>lainnya</a:t>
            </a:r>
            <a:r>
              <a:rPr lang="en-US" sz="2000" dirty="0"/>
              <a:t>.</a:t>
            </a:r>
          </a:p>
          <a:p>
            <a:pPr algn="just"/>
            <a:endParaRPr lang="en-US" sz="2000" dirty="0"/>
          </a:p>
          <a:p>
            <a:pPr algn="just"/>
            <a:r>
              <a:rPr lang="en-US" sz="2000" dirty="0" err="1"/>
              <a:t>Perulangan</a:t>
            </a:r>
            <a:r>
              <a:rPr lang="en-US" sz="2000" dirty="0"/>
              <a:t> yang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b="1" dirty="0" err="1"/>
              <a:t>diproses</a:t>
            </a:r>
            <a:r>
              <a:rPr lang="en-US" sz="2000" b="1" dirty="0"/>
              <a:t> </a:t>
            </a:r>
            <a:r>
              <a:rPr lang="en-US" sz="2000" b="1" dirty="0" err="1"/>
              <a:t>terlebih</a:t>
            </a:r>
            <a:r>
              <a:rPr lang="en-US" sz="2000" b="1" dirty="0"/>
              <a:t> </a:t>
            </a:r>
            <a:r>
              <a:rPr lang="en-US" sz="2000" b="1" dirty="0" err="1"/>
              <a:t>dahulu</a:t>
            </a:r>
            <a:r>
              <a:rPr lang="en-US" sz="2000" b="1" dirty="0"/>
              <a:t> </a:t>
            </a:r>
            <a:r>
              <a:rPr lang="en-US" sz="2000" dirty="0" err="1"/>
              <a:t>sampai</a:t>
            </a:r>
            <a:r>
              <a:rPr lang="en-US" sz="2000" dirty="0"/>
              <a:t> </a:t>
            </a:r>
            <a:r>
              <a:rPr lang="en-US" sz="2000" dirty="0" err="1"/>
              <a:t>habis</a:t>
            </a:r>
            <a:r>
              <a:rPr lang="en-US" sz="2000" dirty="0"/>
              <a:t>,</a:t>
            </a:r>
          </a:p>
          <a:p>
            <a:pPr marL="0" indent="0" algn="just">
              <a:buNone/>
            </a:pPr>
            <a:r>
              <a:rPr lang="en-US" sz="2000" dirty="0"/>
              <a:t>   </a:t>
            </a:r>
            <a:r>
              <a:rPr lang="en-US" sz="2000" dirty="0" err="1"/>
              <a:t>kemudian</a:t>
            </a:r>
            <a:r>
              <a:rPr lang="en-US" sz="2000" dirty="0"/>
              <a:t> </a:t>
            </a:r>
            <a:r>
              <a:rPr lang="en-US" sz="2000" b="1" dirty="0" err="1"/>
              <a:t>perulangan</a:t>
            </a:r>
            <a:r>
              <a:rPr lang="en-US" sz="2000" b="1" dirty="0"/>
              <a:t> yang </a:t>
            </a:r>
            <a:r>
              <a:rPr lang="en-US" sz="2000" b="1" dirty="0" err="1"/>
              <a:t>lebih</a:t>
            </a:r>
            <a:r>
              <a:rPr lang="en-US" sz="2000" b="1" dirty="0"/>
              <a:t> </a:t>
            </a:r>
            <a:r>
              <a:rPr lang="en-US" sz="2000" b="1" dirty="0" err="1"/>
              <a:t>luar</a:t>
            </a:r>
            <a:r>
              <a:rPr lang="en-US" sz="2000" b="1" dirty="0"/>
              <a:t> </a:t>
            </a:r>
            <a:r>
              <a:rPr lang="en-US" sz="2000" b="1" dirty="0" err="1"/>
              <a:t>baru</a:t>
            </a:r>
            <a:r>
              <a:rPr lang="en-US" sz="2000" b="1" dirty="0"/>
              <a:t> </a:t>
            </a:r>
            <a:r>
              <a:rPr lang="en-US" sz="2000" b="1" dirty="0" err="1"/>
              <a:t>akan</a:t>
            </a:r>
            <a:r>
              <a:rPr lang="en-US" sz="2000" b="1" dirty="0"/>
              <a:t> </a:t>
            </a:r>
            <a:r>
              <a:rPr lang="en-US" sz="2000" b="1" dirty="0" err="1"/>
              <a:t>bertambah</a:t>
            </a:r>
            <a:r>
              <a:rPr lang="en-US" sz="2000" dirty="0"/>
              <a:t>,</a:t>
            </a:r>
          </a:p>
          <a:p>
            <a:pPr marL="0" indent="0" algn="just">
              <a:buNone/>
            </a:pPr>
            <a:r>
              <a:rPr lang="en-US" sz="2000" dirty="0"/>
              <a:t>   </a:t>
            </a:r>
            <a:r>
              <a:rPr lang="en-US" sz="2000" b="1" dirty="0" err="1"/>
              <a:t>mengerjakan</a:t>
            </a:r>
            <a:r>
              <a:rPr lang="en-US" sz="2000" b="1" dirty="0"/>
              <a:t> </a:t>
            </a:r>
            <a:r>
              <a:rPr lang="en-US" sz="2000" b="1" dirty="0" err="1"/>
              <a:t>perulangan</a:t>
            </a:r>
            <a:r>
              <a:rPr lang="en-US" sz="2000" b="1" dirty="0"/>
              <a:t> yang </a:t>
            </a:r>
            <a:r>
              <a:rPr lang="en-US" sz="2000" b="1" dirty="0" err="1"/>
              <a:t>lebih</a:t>
            </a:r>
            <a:r>
              <a:rPr lang="en-US" sz="2000" b="1" dirty="0"/>
              <a:t> </a:t>
            </a:r>
            <a:r>
              <a:rPr lang="en-US" sz="2000" b="1" dirty="0" err="1"/>
              <a:t>dalam</a:t>
            </a:r>
            <a:r>
              <a:rPr lang="en-US" sz="2000" b="1" dirty="0"/>
              <a:t> </a:t>
            </a:r>
            <a:r>
              <a:rPr lang="en-US" sz="2000" b="1" dirty="0" err="1"/>
              <a:t>lagi</a:t>
            </a:r>
            <a:r>
              <a:rPr lang="en-US" sz="2000" b="1" dirty="0"/>
              <a:t> </a:t>
            </a:r>
            <a:r>
              <a:rPr lang="en-US" sz="2000" dirty="0" err="1"/>
              <a:t>mulai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b="1" dirty="0" err="1"/>
              <a:t>nilai</a:t>
            </a:r>
            <a:r>
              <a:rPr lang="en-US" sz="2000" b="1" dirty="0"/>
              <a:t>   </a:t>
            </a:r>
            <a:r>
              <a:rPr lang="en-US" sz="2000" b="1" dirty="0" err="1"/>
              <a:t>awalnya</a:t>
            </a:r>
            <a:r>
              <a:rPr lang="en-US" sz="2000" b="1" dirty="0"/>
              <a:t> </a:t>
            </a:r>
          </a:p>
          <a:p>
            <a:pPr marL="0" indent="0" algn="just">
              <a:buNone/>
            </a:pPr>
            <a:r>
              <a:rPr lang="en-US" sz="2000" b="1" dirty="0"/>
              <a:t>   </a:t>
            </a:r>
            <a:r>
              <a:rPr lang="en-US" sz="2000" b="1" dirty="0" err="1"/>
              <a:t>dan</a:t>
            </a:r>
            <a:r>
              <a:rPr lang="en-US" sz="2000" b="1" dirty="0"/>
              <a:t> </a:t>
            </a:r>
            <a:r>
              <a:rPr lang="en-US" sz="2000" b="1" dirty="0" err="1"/>
              <a:t>seterusnya</a:t>
            </a:r>
            <a:r>
              <a:rPr lang="en-US" sz="2000" b="1" dirty="0"/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68699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Content Placeholder 4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08426" y="1885593"/>
            <a:ext cx="1731414" cy="79254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1051002" y="1373148"/>
            <a:ext cx="0" cy="51244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1825484" y="5076942"/>
            <a:ext cx="966789" cy="762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66" idx="2"/>
            <a:endCxn id="40" idx="0"/>
          </p:cNvCxnSpPr>
          <p:nvPr/>
        </p:nvCxnSpPr>
        <p:spPr>
          <a:xfrm>
            <a:off x="1051002" y="4269134"/>
            <a:ext cx="0" cy="46562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V="1">
            <a:off x="4462544" y="5113018"/>
            <a:ext cx="860304" cy="1906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>
            <a:stCxn id="39" idx="0"/>
            <a:endCxn id="41" idx="0"/>
          </p:cNvCxnSpPr>
          <p:nvPr/>
        </p:nvCxnSpPr>
        <p:spPr>
          <a:xfrm rot="16200000" flipV="1">
            <a:off x="5843768" y="2233381"/>
            <a:ext cx="444698" cy="4826900"/>
          </a:xfrm>
          <a:prstGeom prst="bentConnector3">
            <a:avLst>
              <a:gd name="adj1" fmla="val 151406"/>
            </a:avLst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6459721" y="5161953"/>
            <a:ext cx="1253303" cy="1906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2748218" y="3481661"/>
            <a:ext cx="677321" cy="3886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54932" y="4449128"/>
            <a:ext cx="788099" cy="360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574917" y="3851908"/>
            <a:ext cx="1173292" cy="2009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Tidak</a:t>
            </a:r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5438469" y="6192977"/>
            <a:ext cx="1021252" cy="166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449168" y="4818578"/>
            <a:ext cx="860304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Ya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517080" y="5886095"/>
            <a:ext cx="1333136" cy="3277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en-US" b="1" dirty="0" err="1">
                <a:solidFill>
                  <a:schemeClr val="tx1"/>
                </a:solidFill>
              </a:rPr>
              <a:t>Tidak</a:t>
            </a:r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cxnSp>
        <p:nvCxnSpPr>
          <p:cNvPr id="34" name="Elbow Connector 33"/>
          <p:cNvCxnSpPr/>
          <p:nvPr/>
        </p:nvCxnSpPr>
        <p:spPr>
          <a:xfrm rot="16200000" flipH="1">
            <a:off x="3600008" y="5708962"/>
            <a:ext cx="500417" cy="470946"/>
          </a:xfrm>
          <a:prstGeom prst="bentConnector2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>
            <a:stCxn id="45" idx="3"/>
          </p:cNvCxnSpPr>
          <p:nvPr/>
        </p:nvCxnSpPr>
        <p:spPr>
          <a:xfrm flipH="1" flipV="1">
            <a:off x="1101028" y="2959239"/>
            <a:ext cx="6863850" cy="3179623"/>
          </a:xfrm>
          <a:prstGeom prst="bentConnector3">
            <a:avLst>
              <a:gd name="adj1" fmla="val -27310"/>
            </a:avLst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1000977" y="4239714"/>
            <a:ext cx="788099" cy="360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Ya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2820732" y="6040754"/>
            <a:ext cx="839989" cy="325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7709947" y="4869180"/>
            <a:ext cx="1539240" cy="617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Proses IV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12626" y="4734758"/>
            <a:ext cx="1476751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Proses II</a:t>
            </a:r>
          </a:p>
        </p:txBody>
      </p:sp>
      <p:sp>
        <p:nvSpPr>
          <p:cNvPr id="41" name="Diamond 40"/>
          <p:cNvSpPr/>
          <p:nvPr/>
        </p:nvSpPr>
        <p:spPr>
          <a:xfrm>
            <a:off x="2792273" y="4424482"/>
            <a:ext cx="1720787" cy="1295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K</a:t>
            </a:r>
            <a:r>
              <a:rPr lang="en-US" sz="1400" dirty="0" err="1"/>
              <a:t>ondisi</a:t>
            </a:r>
            <a:r>
              <a:rPr lang="en-US" sz="1400" dirty="0"/>
              <a:t> </a:t>
            </a:r>
            <a:r>
              <a:rPr lang="en-US" sz="1400" dirty="0" err="1"/>
              <a:t>Benar</a:t>
            </a:r>
            <a:r>
              <a:rPr lang="en-US" dirty="0"/>
              <a:t>?</a:t>
            </a:r>
          </a:p>
        </p:txBody>
      </p:sp>
      <p:sp>
        <p:nvSpPr>
          <p:cNvPr id="42" name="Parallelogram 41"/>
          <p:cNvSpPr/>
          <p:nvPr/>
        </p:nvSpPr>
        <p:spPr>
          <a:xfrm>
            <a:off x="5218839" y="4690108"/>
            <a:ext cx="1355594" cy="84582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1858521" y="3685179"/>
            <a:ext cx="87458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arallelogram 43"/>
          <p:cNvSpPr/>
          <p:nvPr/>
        </p:nvSpPr>
        <p:spPr>
          <a:xfrm>
            <a:off x="4006327" y="5823345"/>
            <a:ext cx="1524000" cy="621984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440878" y="5863351"/>
            <a:ext cx="1524000" cy="551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Proses III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804169" y="6040754"/>
            <a:ext cx="839989" cy="325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2" name="Straight Arrow Connector 51"/>
          <p:cNvCxnSpPr>
            <a:stCxn id="49" idx="2"/>
          </p:cNvCxnSpPr>
          <p:nvPr/>
        </p:nvCxnSpPr>
        <p:spPr>
          <a:xfrm>
            <a:off x="1074133" y="2678142"/>
            <a:ext cx="6515" cy="40652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Diamond 65"/>
          <p:cNvSpPr/>
          <p:nvPr/>
        </p:nvSpPr>
        <p:spPr>
          <a:xfrm>
            <a:off x="85843" y="3068118"/>
            <a:ext cx="1930318" cy="120101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Kondisi</a:t>
            </a:r>
            <a:r>
              <a:rPr lang="en-US" sz="1600" dirty="0"/>
              <a:t> </a:t>
            </a:r>
            <a:r>
              <a:rPr lang="en-US" sz="1600" dirty="0" err="1"/>
              <a:t>Benar</a:t>
            </a:r>
            <a:endParaRPr lang="en-US" sz="1600" dirty="0"/>
          </a:p>
        </p:txBody>
      </p:sp>
      <p:sp>
        <p:nvSpPr>
          <p:cNvPr id="83" name="Rectangle 82"/>
          <p:cNvSpPr/>
          <p:nvPr/>
        </p:nvSpPr>
        <p:spPr>
          <a:xfrm>
            <a:off x="518160" y="213360"/>
            <a:ext cx="9921240" cy="7162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1"/>
                </a:solidFill>
              </a:rPr>
              <a:t>Struktur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Perulangan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dalam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Perulangan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4" name="Rectangle 83"/>
          <p:cNvSpPr/>
          <p:nvPr/>
        </p:nvSpPr>
        <p:spPr>
          <a:xfrm>
            <a:off x="260526" y="958260"/>
            <a:ext cx="1627214" cy="4435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……….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48710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36" grpId="0"/>
      <p:bldP spid="39" grpId="0" animBg="1"/>
      <p:bldP spid="40" grpId="0" animBg="1"/>
      <p:bldP spid="41" grpId="0" animBg="1"/>
      <p:bldP spid="42" grpId="0" animBg="1"/>
      <p:bldP spid="44" grpId="0" animBg="1"/>
      <p:bldP spid="45" grpId="0" animBg="1"/>
      <p:bldP spid="6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560" y="365760"/>
            <a:ext cx="10283952" cy="716280"/>
          </a:xfrm>
        </p:spPr>
        <p:txBody>
          <a:bodyPr>
            <a:normAutofit/>
          </a:bodyPr>
          <a:lstStyle/>
          <a:p>
            <a:r>
              <a:rPr lang="en-US" sz="3600" dirty="0" err="1"/>
              <a:t>Contoh</a:t>
            </a:r>
            <a:r>
              <a:rPr lang="en-US" sz="3600" dirty="0"/>
              <a:t> [</a:t>
            </a:r>
            <a:r>
              <a:rPr lang="en-US" sz="3600" dirty="0" err="1"/>
              <a:t>Mebuat</a:t>
            </a:r>
            <a:r>
              <a:rPr lang="en-US" sz="3600" dirty="0"/>
              <a:t> </a:t>
            </a:r>
            <a:r>
              <a:rPr lang="en-US" sz="3600" dirty="0" err="1"/>
              <a:t>Segitiga</a:t>
            </a:r>
            <a:r>
              <a:rPr lang="en-US" sz="3600" dirty="0"/>
              <a:t> Dari </a:t>
            </a:r>
            <a:r>
              <a:rPr lang="en-US" sz="3600" dirty="0" err="1"/>
              <a:t>Simbol</a:t>
            </a:r>
            <a:r>
              <a:rPr lang="en-US" sz="3600" dirty="0"/>
              <a:t>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0560" y="1264920"/>
            <a:ext cx="10283952" cy="527304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Buatlah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segitiga</a:t>
            </a:r>
            <a:r>
              <a:rPr lang="en-US" dirty="0"/>
              <a:t> </a:t>
            </a:r>
            <a:r>
              <a:rPr lang="en-US" dirty="0" err="1"/>
              <a:t>siku</a:t>
            </a:r>
            <a:r>
              <a:rPr lang="en-US" dirty="0"/>
              <a:t> –</a:t>
            </a:r>
            <a:r>
              <a:rPr lang="en-US" dirty="0" err="1"/>
              <a:t>siku</a:t>
            </a:r>
            <a:r>
              <a:rPr lang="en-US" dirty="0"/>
              <a:t> yang </a:t>
            </a:r>
            <a:r>
              <a:rPr lang="en-US" dirty="0" err="1"/>
              <a:t>disusun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symbol *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segitiga</a:t>
            </a:r>
            <a:r>
              <a:rPr lang="en-US" dirty="0"/>
              <a:t> </a:t>
            </a:r>
            <a:r>
              <a:rPr lang="en-US" dirty="0" err="1"/>
              <a:t>ditentukan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keyboard.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l="19057" t="31597" r="58298" b="35070"/>
          <a:stretch/>
        </p:blipFill>
        <p:spPr>
          <a:xfrm>
            <a:off x="863600" y="2324100"/>
            <a:ext cx="4622800" cy="38257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2839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Perulangan</a:t>
            </a:r>
            <a:r>
              <a:rPr lang="en-US" dirty="0"/>
              <a:t> </a:t>
            </a:r>
            <a:r>
              <a:rPr lang="en-US" dirty="0" err="1"/>
              <a:t>Bersarang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1. </a:t>
            </a:r>
            <a:r>
              <a:rPr lang="en-US" dirty="0" err="1"/>
              <a:t>Tentukan</a:t>
            </a:r>
            <a:r>
              <a:rPr lang="en-US" dirty="0"/>
              <a:t> </a:t>
            </a:r>
            <a:r>
              <a:rPr lang="en-US" dirty="0" err="1"/>
              <a:t>Variabel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   Tinggi : Tinggi </a:t>
            </a:r>
            <a:r>
              <a:rPr lang="en-US" dirty="0" err="1"/>
              <a:t>Segitiga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     </a:t>
            </a:r>
            <a:r>
              <a:rPr lang="en-US" dirty="0" err="1"/>
              <a:t>i</a:t>
            </a:r>
            <a:r>
              <a:rPr lang="en-US" dirty="0"/>
              <a:t> : 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pencacah</a:t>
            </a:r>
            <a:r>
              <a:rPr lang="en-US" dirty="0"/>
              <a:t> 1 (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baris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     j : 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pencacah</a:t>
            </a:r>
            <a:r>
              <a:rPr lang="en-US" dirty="0"/>
              <a:t> 2 (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kolom</a:t>
            </a:r>
            <a:r>
              <a:rPr lang="en-US" dirty="0"/>
              <a:t>)</a:t>
            </a:r>
          </a:p>
          <a:p>
            <a:pPr marL="0" indent="0">
              <a:buNone/>
            </a:pPr>
            <a:r>
              <a:rPr lang="en-US" dirty="0"/>
              <a:t>2. Input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baris</a:t>
            </a:r>
            <a:r>
              <a:rPr lang="en-US" dirty="0"/>
              <a:t> </a:t>
            </a:r>
            <a:r>
              <a:rPr lang="en-US" dirty="0" err="1"/>
              <a:t>bintang</a:t>
            </a:r>
            <a:r>
              <a:rPr lang="en-US" dirty="0"/>
              <a:t> * / Tinggi </a:t>
            </a:r>
            <a:r>
              <a:rPr lang="en-US" dirty="0" err="1"/>
              <a:t>Segitiga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3. Proses </a:t>
            </a:r>
            <a:r>
              <a:rPr lang="en-US" dirty="0" err="1"/>
              <a:t>perulangan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bintang</a:t>
            </a:r>
            <a:r>
              <a:rPr lang="en-US" dirty="0"/>
              <a:t> (*)</a:t>
            </a:r>
          </a:p>
          <a:p>
            <a:pPr marL="0" indent="0">
              <a:buNone/>
            </a:pPr>
            <a:r>
              <a:rPr lang="en-US" dirty="0"/>
              <a:t>    For </a:t>
            </a:r>
            <a:r>
              <a:rPr lang="en-US" dirty="0" err="1"/>
              <a:t>i</a:t>
            </a:r>
            <a:r>
              <a:rPr lang="en-US" dirty="0"/>
              <a:t> = 1 to  </a:t>
            </a:r>
            <a:r>
              <a:rPr lang="en-US" dirty="0" err="1"/>
              <a:t>i</a:t>
            </a:r>
            <a:r>
              <a:rPr lang="en-US" dirty="0"/>
              <a:t> &lt; = Tinggi</a:t>
            </a:r>
          </a:p>
          <a:p>
            <a:pPr marL="0" indent="0">
              <a:buNone/>
            </a:pPr>
            <a:r>
              <a:rPr lang="en-US" dirty="0"/>
              <a:t>    For j = 1 to  j &lt; = </a:t>
            </a:r>
            <a:r>
              <a:rPr lang="en-US" dirty="0" err="1"/>
              <a:t>i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4. </a:t>
            </a:r>
            <a:r>
              <a:rPr lang="en-US" dirty="0" err="1"/>
              <a:t>Cetak</a:t>
            </a:r>
            <a:r>
              <a:rPr lang="en-US" dirty="0"/>
              <a:t> </a:t>
            </a:r>
            <a:r>
              <a:rPr lang="en-US" dirty="0" err="1"/>
              <a:t>Hasil</a:t>
            </a:r>
            <a:r>
              <a:rPr lang="en-US" dirty="0"/>
              <a:t> (*)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58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8740" y="116378"/>
            <a:ext cx="9692640" cy="655518"/>
          </a:xfrm>
        </p:spPr>
        <p:txBody>
          <a:bodyPr>
            <a:normAutofit/>
          </a:bodyPr>
          <a:lstStyle/>
          <a:p>
            <a:r>
              <a:rPr lang="en-US" sz="3600" dirty="0" err="1"/>
              <a:t>Contoh</a:t>
            </a:r>
            <a:r>
              <a:rPr lang="en-US" sz="3600" dirty="0"/>
              <a:t> </a:t>
            </a:r>
            <a:r>
              <a:rPr lang="en-US" sz="3600" dirty="0" err="1"/>
              <a:t>Pengulangan</a:t>
            </a:r>
            <a:r>
              <a:rPr lang="en-US" sz="3600" dirty="0"/>
              <a:t> FOR </a:t>
            </a:r>
            <a:r>
              <a:rPr lang="en-US" sz="3600" dirty="0" err="1"/>
              <a:t>dalam</a:t>
            </a:r>
            <a:r>
              <a:rPr lang="en-US" sz="3600" dirty="0"/>
              <a:t> FOR  (v)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1872" y="914400"/>
            <a:ext cx="8595360" cy="5723906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Print </a:t>
            </a:r>
            <a:r>
              <a:rPr lang="en-US" dirty="0" err="1"/>
              <a:t>perulangan</a:t>
            </a:r>
            <a:r>
              <a:rPr lang="en-US" dirty="0"/>
              <a:t>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*</a:t>
            </a:r>
            <a:br>
              <a:rPr lang="en-US" b="1" dirty="0"/>
            </a:br>
            <a:r>
              <a:rPr lang="en-US" b="1" dirty="0"/>
              <a:t>**</a:t>
            </a:r>
            <a:br>
              <a:rPr lang="en-US" b="1" dirty="0"/>
            </a:br>
            <a:r>
              <a:rPr lang="en-US" b="1" dirty="0"/>
              <a:t>***</a:t>
            </a:r>
            <a:br>
              <a:rPr lang="en-US" b="1" dirty="0"/>
            </a:br>
            <a:r>
              <a:rPr lang="en-US" b="1" dirty="0"/>
              <a:t>****</a:t>
            </a:r>
            <a:br>
              <a:rPr lang="en-US" b="1" dirty="0"/>
            </a:br>
            <a:r>
              <a:rPr lang="en-US" b="1" dirty="0"/>
              <a:t>(</a:t>
            </a:r>
            <a:r>
              <a:rPr lang="en-US" b="1" dirty="0" err="1"/>
              <a:t>tinggi</a:t>
            </a:r>
            <a:r>
              <a:rPr lang="en-US" b="1" dirty="0"/>
              <a:t> = 4)</a:t>
            </a:r>
          </a:p>
          <a:p>
            <a:r>
              <a:rPr lang="en-US" dirty="0"/>
              <a:t>#include &lt;</a:t>
            </a:r>
            <a:r>
              <a:rPr lang="en-US" dirty="0" err="1"/>
              <a:t>stdio.h</a:t>
            </a:r>
            <a:r>
              <a:rPr lang="en-US" dirty="0"/>
              <a:t>&gt;</a:t>
            </a:r>
            <a:br>
              <a:rPr lang="en-US" dirty="0"/>
            </a:br>
            <a:r>
              <a:rPr lang="en-US" dirty="0" err="1"/>
              <a:t>int</a:t>
            </a:r>
            <a:r>
              <a:rPr lang="en-US" dirty="0"/>
              <a:t> main ( )</a:t>
            </a:r>
            <a:br>
              <a:rPr lang="en-US" dirty="0"/>
            </a:br>
            <a:r>
              <a:rPr lang="en-US" dirty="0"/>
              <a:t>{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, j, </a:t>
            </a:r>
            <a:r>
              <a:rPr lang="en-US" dirty="0" err="1"/>
              <a:t>tinggi</a:t>
            </a:r>
            <a:r>
              <a:rPr lang="en-US" dirty="0"/>
              <a:t>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printf</a:t>
            </a:r>
            <a:r>
              <a:rPr lang="en-US" dirty="0"/>
              <a:t>(“</a:t>
            </a:r>
            <a:r>
              <a:rPr lang="en-US" dirty="0" err="1"/>
              <a:t>Masukkan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segitiga</a:t>
            </a:r>
            <a:r>
              <a:rPr lang="en-US" dirty="0"/>
              <a:t> : “);</a:t>
            </a:r>
            <a:br>
              <a:rPr lang="en-US" dirty="0"/>
            </a:br>
            <a:r>
              <a:rPr lang="en-US" dirty="0"/>
              <a:t>	</a:t>
            </a:r>
            <a:r>
              <a:rPr lang="en-US" dirty="0" err="1"/>
              <a:t>scanf</a:t>
            </a:r>
            <a:r>
              <a:rPr lang="en-US" dirty="0"/>
              <a:t>(“%d”, &amp;</a:t>
            </a:r>
            <a:r>
              <a:rPr lang="en-US" dirty="0" err="1"/>
              <a:t>tinggi</a:t>
            </a:r>
            <a:r>
              <a:rPr lang="en-US" dirty="0"/>
              <a:t>);</a:t>
            </a:r>
            <a:br>
              <a:rPr lang="en-US" dirty="0"/>
            </a:br>
            <a:r>
              <a:rPr lang="en-US" dirty="0"/>
              <a:t>	</a:t>
            </a:r>
            <a:br>
              <a:rPr lang="en-US" dirty="0"/>
            </a:br>
            <a:r>
              <a:rPr lang="en-US" dirty="0"/>
              <a:t>	for(</a:t>
            </a:r>
            <a:r>
              <a:rPr lang="en-US" dirty="0" err="1"/>
              <a:t>i</a:t>
            </a:r>
            <a:r>
              <a:rPr lang="en-US" dirty="0"/>
              <a:t>=1; </a:t>
            </a:r>
            <a:r>
              <a:rPr lang="en-US" dirty="0" err="1"/>
              <a:t>i</a:t>
            </a:r>
            <a:r>
              <a:rPr lang="en-US" dirty="0"/>
              <a:t> &lt;= </a:t>
            </a:r>
            <a:r>
              <a:rPr lang="en-US" dirty="0" err="1"/>
              <a:t>tinggi</a:t>
            </a:r>
            <a:r>
              <a:rPr lang="en-US" dirty="0"/>
              <a:t>; </a:t>
            </a:r>
            <a:r>
              <a:rPr lang="en-US" dirty="0" err="1"/>
              <a:t>i</a:t>
            </a:r>
            <a:r>
              <a:rPr lang="en-US" dirty="0"/>
              <a:t>++)</a:t>
            </a:r>
            <a:br>
              <a:rPr lang="en-US" dirty="0"/>
            </a:br>
            <a:r>
              <a:rPr lang="en-US" dirty="0"/>
              <a:t>	{</a:t>
            </a:r>
            <a:br>
              <a:rPr lang="en-US" dirty="0"/>
            </a:br>
            <a:r>
              <a:rPr lang="en-US" dirty="0"/>
              <a:t>		for(j=1; j &lt;= </a:t>
            </a:r>
            <a:r>
              <a:rPr lang="en-US" dirty="0" err="1"/>
              <a:t>i</a:t>
            </a:r>
            <a:r>
              <a:rPr lang="en-US" dirty="0"/>
              <a:t>; j++) </a:t>
            </a:r>
            <a:r>
              <a:rPr lang="en-US" dirty="0" err="1"/>
              <a:t>printf</a:t>
            </a:r>
            <a:r>
              <a:rPr lang="en-US" dirty="0"/>
              <a:t>(“*”);</a:t>
            </a:r>
            <a:br>
              <a:rPr lang="en-US" dirty="0"/>
            </a:br>
            <a:r>
              <a:rPr lang="en-US" dirty="0"/>
              <a:t>		</a:t>
            </a:r>
            <a:r>
              <a:rPr lang="en-US" dirty="0" err="1"/>
              <a:t>printf</a:t>
            </a:r>
            <a:r>
              <a:rPr lang="en-US" dirty="0"/>
              <a:t>(“\n”);</a:t>
            </a:r>
            <a:br>
              <a:rPr lang="en-US" dirty="0"/>
            </a:br>
            <a:r>
              <a:rPr lang="en-US" dirty="0"/>
              <a:t>	}</a:t>
            </a:r>
            <a:br>
              <a:rPr lang="en-US" dirty="0"/>
            </a:br>
            <a:r>
              <a:rPr lang="en-US" dirty="0"/>
              <a:t>	return 0;</a:t>
            </a:r>
            <a:br>
              <a:rPr lang="en-US" dirty="0"/>
            </a:br>
            <a:r>
              <a:rPr lang="en-US" dirty="0"/>
              <a:t>}</a:t>
            </a:r>
            <a:br>
              <a:rPr lang="en-US" dirty="0"/>
            </a:br>
            <a:r>
              <a:rPr lang="en-US" dirty="0"/>
              <a:t>//</a:t>
            </a:r>
            <a:r>
              <a:rPr lang="en-US" dirty="0" err="1"/>
              <a:t>segitiga.c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807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354975" y="2128995"/>
            <a:ext cx="9693480" cy="132294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61755" y="4953000"/>
            <a:ext cx="1476751" cy="7315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 = 1</a:t>
            </a:r>
          </a:p>
        </p:txBody>
      </p:sp>
      <p:cxnSp>
        <p:nvCxnSpPr>
          <p:cNvPr id="11" name="Straight Arrow Connector 10"/>
          <p:cNvCxnSpPr>
            <a:stCxn id="46" idx="2"/>
          </p:cNvCxnSpPr>
          <p:nvPr/>
        </p:nvCxnSpPr>
        <p:spPr>
          <a:xfrm flipH="1">
            <a:off x="1071366" y="2405298"/>
            <a:ext cx="969" cy="93226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1853943" y="5287988"/>
            <a:ext cx="966789" cy="762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47" idx="2"/>
          </p:cNvCxnSpPr>
          <p:nvPr/>
        </p:nvCxnSpPr>
        <p:spPr>
          <a:xfrm>
            <a:off x="1048655" y="4514256"/>
            <a:ext cx="5643" cy="48636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4541519" y="5309234"/>
            <a:ext cx="860304" cy="190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lbow Connector 15"/>
          <p:cNvCxnSpPr/>
          <p:nvPr/>
        </p:nvCxnSpPr>
        <p:spPr>
          <a:xfrm rot="16200000" flipV="1">
            <a:off x="5955461" y="2389105"/>
            <a:ext cx="339090" cy="4887759"/>
          </a:xfrm>
          <a:prstGeom prst="bentConnector3">
            <a:avLst>
              <a:gd name="adj1" fmla="val 167416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545962" y="5309234"/>
            <a:ext cx="1253303" cy="190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47" idx="3"/>
          </p:cNvCxnSpPr>
          <p:nvPr/>
        </p:nvCxnSpPr>
        <p:spPr>
          <a:xfrm>
            <a:off x="2097309" y="3919896"/>
            <a:ext cx="1160715" cy="940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2"/>
          <p:cNvCxnSpPr/>
          <p:nvPr/>
        </p:nvCxnSpPr>
        <p:spPr>
          <a:xfrm rot="16200000" flipH="1">
            <a:off x="3629367" y="5937024"/>
            <a:ext cx="500417" cy="470946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/>
          <p:nvPr/>
        </p:nvCxnSpPr>
        <p:spPr>
          <a:xfrm flipH="1" flipV="1">
            <a:off x="1153663" y="3118247"/>
            <a:ext cx="6921916" cy="3306126"/>
          </a:xfrm>
          <a:prstGeom prst="bentConnector3">
            <a:avLst>
              <a:gd name="adj1" fmla="val -31044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954932" y="4449128"/>
            <a:ext cx="788099" cy="360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Ya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946148" y="3608070"/>
            <a:ext cx="1173292" cy="2009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Tidak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>
            <a:off x="5483552" y="6422706"/>
            <a:ext cx="1021252" cy="166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4541519" y="4953000"/>
            <a:ext cx="860304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</a:rPr>
              <a:t>Ya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820732" y="6038848"/>
            <a:ext cx="839989" cy="325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Tidak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Diamond 32"/>
          <p:cNvSpPr/>
          <p:nvPr/>
        </p:nvSpPr>
        <p:spPr>
          <a:xfrm>
            <a:off x="2739825" y="4633316"/>
            <a:ext cx="1801694" cy="129540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1600" dirty="0"/>
              <a:t>j &lt; = </a:t>
            </a:r>
            <a:r>
              <a:rPr lang="en-US" sz="1600" dirty="0" err="1"/>
              <a:t>i</a:t>
            </a:r>
            <a:r>
              <a:rPr lang="en-US" sz="1600" dirty="0"/>
              <a:t> ?</a:t>
            </a:r>
          </a:p>
        </p:txBody>
      </p:sp>
      <p:cxnSp>
        <p:nvCxnSpPr>
          <p:cNvPr id="41" name="Elbow Connector 40"/>
          <p:cNvCxnSpPr/>
          <p:nvPr/>
        </p:nvCxnSpPr>
        <p:spPr>
          <a:xfrm flipH="1" flipV="1">
            <a:off x="1153663" y="3120153"/>
            <a:ext cx="6921916" cy="3306126"/>
          </a:xfrm>
          <a:prstGeom prst="bentConnector3">
            <a:avLst>
              <a:gd name="adj1" fmla="val -31044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4932" y="4451034"/>
            <a:ext cx="788099" cy="360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Ya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946148" y="3609976"/>
            <a:ext cx="1173292" cy="2009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Tidak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2820732" y="6040754"/>
            <a:ext cx="839989" cy="325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Tidak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7799265" y="5010150"/>
            <a:ext cx="1539240" cy="6172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j++</a:t>
            </a:r>
            <a:endParaRPr lang="en-US" dirty="0"/>
          </a:p>
        </p:txBody>
      </p:sp>
      <p:sp>
        <p:nvSpPr>
          <p:cNvPr id="46" name="Rectangle 45"/>
          <p:cNvSpPr/>
          <p:nvPr/>
        </p:nvSpPr>
        <p:spPr>
          <a:xfrm>
            <a:off x="215085" y="1870711"/>
            <a:ext cx="1714500" cy="53458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r>
              <a:rPr lang="en-US" dirty="0"/>
              <a:t> = 1</a:t>
            </a:r>
          </a:p>
        </p:txBody>
      </p:sp>
      <p:sp>
        <p:nvSpPr>
          <p:cNvPr id="47" name="Diamond 46"/>
          <p:cNvSpPr/>
          <p:nvPr/>
        </p:nvSpPr>
        <p:spPr>
          <a:xfrm>
            <a:off x="1" y="3325536"/>
            <a:ext cx="2097308" cy="1188720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/>
              <a:t>i &lt; = Tinggi ?</a:t>
            </a:r>
          </a:p>
        </p:txBody>
      </p:sp>
      <p:sp>
        <p:nvSpPr>
          <p:cNvPr id="50" name="Parallelogram 49"/>
          <p:cNvSpPr/>
          <p:nvPr/>
        </p:nvSpPr>
        <p:spPr>
          <a:xfrm>
            <a:off x="5308879" y="4841555"/>
            <a:ext cx="1355594" cy="84582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Cetak</a:t>
            </a:r>
            <a:r>
              <a:rPr lang="en-US" dirty="0"/>
              <a:t> *</a:t>
            </a:r>
          </a:p>
        </p:txBody>
      </p:sp>
      <p:sp>
        <p:nvSpPr>
          <p:cNvPr id="52" name="Parallelogram 51"/>
          <p:cNvSpPr/>
          <p:nvPr/>
        </p:nvSpPr>
        <p:spPr>
          <a:xfrm>
            <a:off x="4060018" y="6087186"/>
            <a:ext cx="1639928" cy="696756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pindah</a:t>
            </a:r>
            <a:r>
              <a:rPr lang="en-US" dirty="0"/>
              <a:t> </a:t>
            </a:r>
            <a:r>
              <a:rPr lang="en-US" dirty="0" err="1"/>
              <a:t>baris</a:t>
            </a:r>
            <a:r>
              <a:rPr lang="en-US" dirty="0"/>
              <a:t> “\n” 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535016" y="6128739"/>
            <a:ext cx="1524000" cy="55102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i</a:t>
            </a:r>
            <a:r>
              <a:rPr lang="en-US" dirty="0"/>
              <a:t>++</a:t>
            </a:r>
          </a:p>
        </p:txBody>
      </p:sp>
      <p:sp>
        <p:nvSpPr>
          <p:cNvPr id="57" name="Oval 56"/>
          <p:cNvSpPr/>
          <p:nvPr/>
        </p:nvSpPr>
        <p:spPr>
          <a:xfrm>
            <a:off x="345192" y="225168"/>
            <a:ext cx="1522472" cy="4267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Mulai</a:t>
            </a:r>
            <a:endParaRPr lang="en-US" dirty="0"/>
          </a:p>
        </p:txBody>
      </p:sp>
      <p:sp>
        <p:nvSpPr>
          <p:cNvPr id="58" name="Parallelogram 57"/>
          <p:cNvSpPr/>
          <p:nvPr/>
        </p:nvSpPr>
        <p:spPr>
          <a:xfrm>
            <a:off x="2516231" y="72768"/>
            <a:ext cx="2126733" cy="73152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/>
              <a:t>Masukkan</a:t>
            </a:r>
            <a:r>
              <a:rPr lang="en-US" sz="1600" dirty="0"/>
              <a:t> Tinggi </a:t>
            </a:r>
            <a:r>
              <a:rPr lang="en-US" sz="1600" dirty="0" err="1"/>
              <a:t>Segitiga</a:t>
            </a:r>
            <a:r>
              <a:rPr lang="en-US" sz="1600" dirty="0"/>
              <a:t> </a:t>
            </a: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1867664" y="462144"/>
            <a:ext cx="74000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Elbow Connector 62"/>
          <p:cNvCxnSpPr>
            <a:stCxn id="58" idx="4"/>
            <a:endCxn id="46" idx="0"/>
          </p:cNvCxnSpPr>
          <p:nvPr/>
        </p:nvCxnSpPr>
        <p:spPr>
          <a:xfrm rot="5400000">
            <a:off x="1792756" y="83868"/>
            <a:ext cx="1066423" cy="2507263"/>
          </a:xfrm>
          <a:prstGeom prst="bentConnector3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Oval 68"/>
          <p:cNvSpPr/>
          <p:nvPr/>
        </p:nvSpPr>
        <p:spPr>
          <a:xfrm>
            <a:off x="3258024" y="3654329"/>
            <a:ext cx="1525803" cy="49809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/>
              <a:t>Selesai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36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7007" t="2649" r="60876" b="54231"/>
          <a:stretch/>
        </p:blipFill>
        <p:spPr>
          <a:xfrm>
            <a:off x="6411716" y="120099"/>
            <a:ext cx="4683913" cy="554372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6275" y="120100"/>
            <a:ext cx="5759354" cy="626705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16259" t="16089" r="36119" b="28916"/>
          <a:stretch/>
        </p:blipFill>
        <p:spPr>
          <a:xfrm>
            <a:off x="0" y="464233"/>
            <a:ext cx="6332562" cy="520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573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71628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Tugas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111" y="1082040"/>
            <a:ext cx="9323832" cy="5299265"/>
          </a:xfrm>
        </p:spPr>
        <p:txBody>
          <a:bodyPr>
            <a:normAutofit/>
          </a:bodyPr>
          <a:lstStyle/>
          <a:p>
            <a:r>
              <a:rPr lang="en-US" sz="2000" b="1" err="1"/>
              <a:t>Buatlah</a:t>
            </a:r>
            <a:r>
              <a:rPr lang="en-US" sz="2000" b="1"/>
              <a:t>  </a:t>
            </a:r>
            <a:r>
              <a:rPr lang="en-US" b="1" smtClean="0"/>
              <a:t>3 </a:t>
            </a:r>
            <a:r>
              <a:rPr lang="en-US" sz="2000" b="1" smtClean="0"/>
              <a:t>Program </a:t>
            </a:r>
            <a:r>
              <a:rPr lang="en-US" sz="2000" dirty="0"/>
              <a:t>yang 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menampilkan</a:t>
            </a:r>
            <a:r>
              <a:rPr lang="en-US" sz="2000" dirty="0"/>
              <a:t> </a:t>
            </a:r>
            <a:r>
              <a:rPr lang="en-US" sz="2000" dirty="0" err="1"/>
              <a:t>segitiga</a:t>
            </a:r>
            <a:r>
              <a:rPr lang="en-US" sz="2000" dirty="0"/>
              <a:t> </a:t>
            </a:r>
            <a:r>
              <a:rPr lang="en-US" sz="2000" dirty="0" err="1"/>
              <a:t>bintang</a:t>
            </a:r>
            <a:r>
              <a:rPr lang="en-US" sz="2000" dirty="0"/>
              <a:t> </a:t>
            </a:r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en-US" sz="2000" dirty="0" err="1"/>
              <a:t>gambar</a:t>
            </a:r>
            <a:r>
              <a:rPr lang="en-US" sz="2000" dirty="0"/>
              <a:t> </a:t>
            </a:r>
            <a:r>
              <a:rPr lang="en-US" sz="2000" dirty="0" err="1"/>
              <a:t>dibawah</a:t>
            </a:r>
            <a:r>
              <a:rPr lang="en-US" sz="2000" dirty="0"/>
              <a:t> </a:t>
            </a:r>
            <a:r>
              <a:rPr lang="en-US" sz="2000" err="1"/>
              <a:t>ini</a:t>
            </a:r>
            <a:r>
              <a:rPr lang="en-US" sz="2000"/>
              <a:t> </a:t>
            </a:r>
            <a:r>
              <a:rPr lang="en-US" sz="2000" smtClean="0"/>
              <a:t> {Pilih 2 dari 5 gambar (1 </a:t>
            </a:r>
            <a:r>
              <a:rPr lang="en-US" sz="2000" dirty="0"/>
              <a:t>Gambar = 1 </a:t>
            </a:r>
            <a:r>
              <a:rPr lang="en-US" sz="2000"/>
              <a:t>Program</a:t>
            </a:r>
            <a:r>
              <a:rPr lang="en-US" sz="2000" smtClean="0"/>
              <a:t>)} </a:t>
            </a:r>
            <a:r>
              <a:rPr lang="en-US" sz="2000" b="1" smtClean="0"/>
              <a:t>Deadline </a:t>
            </a:r>
            <a:r>
              <a:rPr lang="en-US" sz="2000" b="1"/>
              <a:t>: </a:t>
            </a:r>
            <a:r>
              <a:rPr lang="en-US" b="1" smtClean="0"/>
              <a:t>19</a:t>
            </a:r>
            <a:r>
              <a:rPr lang="en-US" sz="2000" b="1" smtClean="0"/>
              <a:t> </a:t>
            </a:r>
            <a:r>
              <a:rPr lang="en-US" sz="2000" b="1"/>
              <a:t>Mei </a:t>
            </a:r>
            <a:r>
              <a:rPr lang="en-US" sz="2000" b="1" smtClean="0"/>
              <a:t>2026</a:t>
            </a:r>
            <a:endParaRPr lang="en-US" sz="2000" b="1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r>
              <a:rPr lang="en-US" sz="2000" b="1" dirty="0"/>
              <a:t>	</a:t>
            </a:r>
            <a:r>
              <a:rPr lang="en-US" sz="2000" dirty="0"/>
              <a:t>		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7657" t="14132" r="19651" b="65719"/>
          <a:stretch/>
        </p:blipFill>
        <p:spPr>
          <a:xfrm>
            <a:off x="478322" y="1944312"/>
            <a:ext cx="2050724" cy="213539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75105" t="14692" r="14196" b="65904"/>
          <a:stretch/>
        </p:blipFill>
        <p:spPr>
          <a:xfrm>
            <a:off x="2773855" y="1944311"/>
            <a:ext cx="1758387" cy="207021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/>
          <a:srcRect l="28427" t="54617" r="56259" b="7137"/>
          <a:stretch/>
        </p:blipFill>
        <p:spPr>
          <a:xfrm>
            <a:off x="4777051" y="1996637"/>
            <a:ext cx="1623749" cy="201788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DB6763-2FD2-4DBA-8967-DF641047FD7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19574"/>
          <a:stretch/>
        </p:blipFill>
        <p:spPr>
          <a:xfrm>
            <a:off x="698490" y="4154671"/>
            <a:ext cx="2637183" cy="252898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26710D-A082-4ADC-BDC3-CD0F4E5129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3491" y="4231414"/>
            <a:ext cx="4267231" cy="2452246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200E409-8CB1-4055-9DCD-B62612D2EE4F}"/>
              </a:ext>
            </a:extLst>
          </p:cNvPr>
          <p:cNvSpPr/>
          <p:nvPr/>
        </p:nvSpPr>
        <p:spPr>
          <a:xfrm>
            <a:off x="8203096" y="1944311"/>
            <a:ext cx="3684104" cy="42444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>
                <a:solidFill>
                  <a:schemeClr val="tx1"/>
                </a:solidFill>
              </a:rPr>
              <a:t>Jelaskan</a:t>
            </a:r>
            <a:r>
              <a:rPr lang="en-US" b="1" dirty="0">
                <a:solidFill>
                  <a:schemeClr val="tx1"/>
                </a:solidFill>
              </a:rPr>
              <a:t> Program yang </a:t>
            </a:r>
            <a:r>
              <a:rPr lang="en-US" b="1" dirty="0" err="1">
                <a:solidFill>
                  <a:schemeClr val="tx1"/>
                </a:solidFill>
              </a:rPr>
              <a:t>anda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buat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menggunakan</a:t>
            </a:r>
            <a:r>
              <a:rPr lang="en-US" b="1" dirty="0">
                <a:solidFill>
                  <a:schemeClr val="tx1"/>
                </a:solidFill>
              </a:rPr>
              <a:t> Video </a:t>
            </a:r>
          </a:p>
          <a:p>
            <a:r>
              <a:rPr lang="en-US" dirty="0">
                <a:solidFill>
                  <a:schemeClr val="tx1"/>
                </a:solidFill>
              </a:rPr>
              <a:t>File yang </a:t>
            </a:r>
            <a:r>
              <a:rPr lang="en-US" dirty="0" err="1">
                <a:solidFill>
                  <a:schemeClr val="tx1"/>
                </a:solidFill>
              </a:rPr>
              <a:t>dikumpulkan</a:t>
            </a:r>
            <a:r>
              <a:rPr lang="en-US" dirty="0">
                <a:solidFill>
                  <a:schemeClr val="tx1"/>
                </a:solidFill>
              </a:rPr>
              <a:t>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mtClean="0">
                <a:solidFill>
                  <a:schemeClr val="tx1"/>
                </a:solidFill>
              </a:rPr>
              <a:t>3 </a:t>
            </a:r>
            <a:r>
              <a:rPr lang="en-US" smtClean="0">
                <a:solidFill>
                  <a:schemeClr val="tx1"/>
                </a:solidFill>
              </a:rPr>
              <a:t>Source </a:t>
            </a:r>
            <a:r>
              <a:rPr lang="en-US" dirty="0">
                <a:solidFill>
                  <a:schemeClr val="tx1"/>
                </a:solidFill>
              </a:rPr>
              <a:t>Code Program .c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Link Video </a:t>
            </a:r>
            <a:r>
              <a:rPr lang="en-US" dirty="0" err="1">
                <a:solidFill>
                  <a:schemeClr val="tx1"/>
                </a:solidFill>
              </a:rPr>
              <a:t>Penjelasan</a:t>
            </a:r>
            <a:r>
              <a:rPr lang="en-US" dirty="0">
                <a:solidFill>
                  <a:schemeClr val="tx1"/>
                </a:solidFill>
              </a:rPr>
              <a:t> Program (link video </a:t>
            </a:r>
            <a:r>
              <a:rPr lang="en-US" dirty="0" err="1">
                <a:solidFill>
                  <a:schemeClr val="tx1"/>
                </a:solidFill>
              </a:rPr>
              <a:t>dibackup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dalam</a:t>
            </a:r>
            <a:r>
              <a:rPr lang="en-US" dirty="0">
                <a:solidFill>
                  <a:schemeClr val="tx1"/>
                </a:solidFill>
              </a:rPr>
              <a:t> file .excel –</a:t>
            </a:r>
            <a:r>
              <a:rPr lang="en-US" dirty="0" err="1">
                <a:solidFill>
                  <a:schemeClr val="tx1"/>
                </a:solidFill>
              </a:rPr>
              <a:t>Dikoordinir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Komting</a:t>
            </a:r>
            <a:r>
              <a:rPr lang="en-US" dirty="0">
                <a:solidFill>
                  <a:schemeClr val="tx1"/>
                </a:solidFill>
              </a:rPr>
              <a:t> Kelas)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Keep Spirit and Do Your Best</a:t>
            </a:r>
            <a:r>
              <a:rPr lang="en-US" dirty="0">
                <a:solidFill>
                  <a:schemeClr val="tx1"/>
                </a:solidFill>
              </a:rPr>
              <a:t/>
            </a:r>
            <a:br>
              <a:rPr lang="en-US" dirty="0">
                <a:solidFill>
                  <a:schemeClr val="tx1"/>
                </a:solidFill>
              </a:rPr>
            </a:br>
            <a:endParaRPr lang="en-ID" dirty="0">
              <a:solidFill>
                <a:schemeClr val="tx1"/>
              </a:solidFill>
            </a:endParaRPr>
          </a:p>
        </p:txBody>
      </p:sp>
      <p:pic>
        <p:nvPicPr>
          <p:cNvPr id="11" name="Graphic 10" descr="Drum">
            <a:extLst>
              <a:ext uri="{FF2B5EF4-FFF2-40B4-BE49-F238E27FC236}">
                <a16:creationId xmlns:a16="http://schemas.microsoft.com/office/drawing/2014/main" id="{F42BB8CE-F272-47ED-B590-9FA7C5042F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1258771" y="5184426"/>
            <a:ext cx="469478" cy="469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84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8.9|43.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3.3|15.6|0.6|16.6|4.6|4.2|7.3|4.2|13.9|1.9|1.9|4.8|4.6|2.7|4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18.2|3.5"/>
</p:tagLst>
</file>

<file path=ppt/theme/theme1.xml><?xml version="1.0" encoding="utf-8"?>
<a:theme xmlns:a="http://schemas.openxmlformats.org/drawingml/2006/main" name="Headlines">
  <a:themeElements>
    <a:clrScheme name="Headlines">
      <a:dk1>
        <a:sysClr val="windowText" lastClr="000000"/>
      </a:dk1>
      <a:lt1>
        <a:sysClr val="window" lastClr="FFFFFF"/>
      </a:lt1>
      <a:dk2>
        <a:srgbClr val="1D1A1D"/>
      </a:dk2>
      <a:lt2>
        <a:srgbClr val="F5F5F5"/>
      </a:lt2>
      <a:accent1>
        <a:srgbClr val="439EB7"/>
      </a:accent1>
      <a:accent2>
        <a:srgbClr val="E28B55"/>
      </a:accent2>
      <a:accent3>
        <a:srgbClr val="DCB64D"/>
      </a:accent3>
      <a:accent4>
        <a:srgbClr val="4CA198"/>
      </a:accent4>
      <a:accent5>
        <a:srgbClr val="835B82"/>
      </a:accent5>
      <a:accent6>
        <a:srgbClr val="645135"/>
      </a:accent6>
      <a:hlink>
        <a:srgbClr val="439EB7"/>
      </a:hlink>
      <a:folHlink>
        <a:srgbClr val="835B82"/>
      </a:folHlink>
    </a:clrScheme>
    <a:fontScheme name="Headlines">
      <a:majorFont>
        <a:latin typeface="Century Schoolbook" panose="020406040505050203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adlines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100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88900" dist="25400" dir="10800000">
              <a:srgbClr val="000000">
                <a:alpha val="25000"/>
              </a:srgbClr>
            </a:innerShdw>
            <a:outerShdw blurRad="25400" dist="25400" dir="5400000" rotWithShape="0">
              <a:srgbClr val="FFFFFF">
                <a:alpha val="1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adlines" id="{3841520A-25F2-4EB8-BE4C-611DB5ABEED9}" vid="{ECD25A4C-D97E-4C12-84B1-63580BFFAEE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TM10001103[[fn=Headlines]]</Template>
  <TotalTime>107</TotalTime>
  <Words>320</Words>
  <Application>Microsoft Office PowerPoint</Application>
  <PresentationFormat>Widescreen</PresentationFormat>
  <Paragraphs>85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Schoolbook</vt:lpstr>
      <vt:lpstr>Corbel</vt:lpstr>
      <vt:lpstr>Headlines</vt:lpstr>
      <vt:lpstr>   Algoritma Pemrograman     Pertemuan VI.II Perulangan Bersarang / Nested Loop </vt:lpstr>
      <vt:lpstr>Perulangan Bersarang / Nested Loop</vt:lpstr>
      <vt:lpstr>PowerPoint Presentation</vt:lpstr>
      <vt:lpstr>Contoh [Mebuat Segitiga Dari Simbol]</vt:lpstr>
      <vt:lpstr>Algoritma Perulangan Bersarang</vt:lpstr>
      <vt:lpstr>Contoh Pengulangan FOR dalam FOR  (v)</vt:lpstr>
      <vt:lpstr>PowerPoint Presentation</vt:lpstr>
      <vt:lpstr>PowerPoint Presentation</vt:lpstr>
      <vt:lpstr>Tugas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Pemrograman Dasar</dc:title>
  <dc:creator>Retno Mumpuni</dc:creator>
  <cp:lastModifiedBy>Reviewer Santika 2023</cp:lastModifiedBy>
  <cp:revision>13</cp:revision>
  <dcterms:created xsi:type="dcterms:W3CDTF">2020-04-14T01:38:37Z</dcterms:created>
  <dcterms:modified xsi:type="dcterms:W3CDTF">2026-05-12T03:34:06Z</dcterms:modified>
</cp:coreProperties>
</file>