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5.svg" ContentType="image/svg+xml"/>
  <Override PartName="/ppt/media/image2.svg" ContentType="image/svg+xml"/>
  <Override PartName="/ppt/media/image21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9" r:id="rId4"/>
    <p:sldId id="257" r:id="rId5"/>
    <p:sldId id="264" r:id="rId6"/>
    <p:sldId id="263" r:id="rId7"/>
    <p:sldId id="261" r:id="rId8"/>
    <p:sldId id="269" r:id="rId9"/>
    <p:sldId id="266" r:id="rId10"/>
    <p:sldId id="267" r:id="rId11"/>
    <p:sldId id="268" r:id="rId12"/>
    <p:sldId id="270" r:id="rId13"/>
    <p:sldId id="271" r:id="rId14"/>
    <p:sldId id="258" r:id="rId15"/>
    <p:sldId id="273" r:id="rId16"/>
    <p:sldId id="265" r:id="rId17"/>
  </p:sldIdLst>
  <p:sldSz cx="18288000" cy="10287000"/>
  <p:notesSz cx="6858000" cy="9144000"/>
  <p:embeddedFontLst>
    <p:embeddedFont>
      <p:font typeface="Arimo" panose="020B0604020202020204"/>
      <p:regular r:id="rId21"/>
    </p:embeddedFont>
    <p:embeddedFont>
      <p:font typeface="Comic Sans MS" panose="030F0702030302020204" pitchFamily="66" charset="0"/>
      <p:regular r:id="rId22"/>
      <p:bold r:id="rId23"/>
      <p:italic r:id="rId24"/>
      <p:boldItalic r:id="rId25"/>
    </p:embeddedFont>
    <p:embeddedFont>
      <p:font typeface="League Spartan" panose="00000800000000000000"/>
      <p:bold r:id="rId26"/>
    </p:embeddedFont>
    <p:embeddedFont>
      <p:font typeface="Calibri" panose="020F0502020204030204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41" d="100"/>
          <a:sy n="41" d="100"/>
        </p:scale>
        <p:origin x="106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6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font" Target="fonts/font10.fntdata"/><Relationship Id="rId3" Type="http://schemas.openxmlformats.org/officeDocument/2006/relationships/slide" Target="slides/slide1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4.svg"/><Relationship Id="rId3" Type="http://schemas.openxmlformats.org/officeDocument/2006/relationships/image" Target="../media/image9.png"/><Relationship Id="rId2" Type="http://schemas.openxmlformats.org/officeDocument/2006/relationships/image" Target="../media/image2.sv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5.svg"/><Relationship Id="rId7" Type="http://schemas.openxmlformats.org/officeDocument/2006/relationships/image" Target="../media/image14.png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8.svg"/><Relationship Id="rId3" Type="http://schemas.openxmlformats.org/officeDocument/2006/relationships/image" Target="../media/image13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8.svg"/><Relationship Id="rId7" Type="http://schemas.openxmlformats.org/officeDocument/2006/relationships/image" Target="../media/image13.png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4.svg"/><Relationship Id="rId3" Type="http://schemas.openxmlformats.org/officeDocument/2006/relationships/image" Target="../media/image9.png"/><Relationship Id="rId2" Type="http://schemas.openxmlformats.org/officeDocument/2006/relationships/image" Target="../media/image2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svg"/><Relationship Id="rId7" Type="http://schemas.openxmlformats.org/officeDocument/2006/relationships/image" Target="../media/image13.png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4.svg"/><Relationship Id="rId3" Type="http://schemas.openxmlformats.org/officeDocument/2006/relationships/image" Target="../media/image9.png"/><Relationship Id="rId2" Type="http://schemas.openxmlformats.org/officeDocument/2006/relationships/image" Target="../media/image2.sv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svg"/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8.svg"/><Relationship Id="rId3" Type="http://schemas.openxmlformats.org/officeDocument/2006/relationships/image" Target="../media/image13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8.svg"/><Relationship Id="rId3" Type="http://schemas.openxmlformats.org/officeDocument/2006/relationships/image" Target="../media/image13.png"/><Relationship Id="rId2" Type="http://schemas.openxmlformats.org/officeDocument/2006/relationships/image" Target="../media/image4.sv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6.svg"/><Relationship Id="rId7" Type="http://schemas.openxmlformats.org/officeDocument/2006/relationships/image" Target="../media/image10.png"/><Relationship Id="rId6" Type="http://schemas.openxmlformats.org/officeDocument/2006/relationships/image" Target="../media/image4.svg"/><Relationship Id="rId5" Type="http://schemas.openxmlformats.org/officeDocument/2006/relationships/image" Target="../media/image9.png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21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.sv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09232" y="-227583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0"/>
                </a:moveTo>
                <a:lnTo>
                  <a:pt x="5051652" y="0"/>
                </a:lnTo>
                <a:lnTo>
                  <a:pt x="5051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179995" flipV="1">
            <a:off x="-518710" y="8048430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22216" y="640585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57400" y="2964217"/>
            <a:ext cx="15069604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5400">
                <a:solidFill>
                  <a:srgbClr val="524384"/>
                </a:solidFill>
                <a:latin typeface="Comic Sans MS" panose="030F0702030302020204" pitchFamily="66" charset="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ETIKA DAN KOMPETENSI INFORMATIKA</a:t>
            </a:r>
            <a:endParaRPr lang="en-US" sz="5400">
              <a:solidFill>
                <a:srgbClr val="524384"/>
              </a:solidFill>
              <a:latin typeface="Comic Sans MS" panose="030F0702030302020204" pitchFamily="66" charset="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781800" y="8856737"/>
            <a:ext cx="10023926" cy="143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609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 </a:t>
            </a:r>
            <a:r>
              <a:rPr lang="en-US" sz="32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Program Studi Informatika</a:t>
            </a:r>
            <a:endParaRPr lang="en-US" sz="3200"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ctr">
              <a:spcBef>
                <a:spcPct val="0"/>
              </a:spcBef>
            </a:pPr>
            <a:r>
              <a:rPr lang="en-US" sz="32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Fakultas Ilmu Komputer – UPN “Veteran” Jawa Timur</a:t>
            </a:r>
            <a:endParaRPr lang="en-US" sz="3200"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6600" y="190007"/>
            <a:ext cx="8866480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34770" y="135263"/>
            <a:ext cx="10750139" cy="112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5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Capaian Pembelajaran</a:t>
            </a:r>
            <a:endParaRPr lang="en-US" sz="5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24000" y="1558704"/>
            <a:ext cx="15669352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CPL02 – Sikap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Memiliki kepekaan sosial, kepedulian lingkungan, penghargaan terhadap keberagaman, dan berperan dalam kemajuan bangsa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CPL06 – KU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Mampu menerapkan pemikiran ilmiah, mengambil keputusan secara tepat dalam menyelesaikan masalah, menegakkan integritas akademik dan profesi, serta mencegah plagiasi 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04800" y="1339652"/>
            <a:ext cx="1001303" cy="1213048"/>
            <a:chOff x="0" y="-58587"/>
            <a:chExt cx="263718" cy="3194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8587"/>
              <a:ext cx="263718" cy="319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1</a:t>
              </a:r>
              <a:endParaRPr lang="en-US" sz="4000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71613" y="6080319"/>
            <a:ext cx="1588724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Mahasiswa mampu menjelaskan konsep berkaitan dengan etika dan kompetensi informatika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Mahasiswa mampu membuat contoh penerapan konsep etika dan kompetensi informatika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just">
              <a:spcBef>
                <a:spcPct val="0"/>
              </a:spcBef>
            </a:pPr>
            <a:r>
              <a:rPr lang="en-US" sz="32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Mahasiswa mampu menganalisis konten media sosial dalam perspektif etika dan kompetensi informatika </a:t>
            </a:r>
            <a:endParaRPr lang="en-US" sz="32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838200" y="6286500"/>
            <a:ext cx="1001303" cy="887561"/>
            <a:chOff x="0" y="0"/>
            <a:chExt cx="263718" cy="23376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263718" cy="319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2</a:t>
              </a:r>
              <a:endParaRPr lang="en-US" sz="4000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rot="-4179995" flipV="1">
            <a:off x="-3686964" y="-3913452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81400" y="202858"/>
            <a:ext cx="8526568" cy="1179216"/>
            <a:chOff x="0" y="0"/>
            <a:chExt cx="2245680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45680" cy="310575"/>
            </a:xfrm>
            <a:custGeom>
              <a:avLst/>
              <a:gdLst/>
              <a:ahLst/>
              <a:cxnLst/>
              <a:rect l="l" t="t" r="r" b="b"/>
              <a:pathLst>
                <a:path w="2245680" h="310575">
                  <a:moveTo>
                    <a:pt x="90798" y="0"/>
                  </a:moveTo>
                  <a:lnTo>
                    <a:pt x="2154883" y="0"/>
                  </a:lnTo>
                  <a:cubicBezTo>
                    <a:pt x="2178964" y="0"/>
                    <a:pt x="2202058" y="9566"/>
                    <a:pt x="2219086" y="26594"/>
                  </a:cubicBezTo>
                  <a:cubicBezTo>
                    <a:pt x="2236114" y="43622"/>
                    <a:pt x="2245680" y="66717"/>
                    <a:pt x="2245680" y="90798"/>
                  </a:cubicBezTo>
                  <a:lnTo>
                    <a:pt x="2245680" y="219778"/>
                  </a:lnTo>
                  <a:cubicBezTo>
                    <a:pt x="2245680" y="269924"/>
                    <a:pt x="2205029" y="310575"/>
                    <a:pt x="2154883" y="310575"/>
                  </a:cubicBezTo>
                  <a:lnTo>
                    <a:pt x="90798" y="310575"/>
                  </a:lnTo>
                  <a:cubicBezTo>
                    <a:pt x="66717" y="310575"/>
                    <a:pt x="43622" y="301009"/>
                    <a:pt x="26594" y="283981"/>
                  </a:cubicBezTo>
                  <a:cubicBezTo>
                    <a:pt x="9566" y="266953"/>
                    <a:pt x="0" y="243859"/>
                    <a:pt x="0" y="219778"/>
                  </a:cubicBezTo>
                  <a:lnTo>
                    <a:pt x="0" y="90798"/>
                  </a:lnTo>
                  <a:cubicBezTo>
                    <a:pt x="0" y="66717"/>
                    <a:pt x="9566" y="43622"/>
                    <a:pt x="26594" y="26594"/>
                  </a:cubicBezTo>
                  <a:cubicBezTo>
                    <a:pt x="43622" y="9566"/>
                    <a:pt x="66717" y="0"/>
                    <a:pt x="90798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245680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-36079" y="3357297"/>
            <a:ext cx="6741679" cy="6601668"/>
          </a:xfrm>
          <a:custGeom>
            <a:avLst/>
            <a:gdLst/>
            <a:ahLst/>
            <a:cxnLst/>
            <a:rect l="l" t="t" r="r" b="b"/>
            <a:pathLst>
              <a:path w="8104727" h="6601668">
                <a:moveTo>
                  <a:pt x="0" y="0"/>
                </a:moveTo>
                <a:lnTo>
                  <a:pt x="8104727" y="0"/>
                </a:lnTo>
                <a:lnTo>
                  <a:pt x="8104727" y="6601668"/>
                </a:lnTo>
                <a:lnTo>
                  <a:pt x="0" y="660166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946757" y="154847"/>
            <a:ext cx="7666218" cy="116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6795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Latar Belakang</a:t>
            </a:r>
            <a:endParaRPr lang="en-US" sz="6795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8" name="Freeform 8"/>
          <p:cNvSpPr/>
          <p:nvPr/>
        </p:nvSpPr>
        <p:spPr>
          <a:xfrm rot="-4179995" flipV="1">
            <a:off x="-3686964" y="-3913452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348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772768" y="9958965"/>
            <a:ext cx="16968196" cy="975735"/>
            <a:chOff x="0" y="0"/>
            <a:chExt cx="4468990" cy="25698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705600" y="1382074"/>
            <a:ext cx="11277600" cy="8617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/>
              <a:t>1. Konsep Etika dan kompetensi informatika</a:t>
            </a:r>
            <a:endParaRPr lang="en-US" sz="4000"/>
          </a:p>
          <a:p>
            <a:r>
              <a:rPr lang="en-US" sz="4000"/>
              <a:t>2. Profesi dan profesionalisme dalam TI</a:t>
            </a:r>
            <a:endParaRPr lang="en-US" sz="4000"/>
          </a:p>
          <a:p>
            <a:r>
              <a:rPr lang="en-US" sz="4000"/>
              <a:t>3. Perkembangan etika computer &amp; cyberethics</a:t>
            </a:r>
            <a:endParaRPr lang="en-US" sz="4000"/>
          </a:p>
          <a:p>
            <a:r>
              <a:rPr lang="en-US" sz="4000"/>
              <a:t>4. Organisasi &amp; kode etik profesi</a:t>
            </a:r>
            <a:endParaRPr lang="en-US" sz="4000"/>
          </a:p>
          <a:p>
            <a:r>
              <a:rPr lang="en-US" sz="4000"/>
              <a:t>5. Privasi</a:t>
            </a:r>
            <a:endParaRPr lang="en-US" sz="4000"/>
          </a:p>
          <a:p>
            <a:r>
              <a:rPr lang="en-US" sz="4000"/>
              <a:t>6. Etika bisnis &amp; e-commerce</a:t>
            </a:r>
            <a:endParaRPr lang="en-US" sz="4000"/>
          </a:p>
          <a:p>
            <a:r>
              <a:rPr lang="en-US" sz="4000"/>
              <a:t>7. Contoh penerapan Konsep Etika dan Kompetensi Informatika</a:t>
            </a:r>
            <a:endParaRPr lang="en-US" sz="4000"/>
          </a:p>
          <a:p>
            <a:r>
              <a:rPr lang="en-US" sz="4000"/>
              <a:t>8. UU Hak Cipta &amp; lisensi Perangkat lunak</a:t>
            </a:r>
            <a:endParaRPr lang="en-US" sz="4000"/>
          </a:p>
          <a:p>
            <a:r>
              <a:rPr lang="en-US" sz="4000"/>
              <a:t>9. Software bebas, lisensi dan open source</a:t>
            </a:r>
            <a:endParaRPr lang="en-US" sz="4000"/>
          </a:p>
          <a:p>
            <a:r>
              <a:rPr lang="en-US" sz="4000"/>
              <a:t>10. Cybercrime &amp; regulasi hukum di Indonesia</a:t>
            </a:r>
            <a:endParaRPr lang="en-US" sz="4000"/>
          </a:p>
          <a:p>
            <a:r>
              <a:rPr lang="en-ID" sz="4000"/>
              <a:t>11. Digital forensic &amp; audit system informasi</a:t>
            </a:r>
            <a:endParaRPr lang="en-ID" sz="4000"/>
          </a:p>
          <a:p>
            <a:r>
              <a:rPr lang="en-ID" sz="4000"/>
              <a:t>12. Isu etika kontemporer dalam TI</a:t>
            </a:r>
            <a:endParaRPr lang="en-ID" sz="4000"/>
          </a:p>
          <a:p>
            <a:r>
              <a:rPr lang="en-ID" sz="4000"/>
              <a:t>13. Studi kasus etika TI</a:t>
            </a:r>
            <a:endParaRPr lang="en-ID" sz="40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" y="1512048"/>
            <a:ext cx="6248400" cy="68318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75670" y="1028700"/>
            <a:ext cx="9630381" cy="1179216"/>
            <a:chOff x="0" y="0"/>
            <a:chExt cx="2536397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6397" cy="310575"/>
            </a:xfrm>
            <a:custGeom>
              <a:avLst/>
              <a:gdLst/>
              <a:ahLst/>
              <a:cxnLst/>
              <a:rect l="l" t="t" r="r" b="b"/>
              <a:pathLst>
                <a:path w="2536397" h="310575">
                  <a:moveTo>
                    <a:pt x="80391" y="0"/>
                  </a:moveTo>
                  <a:lnTo>
                    <a:pt x="2456006" y="0"/>
                  </a:lnTo>
                  <a:cubicBezTo>
                    <a:pt x="2500405" y="0"/>
                    <a:pt x="2536397" y="35992"/>
                    <a:pt x="2536397" y="80391"/>
                  </a:cubicBezTo>
                  <a:lnTo>
                    <a:pt x="2536397" y="230185"/>
                  </a:lnTo>
                  <a:cubicBezTo>
                    <a:pt x="2536397" y="274583"/>
                    <a:pt x="2500405" y="310575"/>
                    <a:pt x="2456006" y="310575"/>
                  </a:cubicBezTo>
                  <a:lnTo>
                    <a:pt x="80391" y="310575"/>
                  </a:lnTo>
                  <a:cubicBezTo>
                    <a:pt x="35992" y="310575"/>
                    <a:pt x="0" y="274583"/>
                    <a:pt x="0" y="230185"/>
                  </a:cubicBezTo>
                  <a:lnTo>
                    <a:pt x="0" y="80391"/>
                  </a:lnTo>
                  <a:cubicBezTo>
                    <a:pt x="0" y="35992"/>
                    <a:pt x="35992" y="0"/>
                    <a:pt x="80391" y="0"/>
                  </a:cubicBez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36397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 rot="-4179995" flipV="1">
            <a:off x="-4295863" y="-3048175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300"/>
                </a:moveTo>
                <a:lnTo>
                  <a:pt x="6885076" y="7367300"/>
                </a:lnTo>
                <a:lnTo>
                  <a:pt x="6885076" y="0"/>
                </a:lnTo>
                <a:lnTo>
                  <a:pt x="0" y="0"/>
                </a:lnTo>
                <a:lnTo>
                  <a:pt x="0" y="736730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582632" y="-142192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-183009" y="714760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0" y="3251660"/>
                </a:moveTo>
                <a:lnTo>
                  <a:pt x="5463545" y="3251660"/>
                </a:lnTo>
                <a:lnTo>
                  <a:pt x="5463545" y="0"/>
                </a:lnTo>
                <a:lnTo>
                  <a:pt x="0" y="0"/>
                </a:lnTo>
                <a:lnTo>
                  <a:pt x="0" y="32516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82452" y="292615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23270" y="1037845"/>
            <a:ext cx="10041460" cy="117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6795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Referensi</a:t>
            </a:r>
            <a:endParaRPr lang="en-US" sz="6795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93170" y="2692875"/>
            <a:ext cx="12272992" cy="6356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Edgar, Stacey L. Morality and Machines: Perspectives on Computer Ethics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Bynum, Terrel Ward &amp; Rogerson, Simon. Computer Ethics and Professional Responsibility: Introductory Text &amp; Readings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Kizza, Joseph Migga, Ethical and Social Issues in the Information Age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Reynolds, G.W. Ethics in Information Technology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Undang-Undang Informasi dan Transaksi Elektronik (UU ITE) 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80717" y="176771"/>
            <a:ext cx="9630381" cy="1179216"/>
            <a:chOff x="0" y="0"/>
            <a:chExt cx="2536397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6397" cy="310575"/>
            </a:xfrm>
            <a:custGeom>
              <a:avLst/>
              <a:gdLst/>
              <a:ahLst/>
              <a:cxnLst/>
              <a:rect l="l" t="t" r="r" b="b"/>
              <a:pathLst>
                <a:path w="2536397" h="310575">
                  <a:moveTo>
                    <a:pt x="80391" y="0"/>
                  </a:moveTo>
                  <a:lnTo>
                    <a:pt x="2456006" y="0"/>
                  </a:lnTo>
                  <a:cubicBezTo>
                    <a:pt x="2500405" y="0"/>
                    <a:pt x="2536397" y="35992"/>
                    <a:pt x="2536397" y="80391"/>
                  </a:cubicBezTo>
                  <a:lnTo>
                    <a:pt x="2536397" y="230185"/>
                  </a:lnTo>
                  <a:cubicBezTo>
                    <a:pt x="2536397" y="274583"/>
                    <a:pt x="2500405" y="310575"/>
                    <a:pt x="2456006" y="310575"/>
                  </a:cubicBezTo>
                  <a:lnTo>
                    <a:pt x="80391" y="310575"/>
                  </a:lnTo>
                  <a:cubicBezTo>
                    <a:pt x="35992" y="310575"/>
                    <a:pt x="0" y="274583"/>
                    <a:pt x="0" y="230185"/>
                  </a:cubicBezTo>
                  <a:lnTo>
                    <a:pt x="0" y="80391"/>
                  </a:lnTo>
                  <a:cubicBezTo>
                    <a:pt x="0" y="35992"/>
                    <a:pt x="35992" y="0"/>
                    <a:pt x="80391" y="0"/>
                  </a:cubicBez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536397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80717" y="254083"/>
            <a:ext cx="10041460" cy="117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6795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Assesment</a:t>
            </a:r>
            <a:endParaRPr lang="en-US" sz="6795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3510195" y="102870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0"/>
                </a:moveTo>
                <a:lnTo>
                  <a:pt x="5051652" y="0"/>
                </a:lnTo>
                <a:lnTo>
                  <a:pt x="5051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4179995" flipV="1">
            <a:off x="-518710" y="8048430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522216" y="640585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248749" y="2250944"/>
            <a:ext cx="7821007" cy="2509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Keaktifan dalam kelas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Tugas individu dan kelompok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Presentasi 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742950" indent="-742950" algn="just">
              <a:lnSpc>
                <a:spcPts val="5040"/>
              </a:lnSpc>
              <a:spcBef>
                <a:spcPct val="0"/>
              </a:spcBef>
              <a:buAutoNum type="arabicPeriod"/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UTS dan UAS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99" y="1536813"/>
            <a:ext cx="7654701" cy="86153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34835" y="78608"/>
            <a:ext cx="8092628" cy="1179216"/>
            <a:chOff x="-250775" y="0"/>
            <a:chExt cx="10790171" cy="1572287"/>
          </a:xfrm>
        </p:grpSpPr>
        <p:grpSp>
          <p:nvGrpSpPr>
            <p:cNvPr id="3" name="Group 3"/>
            <p:cNvGrpSpPr/>
            <p:nvPr/>
          </p:nvGrpSpPr>
          <p:grpSpPr>
            <a:xfrm>
              <a:off x="25400" y="0"/>
              <a:ext cx="10513996" cy="1572287"/>
              <a:chOff x="0" y="0"/>
              <a:chExt cx="2076839" cy="31057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76839" cy="310575"/>
              </a:xfrm>
              <a:custGeom>
                <a:avLst/>
                <a:gdLst/>
                <a:ahLst/>
                <a:cxnLst/>
                <a:rect l="l" t="t" r="r" b="b"/>
                <a:pathLst>
                  <a:path w="2076839" h="310575">
                    <a:moveTo>
                      <a:pt x="98179" y="0"/>
                    </a:moveTo>
                    <a:lnTo>
                      <a:pt x="1978659" y="0"/>
                    </a:lnTo>
                    <a:cubicBezTo>
                      <a:pt x="2032883" y="0"/>
                      <a:pt x="2076839" y="43956"/>
                      <a:pt x="2076839" y="98179"/>
                    </a:cubicBezTo>
                    <a:lnTo>
                      <a:pt x="2076839" y="212396"/>
                    </a:lnTo>
                    <a:cubicBezTo>
                      <a:pt x="2076839" y="266619"/>
                      <a:pt x="2032883" y="310575"/>
                      <a:pt x="1978659" y="310575"/>
                    </a:cubicBezTo>
                    <a:lnTo>
                      <a:pt x="98179" y="310575"/>
                    </a:lnTo>
                    <a:cubicBezTo>
                      <a:pt x="43956" y="310575"/>
                      <a:pt x="0" y="266619"/>
                      <a:pt x="0" y="212396"/>
                    </a:cubicBezTo>
                    <a:lnTo>
                      <a:pt x="0" y="98179"/>
                    </a:lnTo>
                    <a:cubicBezTo>
                      <a:pt x="0" y="43956"/>
                      <a:pt x="43956" y="0"/>
                      <a:pt x="98179" y="0"/>
                    </a:cubicBezTo>
                    <a:close/>
                  </a:path>
                </a:pathLst>
              </a:custGeom>
              <a:solidFill>
                <a:srgbClr val="524384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2076839" cy="3582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-250775" y="358184"/>
              <a:ext cx="10790171" cy="902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4400">
                  <a:solidFill>
                    <a:srgbClr val="FFFFFF"/>
                  </a:solidFill>
                  <a:latin typeface="League Spartan" panose="00000800000000000000"/>
                  <a:ea typeface="League Spartan" panose="00000800000000000000"/>
                  <a:cs typeface="League Spartan" panose="00000800000000000000"/>
                  <a:sym typeface="League Spartan" panose="00000800000000000000"/>
                </a:rPr>
                <a:t>Kontrak Kuliah</a:t>
              </a:r>
              <a:endParaRPr lang="en-US" sz="4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-3657600" y="64770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0"/>
                </a:moveTo>
                <a:lnTo>
                  <a:pt x="5051652" y="0"/>
                </a:lnTo>
                <a:lnTo>
                  <a:pt x="5051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9995" flipV="1">
            <a:off x="-2830807" y="7034676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522216" y="640585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3" name="object 4"/>
          <p:cNvGraphicFramePr>
            <a:graphicFrameLocks noGrp="1"/>
          </p:cNvGraphicFramePr>
          <p:nvPr/>
        </p:nvGraphicFramePr>
        <p:xfrm>
          <a:off x="609600" y="1292993"/>
          <a:ext cx="17678401" cy="86307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96995"/>
                <a:gridCol w="10381406"/>
              </a:tblGrid>
              <a:tr h="51727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3200" b="1" spc="-5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 panose="020F0502020204030204"/>
                        </a:rPr>
                        <a:t>Perihal</a:t>
                      </a:r>
                      <a:endParaRPr sz="320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3200" b="1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 panose="020F0502020204030204"/>
                        </a:rPr>
                        <a:t>Keterangan</a:t>
                      </a:r>
                      <a:endParaRPr sz="320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51727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Dosen</a:t>
                      </a: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Pengampu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Henni Endah 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Wahanani</a:t>
                      </a: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, ST.,</a:t>
                      </a: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M.Kom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</a:tr>
              <a:tr h="51727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No HP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085706060407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</a:tr>
              <a:tr h="51727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Perkuliahan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>
                          <a:latin typeface="Comic Sans MS" panose="030F0702030302020204" pitchFamily="66" charset="0"/>
                          <a:cs typeface="Calibri" panose="020F0502020204030204"/>
                        </a:rPr>
                        <a:t> 1-7, ETS, 9-15, EAS</a:t>
                      </a:r>
                      <a:endParaRPr lang="en-US" sz="320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>
                          <a:latin typeface="Comic Sans MS" panose="030F0702030302020204" pitchFamily="66" charset="0"/>
                          <a:cs typeface="Calibri" panose="020F0502020204030204"/>
                        </a:rPr>
                        <a:t>Kelas A,E,F (bergantian dgn pak Yoga stlh ETS)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</a:tr>
              <a:tr h="51727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Evaluasi</a:t>
                      </a: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Tengah Semester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>
                          <a:latin typeface="Comic Sans MS" panose="030F0702030302020204" pitchFamily="66" charset="0"/>
                          <a:cs typeface="Calibri" panose="020F0502020204030204"/>
                        </a:rPr>
                        <a:t>13-24 Oktober 2025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</a:tr>
              <a:tr h="52700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Evaluasi</a:t>
                      </a:r>
                      <a:r>
                        <a:rPr lang="en-US"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Akhir Semester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>
                          <a:latin typeface="Comic Sans MS" panose="030F0702030302020204" pitchFamily="66" charset="0"/>
                          <a:cs typeface="Calibri" panose="020F0502020204030204"/>
                        </a:rPr>
                        <a:t>15-24 Desember 2025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5D5"/>
                    </a:solidFill>
                  </a:tcPr>
                </a:tc>
              </a:tr>
              <a:tr h="193889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Komting/</a:t>
                      </a:r>
                      <a:r>
                        <a:rPr sz="3200" spc="-4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HP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spc="-10">
                          <a:latin typeface="Comic Sans MS" panose="030F0702030302020204" pitchFamily="66" charset="0"/>
                          <a:cs typeface="Calibri" panose="020F0502020204030204"/>
                        </a:rPr>
                        <a:t>Kelas A: </a:t>
                      </a:r>
                      <a:r>
                        <a:rPr lang="en-ID" sz="3200" kern="1200" spc="-1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Calibri" panose="020F0502020204030204"/>
                        </a:rPr>
                        <a:t>Serafine Djohan Sadipun</a:t>
                      </a:r>
                      <a:endParaRPr lang="en-US" sz="3200" kern="1200" spc="-1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+mn-ea"/>
                        <a:cs typeface="Calibri" panose="020F05020202040302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3200" kern="1200" spc="-1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Calibri" panose="020F0502020204030204"/>
                        </a:rPr>
                        <a:t>Kelas B: mochammad gian luggy fabiano</a:t>
                      </a:r>
                      <a:endParaRPr lang="en-US" sz="3200" kern="1200" spc="-1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+mn-ea"/>
                        <a:cs typeface="Calibri" panose="020F05020202040302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3200" spc="-10">
                          <a:latin typeface="Comic Sans MS" panose="030F0702030302020204" pitchFamily="66" charset="0"/>
                          <a:cs typeface="Calibri" panose="020F0502020204030204"/>
                        </a:rPr>
                        <a:t>Kelas E: </a:t>
                      </a:r>
                      <a:r>
                        <a:rPr lang="en-ID" sz="3200" kern="1200" spc="-1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Calibri" panose="020F0502020204030204"/>
                        </a:rPr>
                        <a:t>Muhammad Hanafi</a:t>
                      </a:r>
                      <a:r>
                        <a:rPr lang="en-US" sz="3200" kern="1200" spc="-1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+mn-ea"/>
                          <a:cs typeface="Calibri" panose="020F0502020204030204"/>
                        </a:rPr>
                        <a:t> </a:t>
                      </a:r>
                      <a:endParaRPr lang="en-US" sz="3200" kern="1200" spc="-1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+mn-ea"/>
                        <a:cs typeface="Calibri" panose="020F05020202040302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3200" spc="-10">
                          <a:latin typeface="Comic Sans MS" panose="030F0702030302020204" pitchFamily="66" charset="0"/>
                          <a:cs typeface="Calibri" panose="020F0502020204030204"/>
                        </a:rPr>
                        <a:t>Kelas F: M.Raditya Naufal</a:t>
                      </a:r>
                      <a:endParaRPr lang="en-US" sz="3200" spc="-1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4571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</a:tr>
              <a:tr h="284467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Catatan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370205" marR="215265" indent="-2794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76555" algn="l"/>
                        </a:tabLst>
                      </a:pPr>
                      <a:r>
                        <a:rPr sz="3200" spc="-370">
                          <a:latin typeface="Comic Sans MS" panose="030F0702030302020204" pitchFamily="66" charset="0"/>
                          <a:cs typeface="Calibri" panose="020F0502020204030204"/>
                        </a:rPr>
                        <a:t>-­‐</a:t>
                      </a:r>
                      <a:r>
                        <a:rPr sz="3200" spc="-37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		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Setiap pertemuan</a:t>
                      </a:r>
                      <a:r>
                        <a:rPr sz="3200" spc="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kuliah,</a:t>
                      </a:r>
                      <a:r>
                        <a:rPr sz="3200" spc="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mahasiswa</a:t>
                      </a:r>
                      <a:r>
                        <a:rPr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yang</a:t>
                      </a:r>
                      <a:r>
                        <a:rPr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ijin </a:t>
                      </a:r>
                      <a:r>
                        <a:rPr sz="3200" spc="-39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harus laporan </a:t>
                      </a:r>
                      <a:r>
                        <a:rPr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ke </a:t>
                      </a:r>
                      <a:r>
                        <a:rPr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komting.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  <a:p>
                      <a:pPr marL="370205" marR="839470" indent="-2794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76555" algn="l"/>
                        </a:tabLst>
                      </a:pPr>
                      <a:r>
                        <a:rPr sz="3200" spc="-37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-­‐	</a:t>
                      </a:r>
                      <a:r>
                        <a:rPr sz="3200" spc="-370">
                          <a:latin typeface="Comic Sans MS" panose="030F0702030302020204" pitchFamily="66" charset="0"/>
                          <a:cs typeface="Calibri" panose="020F0502020204030204"/>
                        </a:rPr>
                        <a:t>	</a:t>
                      </a:r>
                      <a:r>
                        <a:rPr sz="3200" spc="-5">
                          <a:latin typeface="Comic Sans MS" panose="030F0702030302020204" pitchFamily="66" charset="0"/>
                          <a:cs typeface="Calibri" panose="020F0502020204030204"/>
                        </a:rPr>
                        <a:t>Perkuliahan </a:t>
                      </a:r>
                      <a:r>
                        <a:rPr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diadakan</a:t>
                      </a:r>
                      <a:r>
                        <a:rPr sz="3200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lang="en-US"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secara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offline / luring </a:t>
                      </a:r>
                      <a:endParaRPr lang="en-US" sz="3200" spc="-5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  <a:p>
                      <a:pPr marL="370205" marR="100330" indent="-279400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376555" algn="l"/>
                        </a:tabLst>
                      </a:pPr>
                      <a:r>
                        <a:rPr lang="en-US" sz="3200" spc="-5">
                          <a:latin typeface="Comic Sans MS" panose="030F0702030302020204" pitchFamily="66" charset="0"/>
                          <a:cs typeface="Calibri" panose="020F0502020204030204"/>
                        </a:rPr>
                        <a:t>- Materi </a:t>
                      </a:r>
                      <a:r>
                        <a:rPr lang="en-US"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perkuliahan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dan </a:t>
                      </a:r>
                      <a:r>
                        <a:rPr lang="en-US"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pengumpulan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lang="en-US"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tugas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lang="en-US"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melalui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lang="en-US" sz="3200" spc="-5" dirty="0" err="1">
                          <a:latin typeface="Comic Sans MS" panose="030F0702030302020204" pitchFamily="66" charset="0"/>
                          <a:cs typeface="Calibri" panose="020F0502020204030204"/>
                        </a:rPr>
                        <a:t>elearning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 </a:t>
                      </a:r>
                      <a:r>
                        <a:rPr lang="en-US" sz="3200" spc="-5">
                          <a:latin typeface="Comic Sans MS" panose="030F0702030302020204" pitchFamily="66" charset="0"/>
                          <a:cs typeface="Calibri" panose="020F0502020204030204"/>
                        </a:rPr>
                        <a:t>(ilmu2.</a:t>
                      </a:r>
                      <a:r>
                        <a:rPr lang="en-US" sz="3200" spc="-5" dirty="0">
                          <a:latin typeface="Comic Sans MS" panose="030F0702030302020204" pitchFamily="66" charset="0"/>
                          <a:cs typeface="Calibri" panose="020F0502020204030204"/>
                        </a:rPr>
                        <a:t>upnjatim.ac.id)</a:t>
                      </a:r>
                      <a:endParaRPr sz="3200" dirty="0">
                        <a:latin typeface="Comic Sans MS" panose="030F0702030302020204" pitchFamily="66" charset="0"/>
                        <a:cs typeface="Calibri" panose="020F0502020204030204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6600" y="190007"/>
            <a:ext cx="8866480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34770" y="135263"/>
            <a:ext cx="10750139" cy="112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Pengertian Etika dan Moral</a:t>
            </a:r>
            <a:endParaRPr lang="en-US" sz="4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14" name="Freeform 14"/>
          <p:cNvSpPr/>
          <p:nvPr/>
        </p:nvSpPr>
        <p:spPr>
          <a:xfrm rot="-4179995" flipV="1">
            <a:off x="-336428" y="-784900"/>
            <a:ext cx="2665053" cy="2423190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10" name="object 2"/>
          <p:cNvSpPr txBox="1"/>
          <p:nvPr/>
        </p:nvSpPr>
        <p:spPr>
          <a:xfrm>
            <a:off x="790352" y="1989771"/>
            <a:ext cx="16950611" cy="52873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2425" marR="57150" indent="-339725">
              <a:lnSpc>
                <a:spcPts val="3370"/>
              </a:lnSpc>
              <a:spcBef>
                <a:spcPts val="170"/>
              </a:spcBef>
            </a:pPr>
            <a:r>
              <a:rPr sz="2550" dirty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0" dirty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Kata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et</a:t>
            </a:r>
            <a:r>
              <a:rPr sz="3200" b="1" spc="-14" dirty="0">
                <a:latin typeface="Arial" panose="020B0604020202020204"/>
                <a:cs typeface="Arial" panose="020B0604020202020204"/>
              </a:rPr>
              <a:t>i</a:t>
            </a:r>
            <a:r>
              <a:rPr sz="3200" b="1" dirty="0">
                <a:latin typeface="Arial" panose="020B0604020202020204"/>
                <a:cs typeface="Arial" panose="020B0604020202020204"/>
              </a:rPr>
              <a:t>ka </a:t>
            </a:r>
            <a:r>
              <a:rPr sz="3200" dirty="0">
                <a:latin typeface="Arial" panose="020B0604020202020204"/>
                <a:cs typeface="Arial" panose="020B0604020202020204"/>
              </a:rPr>
              <a:t>berasal</a:t>
            </a:r>
            <a:r>
              <a:rPr sz="3200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dari </a:t>
            </a:r>
            <a:r>
              <a:rPr sz="3200">
                <a:latin typeface="Arial" panose="020B0604020202020204"/>
                <a:cs typeface="Arial" panose="020B0604020202020204"/>
              </a:rPr>
              <a:t>bahasa</a:t>
            </a:r>
            <a:r>
              <a:rPr sz="3200" spc="-25">
                <a:latin typeface="Arial" panose="020B0604020202020204"/>
                <a:cs typeface="Arial" panose="020B0604020202020204"/>
              </a:rPr>
              <a:t> </a:t>
            </a:r>
            <a:r>
              <a:rPr lang="en-ID" sz="3200">
                <a:latin typeface="Arial" panose="020B0604020202020204"/>
                <a:cs typeface="Arial" panose="020B0604020202020204"/>
              </a:rPr>
              <a:t>Y</a:t>
            </a:r>
            <a:r>
              <a:rPr sz="3200">
                <a:latin typeface="Arial" panose="020B0604020202020204"/>
                <a:cs typeface="Arial" panose="020B0604020202020204"/>
              </a:rPr>
              <a:t>unani</a:t>
            </a:r>
            <a:r>
              <a:rPr lang="en-US" sz="3200">
                <a:latin typeface="Arial" panose="020B0604020202020204"/>
                <a:cs typeface="Arial" panose="020B0604020202020204"/>
              </a:rPr>
              <a:t> </a:t>
            </a:r>
            <a:r>
              <a:rPr sz="3200" spc="-4">
                <a:latin typeface="Arial" panose="020B0604020202020204"/>
                <a:cs typeface="Arial" panose="020B0604020202020204"/>
              </a:rPr>
              <a:t>“</a:t>
            </a:r>
            <a:r>
              <a:rPr sz="3200" b="1" i="1" dirty="0">
                <a:latin typeface="Arial" panose="020B0604020202020204"/>
                <a:cs typeface="Arial" panose="020B0604020202020204"/>
              </a:rPr>
              <a:t>ethos</a:t>
            </a:r>
            <a:r>
              <a:rPr sz="3200" dirty="0">
                <a:latin typeface="Arial" panose="020B0604020202020204"/>
                <a:cs typeface="Arial" panose="020B0604020202020204"/>
              </a:rPr>
              <a:t>”,</a:t>
            </a:r>
            <a:r>
              <a:rPr sz="3200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yang</a:t>
            </a:r>
            <a:r>
              <a:rPr sz="3200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bera</a:t>
            </a:r>
            <a:r>
              <a:rPr sz="3200" spc="-14" dirty="0">
                <a:latin typeface="Arial" panose="020B0604020202020204"/>
                <a:cs typeface="Arial" panose="020B0604020202020204"/>
              </a:rPr>
              <a:t>r</a:t>
            </a:r>
            <a:r>
              <a:rPr sz="3200" spc="-9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i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adat</a:t>
            </a:r>
            <a:r>
              <a:rPr sz="3200" b="1" spc="-9" dirty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-9">
                <a:latin typeface="Arial" panose="020B0604020202020204"/>
                <a:cs typeface="Arial" panose="020B0604020202020204"/>
              </a:rPr>
              <a:t>i</a:t>
            </a:r>
            <a:r>
              <a:rPr sz="3200" b="1">
                <a:latin typeface="Arial" panose="020B0604020202020204"/>
                <a:cs typeface="Arial" panose="020B0604020202020204"/>
              </a:rPr>
              <a:t>st</a:t>
            </a:r>
            <a:r>
              <a:rPr sz="3200" b="1" spc="-14">
                <a:latin typeface="Arial" panose="020B0604020202020204"/>
                <a:cs typeface="Arial" panose="020B0604020202020204"/>
              </a:rPr>
              <a:t>i</a:t>
            </a:r>
            <a:r>
              <a:rPr sz="3200" b="1">
                <a:latin typeface="Arial" panose="020B0604020202020204"/>
                <a:cs typeface="Arial" panose="020B0604020202020204"/>
              </a:rPr>
              <a:t>adat </a:t>
            </a:r>
            <a:r>
              <a:rPr sz="3200">
                <a:latin typeface="Arial" panose="020B0604020202020204"/>
                <a:cs typeface="Arial" panose="020B0604020202020204"/>
              </a:rPr>
              <a:t>a</a:t>
            </a:r>
            <a:r>
              <a:rPr sz="3200" spc="-9">
                <a:latin typeface="Arial" panose="020B0604020202020204"/>
                <a:cs typeface="Arial" panose="020B0604020202020204"/>
              </a:rPr>
              <a:t>t</a:t>
            </a:r>
            <a:r>
              <a:rPr sz="3200">
                <a:latin typeface="Arial" panose="020B0604020202020204"/>
                <a:cs typeface="Arial" panose="020B0604020202020204"/>
              </a:rPr>
              <a:t>au</a:t>
            </a:r>
            <a:r>
              <a:rPr lang="en-US" sz="3200">
                <a:latin typeface="Arial" panose="020B0604020202020204"/>
                <a:cs typeface="Arial" panose="020B0604020202020204"/>
              </a:rPr>
              <a:t> </a:t>
            </a:r>
            <a:r>
              <a:rPr sz="3200" b="1">
                <a:latin typeface="Arial" panose="020B0604020202020204"/>
                <a:cs typeface="Arial" panose="020B0604020202020204"/>
              </a:rPr>
              <a:t>kebiasaan</a:t>
            </a:r>
            <a:r>
              <a:rPr sz="3200" b="1" spc="-34">
                <a:latin typeface="Arial" panose="020B0604020202020204"/>
                <a:cs typeface="Arial" panose="020B0604020202020204"/>
              </a:rPr>
              <a:t> </a:t>
            </a:r>
            <a:r>
              <a:rPr sz="3200" b="1" spc="-59" dirty="0">
                <a:latin typeface="Arial" panose="020B0604020202020204"/>
                <a:cs typeface="Arial" panose="020B0604020202020204"/>
              </a:rPr>
              <a:t>y</a:t>
            </a:r>
            <a:r>
              <a:rPr sz="3200" b="1" dirty="0">
                <a:latin typeface="Arial" panose="020B0604020202020204"/>
                <a:cs typeface="Arial" panose="020B0604020202020204"/>
              </a:rPr>
              <a:t>ang</a:t>
            </a:r>
            <a:r>
              <a:rPr sz="3200" b="1" spc="44" dirty="0">
                <a:latin typeface="Arial" panose="020B0604020202020204"/>
                <a:cs typeface="Arial" panose="020B0604020202020204"/>
              </a:rPr>
              <a:t> </a:t>
            </a:r>
            <a:r>
              <a:rPr sz="3200" b="1">
                <a:latin typeface="Arial" panose="020B0604020202020204"/>
                <a:cs typeface="Arial" panose="020B0604020202020204"/>
              </a:rPr>
              <a:t>bai</a:t>
            </a:r>
            <a:r>
              <a:rPr sz="3200" b="1" spc="-4">
                <a:latin typeface="Arial" panose="020B0604020202020204"/>
                <a:cs typeface="Arial" panose="020B0604020202020204"/>
              </a:rPr>
              <a:t>k</a:t>
            </a:r>
            <a:r>
              <a:rPr sz="3200">
                <a:latin typeface="Arial" panose="020B0604020202020204"/>
                <a:cs typeface="Arial" panose="020B0604020202020204"/>
              </a:rPr>
              <a:t>.</a:t>
            </a:r>
            <a:endParaRPr lang="en-US" sz="3200">
              <a:latin typeface="Arial" panose="020B0604020202020204"/>
              <a:cs typeface="Arial" panose="020B0604020202020204"/>
            </a:endParaRPr>
          </a:p>
          <a:p>
            <a:pPr marL="355600" indent="-342900">
              <a:lnSpc>
                <a:spcPct val="100000"/>
              </a:lnSpc>
              <a:spcBef>
                <a:spcPts val="925"/>
              </a:spcBef>
            </a:pPr>
            <a:r>
              <a:rPr sz="255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4" dirty="0">
                <a:latin typeface="Arial" panose="020B0604020202020204"/>
                <a:cs typeface="Arial" panose="020B0604020202020204"/>
              </a:rPr>
              <a:t>H</a:t>
            </a:r>
            <a:r>
              <a:rPr sz="3200" dirty="0">
                <a:latin typeface="Arial" panose="020B0604020202020204"/>
                <a:cs typeface="Arial" panose="020B0604020202020204"/>
              </a:rPr>
              <a:t>i</a:t>
            </a:r>
            <a:r>
              <a:rPr sz="3200" spc="4" dirty="0">
                <a:latin typeface="Arial" panose="020B0604020202020204"/>
                <a:cs typeface="Arial" panose="020B0604020202020204"/>
              </a:rPr>
              <a:t>n</a:t>
            </a:r>
            <a:r>
              <a:rPr sz="3200" dirty="0">
                <a:latin typeface="Arial" panose="020B0604020202020204"/>
                <a:cs typeface="Arial" panose="020B0604020202020204"/>
              </a:rPr>
              <a:t>gga</a:t>
            </a:r>
            <a:r>
              <a:rPr sz="3200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perkembangannya,</a:t>
            </a:r>
            <a:r>
              <a:rPr sz="3200" spc="-5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etika </a:t>
            </a:r>
            <a:r>
              <a:rPr sz="3200" spc="-14" dirty="0">
                <a:latin typeface="Arial" panose="020B0604020202020204"/>
                <a:cs typeface="Arial" panose="020B0604020202020204"/>
              </a:rPr>
              <a:t>m</a:t>
            </a:r>
            <a:r>
              <a:rPr sz="3200" dirty="0">
                <a:latin typeface="Arial" panose="020B0604020202020204"/>
                <a:cs typeface="Arial" panose="020B0604020202020204"/>
              </a:rPr>
              <a:t>enjadi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studi</a:t>
            </a:r>
            <a:r>
              <a:rPr sz="3200" b="1" spc="-14" dirty="0">
                <a:latin typeface="Arial" panose="020B0604020202020204"/>
                <a:cs typeface="Arial" panose="020B0604020202020204"/>
              </a:rPr>
              <a:t>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ten</a:t>
            </a:r>
            <a:r>
              <a:rPr sz="3200" b="1" spc="-9" dirty="0">
                <a:latin typeface="Arial" panose="020B0604020202020204"/>
                <a:cs typeface="Arial" panose="020B0604020202020204"/>
              </a:rPr>
              <a:t>t</a:t>
            </a:r>
            <a:r>
              <a:rPr sz="3200" b="1" dirty="0">
                <a:latin typeface="Arial" panose="020B0604020202020204"/>
                <a:cs typeface="Arial" panose="020B0604020202020204"/>
              </a:rPr>
              <a:t>ang</a:t>
            </a:r>
            <a:r>
              <a:rPr sz="3200" b="1" spc="-39" dirty="0">
                <a:latin typeface="Arial" panose="020B0604020202020204"/>
                <a:cs typeface="Arial" panose="020B0604020202020204"/>
              </a:rPr>
              <a:t>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kebias</a:t>
            </a:r>
            <a:r>
              <a:rPr sz="3200" b="1" spc="-9" dirty="0">
                <a:latin typeface="Arial" panose="020B0604020202020204"/>
                <a:cs typeface="Arial" panose="020B0604020202020204"/>
              </a:rPr>
              <a:t>a</a:t>
            </a:r>
            <a:r>
              <a:rPr sz="3200" b="1" dirty="0">
                <a:latin typeface="Arial" panose="020B0604020202020204"/>
                <a:cs typeface="Arial" panose="020B0604020202020204"/>
              </a:rPr>
              <a:t>an</a:t>
            </a:r>
            <a:r>
              <a:rPr sz="32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3200" b="1" dirty="0">
                <a:latin typeface="Arial" panose="020B0604020202020204"/>
                <a:cs typeface="Arial" panose="020B0604020202020204"/>
              </a:rPr>
              <a:t>manus</a:t>
            </a:r>
            <a:r>
              <a:rPr sz="3200" b="1" spc="-14" dirty="0">
                <a:latin typeface="Arial" panose="020B0604020202020204"/>
                <a:cs typeface="Arial" panose="020B0604020202020204"/>
              </a:rPr>
              <a:t>i</a:t>
            </a:r>
            <a:r>
              <a:rPr sz="3200" b="1" dirty="0">
                <a:latin typeface="Arial" panose="020B0604020202020204"/>
                <a:cs typeface="Arial" panose="020B0604020202020204"/>
              </a:rPr>
              <a:t>a </a:t>
            </a:r>
            <a:r>
              <a:rPr sz="3200" dirty="0">
                <a:latin typeface="Arial" panose="020B0604020202020204"/>
                <a:cs typeface="Arial" panose="020B0604020202020204"/>
              </a:rPr>
              <a:t>berdasarkan</a:t>
            </a:r>
            <a:r>
              <a:rPr sz="3200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kesepakatan,</a:t>
            </a:r>
            <a:r>
              <a:rPr sz="3200" spc="-3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menurut</a:t>
            </a:r>
            <a:r>
              <a:rPr sz="3200" spc="-14" dirty="0">
                <a:latin typeface="Arial" panose="020B0604020202020204"/>
                <a:cs typeface="Arial" panose="020B0604020202020204"/>
              </a:rPr>
              <a:t> r</a:t>
            </a:r>
            <a:r>
              <a:rPr sz="3200" dirty="0">
                <a:latin typeface="Arial" panose="020B0604020202020204"/>
                <a:cs typeface="Arial" panose="020B0604020202020204"/>
              </a:rPr>
              <a:t>uang dan</a:t>
            </a:r>
            <a:r>
              <a:rPr sz="3200" spc="-9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0" dirty="0">
                <a:latin typeface="Arial" panose="020B0604020202020204"/>
                <a:cs typeface="Arial" panose="020B0604020202020204"/>
              </a:rPr>
              <a:t>w</a:t>
            </a:r>
            <a:r>
              <a:rPr sz="3200" dirty="0">
                <a:latin typeface="Arial" panose="020B0604020202020204"/>
                <a:cs typeface="Arial" panose="020B0604020202020204"/>
              </a:rPr>
              <a:t>ak</a:t>
            </a:r>
            <a:r>
              <a:rPr sz="3200" spc="-14" dirty="0">
                <a:latin typeface="Arial" panose="020B0604020202020204"/>
                <a:cs typeface="Arial" panose="020B0604020202020204"/>
              </a:rPr>
              <a:t>t</a:t>
            </a:r>
            <a:r>
              <a:rPr sz="3200" dirty="0">
                <a:latin typeface="Arial" panose="020B0604020202020204"/>
                <a:cs typeface="Arial" panose="020B0604020202020204"/>
              </a:rPr>
              <a:t>u</a:t>
            </a:r>
            <a:r>
              <a:rPr sz="3200" spc="50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yg</a:t>
            </a:r>
            <a:r>
              <a:rPr sz="3200" spc="-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berbed</a:t>
            </a:r>
            <a:r>
              <a:rPr sz="3200" spc="-9" dirty="0">
                <a:latin typeface="Arial" panose="020B0604020202020204"/>
                <a:cs typeface="Arial" panose="020B0604020202020204"/>
              </a:rPr>
              <a:t>a</a:t>
            </a:r>
            <a:r>
              <a:rPr sz="3200" dirty="0">
                <a:latin typeface="Arial" panose="020B0604020202020204"/>
                <a:cs typeface="Arial" panose="020B0604020202020204"/>
              </a:rPr>
              <a:t>,</a:t>
            </a:r>
            <a:r>
              <a:rPr sz="3200" spc="-34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yg</a:t>
            </a:r>
            <a:r>
              <a:rPr sz="3200" spc="-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meng</a:t>
            </a:r>
            <a:r>
              <a:rPr sz="3200" spc="-9" dirty="0">
                <a:latin typeface="Arial" panose="020B0604020202020204"/>
                <a:cs typeface="Arial" panose="020B0604020202020204"/>
              </a:rPr>
              <a:t>g</a:t>
            </a:r>
            <a:r>
              <a:rPr sz="3200" dirty="0">
                <a:latin typeface="Arial" panose="020B0604020202020204"/>
                <a:cs typeface="Arial" panose="020B0604020202020204"/>
              </a:rPr>
              <a:t>amba</a:t>
            </a:r>
            <a:r>
              <a:rPr sz="3200" spc="-14" dirty="0">
                <a:latin typeface="Arial" panose="020B0604020202020204"/>
                <a:cs typeface="Arial" panose="020B0604020202020204"/>
              </a:rPr>
              <a:t>r</a:t>
            </a:r>
            <a:r>
              <a:rPr sz="3200" dirty="0">
                <a:latin typeface="Arial" panose="020B0604020202020204"/>
                <a:cs typeface="Arial" panose="020B0604020202020204"/>
              </a:rPr>
              <a:t>kan perangai</a:t>
            </a:r>
            <a:r>
              <a:rPr sz="3200" spc="-14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manusia</a:t>
            </a:r>
            <a:r>
              <a:rPr sz="3200" spc="-1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da</a:t>
            </a:r>
            <a:r>
              <a:rPr sz="3200" spc="4" dirty="0">
                <a:latin typeface="Arial" panose="020B0604020202020204"/>
                <a:cs typeface="Arial" panose="020B0604020202020204"/>
              </a:rPr>
              <a:t>l</a:t>
            </a:r>
            <a:r>
              <a:rPr sz="3200" dirty="0">
                <a:latin typeface="Arial" panose="020B0604020202020204"/>
                <a:cs typeface="Arial" panose="020B0604020202020204"/>
              </a:rPr>
              <a:t>am</a:t>
            </a:r>
            <a:r>
              <a:rPr sz="3200" spc="-2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keh</a:t>
            </a:r>
            <a:r>
              <a:rPr sz="3200" spc="4" dirty="0">
                <a:latin typeface="Arial" panose="020B0604020202020204"/>
                <a:cs typeface="Arial" panose="020B0604020202020204"/>
              </a:rPr>
              <a:t>i</a:t>
            </a:r>
            <a:r>
              <a:rPr sz="3200" dirty="0">
                <a:latin typeface="Arial" panose="020B0604020202020204"/>
                <a:cs typeface="Arial" panose="020B0604020202020204"/>
              </a:rPr>
              <a:t>dupan</a:t>
            </a:r>
            <a:r>
              <a:rPr sz="3200" spc="-39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pada </a:t>
            </a:r>
            <a:r>
              <a:rPr sz="3200">
                <a:latin typeface="Arial" panose="020B0604020202020204"/>
                <a:cs typeface="Arial" panose="020B0604020202020204"/>
              </a:rPr>
              <a:t>umumnya.</a:t>
            </a:r>
            <a:endParaRPr lang="en-US" sz="3200">
              <a:latin typeface="Arial" panose="020B0604020202020204"/>
              <a:cs typeface="Arial" panose="020B0604020202020204"/>
            </a:endParaRPr>
          </a:p>
          <a:p>
            <a:pPr marL="355600" indent="-342900">
              <a:lnSpc>
                <a:spcPct val="100000"/>
              </a:lnSpc>
              <a:spcBef>
                <a:spcPts val="925"/>
              </a:spcBef>
            </a:pPr>
            <a:endParaRPr lang="en-US" sz="3200">
              <a:latin typeface="Arial" panose="020B0604020202020204"/>
              <a:cs typeface="Arial" panose="020B0604020202020204"/>
            </a:endParaRPr>
          </a:p>
          <a:p>
            <a:pPr marL="469900" marR="1285240" indent="-457200">
              <a:spcBef>
                <a:spcPts val="320"/>
              </a:spcBef>
              <a:buFont typeface="Wingdings" panose="05000000000000000000" pitchFamily="2" charset="2"/>
              <a:buChar char="Ø"/>
            </a:pP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ral</a:t>
            </a:r>
            <a:r>
              <a:rPr lang="en-ID" sz="3200" spc="14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ber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sal</a:t>
            </a:r>
            <a:r>
              <a:rPr lang="en-ID" sz="3200" spc="-14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bhs l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tin,</a:t>
            </a:r>
            <a:r>
              <a:rPr lang="en-ID" sz="3200" spc="-4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spc="25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ID" sz="3200" b="1" i="1" spc="4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D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ID" sz="3200" spc="-64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 spc="5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ti 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adat k</a:t>
            </a:r>
            <a:r>
              <a:rPr lang="en-ID" sz="3200" b="1" spc="9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ID" sz="3200" b="1" spc="-14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="1" spc="9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="1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D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6405" marR="1285240">
              <a:spcBef>
                <a:spcPts val="320"/>
              </a:spcBef>
            </a:pP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Scr</a:t>
            </a:r>
            <a:r>
              <a:rPr lang="en-ID" sz="3200" spc="-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etim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ID" sz="3200" b="1" spc="4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ID" sz="3200" b="1" spc="-1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mor</a:t>
            </a:r>
            <a:r>
              <a:rPr lang="en-ID" sz="3200" b="1" spc="4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 b="1" spc="-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D" sz="3200" b="1" spc="4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en-ID" sz="3200" b="1" spc="-4">
                <a:latin typeface="Times New Roman" panose="02020603050405020304" pitchFamily="18" charset="0"/>
                <a:cs typeface="Times New Roman" panose="02020603050405020304" pitchFamily="18" charset="0"/>
              </a:rPr>
              <a:t>dg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b="1" spc="-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lang="en-ID" sz="3200" b="1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3200" spc="-9"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 spc="-4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D" sz="3200" spc="54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spc="14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 baseline="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D" sz="3200" spc="204" baseline="25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rm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baseline="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D" sz="3200" spc="209" baseline="25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spc="-59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 spc="5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i pe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-19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3200" spc="-4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ID" sz="3200" spc="-24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k d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tur</a:t>
            </a:r>
            <a:r>
              <a:rPr lang="en-ID" sz="3200" spc="-2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tin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ID" sz="3200" spc="25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-54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 spc="3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spc="-4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tas keh</a:t>
            </a:r>
            <a:r>
              <a:rPr lang="en-ID" sz="3200" spc="9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4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D" sz="3200" spc="-59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ID" sz="320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endParaRPr lang="en-ID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925"/>
              </a:spcBef>
              <a:buFont typeface="Wingdings" panose="05000000000000000000" pitchFamily="2" charset="2"/>
              <a:buChar char="Ø"/>
            </a:pPr>
            <a:endParaRPr lang="en-US" sz="3200">
              <a:latin typeface="Arial" panose="020B0604020202020204"/>
              <a:cs typeface="Arial" panose="020B0604020202020204"/>
            </a:endParaRPr>
          </a:p>
          <a:p>
            <a:pPr marL="355600" indent="-342900">
              <a:lnSpc>
                <a:spcPct val="100000"/>
              </a:lnSpc>
              <a:spcBef>
                <a:spcPts val="925"/>
              </a:spcBef>
            </a:pPr>
            <a:endParaRPr sz="32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6600" y="190007"/>
            <a:ext cx="8866480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34770" y="135839"/>
            <a:ext cx="10750139" cy="112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Etika dan Tata Nilai Sosial</a:t>
            </a:r>
            <a:endParaRPr lang="en-US" sz="4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294097" y="5225852"/>
            <a:ext cx="1001303" cy="1213048"/>
            <a:chOff x="0" y="-85725"/>
            <a:chExt cx="263718" cy="319486"/>
          </a:xfrm>
          <a:solidFill>
            <a:srgbClr val="92D050"/>
          </a:solidFill>
        </p:grpSpPr>
        <p:sp>
          <p:nvSpPr>
            <p:cNvPr id="12" name="Freeform 12"/>
            <p:cNvSpPr/>
            <p:nvPr/>
          </p:nvSpPr>
          <p:spPr>
            <a:xfrm>
              <a:off x="0" y="-27138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2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rot="-4179995" flipV="1">
            <a:off x="-336428" y="-784900"/>
            <a:ext cx="2665053" cy="2423190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id="19" name="Group 7"/>
          <p:cNvGrpSpPr/>
          <p:nvPr/>
        </p:nvGrpSpPr>
        <p:grpSpPr>
          <a:xfrm>
            <a:off x="304799" y="2171700"/>
            <a:ext cx="1001303" cy="1213048"/>
            <a:chOff x="0" y="-58587"/>
            <a:chExt cx="263718" cy="319486"/>
          </a:xfrm>
          <a:solidFill>
            <a:srgbClr val="FFFF00"/>
          </a:solidFill>
        </p:grpSpPr>
        <p:sp>
          <p:nvSpPr>
            <p:cNvPr id="20" name="Freeform 8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21" name="TextBox 9"/>
            <p:cNvSpPr txBox="1"/>
            <p:nvPr/>
          </p:nvSpPr>
          <p:spPr>
            <a:xfrm>
              <a:off x="0" y="-58587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1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22" name="TextBox 6"/>
          <p:cNvSpPr txBox="1"/>
          <p:nvPr/>
        </p:nvSpPr>
        <p:spPr>
          <a:xfrm>
            <a:off x="1422190" y="2186389"/>
            <a:ext cx="15669352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ID" sz="3200"/>
              <a:t>Tata Nilai Sosial: Norma dan nilai yang diterima dalam masyarakat untuk hidup harmonis.</a:t>
            </a:r>
            <a:endParaRPr lang="en-ID" sz="3200"/>
          </a:p>
        </p:txBody>
      </p:sp>
      <p:sp>
        <p:nvSpPr>
          <p:cNvPr id="23" name="TextBox 6"/>
          <p:cNvSpPr txBox="1"/>
          <p:nvPr/>
        </p:nvSpPr>
        <p:spPr>
          <a:xfrm>
            <a:off x="1422190" y="2818511"/>
            <a:ext cx="15669352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ID" sz="3200"/>
              <a:t>Norma: aturan yang diharapkan untuk diikuti oleh anggota Masyarakat, dan biasanya ada sanksi jika tidak diikuti</a:t>
            </a:r>
            <a:endParaRPr lang="en-ID" sz="3200"/>
          </a:p>
          <a:p>
            <a:pPr algn="just">
              <a:spcBef>
                <a:spcPct val="0"/>
              </a:spcBef>
            </a:pPr>
            <a:r>
              <a:rPr lang="en-ID" sz="3200"/>
              <a:t>Nilai: prinsip atau keyakinan mendasar yang mempengaruhi bagaimana seseorang memandang dunia dan berperilaku, tanpa sanksi formal jika tidak diikuti</a:t>
            </a:r>
            <a:endParaRPr lang="en-ID" sz="3200"/>
          </a:p>
        </p:txBody>
      </p:sp>
      <p:sp>
        <p:nvSpPr>
          <p:cNvPr id="24" name="TextBox 6"/>
          <p:cNvSpPr txBox="1"/>
          <p:nvPr/>
        </p:nvSpPr>
        <p:spPr>
          <a:xfrm>
            <a:off x="1371600" y="4927960"/>
            <a:ext cx="16622303" cy="2523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ID" sz="3600"/>
              <a:t>Contoh dalam Kehidupan Sehari-hari:</a:t>
            </a:r>
            <a:endParaRPr lang="en-ID" sz="3600"/>
          </a:p>
          <a:p>
            <a:pPr marL="187325" indent="-187325">
              <a:defRPr sz="1800"/>
            </a:pPr>
            <a:r>
              <a:rPr lang="en-ID" sz="3200"/>
              <a:t>- Kehidupan Sosial: mematuhi lalu lintas, menghormati orang tua, tidak membuang sampah  sembarangan.</a:t>
            </a:r>
            <a:endParaRPr lang="en-ID" sz="3200"/>
          </a:p>
          <a:p>
            <a:pPr marL="257175" indent="-257175">
              <a:defRPr sz="1800"/>
            </a:pPr>
            <a:r>
              <a:rPr lang="en-ID" sz="3200"/>
              <a:t>- Lingkungan Kerja: menghargai waktu, tidak menyebarkan gosip di tempat kerja, menjaga kerahasiaan perusahaan.</a:t>
            </a:r>
            <a:endParaRPr lang="en-ID" sz="3200"/>
          </a:p>
        </p:txBody>
      </p:sp>
      <p:pic>
        <p:nvPicPr>
          <p:cNvPr id="6146" name="Picture 2" descr="Sistem Poin untuk Pelanggaran Lalu Lintas, Ini Daftar Pelanggaran dan  Nilainya – Berita HOT &amp; HEBOH Terbar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770" y="8251099"/>
            <a:ext cx="3719237" cy="252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etail Contoh Hormat Kepada Orang Tua Koleksi Nomer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8525251"/>
            <a:ext cx="2899039" cy="224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Wanita Berbisik Gosip Terkejut Mengatakan Rumor Untuk Karakter Wanita Lain  Bergosip Rahasia Wanita Ilustrasi Vektor Datar Ilustrasi Stok - Unduh  Gambar Sekarang - iStoc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3832" y="8501714"/>
            <a:ext cx="2981077" cy="224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6600" y="190007"/>
            <a:ext cx="8866480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34770" y="135263"/>
            <a:ext cx="10750139" cy="112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Etika, Perilaku dan Integritas</a:t>
            </a:r>
            <a:endParaRPr lang="en-US" sz="4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22190" y="1761749"/>
            <a:ext cx="15669352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ID" sz="3200"/>
              <a:t>Perilaku: Tindakan yang mencerminkan nilai-nilai etis atau bentuk nyata dari nilai tersebut dalam tindakan sehari-hari.</a:t>
            </a:r>
            <a:endParaRPr lang="en-ID" sz="3200"/>
          </a:p>
        </p:txBody>
      </p:sp>
      <p:grpSp>
        <p:nvGrpSpPr>
          <p:cNvPr id="7" name="Group 7"/>
          <p:cNvGrpSpPr/>
          <p:nvPr/>
        </p:nvGrpSpPr>
        <p:grpSpPr>
          <a:xfrm>
            <a:off x="304800" y="1568252"/>
            <a:ext cx="1001303" cy="1213048"/>
            <a:chOff x="0" y="-58587"/>
            <a:chExt cx="263718" cy="319486"/>
          </a:xfrm>
          <a:solidFill>
            <a:srgbClr val="92D050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9" name="TextBox 9"/>
            <p:cNvSpPr txBox="1"/>
            <p:nvPr/>
          </p:nvSpPr>
          <p:spPr>
            <a:xfrm>
              <a:off x="0" y="-58587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1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4097" y="5606852"/>
            <a:ext cx="1001303" cy="1213048"/>
            <a:chOff x="0" y="-85725"/>
            <a:chExt cx="263718" cy="319486"/>
          </a:xfrm>
          <a:solidFill>
            <a:srgbClr val="92D050"/>
          </a:solidFill>
        </p:grpSpPr>
        <p:sp>
          <p:nvSpPr>
            <p:cNvPr id="12" name="Freeform 12"/>
            <p:cNvSpPr/>
            <p:nvPr/>
          </p:nvSpPr>
          <p:spPr>
            <a:xfrm>
              <a:off x="0" y="-27138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3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rot="-4179995" flipV="1">
            <a:off x="-336428" y="-784900"/>
            <a:ext cx="2665053" cy="2423190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id="19" name="Group 7"/>
          <p:cNvGrpSpPr/>
          <p:nvPr/>
        </p:nvGrpSpPr>
        <p:grpSpPr>
          <a:xfrm>
            <a:off x="304799" y="3397052"/>
            <a:ext cx="1001303" cy="1213048"/>
            <a:chOff x="0" y="-58587"/>
            <a:chExt cx="263718" cy="319486"/>
          </a:xfrm>
          <a:solidFill>
            <a:srgbClr val="FFFF00"/>
          </a:solidFill>
        </p:grpSpPr>
        <p:sp>
          <p:nvSpPr>
            <p:cNvPr id="20" name="Freeform 8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21" name="TextBox 9"/>
            <p:cNvSpPr txBox="1"/>
            <p:nvPr/>
          </p:nvSpPr>
          <p:spPr>
            <a:xfrm>
              <a:off x="0" y="-58587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2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22" name="TextBox 6"/>
          <p:cNvSpPr txBox="1"/>
          <p:nvPr/>
        </p:nvSpPr>
        <p:spPr>
          <a:xfrm>
            <a:off x="1446253" y="3161965"/>
            <a:ext cx="1566935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3200"/>
              <a:t>Pentingnya integritas: Konsistensi antara kata-kata dan Tindakan</a:t>
            </a:r>
            <a:endParaRPr lang="en-US" sz="3200"/>
          </a:p>
          <a:p>
            <a:pPr algn="just">
              <a:spcBef>
                <a:spcPct val="0"/>
              </a:spcBef>
            </a:pPr>
            <a:r>
              <a:rPr lang="en-ID" sz="3200"/>
              <a:t>Integritas merupakan fondasi dari etika karena menyatukan </a:t>
            </a:r>
            <a:r>
              <a:rPr lang="en-ID" sz="3200" b="1"/>
              <a:t>nilai</a:t>
            </a:r>
            <a:r>
              <a:rPr lang="en-ID" sz="3200"/>
              <a:t> yang diyakini, </a:t>
            </a:r>
            <a:r>
              <a:rPr lang="en-ID" sz="3200" b="1"/>
              <a:t>perilaku</a:t>
            </a:r>
            <a:r>
              <a:rPr lang="en-ID" sz="3200"/>
              <a:t> yang ditunjukkan, dan </a:t>
            </a:r>
            <a:r>
              <a:rPr lang="en-ID" sz="3200" b="1"/>
              <a:t>norma</a:t>
            </a:r>
            <a:r>
              <a:rPr lang="en-ID" sz="3200"/>
              <a:t> yang berlaku dalam masyarakat.</a:t>
            </a:r>
            <a:endParaRPr lang="en-ID" sz="3200"/>
          </a:p>
        </p:txBody>
      </p:sp>
      <p:sp>
        <p:nvSpPr>
          <p:cNvPr id="24" name="TextBox 6"/>
          <p:cNvSpPr txBox="1"/>
          <p:nvPr/>
        </p:nvSpPr>
        <p:spPr>
          <a:xfrm>
            <a:off x="1446252" y="5169575"/>
            <a:ext cx="16294711" cy="3508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ID" sz="3600"/>
              <a:t>Contoh dalam Kehidupan Sehari-hari:</a:t>
            </a:r>
            <a:endParaRPr lang="en-ID" sz="3600"/>
          </a:p>
          <a:p>
            <a:r>
              <a:rPr lang="en-ID" sz="3200"/>
              <a:t>Seorang programmer berjanji kepada klien bahwa aplikasi selesai dalam 2 minggu.</a:t>
            </a:r>
            <a:endParaRPr lang="en-ID" sz="3200"/>
          </a:p>
          <a:p>
            <a:r>
              <a:rPr lang="en-ID" sz="3200" b="1"/>
              <a:t>Integritas tinggi</a:t>
            </a:r>
            <a:r>
              <a:rPr lang="en-ID" sz="3200"/>
              <a:t>: aplikasi diselesaikan sesuai janji atau jika ada kendala, ia jujur menyampaikannya.</a:t>
            </a:r>
            <a:endParaRPr lang="en-ID" sz="3200"/>
          </a:p>
          <a:p>
            <a:r>
              <a:rPr lang="en-ID" sz="3200" b="1"/>
              <a:t>Integritas rendah</a:t>
            </a:r>
            <a:r>
              <a:rPr lang="en-ID" sz="3200"/>
              <a:t>: berkata aplikasi hampir selesai padahal belum dikerjakan.</a:t>
            </a:r>
            <a:endParaRPr lang="en-ID" sz="3200"/>
          </a:p>
          <a:p>
            <a:r>
              <a:rPr lang="en-ID" sz="3200" b="1"/>
              <a:t>Nilai</a:t>
            </a:r>
            <a:r>
              <a:rPr lang="en-ID" sz="3200"/>
              <a:t> → Kejujuran, tanggung jawab.</a:t>
            </a:r>
            <a:endParaRPr lang="en-ID" sz="3200"/>
          </a:p>
          <a:p>
            <a:r>
              <a:rPr lang="en-ID" sz="3200" b="1"/>
              <a:t>Perilaku</a:t>
            </a:r>
            <a:r>
              <a:rPr lang="en-ID" sz="3200"/>
              <a:t> → Tepat waktu, transparan, konsisten.</a:t>
            </a:r>
            <a:endParaRPr lang="en-ID" sz="3200"/>
          </a:p>
          <a:p>
            <a:r>
              <a:rPr lang="en-ID" sz="3200" b="1"/>
              <a:t>Norma</a:t>
            </a:r>
            <a:r>
              <a:rPr lang="en-ID" sz="3200"/>
              <a:t> → Norma profesional IT (kode etik profesi: tidak menipu, menepati kontrak kerja).</a:t>
            </a:r>
            <a:endParaRPr lang="en-ID"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6600" y="190007"/>
            <a:ext cx="8866480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34770" y="135263"/>
            <a:ext cx="10750139" cy="112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Etika, Karakter dan Budaya</a:t>
            </a:r>
            <a:endParaRPr lang="en-US" sz="44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22190" y="1761749"/>
            <a:ext cx="15669352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ID" sz="3200"/>
              <a:t>Hubungan antara etika dan karakter: </a:t>
            </a:r>
            <a:r>
              <a:rPr lang="sv-SE" sz="3200"/>
              <a:t>karakter yang kuat tumbuh dari kebiasaan etis yang dilakukan secara konsisten</a:t>
            </a:r>
            <a:endParaRPr lang="en-ID" sz="3200"/>
          </a:p>
        </p:txBody>
      </p:sp>
      <p:grpSp>
        <p:nvGrpSpPr>
          <p:cNvPr id="7" name="Group 7"/>
          <p:cNvGrpSpPr/>
          <p:nvPr/>
        </p:nvGrpSpPr>
        <p:grpSpPr>
          <a:xfrm>
            <a:off x="304800" y="1568252"/>
            <a:ext cx="1001303" cy="1213048"/>
            <a:chOff x="0" y="-58587"/>
            <a:chExt cx="263718" cy="31948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9" name="TextBox 9"/>
            <p:cNvSpPr txBox="1"/>
            <p:nvPr/>
          </p:nvSpPr>
          <p:spPr>
            <a:xfrm>
              <a:off x="0" y="-58587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1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4097" y="5530652"/>
            <a:ext cx="1001303" cy="1213048"/>
            <a:chOff x="0" y="-85725"/>
            <a:chExt cx="263718" cy="319486"/>
          </a:xfrm>
          <a:solidFill>
            <a:schemeClr val="accent5">
              <a:lumMod val="75000"/>
            </a:schemeClr>
          </a:solidFill>
        </p:grpSpPr>
        <p:sp>
          <p:nvSpPr>
            <p:cNvPr id="12" name="Freeform 12"/>
            <p:cNvSpPr/>
            <p:nvPr/>
          </p:nvSpPr>
          <p:spPr>
            <a:xfrm>
              <a:off x="0" y="-27138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3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rot="-4179995" flipV="1">
            <a:off x="-336428" y="-784900"/>
            <a:ext cx="2665053" cy="2423190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grpSp>
        <p:nvGrpSpPr>
          <p:cNvPr id="19" name="Group 7"/>
          <p:cNvGrpSpPr/>
          <p:nvPr/>
        </p:nvGrpSpPr>
        <p:grpSpPr>
          <a:xfrm>
            <a:off x="304799" y="3473252"/>
            <a:ext cx="1001303" cy="1213048"/>
            <a:chOff x="0" y="-58587"/>
            <a:chExt cx="263718" cy="31948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0" name="Freeform 8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grpFill/>
          </p:spPr>
        </p:sp>
        <p:sp>
          <p:nvSpPr>
            <p:cNvPr id="21" name="TextBox 9"/>
            <p:cNvSpPr txBox="1"/>
            <p:nvPr/>
          </p:nvSpPr>
          <p:spPr>
            <a:xfrm>
              <a:off x="0" y="-58587"/>
              <a:ext cx="263718" cy="31948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2</a:t>
              </a:r>
              <a:endParaRPr lang="en-US" sz="4000"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22" name="TextBox 6"/>
          <p:cNvSpPr txBox="1"/>
          <p:nvPr/>
        </p:nvSpPr>
        <p:spPr>
          <a:xfrm>
            <a:off x="1371600" y="3619500"/>
            <a:ext cx="1564528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3200"/>
              <a:t>Pengaruh budaya terhadap etika: Norma-norma etis yang bisa berbeda antar budaya</a:t>
            </a:r>
            <a:endParaRPr lang="en-ID" sz="3200"/>
          </a:p>
        </p:txBody>
      </p:sp>
      <p:sp>
        <p:nvSpPr>
          <p:cNvPr id="24" name="TextBox 6"/>
          <p:cNvSpPr txBox="1"/>
          <p:nvPr/>
        </p:nvSpPr>
        <p:spPr>
          <a:xfrm>
            <a:off x="1446252" y="5245775"/>
            <a:ext cx="16841747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000"/>
            </a:pPr>
            <a:r>
              <a:rPr lang="en-ID" sz="3600"/>
              <a:t>Contoh dalam Kehidupan Sehari-hari:</a:t>
            </a:r>
            <a:endParaRPr lang="en-ID" sz="3600"/>
          </a:p>
          <a:p>
            <a:pPr>
              <a:defRPr sz="1800"/>
            </a:pPr>
            <a:r>
              <a:rPr lang="en-ID" sz="3200"/>
              <a:t>- Perbedaan Budaya: sikap terhadap waktu (tepat waktu vs fleksibel, cara menyapa orang lain (jabat tangan vs membungkuk)</a:t>
            </a:r>
            <a:endParaRPr lang="en-ID" sz="3200"/>
          </a:p>
          <a:p>
            <a:pPr>
              <a:defRPr sz="1800"/>
            </a:pPr>
            <a:r>
              <a:rPr lang="en-ID" sz="3200"/>
              <a:t>- Membangun karakter: membantu teman tanpa pamrih, menghargai perbedaan pendapat</a:t>
            </a:r>
            <a:endParaRPr lang="en-ID" sz="3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6401" y="190007"/>
            <a:ext cx="13715998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9937" y="0"/>
            <a:ext cx="15338135" cy="1082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Pelanggaran Etika dan Kaitannya dengan Hukum</a:t>
            </a:r>
            <a:endParaRPr lang="en-US" sz="36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14" name="Freeform 14"/>
          <p:cNvSpPr/>
          <p:nvPr/>
        </p:nvSpPr>
        <p:spPr>
          <a:xfrm rot="-4179995" flipV="1">
            <a:off x="-952600" y="-784900"/>
            <a:ext cx="2665053" cy="2423190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55676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10" name="object 2"/>
          <p:cNvSpPr txBox="1"/>
          <p:nvPr/>
        </p:nvSpPr>
        <p:spPr>
          <a:xfrm>
            <a:off x="737456" y="1847704"/>
            <a:ext cx="17321944" cy="73423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defRPr sz="2000">
                <a:solidFill>
                  <a:srgbClr val="141414"/>
                </a:solidFill>
              </a:defRPr>
            </a:pPr>
            <a:r>
              <a:rPr lang="nb-NO" sz="2800">
                <a:latin typeface="Comic Sans MS" panose="030F0702030302020204" pitchFamily="66" charset="0"/>
                <a:cs typeface="Times New Roman" panose="02020603050405020304" pitchFamily="18" charset="0"/>
              </a:rPr>
              <a:t>Etika ≠ Hukum: sesuatu bisa legal tapi tidak etis</a:t>
            </a:r>
            <a:endParaRPr lang="nb-NO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141414"/>
                </a:solidFill>
              </a:defRPr>
            </a:pPr>
            <a:r>
              <a:rPr lang="nb-NO" sz="2800">
                <a:latin typeface="Comic Sans MS" panose="030F0702030302020204" pitchFamily="66" charset="0"/>
                <a:cs typeface="Times New Roman" panose="02020603050405020304" pitchFamily="18" charset="0"/>
              </a:rPr>
              <a:t>Contoh: menyebarkan informasi pribadi orang lain di media sosial</a:t>
            </a:r>
            <a:endParaRPr lang="nb-NO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R="363855" algn="just"/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R="363855" algn="just"/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Beberapa faktor penyebab tindakan2 melanggar etika :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50215" marR="26670"/>
            <a:r>
              <a:rPr lang="en-US" sz="2800" b="1" spc="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r>
              <a:rPr lang="en-US" sz="2800" b="1" spc="16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Kebu</a:t>
            </a:r>
            <a:r>
              <a:rPr lang="en-US" sz="2800" b="1" spc="-4">
                <a:latin typeface="Comic Sans MS" panose="030F0702030302020204" pitchFamily="66" charset="0"/>
                <a:cs typeface="Times New Roman" panose="02020603050405020304" pitchFamily="18" charset="0"/>
              </a:rPr>
              <a:t>t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uhan</a:t>
            </a:r>
            <a:r>
              <a:rPr lang="en-US" sz="2800" b="1" spc="25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Indi</a:t>
            </a:r>
            <a:r>
              <a:rPr lang="en-US" sz="2800" b="1" spc="-29">
                <a:latin typeface="Comic Sans MS" panose="030F0702030302020204" pitchFamily="66" charset="0"/>
                <a:cs typeface="Times New Roman" panose="02020603050405020304" pitchFamily="18" charset="0"/>
              </a:rPr>
              <a:t>v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idu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854075" marR="26670" indent="127000"/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Fa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tor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uta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pen</a:t>
            </a:r>
            <a:r>
              <a:rPr lang="en-US" sz="2800" spc="-44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ebab</a:t>
            </a:r>
            <a:r>
              <a:rPr lang="en-US" sz="2800" spc="3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tinda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an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tidak etis,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isal.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orupsi.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50215" marR="26670"/>
            <a:r>
              <a:rPr lang="en-US" sz="2800" b="1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b.</a:t>
            </a:r>
            <a:r>
              <a:rPr lang="en-US" sz="2800" b="1" spc="6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Tid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 b="1" spc="-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da</a:t>
            </a:r>
            <a:r>
              <a:rPr lang="en-US" sz="2800" b="1" spc="-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P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dom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n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854075" marR="26670" indent="215900"/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Tidak adan</a:t>
            </a:r>
            <a:r>
              <a:rPr lang="en-US" sz="2800" spc="-44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spc="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prosedur/pe</a:t>
            </a:r>
            <a:r>
              <a:rPr lang="en-US" sz="2800" spc="-4">
                <a:latin typeface="Comic Sans MS" panose="030F0702030302020204" pitchFamily="66" charset="0"/>
                <a:cs typeface="Times New Roman" panose="02020603050405020304" pitchFamily="18" charset="0"/>
              </a:rPr>
              <a:t>d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o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an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ba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suatu tind</a:t>
            </a:r>
            <a:r>
              <a:rPr lang="en-US" sz="2800" spc="-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an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spc="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se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estin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a.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50215" marR="26670"/>
            <a:r>
              <a:rPr lang="en-US" sz="2800" b="1" spc="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c</a:t>
            </a:r>
            <a:r>
              <a:rPr lang="en-US" sz="2800" b="1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r>
              <a:rPr lang="en-US" sz="2800" b="1" spc="16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P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r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i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l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u</a:t>
            </a:r>
            <a:r>
              <a:rPr lang="en-US" sz="2800" b="1" spc="-5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dan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Keb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iasa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n</a:t>
            </a:r>
            <a:r>
              <a:rPr lang="en-US" sz="2800" b="1" spc="-3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Indi</a:t>
            </a:r>
            <a:r>
              <a:rPr lang="en-US" sz="2800" b="1" spc="-29">
                <a:latin typeface="Comic Sans MS" panose="030F0702030302020204" pitchFamily="66" charset="0"/>
                <a:cs typeface="Times New Roman" panose="02020603050405020304" pitchFamily="18" charset="0"/>
              </a:rPr>
              <a:t>v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idu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1069975" marR="735965" indent="-88900"/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Tidak etis bisa ti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bul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arena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perila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dan 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ebiasaan</a:t>
            </a:r>
            <a:r>
              <a:rPr lang="en-US" sz="2800" spc="-25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individu, tan</a:t>
            </a:r>
            <a:r>
              <a:rPr lang="en-US" sz="2800" spc="-4">
                <a:latin typeface="Comic Sans MS" panose="030F0702030302020204" pitchFamily="66" charset="0"/>
                <a:cs typeface="Times New Roman" panose="02020603050405020304" pitchFamily="18" charset="0"/>
              </a:rPr>
              <a:t>p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perhati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an</a:t>
            </a:r>
            <a:r>
              <a:rPr lang="en-US" sz="2800" spc="-5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f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tor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ling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ungan</a:t>
            </a:r>
            <a:r>
              <a:rPr lang="en-US" sz="2800" spc="-25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di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ana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individu berad</a:t>
            </a:r>
            <a:r>
              <a:rPr lang="en-US" sz="2800" spc="-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50215" marR="26670"/>
            <a:r>
              <a:rPr lang="en-US" sz="2800" b="1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d.</a:t>
            </a:r>
            <a:r>
              <a:rPr lang="en-US" sz="2800" b="1" spc="6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Lingkung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n Tid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 b="1" spc="-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Etis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981075" marR="304165"/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Ling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ungan</a:t>
            </a:r>
            <a:r>
              <a:rPr lang="en-US" sz="2800" spc="-2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spc="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tidak etis dari 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ondisi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spc="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sudah ada sebelu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n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a,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sehingga dapat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pengaruhi</a:t>
            </a:r>
            <a:r>
              <a:rPr lang="en-US" sz="2800" spc="-4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orang lain di lin</a:t>
            </a:r>
            <a:r>
              <a:rPr lang="en-US" sz="2800" spc="-4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ungan</a:t>
            </a:r>
            <a:r>
              <a:rPr lang="en-US" sz="2800" spc="-25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tsb.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50215" marR="26670"/>
            <a:r>
              <a:rPr lang="en-US" sz="2800" b="1" spc="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b="1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r>
              <a:rPr lang="en-US" sz="2800" b="1" spc="164">
                <a:solidFill>
                  <a:srgbClr val="6600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P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r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i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l</a:t>
            </a:r>
            <a:r>
              <a:rPr lang="en-US" sz="2800" b="1" spc="9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u</a:t>
            </a:r>
            <a:r>
              <a:rPr lang="en-US" sz="2800" b="1" spc="-5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b="1" spc="-64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b="1" spc="-4">
                <a:latin typeface="Comic Sans MS" panose="030F0702030302020204" pitchFamily="66" charset="0"/>
                <a:cs typeface="Times New Roman" panose="02020603050405020304" pitchFamily="18" charset="0"/>
              </a:rPr>
              <a:t>t</a:t>
            </a:r>
            <a:r>
              <a:rPr lang="en-US" sz="2800" b="1" spc="4">
                <a:latin typeface="Comic Sans MS" panose="030F0702030302020204" pitchFamily="66" charset="0"/>
                <a:cs typeface="Times New Roman" panose="02020603050405020304" pitchFamily="18" charset="0"/>
              </a:rPr>
              <a:t>asa</a:t>
            </a:r>
            <a:r>
              <a:rPr lang="en-US" sz="2800" b="1">
                <a:latin typeface="Comic Sans MS" panose="030F0702030302020204" pitchFamily="66" charset="0"/>
                <a:cs typeface="Times New Roman" panose="02020603050405020304" pitchFamily="18" charset="0"/>
              </a:rPr>
              <a:t>n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981075"/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Perila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</a:t>
            </a:r>
            <a:r>
              <a:rPr lang="en-US" sz="2800" spc="-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atasan </a:t>
            </a:r>
            <a:r>
              <a:rPr lang="en-US" sz="2800" spc="-44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spc="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tidak etis,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pengaruhi</a:t>
            </a:r>
            <a:r>
              <a:rPr lang="en-US" sz="2800" spc="-44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oran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baseline="27000">
                <a:latin typeface="Comic Sans MS" panose="030F0702030302020204" pitchFamily="66" charset="0"/>
                <a:cs typeface="Times New Roman" panose="02020603050405020304" pitchFamily="18" charset="0"/>
              </a:rPr>
              <a:t>2</a:t>
            </a:r>
            <a:r>
              <a:rPr lang="en-US" sz="2800" spc="159" baseline="27000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 spc="-39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g</a:t>
            </a:r>
            <a:r>
              <a:rPr lang="en-US" sz="2800" spc="3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berada dalam ling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up pe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erjaann</a:t>
            </a:r>
            <a:r>
              <a:rPr lang="en-US" sz="2800" spc="-44">
                <a:latin typeface="Comic Sans MS" panose="030F0702030302020204" pitchFamily="66" charset="0"/>
                <a:cs typeface="Times New Roman" panose="02020603050405020304" pitchFamily="18" charset="0"/>
              </a:rPr>
              <a:t>y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untuk 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m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ela</a:t>
            </a:r>
            <a:r>
              <a:rPr lang="en-US" sz="2800" spc="14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u</a:t>
            </a:r>
            <a:r>
              <a:rPr lang="en-US" sz="2800" spc="19">
                <a:latin typeface="Comic Sans MS" panose="030F0702030302020204" pitchFamily="66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an</a:t>
            </a:r>
            <a:r>
              <a:rPr lang="en-US" sz="2800" spc="-59"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Comic Sans MS" panose="030F0702030302020204" pitchFamily="66" charset="0"/>
                <a:cs typeface="Times New Roman" panose="02020603050405020304" pitchFamily="18" charset="0"/>
              </a:rPr>
              <a:t>hal serupa.</a:t>
            </a:r>
            <a:endParaRPr lang="en-US" sz="280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925"/>
              </a:spcBef>
              <a:buFont typeface="Wingdings" panose="05000000000000000000" pitchFamily="2" charset="2"/>
              <a:buChar char="Ø"/>
            </a:pPr>
            <a:endParaRPr lang="en-US" sz="3200">
              <a:latin typeface="Arial" panose="020B0604020202020204"/>
              <a:cs typeface="Arial" panose="020B0604020202020204"/>
            </a:endParaRPr>
          </a:p>
          <a:p>
            <a:pPr marL="355600" indent="-342900">
              <a:lnSpc>
                <a:spcPct val="100000"/>
              </a:lnSpc>
              <a:spcBef>
                <a:spcPts val="925"/>
              </a:spcBef>
            </a:pPr>
            <a:endParaRPr sz="32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6401" y="190007"/>
            <a:ext cx="13715998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9937" y="0"/>
            <a:ext cx="15338135" cy="1082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Sanksi Pelanggaran Etika</a:t>
            </a:r>
            <a:endParaRPr lang="en-US" sz="3600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14" name="Freeform 14"/>
          <p:cNvSpPr/>
          <p:nvPr/>
        </p:nvSpPr>
        <p:spPr>
          <a:xfrm rot="-4179995" flipV="1">
            <a:off x="-952600" y="-784900"/>
            <a:ext cx="2665053" cy="2423190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55676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72768" y="9799132"/>
            <a:ext cx="16968196" cy="975735"/>
            <a:chOff x="0" y="0"/>
            <a:chExt cx="4468990" cy="2569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68990" cy="256984"/>
            </a:xfrm>
            <a:custGeom>
              <a:avLst/>
              <a:gdLst/>
              <a:ahLst/>
              <a:cxnLst/>
              <a:rect l="l" t="t" r="r" b="b"/>
              <a:pathLst>
                <a:path w="4468990" h="256984">
                  <a:moveTo>
                    <a:pt x="0" y="0"/>
                  </a:moveTo>
                  <a:lnTo>
                    <a:pt x="4468990" y="0"/>
                  </a:lnTo>
                  <a:lnTo>
                    <a:pt x="4468990" y="256984"/>
                  </a:lnTo>
                  <a:lnTo>
                    <a:pt x="0" y="256984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468990" cy="304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10" name="object 2"/>
          <p:cNvSpPr txBox="1"/>
          <p:nvPr/>
        </p:nvSpPr>
        <p:spPr>
          <a:xfrm>
            <a:off x="790352" y="1989771"/>
            <a:ext cx="16950611" cy="73423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3355" marR="31115" indent="-173355">
              <a:lnSpc>
                <a:spcPct val="96000"/>
              </a:lnSpc>
              <a:spcBef>
                <a:spcPts val="2245"/>
              </a:spcBef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Jenis s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nksi</a:t>
            </a:r>
            <a:r>
              <a:rPr lang="en-US" sz="3600" spc="1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pela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gg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24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etika: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marR="31115" indent="-742950">
              <a:lnSpc>
                <a:spcPct val="96000"/>
              </a:lnSpc>
              <a:spcBef>
                <a:spcPts val="415"/>
              </a:spcBef>
              <a:buAutoNum type="arabicPeriod"/>
            </a:pP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Sank</a:t>
            </a:r>
            <a:r>
              <a:rPr lang="en-US" sz="3600" b="1" spc="4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b="1" spc="-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Sos</a:t>
            </a:r>
            <a:r>
              <a:rPr lang="en-US" sz="3600" b="1" spc="-9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endParaRPr lang="en-US" sz="3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8580" marR="31115" indent="-535305">
              <a:lnSpc>
                <a:spcPct val="96000"/>
              </a:lnSpc>
              <a:spcBef>
                <a:spcPts val="415"/>
              </a:spcBef>
              <a:buAutoNum type="alphaLcPeriod"/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-2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tika</a:t>
            </a:r>
            <a:r>
              <a:rPr lang="en-US" sz="3600" spc="-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upa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-6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 spc="4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baseline="27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spc="176" baseline="27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sial </a:t>
            </a:r>
            <a:r>
              <a:rPr lang="en-US" sz="3600" spc="-14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ban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3600" spc="-64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laku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spc="-19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t,</a:t>
            </a:r>
            <a:r>
              <a:rPr lang="en-US" sz="3600" spc="-29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lang="en-US" sz="3600" spc="-34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-9">
                <a:latin typeface="Arial" panose="020B0604020202020204" pitchFamily="34" charset="0"/>
                <a:cs typeface="Arial" panose="020B0604020202020204" pitchFamily="34" charset="0"/>
              </a:rPr>
              <a:t>gg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-1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-2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ksi</a:t>
            </a:r>
            <a:r>
              <a:rPr lang="en-US" sz="3600" spc="-1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sial.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38580" marR="31115" indent="-535305">
              <a:lnSpc>
                <a:spcPct val="96000"/>
              </a:lnSpc>
              <a:spcBef>
                <a:spcPts val="415"/>
              </a:spcBef>
              <a:buAutoNum type="alphaLcPeriod"/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ksi</a:t>
            </a:r>
            <a:r>
              <a:rPr lang="en-US" sz="3600" spc="-1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isa</a:t>
            </a:r>
            <a:r>
              <a:rPr lang="en-US" sz="3600" spc="-14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-2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600" spc="-14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-2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i p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lang="en-US" sz="3600" spc="-4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sosi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l hi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-14">
                <a:latin typeface="Arial" panose="020B0604020202020204" pitchFamily="34" charset="0"/>
                <a:cs typeface="Arial" panose="020B0604020202020204" pitchFamily="34" charset="0"/>
              </a:rPr>
              <a:t>gg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pen</a:t>
            </a:r>
            <a:r>
              <a:rPr lang="en-US" sz="3600" spc="-9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ci</a:t>
            </a:r>
            <a:r>
              <a:rPr lang="en-US" sz="3600" spc="-9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-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spc="-1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eh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en-US" sz="3600" spc="9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spc="-2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1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spc="-19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spc="-4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spc="4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t.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3355" marR="31115" indent="-173355">
              <a:lnSpc>
                <a:spcPct val="96000"/>
              </a:lnSpc>
              <a:spcBef>
                <a:spcPts val="295"/>
              </a:spcBef>
            </a:pPr>
            <a:r>
              <a:rPr lang="en-US" sz="3600" b="1" spc="-9">
                <a:solidFill>
                  <a:srgbClr val="66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>
                <a:solidFill>
                  <a:srgbClr val="66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600" b="1" spc="203">
                <a:solidFill>
                  <a:srgbClr val="66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Sank</a:t>
            </a:r>
            <a:r>
              <a:rPr lang="en-US" sz="3600" b="1" spc="4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b="1" spc="-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4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  <a:r>
              <a:rPr lang="en-US" sz="3600" b="1" spc="-4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3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31115">
              <a:lnSpc>
                <a:spcPct val="96000"/>
              </a:lnSpc>
              <a:spcBef>
                <a:spcPts val="295"/>
              </a:spcBef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Hukum mengukur kegiatan2 etika yang kebetulan selaras dengan  aturan hukum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31115">
              <a:lnSpc>
                <a:spcPct val="96000"/>
              </a:lnSpc>
              <a:spcBef>
                <a:spcPts val="295"/>
              </a:spcBef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Jika pelanggaran etika mengarah kepada pelanggaran hukum, maka sanksi hukum di berlakukan. Contoh : korupsi, kolusi, nepotisme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31115">
              <a:lnSpc>
                <a:spcPct val="96000"/>
              </a:lnSpc>
              <a:spcBef>
                <a:spcPts val="295"/>
              </a:spcBef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Hukum pidana menduduki tempat utama karena masalah integritas, objektivitas dan manfaat bagi masyarakat luas, pemerintah dan dunia usaha,          sedangkan hukum perdata menempati prioritas selanjutnya.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925"/>
              </a:spcBef>
              <a:buFont typeface="Wingdings" panose="05000000000000000000" pitchFamily="2" charset="2"/>
              <a:buChar char="Ø"/>
            </a:pP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925"/>
              </a:spcBef>
            </a:pPr>
            <a:endParaRPr sz="32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27500" y="1028700"/>
            <a:ext cx="8866480" cy="1179216"/>
            <a:chOff x="0" y="0"/>
            <a:chExt cx="2335205" cy="3105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5205" cy="310575"/>
            </a:xfrm>
            <a:custGeom>
              <a:avLst/>
              <a:gdLst/>
              <a:ahLst/>
              <a:cxnLst/>
              <a:rect l="l" t="t" r="r" b="b"/>
              <a:pathLst>
                <a:path w="2335205" h="310575">
                  <a:moveTo>
                    <a:pt x="87317" y="0"/>
                  </a:moveTo>
                  <a:lnTo>
                    <a:pt x="2247888" y="0"/>
                  </a:lnTo>
                  <a:cubicBezTo>
                    <a:pt x="2296112" y="0"/>
                    <a:pt x="2335205" y="39093"/>
                    <a:pt x="2335205" y="87317"/>
                  </a:cubicBezTo>
                  <a:lnTo>
                    <a:pt x="2335205" y="223259"/>
                  </a:lnTo>
                  <a:cubicBezTo>
                    <a:pt x="2335205" y="271482"/>
                    <a:pt x="2296112" y="310575"/>
                    <a:pt x="2247888" y="310575"/>
                  </a:cubicBezTo>
                  <a:lnTo>
                    <a:pt x="87317" y="310575"/>
                  </a:lnTo>
                  <a:cubicBezTo>
                    <a:pt x="39093" y="310575"/>
                    <a:pt x="0" y="271482"/>
                    <a:pt x="0" y="223259"/>
                  </a:cubicBezTo>
                  <a:lnTo>
                    <a:pt x="0" y="87317"/>
                  </a:lnTo>
                  <a:cubicBezTo>
                    <a:pt x="0" y="39093"/>
                    <a:pt x="39093" y="0"/>
                    <a:pt x="87317" y="0"/>
                  </a:cubicBezTo>
                  <a:close/>
                </a:path>
              </a:pathLst>
            </a:custGeom>
            <a:solidFill>
              <a:srgbClr val="FF68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35205" cy="358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85670" y="1016793"/>
            <a:ext cx="10750139" cy="117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0"/>
              </a:lnSpc>
              <a:spcBef>
                <a:spcPct val="0"/>
              </a:spcBef>
            </a:pPr>
            <a:r>
              <a:rPr lang="en-US" sz="6795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Tugas Individu</a:t>
            </a:r>
            <a:endParaRPr lang="en-US" sz="6795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054835" y="2797890"/>
            <a:ext cx="15481330" cy="1868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Tuliskan esai mengenai pengalaman pribadi di mana etika dan integritas diuji dan bagaimana situasi tersebut di atasi (minimal 250 kata) dalam 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just">
              <a:lnSpc>
                <a:spcPts val="5040"/>
              </a:lnSpc>
              <a:spcBef>
                <a:spcPct val="0"/>
              </a:spcBef>
            </a:pPr>
            <a:r>
              <a:rPr lang="en-US" sz="3600" spc="9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1 halaman</a:t>
            </a:r>
            <a:endParaRPr lang="en-US" sz="3600" spc="9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  <p:sp>
        <p:nvSpPr>
          <p:cNvPr id="7" name="Freeform 7"/>
          <p:cNvSpPr/>
          <p:nvPr/>
        </p:nvSpPr>
        <p:spPr>
          <a:xfrm rot="-4179995" flipV="1">
            <a:off x="-4295863" y="-3048175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300"/>
                </a:moveTo>
                <a:lnTo>
                  <a:pt x="6885076" y="7367300"/>
                </a:lnTo>
                <a:lnTo>
                  <a:pt x="6885076" y="0"/>
                </a:lnTo>
                <a:lnTo>
                  <a:pt x="0" y="0"/>
                </a:lnTo>
                <a:lnTo>
                  <a:pt x="0" y="736730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82632" y="-142192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V="1">
            <a:off x="-183009" y="714760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0" y="3251660"/>
                </a:moveTo>
                <a:lnTo>
                  <a:pt x="5463545" y="3251660"/>
                </a:lnTo>
                <a:lnTo>
                  <a:pt x="5463545" y="0"/>
                </a:lnTo>
                <a:lnTo>
                  <a:pt x="0" y="0"/>
                </a:lnTo>
                <a:lnTo>
                  <a:pt x="0" y="32516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838200" y="3036701"/>
            <a:ext cx="1001303" cy="887561"/>
            <a:chOff x="0" y="0"/>
            <a:chExt cx="263718" cy="2337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3718" cy="233761"/>
            </a:xfrm>
            <a:custGeom>
              <a:avLst/>
              <a:gdLst/>
              <a:ahLst/>
              <a:cxnLst/>
              <a:rect l="l" t="t" r="r" b="b"/>
              <a:pathLst>
                <a:path w="263718" h="233761">
                  <a:moveTo>
                    <a:pt x="0" y="0"/>
                  </a:moveTo>
                  <a:lnTo>
                    <a:pt x="263718" y="0"/>
                  </a:lnTo>
                  <a:lnTo>
                    <a:pt x="263718" y="233761"/>
                  </a:lnTo>
                  <a:lnTo>
                    <a:pt x="0" y="233761"/>
                  </a:lnTo>
                  <a:close/>
                </a:path>
              </a:pathLst>
            </a:custGeom>
            <a:solidFill>
              <a:srgbClr val="52438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263718" cy="319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600"/>
                </a:lnSpc>
              </a:pPr>
              <a:endParaRPr lang="en-US" sz="4000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sp>
        <p:nvSpPr>
          <p:cNvPr id="17" name="Arrow: Right 16"/>
          <p:cNvSpPr/>
          <p:nvPr/>
        </p:nvSpPr>
        <p:spPr>
          <a:xfrm>
            <a:off x="1053532" y="3162338"/>
            <a:ext cx="622868" cy="68576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2710589" y="4779951"/>
            <a:ext cx="15110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52425">
              <a:buFontTx/>
              <a:buChar char="-"/>
            </a:pP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Sertakan foto saat ini (bebas rapi tidak mengandung sara), wajah asli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0589" y="5359656"/>
            <a:ext cx="154813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Tuliskan nama, NPM dan motto hidup / motivasi / prinsip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File dalam bentuk pdf dan di unggah di elearning: ilmu2.upnjatim.ac.id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D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0589" y="6563261"/>
            <a:ext cx="15481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Penamaan file: Tgs1_NPM_Nama 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- Presentasikan (3 mahasiswa) </a:t>
            </a:r>
            <a:endParaRPr lang="en-US" sz="4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rot="-4179995" flipV="1">
            <a:off x="-4295863" y="-3048175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300"/>
                </a:moveTo>
                <a:lnTo>
                  <a:pt x="6885076" y="7367300"/>
                </a:lnTo>
                <a:lnTo>
                  <a:pt x="6885076" y="0"/>
                </a:lnTo>
                <a:lnTo>
                  <a:pt x="0" y="0"/>
                </a:lnTo>
                <a:lnTo>
                  <a:pt x="0" y="736730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82632" y="-142192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V="1">
            <a:off x="-183009" y="714760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0" y="3251660"/>
                </a:moveTo>
                <a:lnTo>
                  <a:pt x="5463545" y="3251660"/>
                </a:lnTo>
                <a:lnTo>
                  <a:pt x="5463545" y="0"/>
                </a:lnTo>
                <a:lnTo>
                  <a:pt x="0" y="0"/>
                </a:lnTo>
                <a:lnTo>
                  <a:pt x="0" y="32516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2"/>
          <p:cNvSpPr txBox="1"/>
          <p:nvPr/>
        </p:nvSpPr>
        <p:spPr>
          <a:xfrm>
            <a:off x="2935551" y="2442257"/>
            <a:ext cx="10932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52425"/>
            <a:r>
              <a:rPr lang="en-ID" sz="4000"/>
              <a:t>   </a:t>
            </a:r>
            <a:r>
              <a:rPr lang="en-ID" sz="6000"/>
              <a:t>Ke perpustakaan membaca buku,</a:t>
            </a:r>
            <a:br>
              <a:rPr lang="en-ID" sz="6000"/>
            </a:br>
            <a:r>
              <a:rPr lang="en-ID" sz="6000"/>
              <a:t>Ilmu dicari setiap waktu.</a:t>
            </a:r>
            <a:br>
              <a:rPr lang="en-ID" sz="6000"/>
            </a:br>
            <a:r>
              <a:rPr lang="en-ID" sz="6000"/>
              <a:t>Adab dijunjung sebelum ilmu,</a:t>
            </a:r>
            <a:br>
              <a:rPr lang="en-ID" sz="6000"/>
            </a:br>
            <a:r>
              <a:rPr lang="en-ID" sz="6000"/>
              <a:t>Agar berkah hidup selalu.</a:t>
            </a:r>
            <a:endParaRPr lang="en-ID" sz="6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74437" y="463780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50094" y="2351398"/>
            <a:ext cx="15163485" cy="228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85"/>
              </a:lnSpc>
              <a:spcBef>
                <a:spcPct val="0"/>
              </a:spcBef>
            </a:pPr>
            <a:r>
              <a:rPr lang="en-US" sz="13415">
                <a:solidFill>
                  <a:srgbClr val="524384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Terima Kasih</a:t>
            </a:r>
            <a:endParaRPr lang="en-US" sz="13415">
              <a:solidFill>
                <a:srgbClr val="524384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3510195" y="1028700"/>
            <a:ext cx="5051652" cy="4114800"/>
          </a:xfrm>
          <a:custGeom>
            <a:avLst/>
            <a:gdLst/>
            <a:ahLst/>
            <a:cxnLst/>
            <a:rect l="l" t="t" r="r" b="b"/>
            <a:pathLst>
              <a:path w="5051652" h="4114800">
                <a:moveTo>
                  <a:pt x="0" y="0"/>
                </a:moveTo>
                <a:lnTo>
                  <a:pt x="5051652" y="0"/>
                </a:lnTo>
                <a:lnTo>
                  <a:pt x="5051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4179995" flipV="1">
            <a:off x="-518710" y="8048430"/>
            <a:ext cx="6885076" cy="7367299"/>
          </a:xfrm>
          <a:custGeom>
            <a:avLst/>
            <a:gdLst/>
            <a:ahLst/>
            <a:cxnLst/>
            <a:rect l="l" t="t" r="r" b="b"/>
            <a:pathLst>
              <a:path w="6885076" h="7367299">
                <a:moveTo>
                  <a:pt x="0" y="7367299"/>
                </a:moveTo>
                <a:lnTo>
                  <a:pt x="6885076" y="7367299"/>
                </a:lnTo>
                <a:lnTo>
                  <a:pt x="6885076" y="0"/>
                </a:lnTo>
                <a:lnTo>
                  <a:pt x="0" y="0"/>
                </a:lnTo>
                <a:lnTo>
                  <a:pt x="0" y="736729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2824455" y="0"/>
            <a:ext cx="5463545" cy="3251660"/>
          </a:xfrm>
          <a:custGeom>
            <a:avLst/>
            <a:gdLst/>
            <a:ahLst/>
            <a:cxnLst/>
            <a:rect l="l" t="t" r="r" b="b"/>
            <a:pathLst>
              <a:path w="5463545" h="3251660">
                <a:moveTo>
                  <a:pt x="5463545" y="0"/>
                </a:moveTo>
                <a:lnTo>
                  <a:pt x="0" y="0"/>
                </a:lnTo>
                <a:lnTo>
                  <a:pt x="0" y="3251660"/>
                </a:lnTo>
                <a:lnTo>
                  <a:pt x="5463545" y="3251660"/>
                </a:lnTo>
                <a:lnTo>
                  <a:pt x="546354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22216" y="6405854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6755</Words>
  <Application>WPS Presentation</Application>
  <PresentationFormat>Custom</PresentationFormat>
  <Paragraphs>203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SimSun</vt:lpstr>
      <vt:lpstr>Wingdings</vt:lpstr>
      <vt:lpstr>Arimo</vt:lpstr>
      <vt:lpstr>Comic Sans MS</vt:lpstr>
      <vt:lpstr>League Spartan</vt:lpstr>
      <vt:lpstr>Calibri</vt:lpstr>
      <vt:lpstr>Wingdings</vt:lpstr>
      <vt:lpstr>Times New Roman</vt:lpstr>
      <vt:lpstr>Arial</vt:lpstr>
      <vt:lpstr>Times New Roman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Oren Ungu Putih Abstrak Seminar Proposal Presentasi</dc:title>
  <dc:creator>Lenovo</dc:creator>
  <cp:lastModifiedBy>hanin</cp:lastModifiedBy>
  <cp:revision>14</cp:revision>
  <cp:lastPrinted>2024-08-29T03:55:00Z</cp:lastPrinted>
  <dcterms:created xsi:type="dcterms:W3CDTF">2006-08-16T00:00:00Z</dcterms:created>
  <dcterms:modified xsi:type="dcterms:W3CDTF">2026-10-06T02:51:29Z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4029CFC6A9EF40BE97A85475622FBA04_12</vt:lpwstr>
  </property>
  <property fmtid="{D5CDD505-2E9C-101B-9397-08002B2CF9AE}" pid="3" name="KSOProductBuildVer">
    <vt:lpwstr>1033-12.1.0.28485</vt:lpwstr>
  </property>
</Properties>
</file>