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Bobby Jones" panose="020B0604020202020204" charset="0"/>
      <p:regular r:id="rId28"/>
    </p:embeddedFont>
    <p:embeddedFont>
      <p:font typeface="Raleway" pitchFamily="2" charset="0"/>
      <p:regular r:id="rId29"/>
    </p:embeddedFont>
    <p:embeddedFont>
      <p:font typeface="Raleway Bold" charset="0"/>
      <p:regular r:id="rId30"/>
    </p:embeddedFont>
    <p:embeddedFont>
      <p:font typeface="Raleway Italics" panose="020B0604020202020204" charset="0"/>
      <p:regular r:id="rId31"/>
    </p:embeddedFont>
    <p:embeddedFont>
      <p:font typeface="Raleway Medium" pitchFamily="2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38.png"/><Relationship Id="rId4" Type="http://schemas.openxmlformats.org/officeDocument/2006/relationships/image" Target="../media/image23.sv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12.png"/><Relationship Id="rId5" Type="http://schemas.openxmlformats.org/officeDocument/2006/relationships/image" Target="../media/image34.png"/><Relationship Id="rId10" Type="http://schemas.openxmlformats.org/officeDocument/2006/relationships/image" Target="../media/image11.svg"/><Relationship Id="rId4" Type="http://schemas.openxmlformats.org/officeDocument/2006/relationships/image" Target="../media/image23.sv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2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.png"/><Relationship Id="rId18" Type="http://schemas.openxmlformats.org/officeDocument/2006/relationships/image" Target="../media/image43.sv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42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41.svg"/><Relationship Id="rId9" Type="http://schemas.openxmlformats.org/officeDocument/2006/relationships/image" Target="../media/image10.png"/><Relationship Id="rId1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6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4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44.png"/><Relationship Id="rId5" Type="http://schemas.openxmlformats.org/officeDocument/2006/relationships/image" Target="../media/image14.png"/><Relationship Id="rId15" Type="http://schemas.openxmlformats.org/officeDocument/2006/relationships/image" Target="../media/image48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6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4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44.png"/><Relationship Id="rId5" Type="http://schemas.openxmlformats.org/officeDocument/2006/relationships/image" Target="../media/image14.png"/><Relationship Id="rId15" Type="http://schemas.openxmlformats.org/officeDocument/2006/relationships/image" Target="../media/image48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4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1.png"/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12" Type="http://schemas.openxmlformats.org/officeDocument/2006/relationships/image" Target="../media/image17.svg"/><Relationship Id="rId2" Type="http://schemas.openxmlformats.org/officeDocument/2006/relationships/image" Target="../media/image1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53.png"/><Relationship Id="rId10" Type="http://schemas.openxmlformats.org/officeDocument/2006/relationships/image" Target="../media/image5.sv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10.png"/><Relationship Id="rId5" Type="http://schemas.openxmlformats.org/officeDocument/2006/relationships/image" Target="../media/image55.png"/><Relationship Id="rId10" Type="http://schemas.openxmlformats.org/officeDocument/2006/relationships/image" Target="../media/image7.svg"/><Relationship Id="rId4" Type="http://schemas.openxmlformats.org/officeDocument/2006/relationships/image" Target="../media/image30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.png"/><Relationship Id="rId18" Type="http://schemas.openxmlformats.org/officeDocument/2006/relationships/image" Target="../media/image43.sv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42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41.svg"/><Relationship Id="rId9" Type="http://schemas.openxmlformats.org/officeDocument/2006/relationships/image" Target="../media/image10.png"/><Relationship Id="rId1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57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57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2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65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10.png"/><Relationship Id="rId5" Type="http://schemas.openxmlformats.org/officeDocument/2006/relationships/image" Target="../media/image63.png"/><Relationship Id="rId15" Type="http://schemas.openxmlformats.org/officeDocument/2006/relationships/image" Target="../media/image16.png"/><Relationship Id="rId10" Type="http://schemas.openxmlformats.org/officeDocument/2006/relationships/image" Target="../media/image68.svg"/><Relationship Id="rId4" Type="http://schemas.openxmlformats.org/officeDocument/2006/relationships/image" Target="../media/image9.svg"/><Relationship Id="rId9" Type="http://schemas.openxmlformats.org/officeDocument/2006/relationships/image" Target="../media/image67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12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28.svg"/><Relationship Id="rId4" Type="http://schemas.openxmlformats.org/officeDocument/2006/relationships/image" Target="../media/image11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.png"/><Relationship Id="rId5" Type="http://schemas.openxmlformats.org/officeDocument/2006/relationships/image" Target="../media/image10.png"/><Relationship Id="rId15" Type="http://schemas.openxmlformats.org/officeDocument/2006/relationships/image" Target="../media/image33.png"/><Relationship Id="rId10" Type="http://schemas.openxmlformats.org/officeDocument/2006/relationships/image" Target="../media/image30.svg"/><Relationship Id="rId4" Type="http://schemas.openxmlformats.org/officeDocument/2006/relationships/image" Target="../media/image7.svg"/><Relationship Id="rId9" Type="http://schemas.openxmlformats.org/officeDocument/2006/relationships/image" Target="../media/image29.png"/><Relationship Id="rId1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12.png"/><Relationship Id="rId5" Type="http://schemas.openxmlformats.org/officeDocument/2006/relationships/image" Target="../media/image34.png"/><Relationship Id="rId10" Type="http://schemas.openxmlformats.org/officeDocument/2006/relationships/image" Target="../media/image11.svg"/><Relationship Id="rId4" Type="http://schemas.openxmlformats.org/officeDocument/2006/relationships/image" Target="../media/image23.sv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36.png"/><Relationship Id="rId4" Type="http://schemas.openxmlformats.org/officeDocument/2006/relationships/image" Target="../media/image23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648725" y="1757037"/>
            <a:ext cx="10990550" cy="6772926"/>
          </a:xfrm>
          <a:custGeom>
            <a:avLst/>
            <a:gdLst/>
            <a:ahLst/>
            <a:cxnLst/>
            <a:rect l="l" t="t" r="r" b="b"/>
            <a:pathLst>
              <a:path w="10990550" h="6772926">
                <a:moveTo>
                  <a:pt x="0" y="0"/>
                </a:moveTo>
                <a:lnTo>
                  <a:pt x="10990550" y="0"/>
                </a:lnTo>
                <a:lnTo>
                  <a:pt x="10990550" y="6772926"/>
                </a:lnTo>
                <a:lnTo>
                  <a:pt x="0" y="67729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3995091" y="3863404"/>
            <a:ext cx="1029781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16"/>
              </a:lnSpc>
            </a:pPr>
            <a:r>
              <a:rPr lang="en-US" sz="10513" spc="-304">
                <a:solidFill>
                  <a:srgbClr val="173F59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5" name="Freeform 5"/>
          <p:cNvSpPr/>
          <p:nvPr/>
        </p:nvSpPr>
        <p:spPr>
          <a:xfrm rot="-1212855">
            <a:off x="15698380" y="3185156"/>
            <a:ext cx="1957829" cy="3249509"/>
          </a:xfrm>
          <a:custGeom>
            <a:avLst/>
            <a:gdLst/>
            <a:ahLst/>
            <a:cxnLst/>
            <a:rect l="l" t="t" r="r" b="b"/>
            <a:pathLst>
              <a:path w="1957829" h="3249509">
                <a:moveTo>
                  <a:pt x="0" y="0"/>
                </a:moveTo>
                <a:lnTo>
                  <a:pt x="1957830" y="0"/>
                </a:lnTo>
                <a:lnTo>
                  <a:pt x="1957830" y="3249509"/>
                </a:lnTo>
                <a:lnTo>
                  <a:pt x="0" y="3249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057499">
            <a:off x="720306" y="4006536"/>
            <a:ext cx="1751168" cy="2888524"/>
          </a:xfrm>
          <a:custGeom>
            <a:avLst/>
            <a:gdLst/>
            <a:ahLst/>
            <a:cxnLst/>
            <a:rect l="l" t="t" r="r" b="b"/>
            <a:pathLst>
              <a:path w="1751168" h="2888524">
                <a:moveTo>
                  <a:pt x="0" y="0"/>
                </a:moveTo>
                <a:lnTo>
                  <a:pt x="1751168" y="0"/>
                </a:lnTo>
                <a:lnTo>
                  <a:pt x="1751168" y="2888524"/>
                </a:lnTo>
                <a:lnTo>
                  <a:pt x="0" y="28885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517123" y="741851"/>
            <a:ext cx="2748389" cy="2030372"/>
          </a:xfrm>
          <a:custGeom>
            <a:avLst/>
            <a:gdLst/>
            <a:ahLst/>
            <a:cxnLst/>
            <a:rect l="l" t="t" r="r" b="b"/>
            <a:pathLst>
              <a:path w="2748389" h="2030372">
                <a:moveTo>
                  <a:pt x="2748389" y="0"/>
                </a:moveTo>
                <a:lnTo>
                  <a:pt x="0" y="0"/>
                </a:lnTo>
                <a:lnTo>
                  <a:pt x="0" y="2030372"/>
                </a:lnTo>
                <a:lnTo>
                  <a:pt x="2748389" y="2030372"/>
                </a:lnTo>
                <a:lnTo>
                  <a:pt x="27483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0" y="8362118"/>
            <a:ext cx="1326203" cy="2784678"/>
          </a:xfrm>
          <a:custGeom>
            <a:avLst/>
            <a:gdLst/>
            <a:ahLst/>
            <a:cxnLst/>
            <a:rect l="l" t="t" r="r" b="b"/>
            <a:pathLst>
              <a:path w="1326203" h="2784678">
                <a:moveTo>
                  <a:pt x="1326203" y="2784678"/>
                </a:moveTo>
                <a:lnTo>
                  <a:pt x="0" y="2784678"/>
                </a:lnTo>
                <a:lnTo>
                  <a:pt x="0" y="0"/>
                </a:lnTo>
                <a:lnTo>
                  <a:pt x="1326203" y="0"/>
                </a:lnTo>
                <a:lnTo>
                  <a:pt x="1326203" y="2784678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flipH="1">
            <a:off x="15020275" y="-884479"/>
            <a:ext cx="1326203" cy="2784678"/>
          </a:xfrm>
          <a:custGeom>
            <a:avLst/>
            <a:gdLst/>
            <a:ahLst/>
            <a:cxnLst/>
            <a:rect l="l" t="t" r="r" b="b"/>
            <a:pathLst>
              <a:path w="1326203" h="2784678">
                <a:moveTo>
                  <a:pt x="1326203" y="0"/>
                </a:moveTo>
                <a:lnTo>
                  <a:pt x="0" y="0"/>
                </a:lnTo>
                <a:lnTo>
                  <a:pt x="0" y="2784678"/>
                </a:lnTo>
                <a:lnTo>
                  <a:pt x="1326203" y="2784678"/>
                </a:lnTo>
                <a:lnTo>
                  <a:pt x="1326203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412736">
            <a:off x="1269172" y="8371239"/>
            <a:ext cx="1115063" cy="3947125"/>
          </a:xfrm>
          <a:custGeom>
            <a:avLst/>
            <a:gdLst/>
            <a:ahLst/>
            <a:cxnLst/>
            <a:rect l="l" t="t" r="r" b="b"/>
            <a:pathLst>
              <a:path w="1115063" h="3947125">
                <a:moveTo>
                  <a:pt x="0" y="0"/>
                </a:moveTo>
                <a:lnTo>
                  <a:pt x="1115063" y="0"/>
                </a:lnTo>
                <a:lnTo>
                  <a:pt x="1115063" y="3947125"/>
                </a:lnTo>
                <a:lnTo>
                  <a:pt x="0" y="394712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1714629">
            <a:off x="16296822" y="-1973562"/>
            <a:ext cx="1115063" cy="3947125"/>
          </a:xfrm>
          <a:custGeom>
            <a:avLst/>
            <a:gdLst/>
            <a:ahLst/>
            <a:cxnLst/>
            <a:rect l="l" t="t" r="r" b="b"/>
            <a:pathLst>
              <a:path w="1115063" h="3947125">
                <a:moveTo>
                  <a:pt x="0" y="0"/>
                </a:moveTo>
                <a:lnTo>
                  <a:pt x="1115063" y="0"/>
                </a:lnTo>
                <a:lnTo>
                  <a:pt x="1115063" y="3947124"/>
                </a:lnTo>
                <a:lnTo>
                  <a:pt x="0" y="39471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420707" y="7620000"/>
            <a:ext cx="2513176" cy="2365527"/>
          </a:xfrm>
          <a:custGeom>
            <a:avLst/>
            <a:gdLst/>
            <a:ahLst/>
            <a:cxnLst/>
            <a:rect l="l" t="t" r="r" b="b"/>
            <a:pathLst>
              <a:path w="2513176" h="2365527">
                <a:moveTo>
                  <a:pt x="0" y="0"/>
                </a:moveTo>
                <a:lnTo>
                  <a:pt x="2513176" y="0"/>
                </a:lnTo>
                <a:lnTo>
                  <a:pt x="2513176" y="2365527"/>
                </a:lnTo>
                <a:lnTo>
                  <a:pt x="0" y="236552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920688" y="3144981"/>
            <a:ext cx="4446624" cy="746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6"/>
              </a:lnSpc>
            </a:pPr>
            <a:r>
              <a:rPr lang="en-US" sz="4340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Pertemuan 04</a:t>
            </a:r>
          </a:p>
        </p:txBody>
      </p:sp>
      <p:sp>
        <p:nvSpPr>
          <p:cNvPr id="14" name="Freeform 14"/>
          <p:cNvSpPr/>
          <p:nvPr/>
        </p:nvSpPr>
        <p:spPr>
          <a:xfrm>
            <a:off x="3265512" y="3230706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14292909" y="7270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8295357" y="3192216"/>
            <a:ext cx="7320483" cy="3003660"/>
          </a:xfrm>
          <a:custGeom>
            <a:avLst/>
            <a:gdLst/>
            <a:ahLst/>
            <a:cxnLst/>
            <a:rect l="l" t="t" r="r" b="b"/>
            <a:pathLst>
              <a:path w="7320483" h="3003660">
                <a:moveTo>
                  <a:pt x="0" y="0"/>
                </a:moveTo>
                <a:lnTo>
                  <a:pt x="7320483" y="0"/>
                </a:lnTo>
                <a:lnTo>
                  <a:pt x="7320483" y="3003660"/>
                </a:lnTo>
                <a:lnTo>
                  <a:pt x="0" y="30036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2874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7867650" y="7361051"/>
            <a:ext cx="8766060" cy="1394600"/>
          </a:xfrm>
          <a:custGeom>
            <a:avLst/>
            <a:gdLst/>
            <a:ahLst/>
            <a:cxnLst/>
            <a:rect l="l" t="t" r="r" b="b"/>
            <a:pathLst>
              <a:path w="8766060" h="1394600">
                <a:moveTo>
                  <a:pt x="0" y="0"/>
                </a:moveTo>
                <a:lnTo>
                  <a:pt x="8766060" y="0"/>
                </a:lnTo>
                <a:lnTo>
                  <a:pt x="8766060" y="1394600"/>
                </a:lnTo>
                <a:lnTo>
                  <a:pt x="0" y="1394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07600" y="6129201"/>
            <a:ext cx="8975171" cy="1073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Aturan Sarrus kita gunakan untuk mempermudah mencari permutasi (6):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2748640" y="2346926"/>
            <a:ext cx="13047149" cy="173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Menentukan Tanda Pada Hasil Kali Elementer</a:t>
            </a:r>
          </a:p>
        </p:txBody>
      </p:sp>
      <p:sp>
        <p:nvSpPr>
          <p:cNvPr id="5" name="Freeform 5"/>
          <p:cNvSpPr/>
          <p:nvPr/>
        </p:nvSpPr>
        <p:spPr>
          <a:xfrm>
            <a:off x="498317" y="3379436"/>
            <a:ext cx="2407601" cy="6641657"/>
          </a:xfrm>
          <a:custGeom>
            <a:avLst/>
            <a:gdLst/>
            <a:ahLst/>
            <a:cxnLst/>
            <a:rect l="l" t="t" r="r" b="b"/>
            <a:pathLst>
              <a:path w="2407601" h="6641657">
                <a:moveTo>
                  <a:pt x="0" y="0"/>
                </a:moveTo>
                <a:lnTo>
                  <a:pt x="2407601" y="0"/>
                </a:lnTo>
                <a:lnTo>
                  <a:pt x="2407601" y="6641657"/>
                </a:lnTo>
                <a:lnTo>
                  <a:pt x="0" y="66416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3635705" y="4292435"/>
            <a:ext cx="12031869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 sudah menemukan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semua hasil kali elementer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yang akan dihitung. Selanjutnya kita menentukan apakah hasil kali elementer itu bersifat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negatif ( - ) 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atau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Positif (+)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63920" y="6434481"/>
            <a:ext cx="12031869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 menghitung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Ganjil dan Genap Invers Permutasi </a:t>
            </a:r>
            <a:r>
              <a:rPr lang="en-US" sz="2799" b="1" u="sng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Kolomnya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!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Dimana: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 Permutasi Genap =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Positif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 Permutasi Ganjil =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Negatif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43629" y="3910141"/>
            <a:ext cx="15505084" cy="2466718"/>
          </a:xfrm>
          <a:custGeom>
            <a:avLst/>
            <a:gdLst/>
            <a:ahLst/>
            <a:cxnLst/>
            <a:rect l="l" t="t" r="r" b="b"/>
            <a:pathLst>
              <a:path w="15505084" h="2466718">
                <a:moveTo>
                  <a:pt x="0" y="0"/>
                </a:moveTo>
                <a:lnTo>
                  <a:pt x="15505084" y="0"/>
                </a:lnTo>
                <a:lnTo>
                  <a:pt x="15505084" y="2466718"/>
                </a:lnTo>
                <a:lnTo>
                  <a:pt x="0" y="24667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735153" y="7196791"/>
            <a:ext cx="14817695" cy="1757006"/>
          </a:xfrm>
          <a:custGeom>
            <a:avLst/>
            <a:gdLst/>
            <a:ahLst/>
            <a:cxnLst/>
            <a:rect l="l" t="t" r="r" b="b"/>
            <a:pathLst>
              <a:path w="14817695" h="1757006">
                <a:moveTo>
                  <a:pt x="0" y="0"/>
                </a:moveTo>
                <a:lnTo>
                  <a:pt x="14817694" y="0"/>
                </a:lnTo>
                <a:lnTo>
                  <a:pt x="14817694" y="1757006"/>
                </a:lnTo>
                <a:lnTo>
                  <a:pt x="0" y="1757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5062" r="-13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56415" y="3188145"/>
            <a:ext cx="8975171" cy="72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Identifikasi notasi </a:t>
            </a:r>
            <a:r>
              <a:rPr lang="en-US" sz="41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+</a:t>
            </a: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atau </a:t>
            </a:r>
            <a:r>
              <a:rPr lang="en-US" sz="41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-</a:t>
            </a: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nya!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08585" y="6382964"/>
            <a:ext cx="8975171" cy="72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Maka . . . 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925734" y="4382808"/>
            <a:ext cx="556459" cy="566879"/>
            <a:chOff x="0" y="0"/>
            <a:chExt cx="146557" cy="1493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378185" y="4382808"/>
            <a:ext cx="556459" cy="566879"/>
            <a:chOff x="0" y="0"/>
            <a:chExt cx="146557" cy="1493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29994" y="4382808"/>
            <a:ext cx="556459" cy="566879"/>
            <a:chOff x="0" y="0"/>
            <a:chExt cx="146557" cy="1493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635617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1" y="0"/>
                </a:lnTo>
                <a:lnTo>
                  <a:pt x="10624411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928533">
            <a:off x="6098297" y="8022921"/>
            <a:ext cx="1074640" cy="1772602"/>
          </a:xfrm>
          <a:custGeom>
            <a:avLst/>
            <a:gdLst/>
            <a:ahLst/>
            <a:cxnLst/>
            <a:rect l="l" t="t" r="r" b="b"/>
            <a:pathLst>
              <a:path w="1074640" h="1772602">
                <a:moveTo>
                  <a:pt x="0" y="0"/>
                </a:moveTo>
                <a:lnTo>
                  <a:pt x="1074640" y="0"/>
                </a:lnTo>
                <a:lnTo>
                  <a:pt x="1074640" y="1772602"/>
                </a:lnTo>
                <a:lnTo>
                  <a:pt x="0" y="1772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5976370" y="5944244"/>
            <a:ext cx="1888359" cy="1395025"/>
          </a:xfrm>
          <a:custGeom>
            <a:avLst/>
            <a:gdLst/>
            <a:ahLst/>
            <a:cxnLst/>
            <a:rect l="l" t="t" r="r" b="b"/>
            <a:pathLst>
              <a:path w="1888359" h="1395025">
                <a:moveTo>
                  <a:pt x="0" y="0"/>
                </a:moveTo>
                <a:lnTo>
                  <a:pt x="1888359" y="0"/>
                </a:lnTo>
                <a:lnTo>
                  <a:pt x="1888359" y="1395025"/>
                </a:lnTo>
                <a:lnTo>
                  <a:pt x="0" y="13950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4432269" y="155907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296138" y="5943600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7001309" y="4314825"/>
            <a:ext cx="9893028" cy="162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Waktunya Kuis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60801" y="2058149"/>
            <a:ext cx="4106762" cy="12492053"/>
          </a:xfrm>
          <a:custGeom>
            <a:avLst/>
            <a:gdLst/>
            <a:ahLst/>
            <a:cxnLst/>
            <a:rect l="l" t="t" r="r" b="b"/>
            <a:pathLst>
              <a:path w="4106762" h="12492053">
                <a:moveTo>
                  <a:pt x="0" y="0"/>
                </a:moveTo>
                <a:lnTo>
                  <a:pt x="4106762" y="0"/>
                </a:lnTo>
                <a:lnTo>
                  <a:pt x="4106762" y="12492053"/>
                </a:lnTo>
                <a:lnTo>
                  <a:pt x="0" y="124920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301118" y="532121"/>
            <a:ext cx="1258851" cy="929976"/>
          </a:xfrm>
          <a:custGeom>
            <a:avLst/>
            <a:gdLst/>
            <a:ahLst/>
            <a:cxnLst/>
            <a:rect l="l" t="t" r="r" b="b"/>
            <a:pathLst>
              <a:path w="1258851" h="929976">
                <a:moveTo>
                  <a:pt x="1258850" y="0"/>
                </a:moveTo>
                <a:lnTo>
                  <a:pt x="0" y="0"/>
                </a:lnTo>
                <a:lnTo>
                  <a:pt x="0" y="929976"/>
                </a:lnTo>
                <a:lnTo>
                  <a:pt x="1258850" y="929976"/>
                </a:lnTo>
                <a:lnTo>
                  <a:pt x="125885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250678" y="8453268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0" y="0"/>
                </a:moveTo>
                <a:lnTo>
                  <a:pt x="1275322" y="0"/>
                </a:lnTo>
                <a:lnTo>
                  <a:pt x="1275322" y="1200396"/>
                </a:lnTo>
                <a:lnTo>
                  <a:pt x="0" y="1200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 flipV="1">
            <a:off x="-202755" y="8771783"/>
            <a:ext cx="743288" cy="1560710"/>
          </a:xfrm>
          <a:custGeom>
            <a:avLst/>
            <a:gdLst/>
            <a:ahLst/>
            <a:cxnLst/>
            <a:rect l="l" t="t" r="r" b="b"/>
            <a:pathLst>
              <a:path w="743288" h="1560710">
                <a:moveTo>
                  <a:pt x="743288" y="1560710"/>
                </a:moveTo>
                <a:lnTo>
                  <a:pt x="0" y="1560710"/>
                </a:lnTo>
                <a:lnTo>
                  <a:pt x="0" y="0"/>
                </a:lnTo>
                <a:lnTo>
                  <a:pt x="743288" y="0"/>
                </a:lnTo>
                <a:lnTo>
                  <a:pt x="743288" y="156071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565715" y="-332261"/>
            <a:ext cx="708277" cy="1487196"/>
          </a:xfrm>
          <a:custGeom>
            <a:avLst/>
            <a:gdLst/>
            <a:ahLst/>
            <a:cxnLst/>
            <a:rect l="l" t="t" r="r" b="b"/>
            <a:pathLst>
              <a:path w="708277" h="1487196">
                <a:moveTo>
                  <a:pt x="0" y="0"/>
                </a:moveTo>
                <a:lnTo>
                  <a:pt x="708277" y="0"/>
                </a:lnTo>
                <a:lnTo>
                  <a:pt x="708277" y="1487197"/>
                </a:lnTo>
                <a:lnTo>
                  <a:pt x="0" y="14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586649">
            <a:off x="508569" y="8776895"/>
            <a:ext cx="624952" cy="2212219"/>
          </a:xfrm>
          <a:custGeom>
            <a:avLst/>
            <a:gdLst/>
            <a:ahLst/>
            <a:cxnLst/>
            <a:rect l="l" t="t" r="r" b="b"/>
            <a:pathLst>
              <a:path w="624952" h="2212219">
                <a:moveTo>
                  <a:pt x="0" y="0"/>
                </a:moveTo>
                <a:lnTo>
                  <a:pt x="624952" y="0"/>
                </a:lnTo>
                <a:lnTo>
                  <a:pt x="624952" y="2212219"/>
                </a:lnTo>
                <a:lnTo>
                  <a:pt x="0" y="221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336123">
            <a:off x="17255901" y="-521888"/>
            <a:ext cx="595515" cy="2108018"/>
          </a:xfrm>
          <a:custGeom>
            <a:avLst/>
            <a:gdLst/>
            <a:ahLst/>
            <a:cxnLst/>
            <a:rect l="l" t="t" r="r" b="b"/>
            <a:pathLst>
              <a:path w="595515" h="2108018">
                <a:moveTo>
                  <a:pt x="0" y="0"/>
                </a:moveTo>
                <a:lnTo>
                  <a:pt x="595515" y="0"/>
                </a:lnTo>
                <a:lnTo>
                  <a:pt x="595515" y="2108018"/>
                </a:lnTo>
                <a:lnTo>
                  <a:pt x="0" y="21080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49243" y="4246191"/>
            <a:ext cx="758913" cy="1370498"/>
          </a:xfrm>
          <a:custGeom>
            <a:avLst/>
            <a:gdLst/>
            <a:ahLst/>
            <a:cxnLst/>
            <a:rect l="l" t="t" r="r" b="b"/>
            <a:pathLst>
              <a:path w="758913" h="1370498">
                <a:moveTo>
                  <a:pt x="0" y="0"/>
                </a:moveTo>
                <a:lnTo>
                  <a:pt x="758914" y="0"/>
                </a:lnTo>
                <a:lnTo>
                  <a:pt x="758914" y="1370498"/>
                </a:lnTo>
                <a:lnTo>
                  <a:pt x="0" y="13704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871388" y="4215652"/>
            <a:ext cx="775824" cy="1401036"/>
          </a:xfrm>
          <a:custGeom>
            <a:avLst/>
            <a:gdLst/>
            <a:ahLst/>
            <a:cxnLst/>
            <a:rect l="l" t="t" r="r" b="b"/>
            <a:pathLst>
              <a:path w="775824" h="1401036">
                <a:moveTo>
                  <a:pt x="0" y="0"/>
                </a:moveTo>
                <a:lnTo>
                  <a:pt x="775824" y="0"/>
                </a:lnTo>
                <a:lnTo>
                  <a:pt x="775824" y="1401037"/>
                </a:lnTo>
                <a:lnTo>
                  <a:pt x="0" y="14010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12" name="Group 12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039925" y="2152350"/>
            <a:ext cx="5211581" cy="2466924"/>
          </a:xfrm>
          <a:custGeom>
            <a:avLst/>
            <a:gdLst/>
            <a:ahLst/>
            <a:cxnLst/>
            <a:rect l="l" t="t" r="r" b="b"/>
            <a:pathLst>
              <a:path w="5211581" h="2466924">
                <a:moveTo>
                  <a:pt x="0" y="0"/>
                </a:moveTo>
                <a:lnTo>
                  <a:pt x="5211581" y="0"/>
                </a:lnTo>
                <a:lnTo>
                  <a:pt x="5211581" y="2466923"/>
                </a:lnTo>
                <a:lnTo>
                  <a:pt x="0" y="2466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3095299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744291"/>
            <a:ext cx="954275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Berapakah nilai determinan dari matriks N?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31205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131205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0970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09702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867500" y="6684423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867500" y="8305800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679411" y="6684423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679411" y="8305800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301118" y="532121"/>
            <a:ext cx="1258851" cy="929976"/>
          </a:xfrm>
          <a:custGeom>
            <a:avLst/>
            <a:gdLst/>
            <a:ahLst/>
            <a:cxnLst/>
            <a:rect l="l" t="t" r="r" b="b"/>
            <a:pathLst>
              <a:path w="1258851" h="929976">
                <a:moveTo>
                  <a:pt x="1258850" y="0"/>
                </a:moveTo>
                <a:lnTo>
                  <a:pt x="0" y="0"/>
                </a:lnTo>
                <a:lnTo>
                  <a:pt x="0" y="929976"/>
                </a:lnTo>
                <a:lnTo>
                  <a:pt x="1258850" y="929976"/>
                </a:lnTo>
                <a:lnTo>
                  <a:pt x="125885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250678" y="8453268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0" y="0"/>
                </a:moveTo>
                <a:lnTo>
                  <a:pt x="1275322" y="0"/>
                </a:lnTo>
                <a:lnTo>
                  <a:pt x="1275322" y="1200396"/>
                </a:lnTo>
                <a:lnTo>
                  <a:pt x="0" y="1200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 flipV="1">
            <a:off x="-202755" y="8771783"/>
            <a:ext cx="743288" cy="1560710"/>
          </a:xfrm>
          <a:custGeom>
            <a:avLst/>
            <a:gdLst/>
            <a:ahLst/>
            <a:cxnLst/>
            <a:rect l="l" t="t" r="r" b="b"/>
            <a:pathLst>
              <a:path w="743288" h="1560710">
                <a:moveTo>
                  <a:pt x="743288" y="1560710"/>
                </a:moveTo>
                <a:lnTo>
                  <a:pt x="0" y="1560710"/>
                </a:lnTo>
                <a:lnTo>
                  <a:pt x="0" y="0"/>
                </a:lnTo>
                <a:lnTo>
                  <a:pt x="743288" y="0"/>
                </a:lnTo>
                <a:lnTo>
                  <a:pt x="743288" y="156071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565715" y="-332261"/>
            <a:ext cx="708277" cy="1487196"/>
          </a:xfrm>
          <a:custGeom>
            <a:avLst/>
            <a:gdLst/>
            <a:ahLst/>
            <a:cxnLst/>
            <a:rect l="l" t="t" r="r" b="b"/>
            <a:pathLst>
              <a:path w="708277" h="1487196">
                <a:moveTo>
                  <a:pt x="0" y="0"/>
                </a:moveTo>
                <a:lnTo>
                  <a:pt x="708277" y="0"/>
                </a:lnTo>
                <a:lnTo>
                  <a:pt x="708277" y="1487197"/>
                </a:lnTo>
                <a:lnTo>
                  <a:pt x="0" y="14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586649">
            <a:off x="508569" y="8776895"/>
            <a:ext cx="624952" cy="2212219"/>
          </a:xfrm>
          <a:custGeom>
            <a:avLst/>
            <a:gdLst/>
            <a:ahLst/>
            <a:cxnLst/>
            <a:rect l="l" t="t" r="r" b="b"/>
            <a:pathLst>
              <a:path w="624952" h="2212219">
                <a:moveTo>
                  <a:pt x="0" y="0"/>
                </a:moveTo>
                <a:lnTo>
                  <a:pt x="624952" y="0"/>
                </a:lnTo>
                <a:lnTo>
                  <a:pt x="624952" y="2212219"/>
                </a:lnTo>
                <a:lnTo>
                  <a:pt x="0" y="221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336123">
            <a:off x="17255901" y="-521888"/>
            <a:ext cx="595515" cy="2108018"/>
          </a:xfrm>
          <a:custGeom>
            <a:avLst/>
            <a:gdLst/>
            <a:ahLst/>
            <a:cxnLst/>
            <a:rect l="l" t="t" r="r" b="b"/>
            <a:pathLst>
              <a:path w="595515" h="2108018">
                <a:moveTo>
                  <a:pt x="0" y="0"/>
                </a:moveTo>
                <a:lnTo>
                  <a:pt x="595515" y="0"/>
                </a:lnTo>
                <a:lnTo>
                  <a:pt x="595515" y="2108018"/>
                </a:lnTo>
                <a:lnTo>
                  <a:pt x="0" y="21080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49243" y="4246191"/>
            <a:ext cx="758913" cy="1370498"/>
          </a:xfrm>
          <a:custGeom>
            <a:avLst/>
            <a:gdLst/>
            <a:ahLst/>
            <a:cxnLst/>
            <a:rect l="l" t="t" r="r" b="b"/>
            <a:pathLst>
              <a:path w="758913" h="1370498">
                <a:moveTo>
                  <a:pt x="0" y="0"/>
                </a:moveTo>
                <a:lnTo>
                  <a:pt x="758914" y="0"/>
                </a:lnTo>
                <a:lnTo>
                  <a:pt x="758914" y="1370498"/>
                </a:lnTo>
                <a:lnTo>
                  <a:pt x="0" y="13704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871388" y="4215652"/>
            <a:ext cx="775824" cy="1401036"/>
          </a:xfrm>
          <a:custGeom>
            <a:avLst/>
            <a:gdLst/>
            <a:ahLst/>
            <a:cxnLst/>
            <a:rect l="l" t="t" r="r" b="b"/>
            <a:pathLst>
              <a:path w="775824" h="1401036">
                <a:moveTo>
                  <a:pt x="0" y="0"/>
                </a:moveTo>
                <a:lnTo>
                  <a:pt x="775824" y="0"/>
                </a:lnTo>
                <a:lnTo>
                  <a:pt x="775824" y="1401037"/>
                </a:lnTo>
                <a:lnTo>
                  <a:pt x="0" y="14010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12" name="Group 12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039925" y="2152350"/>
            <a:ext cx="5211581" cy="2466924"/>
          </a:xfrm>
          <a:custGeom>
            <a:avLst/>
            <a:gdLst/>
            <a:ahLst/>
            <a:cxnLst/>
            <a:rect l="l" t="t" r="r" b="b"/>
            <a:pathLst>
              <a:path w="5211581" h="2466924">
                <a:moveTo>
                  <a:pt x="0" y="0"/>
                </a:moveTo>
                <a:lnTo>
                  <a:pt x="5211581" y="0"/>
                </a:lnTo>
                <a:lnTo>
                  <a:pt x="5211581" y="2466923"/>
                </a:lnTo>
                <a:lnTo>
                  <a:pt x="0" y="2466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3095299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744291"/>
            <a:ext cx="954275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Berapakah nilai determinan dari matriks N?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FFDFC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4131205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31205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0970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809702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867500" y="6684423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867500" y="8305800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679411" y="6684423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0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679411" y="8305800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 flipV="1">
            <a:off x="-582466" y="8178708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-10800000" flipH="1" flipV="1">
            <a:off x="16360981" y="-131969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669599">
            <a:off x="874100" y="8816335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10080213">
            <a:off x="17549193" y="-63413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927019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7179183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2431347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7364794" y="6733831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7249442" y="5725154"/>
            <a:ext cx="3859375" cy="2453554"/>
          </a:xfrm>
          <a:custGeom>
            <a:avLst/>
            <a:gdLst/>
            <a:ahLst/>
            <a:cxnLst/>
            <a:rect l="l" t="t" r="r" b="b"/>
            <a:pathLst>
              <a:path w="3859375" h="2453554">
                <a:moveTo>
                  <a:pt x="0" y="0"/>
                </a:moveTo>
                <a:lnTo>
                  <a:pt x="3859375" y="0"/>
                </a:lnTo>
                <a:lnTo>
                  <a:pt x="3859375" y="2453554"/>
                </a:lnTo>
                <a:lnTo>
                  <a:pt x="0" y="24535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AutoShape 14"/>
          <p:cNvSpPr/>
          <p:nvPr/>
        </p:nvSpPr>
        <p:spPr>
          <a:xfrm>
            <a:off x="7671119" y="6041414"/>
            <a:ext cx="1818627" cy="188584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12673807" y="5725154"/>
            <a:ext cx="3820501" cy="2637015"/>
          </a:xfrm>
          <a:custGeom>
            <a:avLst/>
            <a:gdLst/>
            <a:ahLst/>
            <a:cxnLst/>
            <a:rect l="l" t="t" r="r" b="b"/>
            <a:pathLst>
              <a:path w="3820501" h="2637015">
                <a:moveTo>
                  <a:pt x="0" y="0"/>
                </a:moveTo>
                <a:lnTo>
                  <a:pt x="3820501" y="0"/>
                </a:lnTo>
                <a:lnTo>
                  <a:pt x="3820501" y="2637015"/>
                </a:lnTo>
                <a:lnTo>
                  <a:pt x="0" y="26370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20789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AutoShape 16"/>
          <p:cNvSpPr/>
          <p:nvPr/>
        </p:nvSpPr>
        <p:spPr>
          <a:xfrm>
            <a:off x="13054716" y="6139132"/>
            <a:ext cx="1711816" cy="178812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2340696" y="5508252"/>
            <a:ext cx="3276387" cy="2191350"/>
          </a:xfrm>
          <a:custGeom>
            <a:avLst/>
            <a:gdLst/>
            <a:ahLst/>
            <a:cxnLst/>
            <a:rect l="l" t="t" r="r" b="b"/>
            <a:pathLst>
              <a:path w="3276387" h="2191350">
                <a:moveTo>
                  <a:pt x="0" y="0"/>
                </a:moveTo>
                <a:lnTo>
                  <a:pt x="3276387" y="0"/>
                </a:lnTo>
                <a:lnTo>
                  <a:pt x="3276387" y="2191350"/>
                </a:lnTo>
                <a:lnTo>
                  <a:pt x="0" y="21913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Freeform 18"/>
          <p:cNvSpPr/>
          <p:nvPr/>
        </p:nvSpPr>
        <p:spPr>
          <a:xfrm>
            <a:off x="2520805" y="7397651"/>
            <a:ext cx="2780464" cy="603902"/>
          </a:xfrm>
          <a:custGeom>
            <a:avLst/>
            <a:gdLst/>
            <a:ahLst/>
            <a:cxnLst/>
            <a:rect l="l" t="t" r="r" b="b"/>
            <a:pathLst>
              <a:path w="2780464" h="603902">
                <a:moveTo>
                  <a:pt x="0" y="0"/>
                </a:moveTo>
                <a:lnTo>
                  <a:pt x="2780464" y="0"/>
                </a:lnTo>
                <a:lnTo>
                  <a:pt x="2780464" y="603902"/>
                </a:lnTo>
                <a:lnTo>
                  <a:pt x="0" y="60390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9" name="TextBox 19"/>
          <p:cNvSpPr txBox="1"/>
          <p:nvPr/>
        </p:nvSpPr>
        <p:spPr>
          <a:xfrm>
            <a:off x="1927019" y="1528697"/>
            <a:ext cx="14433962" cy="2193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9"/>
              </a:lnSpc>
            </a:pPr>
            <a:r>
              <a:rPr lang="en-US" sz="7464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Menghitung Determinan Matriks Khusus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49442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Segitiga Atas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595384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Segitiga Bawah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10256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Ordo 2x2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660356" y="4077318"/>
            <a:ext cx="9893028" cy="278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0"/>
              </a:lnSpc>
            </a:pPr>
            <a:r>
              <a:rPr lang="en-US" sz="91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dengan OBE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487808" y="1028700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33403" y="1714194"/>
            <a:ext cx="5360350" cy="14059935"/>
          </a:xfrm>
          <a:custGeom>
            <a:avLst/>
            <a:gdLst/>
            <a:ahLst/>
            <a:cxnLst/>
            <a:rect l="l" t="t" r="r" b="b"/>
            <a:pathLst>
              <a:path w="5360350" h="14059935">
                <a:moveTo>
                  <a:pt x="0" y="0"/>
                </a:moveTo>
                <a:lnTo>
                  <a:pt x="5360350" y="0"/>
                </a:lnTo>
                <a:lnTo>
                  <a:pt x="5360350" y="14059935"/>
                </a:lnTo>
                <a:lnTo>
                  <a:pt x="0" y="14059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TextBox 5"/>
          <p:cNvSpPr txBox="1"/>
          <p:nvPr/>
        </p:nvSpPr>
        <p:spPr>
          <a:xfrm>
            <a:off x="7930072" y="3693530"/>
            <a:ext cx="7182261" cy="393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 Matriks Persegi Disajikan</a:t>
            </a:r>
          </a:p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Lakukan OBE hingga Matriks berbentuk Segitiga Atas / Segitiga Bawah</a:t>
            </a:r>
          </a:p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Cek Slide 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30072" y="2495704"/>
            <a:ext cx="7811739" cy="95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5"/>
              </a:lnSpc>
            </a:pPr>
            <a:r>
              <a:rPr lang="en-US" sz="6399" spc="-63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Langkah Pengerjaan</a:t>
            </a:r>
          </a:p>
        </p:txBody>
      </p:sp>
      <p:sp>
        <p:nvSpPr>
          <p:cNvPr id="7" name="Freeform 7"/>
          <p:cNvSpPr/>
          <p:nvPr/>
        </p:nvSpPr>
        <p:spPr>
          <a:xfrm rot="464500">
            <a:off x="16086403" y="7565151"/>
            <a:ext cx="1276781" cy="2119138"/>
          </a:xfrm>
          <a:custGeom>
            <a:avLst/>
            <a:gdLst/>
            <a:ahLst/>
            <a:cxnLst/>
            <a:rect l="l" t="t" r="r" b="b"/>
            <a:pathLst>
              <a:path w="1276781" h="2119138">
                <a:moveTo>
                  <a:pt x="0" y="0"/>
                </a:moveTo>
                <a:lnTo>
                  <a:pt x="1276781" y="0"/>
                </a:lnTo>
                <a:lnTo>
                  <a:pt x="1276781" y="2119138"/>
                </a:lnTo>
                <a:lnTo>
                  <a:pt x="0" y="21191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057499">
            <a:off x="785485" y="935215"/>
            <a:ext cx="1076055" cy="1774936"/>
          </a:xfrm>
          <a:custGeom>
            <a:avLst/>
            <a:gdLst/>
            <a:ahLst/>
            <a:cxnLst/>
            <a:rect l="l" t="t" r="r" b="b"/>
            <a:pathLst>
              <a:path w="1076055" h="1774936">
                <a:moveTo>
                  <a:pt x="0" y="0"/>
                </a:moveTo>
                <a:lnTo>
                  <a:pt x="1076055" y="0"/>
                </a:lnTo>
                <a:lnTo>
                  <a:pt x="1076055" y="1774936"/>
                </a:lnTo>
                <a:lnTo>
                  <a:pt x="0" y="17749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flipH="1" flipV="1">
            <a:off x="-582466" y="7846788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4"/>
                </a:moveTo>
                <a:lnTo>
                  <a:pt x="0" y="2823024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4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0800000" flipH="1" flipV="1">
            <a:off x="16724794" y="-131969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5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5" y="0"/>
                </a:lnTo>
                <a:lnTo>
                  <a:pt x="1344465" y="282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1669599">
            <a:off x="874100" y="848441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10080213">
            <a:off x="17719741" y="-63413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635617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1" y="0"/>
                </a:lnTo>
                <a:lnTo>
                  <a:pt x="10624411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928533">
            <a:off x="6098297" y="8022921"/>
            <a:ext cx="1074640" cy="1772602"/>
          </a:xfrm>
          <a:custGeom>
            <a:avLst/>
            <a:gdLst/>
            <a:ahLst/>
            <a:cxnLst/>
            <a:rect l="l" t="t" r="r" b="b"/>
            <a:pathLst>
              <a:path w="1074640" h="1772602">
                <a:moveTo>
                  <a:pt x="0" y="0"/>
                </a:moveTo>
                <a:lnTo>
                  <a:pt x="1074640" y="0"/>
                </a:lnTo>
                <a:lnTo>
                  <a:pt x="1074640" y="1772602"/>
                </a:lnTo>
                <a:lnTo>
                  <a:pt x="0" y="1772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5976370" y="5944244"/>
            <a:ext cx="1888359" cy="1395025"/>
          </a:xfrm>
          <a:custGeom>
            <a:avLst/>
            <a:gdLst/>
            <a:ahLst/>
            <a:cxnLst/>
            <a:rect l="l" t="t" r="r" b="b"/>
            <a:pathLst>
              <a:path w="1888359" h="1395025">
                <a:moveTo>
                  <a:pt x="0" y="0"/>
                </a:moveTo>
                <a:lnTo>
                  <a:pt x="1888359" y="0"/>
                </a:lnTo>
                <a:lnTo>
                  <a:pt x="1888359" y="1395025"/>
                </a:lnTo>
                <a:lnTo>
                  <a:pt x="0" y="13950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4432269" y="155907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296138" y="5943600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7001309" y="3983521"/>
            <a:ext cx="9893028" cy="296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Waktunya Kuis</a:t>
            </a:r>
          </a:p>
          <a:p>
            <a:pPr marL="0" lvl="0" indent="0" algn="ctr">
              <a:lnSpc>
                <a:spcPts val="10560"/>
              </a:lnSpc>
            </a:pPr>
            <a:r>
              <a:rPr lang="en-US" sz="88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(OBE)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60801" y="2058149"/>
            <a:ext cx="4106762" cy="12492053"/>
          </a:xfrm>
          <a:custGeom>
            <a:avLst/>
            <a:gdLst/>
            <a:ahLst/>
            <a:cxnLst/>
            <a:rect l="l" t="t" r="r" b="b"/>
            <a:pathLst>
              <a:path w="4106762" h="12492053">
                <a:moveTo>
                  <a:pt x="0" y="0"/>
                </a:moveTo>
                <a:lnTo>
                  <a:pt x="4106762" y="0"/>
                </a:lnTo>
                <a:lnTo>
                  <a:pt x="4106762" y="12492053"/>
                </a:lnTo>
                <a:lnTo>
                  <a:pt x="0" y="124920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7002275" y="3721570"/>
            <a:ext cx="9441767" cy="111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Tujuan Pembelajaran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02275" y="5078273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 dan Determinan Matriks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02275" y="5628008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Determinan dengan OBE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02275" y="6180458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Determinan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Ekspansi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Kofaktor</a:t>
            </a:r>
            <a:endParaRPr lang="en-US" sz="2799" u="sng" dirty="0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525168" y="8554789"/>
            <a:ext cx="1456599" cy="1076062"/>
          </a:xfrm>
          <a:custGeom>
            <a:avLst/>
            <a:gdLst/>
            <a:ahLst/>
            <a:cxnLst/>
            <a:rect l="l" t="t" r="r" b="b"/>
            <a:pathLst>
              <a:path w="1456599" h="1076062">
                <a:moveTo>
                  <a:pt x="1456599" y="0"/>
                </a:moveTo>
                <a:lnTo>
                  <a:pt x="0" y="0"/>
                </a:lnTo>
                <a:lnTo>
                  <a:pt x="0" y="1076063"/>
                </a:lnTo>
                <a:lnTo>
                  <a:pt x="1456599" y="1076063"/>
                </a:lnTo>
                <a:lnTo>
                  <a:pt x="145659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1808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1" y="0"/>
                </a:lnTo>
                <a:lnTo>
                  <a:pt x="833601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84249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2" y="0"/>
                </a:lnTo>
                <a:lnTo>
                  <a:pt x="833602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7" name="Group 7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 flipV="1">
            <a:off x="16138627" y="8731123"/>
            <a:ext cx="856992" cy="1799458"/>
          </a:xfrm>
          <a:custGeom>
            <a:avLst/>
            <a:gdLst/>
            <a:ahLst/>
            <a:cxnLst/>
            <a:rect l="l" t="t" r="r" b="b"/>
            <a:pathLst>
              <a:path w="856992" h="1799458">
                <a:moveTo>
                  <a:pt x="856992" y="1799458"/>
                </a:moveTo>
                <a:lnTo>
                  <a:pt x="0" y="1799458"/>
                </a:lnTo>
                <a:lnTo>
                  <a:pt x="0" y="0"/>
                </a:lnTo>
                <a:lnTo>
                  <a:pt x="856992" y="0"/>
                </a:lnTo>
                <a:lnTo>
                  <a:pt x="856992" y="1799458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>
            <a:off x="725592" y="-971641"/>
            <a:ext cx="984174" cy="2066507"/>
          </a:xfrm>
          <a:custGeom>
            <a:avLst/>
            <a:gdLst/>
            <a:ahLst/>
            <a:cxnLst/>
            <a:rect l="l" t="t" r="r" b="b"/>
            <a:pathLst>
              <a:path w="984174" h="2066507">
                <a:moveTo>
                  <a:pt x="984174" y="0"/>
                </a:moveTo>
                <a:lnTo>
                  <a:pt x="0" y="0"/>
                </a:lnTo>
                <a:lnTo>
                  <a:pt x="0" y="2066507"/>
                </a:lnTo>
                <a:lnTo>
                  <a:pt x="984174" y="2066507"/>
                </a:lnTo>
                <a:lnTo>
                  <a:pt x="98417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1586649">
            <a:off x="16958765" y="8737017"/>
            <a:ext cx="720553" cy="2550631"/>
          </a:xfrm>
          <a:custGeom>
            <a:avLst/>
            <a:gdLst/>
            <a:ahLst/>
            <a:cxnLst/>
            <a:rect l="l" t="t" r="r" b="b"/>
            <a:pathLst>
              <a:path w="720553" h="2550631">
                <a:moveTo>
                  <a:pt x="0" y="0"/>
                </a:moveTo>
                <a:lnTo>
                  <a:pt x="720554" y="0"/>
                </a:lnTo>
                <a:lnTo>
                  <a:pt x="720554" y="2550631"/>
                </a:lnTo>
                <a:lnTo>
                  <a:pt x="0" y="2550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891378">
            <a:off x="64299" y="-1235134"/>
            <a:ext cx="827487" cy="2929158"/>
          </a:xfrm>
          <a:custGeom>
            <a:avLst/>
            <a:gdLst/>
            <a:ahLst/>
            <a:cxnLst/>
            <a:rect l="l" t="t" r="r" b="b"/>
            <a:pathLst>
              <a:path w="827487" h="2929158">
                <a:moveTo>
                  <a:pt x="0" y="0"/>
                </a:moveTo>
                <a:lnTo>
                  <a:pt x="827487" y="0"/>
                </a:lnTo>
                <a:lnTo>
                  <a:pt x="827487" y="2929159"/>
                </a:lnTo>
                <a:lnTo>
                  <a:pt x="0" y="29291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4" name="Group 14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428531" y="452303"/>
            <a:ext cx="1379916" cy="1298846"/>
          </a:xfrm>
          <a:custGeom>
            <a:avLst/>
            <a:gdLst/>
            <a:ahLst/>
            <a:cxnLst/>
            <a:rect l="l" t="t" r="r" b="b"/>
            <a:pathLst>
              <a:path w="1379916" h="1298846">
                <a:moveTo>
                  <a:pt x="0" y="0"/>
                </a:moveTo>
                <a:lnTo>
                  <a:pt x="1379916" y="0"/>
                </a:lnTo>
                <a:lnTo>
                  <a:pt x="1379916" y="1298846"/>
                </a:lnTo>
                <a:lnTo>
                  <a:pt x="0" y="1298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>
            <a:off x="7916015" y="1912111"/>
            <a:ext cx="3903609" cy="2429437"/>
          </a:xfrm>
          <a:custGeom>
            <a:avLst/>
            <a:gdLst/>
            <a:ahLst/>
            <a:cxnLst/>
            <a:rect l="l" t="t" r="r" b="b"/>
            <a:pathLst>
              <a:path w="3903609" h="2429437">
                <a:moveTo>
                  <a:pt x="0" y="0"/>
                </a:moveTo>
                <a:lnTo>
                  <a:pt x="3903609" y="0"/>
                </a:lnTo>
                <a:lnTo>
                  <a:pt x="3903609" y="2429437"/>
                </a:lnTo>
                <a:lnTo>
                  <a:pt x="0" y="242943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2713150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255823"/>
            <a:ext cx="9542751" cy="1270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53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 Determinan-nya? Kerjakan dengan rumus OBE!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8932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89322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867819" y="6460586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867819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3204" y="6752422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3204" y="8148637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445909" y="6489161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445909" y="8148637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525168" y="8554789"/>
            <a:ext cx="1456599" cy="1076062"/>
          </a:xfrm>
          <a:custGeom>
            <a:avLst/>
            <a:gdLst/>
            <a:ahLst/>
            <a:cxnLst/>
            <a:rect l="l" t="t" r="r" b="b"/>
            <a:pathLst>
              <a:path w="1456599" h="1076062">
                <a:moveTo>
                  <a:pt x="1456599" y="0"/>
                </a:moveTo>
                <a:lnTo>
                  <a:pt x="0" y="0"/>
                </a:lnTo>
                <a:lnTo>
                  <a:pt x="0" y="1076063"/>
                </a:lnTo>
                <a:lnTo>
                  <a:pt x="1456599" y="1076063"/>
                </a:lnTo>
                <a:lnTo>
                  <a:pt x="145659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1808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1" y="0"/>
                </a:lnTo>
                <a:lnTo>
                  <a:pt x="833601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84249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2" y="0"/>
                </a:lnTo>
                <a:lnTo>
                  <a:pt x="833602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7" name="Group 7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 flipV="1">
            <a:off x="16138627" y="8731123"/>
            <a:ext cx="856992" cy="1799458"/>
          </a:xfrm>
          <a:custGeom>
            <a:avLst/>
            <a:gdLst/>
            <a:ahLst/>
            <a:cxnLst/>
            <a:rect l="l" t="t" r="r" b="b"/>
            <a:pathLst>
              <a:path w="856992" h="1799458">
                <a:moveTo>
                  <a:pt x="856992" y="1799458"/>
                </a:moveTo>
                <a:lnTo>
                  <a:pt x="0" y="1799458"/>
                </a:lnTo>
                <a:lnTo>
                  <a:pt x="0" y="0"/>
                </a:lnTo>
                <a:lnTo>
                  <a:pt x="856992" y="0"/>
                </a:lnTo>
                <a:lnTo>
                  <a:pt x="856992" y="1799458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>
            <a:off x="725592" y="-971641"/>
            <a:ext cx="984174" cy="2066507"/>
          </a:xfrm>
          <a:custGeom>
            <a:avLst/>
            <a:gdLst/>
            <a:ahLst/>
            <a:cxnLst/>
            <a:rect l="l" t="t" r="r" b="b"/>
            <a:pathLst>
              <a:path w="984174" h="2066507">
                <a:moveTo>
                  <a:pt x="984174" y="0"/>
                </a:moveTo>
                <a:lnTo>
                  <a:pt x="0" y="0"/>
                </a:lnTo>
                <a:lnTo>
                  <a:pt x="0" y="2066507"/>
                </a:lnTo>
                <a:lnTo>
                  <a:pt x="984174" y="2066507"/>
                </a:lnTo>
                <a:lnTo>
                  <a:pt x="98417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1586649">
            <a:off x="16958765" y="8737017"/>
            <a:ext cx="720553" cy="2550631"/>
          </a:xfrm>
          <a:custGeom>
            <a:avLst/>
            <a:gdLst/>
            <a:ahLst/>
            <a:cxnLst/>
            <a:rect l="l" t="t" r="r" b="b"/>
            <a:pathLst>
              <a:path w="720553" h="2550631">
                <a:moveTo>
                  <a:pt x="0" y="0"/>
                </a:moveTo>
                <a:lnTo>
                  <a:pt x="720554" y="0"/>
                </a:lnTo>
                <a:lnTo>
                  <a:pt x="720554" y="2550631"/>
                </a:lnTo>
                <a:lnTo>
                  <a:pt x="0" y="2550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891378">
            <a:off x="64299" y="-1235134"/>
            <a:ext cx="827487" cy="2929158"/>
          </a:xfrm>
          <a:custGeom>
            <a:avLst/>
            <a:gdLst/>
            <a:ahLst/>
            <a:cxnLst/>
            <a:rect l="l" t="t" r="r" b="b"/>
            <a:pathLst>
              <a:path w="827487" h="2929158">
                <a:moveTo>
                  <a:pt x="0" y="0"/>
                </a:moveTo>
                <a:lnTo>
                  <a:pt x="827487" y="0"/>
                </a:lnTo>
                <a:lnTo>
                  <a:pt x="827487" y="2929159"/>
                </a:lnTo>
                <a:lnTo>
                  <a:pt x="0" y="29291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4" name="Group 14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428531" y="452303"/>
            <a:ext cx="1379916" cy="1298846"/>
          </a:xfrm>
          <a:custGeom>
            <a:avLst/>
            <a:gdLst/>
            <a:ahLst/>
            <a:cxnLst/>
            <a:rect l="l" t="t" r="r" b="b"/>
            <a:pathLst>
              <a:path w="1379916" h="1298846">
                <a:moveTo>
                  <a:pt x="0" y="0"/>
                </a:moveTo>
                <a:lnTo>
                  <a:pt x="1379916" y="0"/>
                </a:lnTo>
                <a:lnTo>
                  <a:pt x="1379916" y="1298846"/>
                </a:lnTo>
                <a:lnTo>
                  <a:pt x="0" y="1298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>
            <a:off x="7916015" y="1912111"/>
            <a:ext cx="3903609" cy="2429437"/>
          </a:xfrm>
          <a:custGeom>
            <a:avLst/>
            <a:gdLst/>
            <a:ahLst/>
            <a:cxnLst/>
            <a:rect l="l" t="t" r="r" b="b"/>
            <a:pathLst>
              <a:path w="3903609" h="2429437">
                <a:moveTo>
                  <a:pt x="0" y="0"/>
                </a:moveTo>
                <a:lnTo>
                  <a:pt x="3903609" y="0"/>
                </a:lnTo>
                <a:lnTo>
                  <a:pt x="3903609" y="2429437"/>
                </a:lnTo>
                <a:lnTo>
                  <a:pt x="0" y="242943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2713150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255823"/>
            <a:ext cx="9542751" cy="1270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53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 Determinan-nya? Kerjakan dengan rumus OBE!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8932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89322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FFDFC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9867819" y="6460586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867819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763204" y="6752422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6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763204" y="8148637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445909" y="6489161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445909" y="8148637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935751" y="3070079"/>
            <a:ext cx="9893028" cy="416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0"/>
              </a:lnSpc>
            </a:pPr>
            <a:r>
              <a:rPr lang="en-US" sz="91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Hubungan  Determinan dan OBE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3575350" y="4539107"/>
            <a:ext cx="11137301" cy="3999912"/>
          </a:xfrm>
          <a:custGeom>
            <a:avLst/>
            <a:gdLst/>
            <a:ahLst/>
            <a:cxnLst/>
            <a:rect l="l" t="t" r="r" b="b"/>
            <a:pathLst>
              <a:path w="11137301" h="3999912">
                <a:moveTo>
                  <a:pt x="0" y="0"/>
                </a:moveTo>
                <a:lnTo>
                  <a:pt x="11137300" y="0"/>
                </a:lnTo>
                <a:lnTo>
                  <a:pt x="11137300" y="3999912"/>
                </a:lnTo>
                <a:lnTo>
                  <a:pt x="0" y="39999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23538" y="3080617"/>
            <a:ext cx="14240923" cy="1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satu kali pertukaran baris maka Det (B) = - Det (A)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2023538" y="3080617"/>
            <a:ext cx="14896283" cy="1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mengalikan satu baris dengan konstanta k, maka Det (B) = kDet (A)</a:t>
            </a:r>
          </a:p>
        </p:txBody>
      </p:sp>
      <p:sp>
        <p:nvSpPr>
          <p:cNvPr id="7" name="Freeform 7"/>
          <p:cNvSpPr/>
          <p:nvPr/>
        </p:nvSpPr>
        <p:spPr>
          <a:xfrm>
            <a:off x="7359060" y="6982162"/>
            <a:ext cx="9900240" cy="2180249"/>
          </a:xfrm>
          <a:custGeom>
            <a:avLst/>
            <a:gdLst/>
            <a:ahLst/>
            <a:cxnLst/>
            <a:rect l="l" t="t" r="r" b="b"/>
            <a:pathLst>
              <a:path w="9900240" h="2180249">
                <a:moveTo>
                  <a:pt x="0" y="0"/>
                </a:moveTo>
                <a:lnTo>
                  <a:pt x="9900240" y="0"/>
                </a:lnTo>
                <a:lnTo>
                  <a:pt x="9900240" y="2180249"/>
                </a:lnTo>
                <a:lnTo>
                  <a:pt x="0" y="21802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18711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2141084" y="4368129"/>
            <a:ext cx="8274267" cy="1678176"/>
          </a:xfrm>
          <a:custGeom>
            <a:avLst/>
            <a:gdLst/>
            <a:ahLst/>
            <a:cxnLst/>
            <a:rect l="l" t="t" r="r" b="b"/>
            <a:pathLst>
              <a:path w="8274267" h="1678176">
                <a:moveTo>
                  <a:pt x="0" y="0"/>
                </a:moveTo>
                <a:lnTo>
                  <a:pt x="8274267" y="0"/>
                </a:lnTo>
                <a:lnTo>
                  <a:pt x="8274267" y="1678175"/>
                </a:lnTo>
                <a:lnTo>
                  <a:pt x="0" y="16781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46058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2141084" y="5648739"/>
            <a:ext cx="8274267" cy="1540565"/>
          </a:xfrm>
          <a:custGeom>
            <a:avLst/>
            <a:gdLst/>
            <a:ahLst/>
            <a:cxnLst/>
            <a:rect l="l" t="t" r="r" b="b"/>
            <a:pathLst>
              <a:path w="8274267" h="1540565">
                <a:moveTo>
                  <a:pt x="0" y="0"/>
                </a:moveTo>
                <a:lnTo>
                  <a:pt x="8274267" y="0"/>
                </a:lnTo>
                <a:lnTo>
                  <a:pt x="8274267" y="1540565"/>
                </a:lnTo>
                <a:lnTo>
                  <a:pt x="0" y="15405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22131" b="-154838"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0" name="Group 10"/>
          <p:cNvGrpSpPr/>
          <p:nvPr/>
        </p:nvGrpSpPr>
        <p:grpSpPr>
          <a:xfrm>
            <a:off x="4735167" y="6419022"/>
            <a:ext cx="1199195" cy="563141"/>
            <a:chOff x="0" y="0"/>
            <a:chExt cx="315837" cy="1483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15837" cy="148317"/>
            </a:xfrm>
            <a:custGeom>
              <a:avLst/>
              <a:gdLst/>
              <a:ahLst/>
              <a:cxnLst/>
              <a:rect l="l" t="t" r="r" b="b"/>
              <a:pathLst>
                <a:path w="315837" h="148317">
                  <a:moveTo>
                    <a:pt x="0" y="0"/>
                  </a:moveTo>
                  <a:lnTo>
                    <a:pt x="315837" y="0"/>
                  </a:lnTo>
                  <a:lnTo>
                    <a:pt x="315837" y="148317"/>
                  </a:lnTo>
                  <a:lnTo>
                    <a:pt x="0" y="148317"/>
                  </a:lnTo>
                  <a:close/>
                </a:path>
              </a:pathLst>
            </a:custGeom>
            <a:solidFill>
              <a:srgbClr val="E98654">
                <a:alpha val="44706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15837" cy="186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78217" y="6333297"/>
            <a:ext cx="2621457" cy="64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B2 x 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2292554" y="5043932"/>
            <a:ext cx="7941948" cy="1792891"/>
          </a:xfrm>
          <a:custGeom>
            <a:avLst/>
            <a:gdLst/>
            <a:ahLst/>
            <a:cxnLst/>
            <a:rect l="l" t="t" r="r" b="b"/>
            <a:pathLst>
              <a:path w="7941948" h="1792891">
                <a:moveTo>
                  <a:pt x="0" y="0"/>
                </a:moveTo>
                <a:lnTo>
                  <a:pt x="7941948" y="0"/>
                </a:lnTo>
                <a:lnTo>
                  <a:pt x="7941948" y="1792892"/>
                </a:lnTo>
                <a:lnTo>
                  <a:pt x="0" y="17928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3172878" y="7293919"/>
            <a:ext cx="2240338" cy="1694256"/>
          </a:xfrm>
          <a:custGeom>
            <a:avLst/>
            <a:gdLst/>
            <a:ahLst/>
            <a:cxnLst/>
            <a:rect l="l" t="t" r="r" b="b"/>
            <a:pathLst>
              <a:path w="2240338" h="1694256">
                <a:moveTo>
                  <a:pt x="0" y="0"/>
                </a:moveTo>
                <a:lnTo>
                  <a:pt x="2240338" y="0"/>
                </a:lnTo>
                <a:lnTo>
                  <a:pt x="2240338" y="1694256"/>
                </a:lnTo>
                <a:lnTo>
                  <a:pt x="0" y="16942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5413216" y="7508702"/>
            <a:ext cx="2641438" cy="1264689"/>
          </a:xfrm>
          <a:custGeom>
            <a:avLst/>
            <a:gdLst/>
            <a:ahLst/>
            <a:cxnLst/>
            <a:rect l="l" t="t" r="r" b="b"/>
            <a:pathLst>
              <a:path w="2641438" h="1264689">
                <a:moveTo>
                  <a:pt x="0" y="0"/>
                </a:moveTo>
                <a:lnTo>
                  <a:pt x="2641438" y="0"/>
                </a:lnTo>
                <a:lnTo>
                  <a:pt x="2641438" y="1264689"/>
                </a:lnTo>
                <a:lnTo>
                  <a:pt x="0" y="12646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2023538" y="3080617"/>
            <a:ext cx="14896283" cy="1963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perkalian sebuah baris dengan konstanta tak nol k lalu dijumlahkan pada baris lain maka Det (B) = Det (A)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24467" y="6770149"/>
            <a:ext cx="14896283" cy="5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5"/>
              </a:lnSpc>
            </a:pPr>
            <a:r>
              <a:rPr lang="en-US" sz="30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B = Lakukan OBE = </a:t>
            </a:r>
            <a:r>
              <a:rPr lang="en-US" sz="3004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-2b1 +b2</a:t>
            </a:r>
            <a:r>
              <a:rPr lang="en-US" sz="30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ke Matriks 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8506339" y="8283884"/>
            <a:ext cx="1416432" cy="1046389"/>
          </a:xfrm>
          <a:custGeom>
            <a:avLst/>
            <a:gdLst/>
            <a:ahLst/>
            <a:cxnLst/>
            <a:rect l="l" t="t" r="r" b="b"/>
            <a:pathLst>
              <a:path w="1416432" h="1046389">
                <a:moveTo>
                  <a:pt x="0" y="0"/>
                </a:moveTo>
                <a:lnTo>
                  <a:pt x="1416432" y="0"/>
                </a:lnTo>
                <a:lnTo>
                  <a:pt x="1416432" y="1046390"/>
                </a:lnTo>
                <a:lnTo>
                  <a:pt x="0" y="10463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3831795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0" y="0"/>
                </a:lnTo>
                <a:lnTo>
                  <a:pt x="10624410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3068769" y="2667000"/>
            <a:ext cx="2774873" cy="9406350"/>
          </a:xfrm>
          <a:custGeom>
            <a:avLst/>
            <a:gdLst/>
            <a:ahLst/>
            <a:cxnLst/>
            <a:rect l="l" t="t" r="r" b="b"/>
            <a:pathLst>
              <a:path w="2774873" h="9406350">
                <a:moveTo>
                  <a:pt x="0" y="0"/>
                </a:moveTo>
                <a:lnTo>
                  <a:pt x="2774873" y="0"/>
                </a:lnTo>
                <a:lnTo>
                  <a:pt x="2774873" y="9406350"/>
                </a:lnTo>
                <a:lnTo>
                  <a:pt x="0" y="9406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2193976" y="2667000"/>
            <a:ext cx="3268707" cy="9406350"/>
          </a:xfrm>
          <a:custGeom>
            <a:avLst/>
            <a:gdLst/>
            <a:ahLst/>
            <a:cxnLst/>
            <a:rect l="l" t="t" r="r" b="b"/>
            <a:pathLst>
              <a:path w="3268707" h="9406350">
                <a:moveTo>
                  <a:pt x="0" y="0"/>
                </a:moveTo>
                <a:lnTo>
                  <a:pt x="3268707" y="0"/>
                </a:lnTo>
                <a:lnTo>
                  <a:pt x="3268707" y="9406350"/>
                </a:lnTo>
                <a:lnTo>
                  <a:pt x="0" y="94063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8804521" y="6766578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4197486" y="4314825"/>
            <a:ext cx="9893028" cy="162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terima kasih</a:t>
            </a:r>
          </a:p>
        </p:txBody>
      </p:sp>
      <p:sp>
        <p:nvSpPr>
          <p:cNvPr id="15" name="Freeform 15"/>
          <p:cNvSpPr/>
          <p:nvPr/>
        </p:nvSpPr>
        <p:spPr>
          <a:xfrm flipH="1">
            <a:off x="8506339" y="1151797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1275322" y="0"/>
                </a:moveTo>
                <a:lnTo>
                  <a:pt x="0" y="0"/>
                </a:lnTo>
                <a:lnTo>
                  <a:pt x="0" y="1200397"/>
                </a:lnTo>
                <a:lnTo>
                  <a:pt x="1275322" y="1200397"/>
                </a:lnTo>
                <a:lnTo>
                  <a:pt x="1275322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TextBox 5"/>
          <p:cNvSpPr txBox="1"/>
          <p:nvPr/>
        </p:nvSpPr>
        <p:spPr>
          <a:xfrm>
            <a:off x="7798075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Permutasi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98075" y="3974677"/>
            <a:ext cx="8295997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Susunan yang mungkin dibuat dengan memperhatikan urutan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98075" y="3493347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Permutasi adalah...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16128" y="5608532"/>
            <a:ext cx="901904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19"/>
              </a:lnSpc>
              <a:spcBef>
                <a:spcPct val="0"/>
              </a:spcBef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punya 3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nilai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{1, 2, 3} </a:t>
            </a:r>
            <a:r>
              <a:rPr lang="en-US" sz="3099" u="none" strike="noStrike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maka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u="none" strike="noStrike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permutasinya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(1,2,3), (1,3,2),(2,1,3),(2,3,1),(3,1,2),(3,2,1)</a:t>
            </a:r>
          </a:p>
        </p:txBody>
      </p:sp>
      <p:sp>
        <p:nvSpPr>
          <p:cNvPr id="9" name="Freeform 9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TextBox 11"/>
          <p:cNvSpPr txBox="1"/>
          <p:nvPr/>
        </p:nvSpPr>
        <p:spPr>
          <a:xfrm>
            <a:off x="8116128" y="5127202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16128" y="6856307"/>
            <a:ext cx="8295997" cy="215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mencari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jumlah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permutasi</a:t>
            </a:r>
            <a:r>
              <a:rPr lang="en-US" sz="30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menggunakan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faktorial</a:t>
            </a:r>
            <a:r>
              <a:rPr lang="en-US" sz="30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(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berlambang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i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n!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algn="l">
              <a:lnSpc>
                <a:spcPts val="4339"/>
              </a:lnSpc>
            </a:pPr>
            <a:endParaRPr lang="en-US" sz="3099" dirty="0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lnSpc>
                <a:spcPts val="4339"/>
              </a:lnSpc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contoh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sebelumnya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, 3! = 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7954686" y="6098924"/>
            <a:ext cx="5199307" cy="3055263"/>
          </a:xfrm>
          <a:custGeom>
            <a:avLst/>
            <a:gdLst/>
            <a:ahLst/>
            <a:cxnLst/>
            <a:rect l="l" t="t" r="r" b="b"/>
            <a:pathLst>
              <a:path w="5199307" h="3055263">
                <a:moveTo>
                  <a:pt x="0" y="0"/>
                </a:moveTo>
                <a:lnTo>
                  <a:pt x="5199307" y="0"/>
                </a:lnTo>
                <a:lnTo>
                  <a:pt x="5199307" y="3055263"/>
                </a:lnTo>
                <a:lnTo>
                  <a:pt x="0" y="30552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Permutasi - II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98075" y="3974677"/>
            <a:ext cx="890891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719"/>
              </a:lnSpc>
              <a:spcBef>
                <a:spcPct val="0"/>
              </a:spcBef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lakukan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perbandingan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antar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2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bilangan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dalam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baris.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Dikatakan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Invers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bilangan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kiri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lebih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besar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kanan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tidak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urut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98075" y="3493347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Invers Dalam Permutasi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16128" y="5444239"/>
            <a:ext cx="8975171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Contoh... Berapa Invers Permutasi  dari {1, 2, 3}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72539" y="6626972"/>
            <a:ext cx="418676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35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Inversnya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: (3,2)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30823" y="3255264"/>
            <a:ext cx="2198895" cy="6765829"/>
          </a:xfrm>
          <a:custGeom>
            <a:avLst/>
            <a:gdLst/>
            <a:ahLst/>
            <a:cxnLst/>
            <a:rect l="l" t="t" r="r" b="b"/>
            <a:pathLst>
              <a:path w="2198895" h="6765829">
                <a:moveTo>
                  <a:pt x="0" y="0"/>
                </a:moveTo>
                <a:lnTo>
                  <a:pt x="2198895" y="0"/>
                </a:lnTo>
                <a:lnTo>
                  <a:pt x="2198895" y="6765829"/>
                </a:lnTo>
                <a:lnTo>
                  <a:pt x="0" y="67658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TextBox 11"/>
          <p:cNvSpPr txBox="1"/>
          <p:nvPr/>
        </p:nvSpPr>
        <p:spPr>
          <a:xfrm>
            <a:off x="2620425" y="2298954"/>
            <a:ext cx="1304714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65603" y="5276701"/>
            <a:ext cx="72401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Determinan dapat kita gunakan untuk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65603" y="5897277"/>
            <a:ext cx="8100061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Menentukan apakah matriks punya invers atau tidak </a:t>
            </a:r>
            <a:r>
              <a:rPr lang="en-US" sz="2799" i="1">
                <a:solidFill>
                  <a:srgbClr val="373535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(jika ≠ 0 maka memiliki)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Solusi Sistem persamaan linear dalam machine learning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Transformasi dalam grafika komputer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65603" y="3121914"/>
            <a:ext cx="72401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Apa Itu?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65603" y="3546094"/>
            <a:ext cx="10319800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nilai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skalar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didapatkan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jumlah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semua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hasil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kali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elementer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 yang masing-masing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dikalikan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tanda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positif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atau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negatif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sesuai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permutasinya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114059" y="6574987"/>
            <a:ext cx="3225258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Notasinya</a:t>
            </a:r>
            <a:endParaRPr lang="en-US" sz="2799" b="1" dirty="0">
              <a:solidFill>
                <a:srgbClr val="373535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ts val="3919"/>
              </a:lnSpc>
            </a:pP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Det(A) </a:t>
            </a: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atau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∣A∣</a:t>
            </a:r>
          </a:p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Syarat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:</a:t>
            </a:r>
          </a:p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Matriks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Persegi</a:t>
            </a:r>
            <a:endParaRPr lang="en-US" sz="2799" b="1" dirty="0">
              <a:solidFill>
                <a:srgbClr val="373535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1057499">
            <a:off x="16206488" y="820196"/>
            <a:ext cx="1076055" cy="1774936"/>
          </a:xfrm>
          <a:custGeom>
            <a:avLst/>
            <a:gdLst/>
            <a:ahLst/>
            <a:cxnLst/>
            <a:rect l="l" t="t" r="r" b="b"/>
            <a:pathLst>
              <a:path w="1076055" h="1774936">
                <a:moveTo>
                  <a:pt x="0" y="0"/>
                </a:moveTo>
                <a:lnTo>
                  <a:pt x="1076055" y="0"/>
                </a:lnTo>
                <a:lnTo>
                  <a:pt x="1076055" y="1774936"/>
                </a:lnTo>
                <a:lnTo>
                  <a:pt x="0" y="177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flipV="1">
            <a:off x="16181534" y="791205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0" y="2823025"/>
                </a:moveTo>
                <a:lnTo>
                  <a:pt x="1344466" y="2823025"/>
                </a:lnTo>
                <a:lnTo>
                  <a:pt x="1344466" y="0"/>
                </a:lnTo>
                <a:lnTo>
                  <a:pt x="0" y="0"/>
                </a:lnTo>
                <a:lnTo>
                  <a:pt x="0" y="2823025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10800000" flipV="1">
            <a:off x="344971" y="-126218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0" y="2823024"/>
                </a:moveTo>
                <a:lnTo>
                  <a:pt x="1344465" y="2823024"/>
                </a:lnTo>
                <a:lnTo>
                  <a:pt x="1344465" y="0"/>
                </a:lnTo>
                <a:lnTo>
                  <a:pt x="0" y="0"/>
                </a:lnTo>
                <a:lnTo>
                  <a:pt x="0" y="282302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593756">
            <a:off x="17466729" y="8357987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0343046">
            <a:off x="-4547" y="-55745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735873" y="1028700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464500">
            <a:off x="1097483" y="7399743"/>
            <a:ext cx="1276781" cy="2119138"/>
          </a:xfrm>
          <a:custGeom>
            <a:avLst/>
            <a:gdLst/>
            <a:ahLst/>
            <a:cxnLst/>
            <a:rect l="l" t="t" r="r" b="b"/>
            <a:pathLst>
              <a:path w="1276781" h="2119138">
                <a:moveTo>
                  <a:pt x="0" y="0"/>
                </a:moveTo>
                <a:lnTo>
                  <a:pt x="1276780" y="0"/>
                </a:lnTo>
                <a:lnTo>
                  <a:pt x="1276780" y="2119138"/>
                </a:lnTo>
                <a:lnTo>
                  <a:pt x="0" y="21191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10750935" y="1714194"/>
            <a:ext cx="5536067" cy="14059852"/>
          </a:xfrm>
          <a:custGeom>
            <a:avLst/>
            <a:gdLst/>
            <a:ahLst/>
            <a:cxnLst/>
            <a:rect l="l" t="t" r="r" b="b"/>
            <a:pathLst>
              <a:path w="5536067" h="14059852">
                <a:moveTo>
                  <a:pt x="5536067" y="0"/>
                </a:moveTo>
                <a:lnTo>
                  <a:pt x="0" y="0"/>
                </a:lnTo>
                <a:lnTo>
                  <a:pt x="0" y="14059852"/>
                </a:lnTo>
                <a:lnTo>
                  <a:pt x="5536067" y="14059852"/>
                </a:lnTo>
                <a:lnTo>
                  <a:pt x="5536067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418744" y="3783546"/>
            <a:ext cx="6725256" cy="3233296"/>
          </a:xfrm>
          <a:custGeom>
            <a:avLst/>
            <a:gdLst/>
            <a:ahLst/>
            <a:cxnLst/>
            <a:rect l="l" t="t" r="r" b="b"/>
            <a:pathLst>
              <a:path w="6725256" h="3233296">
                <a:moveTo>
                  <a:pt x="0" y="0"/>
                </a:moveTo>
                <a:lnTo>
                  <a:pt x="6725256" y="0"/>
                </a:lnTo>
                <a:lnTo>
                  <a:pt x="6725256" y="3233296"/>
                </a:lnTo>
                <a:lnTo>
                  <a:pt x="0" y="32332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2582443" y="2735430"/>
            <a:ext cx="7182261" cy="95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5"/>
              </a:lnSpc>
            </a:pPr>
            <a:r>
              <a:rPr lang="en-US" sz="6399" spc="-63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21269" y="7044639"/>
            <a:ext cx="8295997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Misalkan kita punya sebuah matriks A dengan proporsi seperti gambar.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Pertama kita harus mencari hasil kali elementer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2620425" y="2931536"/>
            <a:ext cx="1304714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Hasil Kali Elementer</a:t>
            </a:r>
          </a:p>
        </p:txBody>
      </p:sp>
      <p:sp>
        <p:nvSpPr>
          <p:cNvPr id="5" name="Freeform 5"/>
          <p:cNvSpPr/>
          <p:nvPr/>
        </p:nvSpPr>
        <p:spPr>
          <a:xfrm>
            <a:off x="498317" y="3379436"/>
            <a:ext cx="2407601" cy="6641657"/>
          </a:xfrm>
          <a:custGeom>
            <a:avLst/>
            <a:gdLst/>
            <a:ahLst/>
            <a:cxnLst/>
            <a:rect l="l" t="t" r="r" b="b"/>
            <a:pathLst>
              <a:path w="2407601" h="6641657">
                <a:moveTo>
                  <a:pt x="0" y="0"/>
                </a:moveTo>
                <a:lnTo>
                  <a:pt x="2407601" y="0"/>
                </a:lnTo>
                <a:lnTo>
                  <a:pt x="2407601" y="6641657"/>
                </a:lnTo>
                <a:lnTo>
                  <a:pt x="0" y="66416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3635705" y="4056041"/>
            <a:ext cx="12031869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Adalah Perkalian beberapa elemen matriks yang dipilih satu dari setiap baris dan satu dari setiap kolom (Tidak boleh sama baris&amp; kolom)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83269" y="5120074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Contoh: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51635" y="5346996"/>
            <a:ext cx="6725256" cy="3233296"/>
          </a:xfrm>
          <a:custGeom>
            <a:avLst/>
            <a:gdLst/>
            <a:ahLst/>
            <a:cxnLst/>
            <a:rect l="l" t="t" r="r" b="b"/>
            <a:pathLst>
              <a:path w="6725256" h="3233296">
                <a:moveTo>
                  <a:pt x="0" y="0"/>
                </a:moveTo>
                <a:lnTo>
                  <a:pt x="6725256" y="0"/>
                </a:lnTo>
                <a:lnTo>
                  <a:pt x="6725256" y="3233297"/>
                </a:lnTo>
                <a:lnTo>
                  <a:pt x="0" y="32332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AutoShape 15"/>
          <p:cNvSpPr/>
          <p:nvPr/>
        </p:nvSpPr>
        <p:spPr>
          <a:xfrm>
            <a:off x="5699097" y="5739848"/>
            <a:ext cx="3800392" cy="245993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6" name="AutoShape 16"/>
          <p:cNvSpPr/>
          <p:nvPr/>
        </p:nvSpPr>
        <p:spPr>
          <a:xfrm flipH="1">
            <a:off x="6032390" y="5834270"/>
            <a:ext cx="3239825" cy="236551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7" name="TextBox 17"/>
          <p:cNvSpPr txBox="1"/>
          <p:nvPr/>
        </p:nvSpPr>
        <p:spPr>
          <a:xfrm>
            <a:off x="12622241" y="5383342"/>
            <a:ext cx="4161619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Baris Kali Elementer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30844" y="5383342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Garis Hitam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30844" y="5993855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 dirty="0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Garis </a:t>
            </a:r>
            <a:r>
              <a:rPr lang="en-US" sz="2799" b="1" dirty="0" err="1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biru</a:t>
            </a:r>
            <a:r>
              <a:rPr lang="en-US" sz="2799" b="1" dirty="0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?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822705" y="5834270"/>
            <a:ext cx="0" cy="2365513"/>
          </a:xfrm>
          <a:prstGeom prst="line">
            <a:avLst/>
          </a:prstGeom>
          <a:ln w="38100" cap="flat">
            <a:solidFill>
              <a:srgbClr val="4B96E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72749" y="5597465"/>
            <a:ext cx="8975171" cy="1073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Dengan ilmu permutasi, kita temukan semua kombinasi hasil kali elementer!</a:t>
            </a:r>
          </a:p>
        </p:txBody>
      </p:sp>
      <p:sp>
        <p:nvSpPr>
          <p:cNvPr id="9" name="Freeform 9"/>
          <p:cNvSpPr/>
          <p:nvPr/>
        </p:nvSpPr>
        <p:spPr>
          <a:xfrm>
            <a:off x="8172749" y="3192216"/>
            <a:ext cx="4902979" cy="2357201"/>
          </a:xfrm>
          <a:custGeom>
            <a:avLst/>
            <a:gdLst/>
            <a:ahLst/>
            <a:cxnLst/>
            <a:rect l="l" t="t" r="r" b="b"/>
            <a:pathLst>
              <a:path w="4902979" h="2357201">
                <a:moveTo>
                  <a:pt x="0" y="0"/>
                </a:moveTo>
                <a:lnTo>
                  <a:pt x="4902979" y="0"/>
                </a:lnTo>
                <a:lnTo>
                  <a:pt x="4902979" y="2357201"/>
                </a:lnTo>
                <a:lnTo>
                  <a:pt x="0" y="23572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8172749" y="6871525"/>
            <a:ext cx="8337826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a11 , a22 , a33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a11,a3,2, a23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. . . . . . . .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8" name="Freeform 8"/>
          <p:cNvSpPr/>
          <p:nvPr/>
        </p:nvSpPr>
        <p:spPr>
          <a:xfrm>
            <a:off x="8172749" y="3192216"/>
            <a:ext cx="4902979" cy="2357201"/>
          </a:xfrm>
          <a:custGeom>
            <a:avLst/>
            <a:gdLst/>
            <a:ahLst/>
            <a:cxnLst/>
            <a:rect l="l" t="t" r="r" b="b"/>
            <a:pathLst>
              <a:path w="4902979" h="2357201">
                <a:moveTo>
                  <a:pt x="0" y="0"/>
                </a:moveTo>
                <a:lnTo>
                  <a:pt x="4902979" y="0"/>
                </a:lnTo>
                <a:lnTo>
                  <a:pt x="4902979" y="2357201"/>
                </a:lnTo>
                <a:lnTo>
                  <a:pt x="0" y="23572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8189616" y="6242625"/>
            <a:ext cx="7531965" cy="2767954"/>
          </a:xfrm>
          <a:custGeom>
            <a:avLst/>
            <a:gdLst/>
            <a:ahLst/>
            <a:cxnLst/>
            <a:rect l="l" t="t" r="r" b="b"/>
            <a:pathLst>
              <a:path w="7531965" h="2767954">
                <a:moveTo>
                  <a:pt x="0" y="0"/>
                </a:moveTo>
                <a:lnTo>
                  <a:pt x="7531965" y="0"/>
                </a:lnTo>
                <a:lnTo>
                  <a:pt x="7531965" y="2767955"/>
                </a:lnTo>
                <a:lnTo>
                  <a:pt x="0" y="2767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3162" b="-4298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8172749" y="5597465"/>
            <a:ext cx="8975171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Agar lebih mudah, kita gunakan aturan </a:t>
            </a: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Sarrus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407875" y="3097889"/>
            <a:ext cx="2250725" cy="2499576"/>
            <a:chOff x="0" y="0"/>
            <a:chExt cx="671005" cy="6583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1005" cy="658325"/>
            </a:xfrm>
            <a:custGeom>
              <a:avLst/>
              <a:gdLst/>
              <a:ahLst/>
              <a:cxnLst/>
              <a:rect l="l" t="t" r="r" b="b"/>
              <a:pathLst>
                <a:path w="671005" h="658325">
                  <a:moveTo>
                    <a:pt x="0" y="0"/>
                  </a:moveTo>
                  <a:lnTo>
                    <a:pt x="671005" y="0"/>
                  </a:lnTo>
                  <a:lnTo>
                    <a:pt x="671005" y="658325"/>
                  </a:lnTo>
                  <a:lnTo>
                    <a:pt x="0" y="658325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71005" cy="696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930870" y="6242625"/>
            <a:ext cx="2547723" cy="2499576"/>
            <a:chOff x="0" y="0"/>
            <a:chExt cx="671005" cy="6583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1005" cy="658325"/>
            </a:xfrm>
            <a:custGeom>
              <a:avLst/>
              <a:gdLst/>
              <a:ahLst/>
              <a:cxnLst/>
              <a:rect l="l" t="t" r="r" b="b"/>
              <a:pathLst>
                <a:path w="671005" h="658325">
                  <a:moveTo>
                    <a:pt x="0" y="0"/>
                  </a:moveTo>
                  <a:lnTo>
                    <a:pt x="671005" y="0"/>
                  </a:lnTo>
                  <a:lnTo>
                    <a:pt x="671005" y="658325"/>
                  </a:lnTo>
                  <a:lnTo>
                    <a:pt x="0" y="658325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671005" cy="696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620</Words>
  <Application>Microsoft Office PowerPoint</Application>
  <PresentationFormat>Custom</PresentationFormat>
  <Paragraphs>124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Raleway Italics</vt:lpstr>
      <vt:lpstr>Raleway Medium</vt:lpstr>
      <vt:lpstr>Raleway Bold</vt:lpstr>
      <vt:lpstr>Raleway</vt:lpstr>
      <vt:lpstr>Calibri</vt:lpstr>
      <vt:lpstr>Arial</vt:lpstr>
      <vt:lpstr>Bobby Jones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 Matriks</dc:title>
  <cp:lastModifiedBy>Jul 1205</cp:lastModifiedBy>
  <cp:revision>7</cp:revision>
  <dcterms:created xsi:type="dcterms:W3CDTF">2006-08-16T00:00:00Z</dcterms:created>
  <dcterms:modified xsi:type="dcterms:W3CDTF">2026-03-05T05:28:01Z</dcterms:modified>
  <dc:identifier>DAHC2-omO_4</dc:identifier>
</cp:coreProperties>
</file>