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84" r:id="rId7"/>
    <p:sldId id="260" r:id="rId8"/>
    <p:sldId id="265" r:id="rId9"/>
    <p:sldId id="285" r:id="rId10"/>
    <p:sldId id="262" r:id="rId11"/>
    <p:sldId id="273" r:id="rId12"/>
    <p:sldId id="266" r:id="rId13"/>
    <p:sldId id="263" r:id="rId14"/>
    <p:sldId id="274" r:id="rId15"/>
    <p:sldId id="286" r:id="rId16"/>
    <p:sldId id="288" r:id="rId17"/>
    <p:sldId id="275" r:id="rId18"/>
    <p:sldId id="287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67" r:id="rId28"/>
    <p:sldId id="264" r:id="rId29"/>
    <p:sldId id="268" r:id="rId30"/>
    <p:sldId id="269" r:id="rId31"/>
    <p:sldId id="270" r:id="rId32"/>
    <p:sldId id="271" r:id="rId33"/>
    <p:sldId id="272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2434B76-F60A-4F58-B6E2-44F3D155C642}" type="datetimeFigureOut">
              <a:rPr lang="en-US"/>
              <a:pPr>
                <a:defRPr/>
              </a:pPr>
              <a:t>11/26/2019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4988C59-D7AE-4493-9058-6469713F16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991E1-837A-4506-A4AA-D01DAFAADEA7}" type="datetimeFigureOut">
              <a:rPr lang="en-US"/>
              <a:pPr>
                <a:defRPr/>
              </a:pPr>
              <a:t>11/26/2019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002B8-FF2E-4EB3-B4F5-6B6B7F01E1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5DA80-1759-4C79-BDFA-8C9BE98F45FE}" type="datetimeFigureOut">
              <a:rPr lang="en-US"/>
              <a:pPr>
                <a:defRPr/>
              </a:pPr>
              <a:t>11/26/2019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125E6-E0E7-4EF2-BF77-5883001BC7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2E396-5592-4AC4-9DF4-AB8454FB5DD6}" type="datetimeFigureOut">
              <a:rPr lang="en-US"/>
              <a:pPr>
                <a:defRPr/>
              </a:pPr>
              <a:t>11/26/2019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C35F1-84A8-4F7B-94F1-70A6F300F2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2F4F08F-0ACC-42E0-B086-988A4F4A6BA9}" type="datetimeFigureOut">
              <a:rPr lang="en-US"/>
              <a:pPr>
                <a:defRPr/>
              </a:pPr>
              <a:t>11/26/2019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606DFF3-BE8D-4B42-86FA-69F2A1D527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A02070-1B5B-41A9-A2E9-F5C9B9DED1B2}" type="datetimeFigureOut">
              <a:rPr lang="en-US"/>
              <a:pPr>
                <a:defRPr/>
              </a:pPr>
              <a:t>11/26/2019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38F8C7-2B30-4A1B-B6FA-EB6510D95B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810F127-1542-4C0F-A265-F3C88A31A085}" type="datetimeFigureOut">
              <a:rPr lang="en-US"/>
              <a:pPr>
                <a:defRPr/>
              </a:pPr>
              <a:t>11/26/2019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3092DB5-1B50-43C8-97AA-D5EB28FBEB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659E6CF-0443-4FBE-AF05-B6F54055102F}" type="datetimeFigureOut">
              <a:rPr lang="en-US"/>
              <a:pPr>
                <a:defRPr/>
              </a:pPr>
              <a:t>11/26/2019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2C834EC-8845-4437-9F5F-E1C940B211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854E4-7092-4F76-8488-4ED58DA46C6E}" type="datetimeFigureOut">
              <a:rPr lang="en-US"/>
              <a:pPr>
                <a:defRPr/>
              </a:pPr>
              <a:t>11/26/2019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8D949-C63A-410D-A74F-B2BDA62B2F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A34D2A8-18D8-4A99-BD39-C19D66207B65}" type="datetimeFigureOut">
              <a:rPr lang="en-US"/>
              <a:pPr>
                <a:defRPr/>
              </a:pPr>
              <a:t>11/26/2019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7EDEB19-E195-41B5-A6E6-70BCDCA793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6F2DE92-244E-4CBD-92B2-3E572E0F34AD}" type="datetimeFigureOut">
              <a:rPr lang="en-US"/>
              <a:pPr>
                <a:defRPr/>
              </a:pPr>
              <a:t>11/26/2019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AA542CC-E118-4277-A164-558F3537A9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06599DFC-7746-490D-A662-372E150E0231}" type="datetimeFigureOut">
              <a:rPr lang="en-US"/>
              <a:pPr>
                <a:defRPr/>
              </a:pPr>
              <a:t>11/26/2019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5FFCCD71-70BE-490B-A195-5C91C6E8CE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7" r:id="rId2"/>
    <p:sldLayoutId id="2147483702" r:id="rId3"/>
    <p:sldLayoutId id="2147483703" r:id="rId4"/>
    <p:sldLayoutId id="2147483704" r:id="rId5"/>
    <p:sldLayoutId id="2147483705" r:id="rId6"/>
    <p:sldLayoutId id="2147483698" r:id="rId7"/>
    <p:sldLayoutId id="2147483706" r:id="rId8"/>
    <p:sldLayoutId id="2147483707" r:id="rId9"/>
    <p:sldLayoutId id="2147483699" r:id="rId10"/>
    <p:sldLayoutId id="214748370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Data Definition Language (DDL)</a:t>
            </a:r>
            <a:endParaRPr lang="en-US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endParaRPr lang="en-US" dirty="0" smtClean="0"/>
          </a:p>
          <a:p>
            <a:pPr marL="849313" lvl="1" indent="-457200" eaLnBrk="1" hangingPunct="1">
              <a:buFont typeface="+mj-lt"/>
              <a:buAutoNum type="arabicPeriod"/>
            </a:pPr>
            <a:r>
              <a:rPr lang="en-US" b="1" dirty="0" smtClean="0"/>
              <a:t>Integrity constraints:</a:t>
            </a:r>
            <a:r>
              <a:rPr lang="en-US" dirty="0" smtClean="0"/>
              <a:t> </a:t>
            </a:r>
            <a:r>
              <a:rPr lang="en-US" dirty="0" err="1" smtClean="0"/>
              <a:t>mendefinisikan</a:t>
            </a:r>
            <a:r>
              <a:rPr lang="en-US" dirty="0" smtClean="0"/>
              <a:t> primary key </a:t>
            </a:r>
            <a:r>
              <a:rPr lang="en-US" dirty="0" err="1" smtClean="0"/>
              <a:t>dan</a:t>
            </a:r>
            <a:r>
              <a:rPr lang="en-US" dirty="0" smtClean="0"/>
              <a:t> foreign key yang </a:t>
            </a:r>
            <a:r>
              <a:rPr lang="en-US" dirty="0" err="1" smtClean="0"/>
              <a:t>terhubung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primary key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 lain</a:t>
            </a:r>
          </a:p>
          <a:p>
            <a:pPr marL="849313" lvl="1" indent="-457200" eaLnBrk="1" hangingPunct="1">
              <a:buFont typeface="+mj-lt"/>
              <a:buAutoNum type="arabicPeriod"/>
            </a:pPr>
            <a:r>
              <a:rPr lang="en-US" b="1" dirty="0" smtClean="0"/>
              <a:t>Value constraints:</a:t>
            </a:r>
            <a:r>
              <a:rPr lang="en-US" dirty="0" smtClean="0"/>
              <a:t> </a:t>
            </a:r>
            <a:r>
              <a:rPr lang="en-US" dirty="0" err="1" smtClean="0"/>
              <a:t>mendefinisikan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diisikan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kolom</a:t>
            </a:r>
            <a:endParaRPr lang="en-US" dirty="0" smtClean="0"/>
          </a:p>
          <a:p>
            <a:pPr lvl="1"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lvl="1" eaLnBrk="1" hangingPunct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Tipe</a:t>
            </a:r>
            <a:r>
              <a:rPr lang="en-US" dirty="0" smtClean="0"/>
              <a:t> Constraint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Ada</a:t>
            </a:r>
            <a:r>
              <a:rPr lang="en-US" dirty="0" smtClean="0"/>
              <a:t> lima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r>
              <a:rPr lang="en-US" dirty="0" smtClean="0"/>
              <a:t> SQL:</a:t>
            </a:r>
          </a:p>
          <a:p>
            <a:pPr lvl="1" eaLnBrk="1" hangingPunct="1"/>
            <a:r>
              <a:rPr lang="en-US" dirty="0" smtClean="0"/>
              <a:t>primary key (</a:t>
            </a:r>
            <a:r>
              <a:rPr lang="en-US" dirty="0" err="1" smtClean="0"/>
              <a:t>pk</a:t>
            </a:r>
            <a:r>
              <a:rPr lang="en-US" dirty="0" smtClean="0"/>
              <a:t>) - unique identifier for a record</a:t>
            </a:r>
          </a:p>
          <a:p>
            <a:pPr lvl="1" eaLnBrk="1" hangingPunct="1"/>
            <a:r>
              <a:rPr lang="en-US" dirty="0" smtClean="0"/>
              <a:t>foreign key (</a:t>
            </a:r>
            <a:r>
              <a:rPr lang="en-US" dirty="0" err="1" smtClean="0"/>
              <a:t>fk</a:t>
            </a:r>
            <a:r>
              <a:rPr lang="en-US" dirty="0" smtClean="0"/>
              <a:t>) - establishes relationship</a:t>
            </a:r>
          </a:p>
          <a:p>
            <a:pPr lvl="1" eaLnBrk="1" hangingPunct="1"/>
            <a:r>
              <a:rPr lang="en-US" dirty="0" smtClean="0"/>
              <a:t>check (ck) - value must be in the specified list</a:t>
            </a:r>
          </a:p>
          <a:p>
            <a:pPr lvl="1" eaLnBrk="1" hangingPunct="1"/>
            <a:r>
              <a:rPr lang="en-US" dirty="0" smtClean="0"/>
              <a:t>not null (</a:t>
            </a:r>
            <a:r>
              <a:rPr lang="en-US" dirty="0" err="1" smtClean="0"/>
              <a:t>nn</a:t>
            </a:r>
            <a:r>
              <a:rPr lang="en-US" dirty="0" smtClean="0"/>
              <a:t>) - must have a value</a:t>
            </a:r>
          </a:p>
          <a:p>
            <a:pPr lvl="1" eaLnBrk="1" hangingPunct="1"/>
            <a:r>
              <a:rPr lang="en-US" dirty="0" smtClean="0"/>
              <a:t>unique (</a:t>
            </a:r>
            <a:r>
              <a:rPr lang="en-US" dirty="0" err="1" smtClean="0"/>
              <a:t>uk</a:t>
            </a:r>
            <a:r>
              <a:rPr lang="en-US" dirty="0" smtClean="0"/>
              <a:t>) - value must be unique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</a:t>
            </a:r>
            <a:r>
              <a:rPr lang="en-US" dirty="0" smtClean="0"/>
              <a:t> Constraint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125" lvl="1" indent="-255588" eaLnBrk="1" hangingPunct="1">
              <a:spcBef>
                <a:spcPts val="400"/>
              </a:spcBef>
              <a:buSzPct val="68000"/>
              <a:buFont typeface="Wingdings 3" pitchFamily="18" charset="2"/>
              <a:buChar char=""/>
            </a:pPr>
            <a:r>
              <a:rPr lang="en-US" smtClean="0"/>
              <a:t>Untuk menetapkan primary key</a:t>
            </a:r>
          </a:p>
          <a:p>
            <a:pPr marL="365125" lvl="1" indent="-255588" eaLnBrk="1" hangingPunct="1">
              <a:spcBef>
                <a:spcPts val="400"/>
              </a:spcBef>
              <a:buSzPct val="68000"/>
              <a:buFont typeface="Wingdings 3" pitchFamily="18" charset="2"/>
              <a:buChar char=""/>
            </a:pPr>
            <a:r>
              <a:rPr lang="en-US" smtClean="0"/>
              <a:t>Untuk mendefinisikan foreign key yang menghubungkan dengan primary key pada tabel lain</a:t>
            </a:r>
          </a:p>
          <a:p>
            <a:pPr marL="365125" lvl="1" indent="-255588" eaLnBrk="1" hangingPunct="1">
              <a:spcBef>
                <a:spcPts val="400"/>
              </a:spcBef>
              <a:buSzPct val="68000"/>
              <a:buFont typeface="Wingdings 3" pitchFamily="18" charset="2"/>
              <a:buChar char=""/>
            </a:pPr>
            <a:r>
              <a:rPr lang="en-US" smtClean="0"/>
              <a:t>Untuk menetapkan aturan validasi data bagi setiap kolom</a:t>
            </a:r>
          </a:p>
          <a:p>
            <a:pPr marL="365125" lvl="1" indent="-255588" eaLnBrk="1" hangingPunct="1">
              <a:spcBef>
                <a:spcPts val="400"/>
              </a:spcBef>
              <a:buSzPct val="68000"/>
              <a:buFont typeface="Wingdings 3" pitchFamily="18" charset="2"/>
              <a:buChar char=""/>
            </a:pPr>
            <a:r>
              <a:rPr lang="en-US" smtClean="0"/>
              <a:t>Untuk menentukan apakah kolom boleh bernilai NULL</a:t>
            </a:r>
          </a:p>
          <a:p>
            <a:pPr marL="365125" lvl="1" indent="-255588" eaLnBrk="1" hangingPunct="1">
              <a:spcBef>
                <a:spcPts val="400"/>
              </a:spcBef>
              <a:buSzPct val="68000"/>
              <a:buFont typeface="Wingdings 3" pitchFamily="18" charset="2"/>
              <a:buChar char=""/>
            </a:pPr>
            <a:r>
              <a:rPr lang="en-US" smtClean="0"/>
              <a:t>Untuk menetapkan kolom harus memiliki nilai unik saja (nilai tidak boleh sama)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Pendefinisian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endParaRPr lang="en-US" dirty="0"/>
          </a:p>
        </p:txBody>
      </p:sp>
      <p:pic>
        <p:nvPicPr>
          <p:cNvPr id="1843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6113" y="1357313"/>
            <a:ext cx="8140700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700" smtClean="0"/>
              <a:t>Column level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000" dirty="0" smtClean="0"/>
              <a:t>column-level constraint </a:t>
            </a:r>
            <a:r>
              <a:rPr lang="en-US" sz="3000" dirty="0" err="1" smtClean="0"/>
              <a:t>merujuk</a:t>
            </a:r>
            <a:r>
              <a:rPr lang="en-US" sz="3000" dirty="0" smtClean="0"/>
              <a:t> </a:t>
            </a:r>
            <a:r>
              <a:rPr lang="en-US" sz="3000" dirty="0" err="1" smtClean="0"/>
              <a:t>satu</a:t>
            </a:r>
            <a:r>
              <a:rPr lang="en-US" sz="3000" dirty="0" smtClean="0"/>
              <a:t> </a:t>
            </a:r>
            <a:r>
              <a:rPr lang="en-US" sz="3000" dirty="0" err="1" smtClean="0"/>
              <a:t>kolom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ditetapkan</a:t>
            </a:r>
            <a:r>
              <a:rPr lang="en-US" sz="3000" dirty="0" smtClean="0"/>
              <a:t> </a:t>
            </a:r>
            <a:r>
              <a:rPr lang="en-US" sz="3000" dirty="0" err="1" smtClean="0"/>
              <a:t>bersamaan</a:t>
            </a:r>
            <a:r>
              <a:rPr lang="en-US" sz="3000" dirty="0" smtClean="0"/>
              <a:t> </a:t>
            </a:r>
            <a:r>
              <a:rPr lang="en-US" sz="3000" dirty="0" err="1" smtClean="0"/>
              <a:t>dengan</a:t>
            </a:r>
            <a:r>
              <a:rPr lang="en-US" sz="3000" dirty="0" smtClean="0"/>
              <a:t> </a:t>
            </a:r>
            <a:r>
              <a:rPr lang="en-US" sz="3000" dirty="0" err="1" smtClean="0"/>
              <a:t>definisi</a:t>
            </a:r>
            <a:r>
              <a:rPr lang="en-US" sz="3000" dirty="0" smtClean="0"/>
              <a:t> </a:t>
            </a:r>
            <a:r>
              <a:rPr lang="en-US" sz="3000" dirty="0" err="1" smtClean="0"/>
              <a:t>kolom</a:t>
            </a:r>
            <a:r>
              <a:rPr lang="en-US" sz="3000" dirty="0" smtClean="0"/>
              <a:t> (</a:t>
            </a:r>
            <a:r>
              <a:rPr lang="en-US" sz="3000" dirty="0" err="1" smtClean="0"/>
              <a:t>tipe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panjang</a:t>
            </a:r>
            <a:r>
              <a:rPr lang="en-US" sz="3000" dirty="0" smtClean="0"/>
              <a:t> data) </a:t>
            </a:r>
          </a:p>
          <a:p>
            <a:pPr eaLnBrk="1" hangingPunct="1">
              <a:lnSpc>
                <a:spcPct val="80000"/>
              </a:lnSpc>
            </a:pPr>
            <a:endParaRPr lang="en-US" sz="3000" dirty="0" smtClean="0"/>
          </a:p>
          <a:p>
            <a:pPr eaLnBrk="1" hangingPunct="1">
              <a:lnSpc>
                <a:spcPct val="80000"/>
              </a:lnSpc>
            </a:pPr>
            <a:r>
              <a:rPr lang="en-US" sz="3000" dirty="0" err="1" smtClean="0"/>
              <a:t>Setiap</a:t>
            </a:r>
            <a:r>
              <a:rPr lang="en-US" sz="3000" dirty="0" smtClean="0"/>
              <a:t> </a:t>
            </a:r>
            <a:r>
              <a:rPr lang="en-US" sz="3000" dirty="0" err="1" smtClean="0"/>
              <a:t>contraint</a:t>
            </a:r>
            <a:r>
              <a:rPr lang="en-US" sz="3000" dirty="0" smtClean="0"/>
              <a:t> </a:t>
            </a:r>
            <a:r>
              <a:rPr lang="en-US" sz="3000" dirty="0" err="1" smtClean="0"/>
              <a:t>bisa</a:t>
            </a:r>
            <a:r>
              <a:rPr lang="en-US" sz="3000" dirty="0" smtClean="0"/>
              <a:t> </a:t>
            </a:r>
            <a:r>
              <a:rPr lang="en-US" sz="3000" dirty="0" err="1" smtClean="0"/>
              <a:t>didefinisikan</a:t>
            </a:r>
            <a:r>
              <a:rPr lang="en-US" sz="3000" dirty="0" smtClean="0"/>
              <a:t> </a:t>
            </a:r>
            <a:r>
              <a:rPr lang="en-US" sz="3000" dirty="0" err="1" smtClean="0"/>
              <a:t>pada</a:t>
            </a:r>
            <a:r>
              <a:rPr lang="en-US" sz="3000" dirty="0" smtClean="0"/>
              <a:t> column level </a:t>
            </a:r>
            <a:r>
              <a:rPr lang="en-US" sz="3000" dirty="0" err="1" smtClean="0"/>
              <a:t>kecuali</a:t>
            </a:r>
            <a:r>
              <a:rPr lang="en-US" sz="3000" dirty="0" smtClean="0"/>
              <a:t> FOREIGN KEY </a:t>
            </a:r>
            <a:r>
              <a:rPr lang="en-US" sz="3000" dirty="0" err="1" smtClean="0"/>
              <a:t>dan</a:t>
            </a:r>
            <a:r>
              <a:rPr lang="en-US" sz="3000" dirty="0" smtClean="0"/>
              <a:t> COMPOSITE primary key</a:t>
            </a:r>
          </a:p>
          <a:p>
            <a:pPr eaLnBrk="1" hangingPunct="1">
              <a:lnSpc>
                <a:spcPct val="80000"/>
              </a:lnSpc>
            </a:pPr>
            <a:endParaRPr lang="en-US" sz="30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 dirty="0" smtClean="0"/>
              <a:t>Column </a:t>
            </a:r>
            <a:r>
              <a:rPr lang="en-US" sz="1600" b="1" dirty="0" err="1" smtClean="0"/>
              <a:t>datatype</a:t>
            </a:r>
            <a:r>
              <a:rPr lang="en-US" sz="1600" b="1" dirty="0" smtClean="0"/>
              <a:t> [CONSTRAINT </a:t>
            </a:r>
            <a:r>
              <a:rPr lang="en-US" sz="1600" b="1" dirty="0" err="1" smtClean="0"/>
              <a:t>constraint_name</a:t>
            </a:r>
            <a:r>
              <a:rPr lang="en-US" sz="1600" b="1" dirty="0" smtClean="0"/>
              <a:t>] </a:t>
            </a:r>
            <a:r>
              <a:rPr lang="en-US" sz="1600" b="1" dirty="0" err="1" smtClean="0"/>
              <a:t>constraint_type</a:t>
            </a:r>
            <a:endParaRPr lang="en-US" sz="16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 smtClean="0"/>
              <a:t>Example: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 smtClean="0"/>
              <a:t>	Building VARCHAR2(7) CONSTRAINT </a:t>
            </a:r>
            <a:r>
              <a:rPr lang="en-US" sz="1600" dirty="0" err="1" smtClean="0"/>
              <a:t>location_building_nn</a:t>
            </a:r>
            <a:r>
              <a:rPr lang="en-US" sz="1600" dirty="0" smtClean="0"/>
              <a:t> NOT NULL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Column Level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en-US" dirty="0"/>
              <a:t>CREATE TABLE </a:t>
            </a:r>
            <a:r>
              <a:rPr lang="en-US" dirty="0" smtClean="0"/>
              <a:t>clients(</a:t>
            </a:r>
          </a:p>
          <a:p>
            <a:pPr marL="109537" indent="0">
              <a:buNone/>
            </a:pPr>
            <a:r>
              <a:rPr lang="en-US" dirty="0" err="1" smtClean="0"/>
              <a:t>client_number</a:t>
            </a:r>
            <a:r>
              <a:rPr lang="en-US" dirty="0" smtClean="0"/>
              <a:t> </a:t>
            </a:r>
            <a:r>
              <a:rPr lang="en-US" dirty="0"/>
              <a:t>NUMBER(4) </a:t>
            </a:r>
            <a:r>
              <a:rPr lang="en-US" dirty="0">
                <a:solidFill>
                  <a:srgbClr val="0070C0"/>
                </a:solidFill>
              </a:rPr>
              <a:t>CONSTRAINT</a:t>
            </a:r>
          </a:p>
          <a:p>
            <a:pPr marL="109537" indent="0">
              <a:buNone/>
            </a:pPr>
            <a:r>
              <a:rPr lang="en-US" dirty="0" err="1">
                <a:solidFill>
                  <a:srgbClr val="0070C0"/>
                </a:solidFill>
              </a:rPr>
              <a:t>clients_client_num_pk</a:t>
            </a:r>
            <a:r>
              <a:rPr lang="en-US" dirty="0">
                <a:solidFill>
                  <a:srgbClr val="0070C0"/>
                </a:solidFill>
              </a:rPr>
              <a:t> PRIMARY KEY</a:t>
            </a:r>
            <a:r>
              <a:rPr lang="en-US" dirty="0"/>
              <a:t>,</a:t>
            </a:r>
          </a:p>
          <a:p>
            <a:pPr marL="109537" indent="0">
              <a:buNone/>
            </a:pPr>
            <a:r>
              <a:rPr lang="en-US" dirty="0" err="1"/>
              <a:t>first_name</a:t>
            </a:r>
            <a:r>
              <a:rPr lang="en-US" dirty="0"/>
              <a:t> VARCHAR2(14),</a:t>
            </a:r>
          </a:p>
          <a:p>
            <a:pPr marL="109537" indent="0">
              <a:buNone/>
            </a:pPr>
            <a:r>
              <a:rPr lang="en-US" dirty="0" err="1"/>
              <a:t>last_name</a:t>
            </a:r>
            <a:r>
              <a:rPr lang="en-US" dirty="0"/>
              <a:t> VARCHAR2(13</a:t>
            </a:r>
            <a:r>
              <a:rPr lang="en-US" dirty="0" smtClean="0"/>
              <a:t>)</a:t>
            </a:r>
          </a:p>
          <a:p>
            <a:pPr marL="109537" indent="0">
              <a:buNone/>
            </a:pPr>
            <a:r>
              <a:rPr lang="en-US" dirty="0" smtClean="0"/>
              <a:t>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00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sz="2400" dirty="0" smtClean="0"/>
              <a:t>A </a:t>
            </a:r>
            <a:r>
              <a:rPr lang="en-US" sz="2400" dirty="0">
                <a:solidFill>
                  <a:srgbClr val="0070C0"/>
                </a:solidFill>
              </a:rPr>
              <a:t>primary key </a:t>
            </a:r>
            <a:r>
              <a:rPr lang="en-US" sz="2400" dirty="0"/>
              <a:t>constraint on </a:t>
            </a:r>
            <a:r>
              <a:rPr lang="en-US" sz="2400" dirty="0" err="1"/>
              <a:t>client_number</a:t>
            </a:r>
            <a:r>
              <a:rPr lang="en-US" sz="2400" dirty="0"/>
              <a:t> would </a:t>
            </a:r>
            <a:r>
              <a:rPr lang="en-US" sz="2400" dirty="0" smtClean="0"/>
              <a:t>be named </a:t>
            </a:r>
            <a:r>
              <a:rPr lang="en-US" sz="2400" dirty="0" err="1" smtClean="0">
                <a:solidFill>
                  <a:srgbClr val="0070C0"/>
                </a:solidFill>
              </a:rPr>
              <a:t>clients_client_no_pk</a:t>
            </a:r>
            <a:endParaRPr lang="en-US" sz="2400" dirty="0">
              <a:solidFill>
                <a:srgbClr val="0070C0"/>
              </a:solidFill>
            </a:endParaRPr>
          </a:p>
          <a:p>
            <a:r>
              <a:rPr lang="en-US" sz="2400" dirty="0" smtClean="0"/>
              <a:t>A </a:t>
            </a:r>
            <a:r>
              <a:rPr lang="en-US" sz="2400" dirty="0">
                <a:solidFill>
                  <a:srgbClr val="00B050"/>
                </a:solidFill>
              </a:rPr>
              <a:t>not null </a:t>
            </a:r>
            <a:r>
              <a:rPr lang="en-US" sz="2400" dirty="0"/>
              <a:t>constraint on </a:t>
            </a:r>
            <a:r>
              <a:rPr lang="en-US" sz="2400" dirty="0" err="1"/>
              <a:t>last_name</a:t>
            </a:r>
            <a:r>
              <a:rPr lang="en-US" sz="2400" dirty="0"/>
              <a:t> would be </a:t>
            </a:r>
            <a:r>
              <a:rPr lang="en-US" sz="2400" dirty="0" smtClean="0"/>
              <a:t>named </a:t>
            </a:r>
            <a:r>
              <a:rPr lang="en-US" sz="2400" dirty="0" err="1" smtClean="0">
                <a:solidFill>
                  <a:srgbClr val="00B050"/>
                </a:solidFill>
              </a:rPr>
              <a:t>clients_last_name_nn</a:t>
            </a:r>
            <a:endParaRPr lang="en-US" sz="2400" dirty="0">
              <a:solidFill>
                <a:srgbClr val="00B050"/>
              </a:solidFill>
            </a:endParaRPr>
          </a:p>
          <a:p>
            <a:r>
              <a:rPr lang="en-US" sz="2400" dirty="0" smtClean="0"/>
              <a:t>A </a:t>
            </a:r>
            <a:r>
              <a:rPr lang="en-US" sz="2400" dirty="0">
                <a:solidFill>
                  <a:srgbClr val="FF0000"/>
                </a:solidFill>
              </a:rPr>
              <a:t>unique</a:t>
            </a:r>
            <a:r>
              <a:rPr lang="en-US" sz="2400" dirty="0"/>
              <a:t> constraint on e-</a:t>
            </a:r>
            <a:r>
              <a:rPr lang="en-US" sz="2400" dirty="0" err="1"/>
              <a:t>mail_address</a:t>
            </a:r>
            <a:r>
              <a:rPr lang="en-US" sz="2400" dirty="0"/>
              <a:t> would be </a:t>
            </a:r>
            <a:r>
              <a:rPr lang="en-US" sz="2400" dirty="0" smtClean="0"/>
              <a:t>named </a:t>
            </a:r>
            <a:r>
              <a:rPr lang="en-US" sz="2400" dirty="0" err="1" smtClean="0">
                <a:solidFill>
                  <a:srgbClr val="FF0000"/>
                </a:solidFill>
              </a:rPr>
              <a:t>clients_email_uk</a:t>
            </a:r>
            <a:r>
              <a:rPr lang="en-US" sz="2400" dirty="0" smtClean="0"/>
              <a:t> 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Penamaan</a:t>
            </a:r>
            <a:r>
              <a:rPr lang="en-US" dirty="0" smtClean="0"/>
              <a:t> Constraint </a:t>
            </a:r>
            <a:r>
              <a:rPr lang="en-US" dirty="0" err="1" smtClean="0"/>
              <a:t>pada</a:t>
            </a:r>
            <a:r>
              <a:rPr lang="en-US" dirty="0" smtClean="0"/>
              <a:t> column level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699792" y="1628800"/>
            <a:ext cx="51125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9537" indent="0">
              <a:buNone/>
            </a:pPr>
            <a:r>
              <a:rPr lang="en-US" sz="2000" dirty="0"/>
              <a:t>CREATE TABLE clients</a:t>
            </a:r>
          </a:p>
          <a:p>
            <a:pPr marL="109537" indent="0">
              <a:buNone/>
            </a:pPr>
            <a:r>
              <a:rPr lang="en-US" sz="2000" dirty="0"/>
              <a:t>(</a:t>
            </a:r>
            <a:r>
              <a:rPr lang="en-US" sz="2000" dirty="0" err="1">
                <a:solidFill>
                  <a:srgbClr val="0070C0"/>
                </a:solidFill>
              </a:rPr>
              <a:t>client_number</a:t>
            </a:r>
            <a:r>
              <a:rPr lang="en-US" sz="2000" dirty="0"/>
              <a:t> NUMBER(4),</a:t>
            </a:r>
          </a:p>
          <a:p>
            <a:pPr marL="109537" indent="0">
              <a:buNone/>
            </a:pPr>
            <a:r>
              <a:rPr lang="en-US" sz="2000" dirty="0" err="1">
                <a:solidFill>
                  <a:srgbClr val="00B050"/>
                </a:solidFill>
              </a:rPr>
              <a:t>last_name</a:t>
            </a:r>
            <a:r>
              <a:rPr lang="en-US" sz="2000" dirty="0"/>
              <a:t> VARCHAR2(13),</a:t>
            </a:r>
          </a:p>
          <a:p>
            <a:pPr marL="109537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email</a:t>
            </a:r>
            <a:r>
              <a:rPr lang="en-US" sz="2000" dirty="0"/>
              <a:t> VARCHAR2(80</a:t>
            </a:r>
            <a:r>
              <a:rPr lang="en-US" sz="2000" dirty="0" smtClean="0"/>
              <a:t>));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39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700" smtClean="0"/>
              <a:t>Table level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100" dirty="0" smtClean="0"/>
              <a:t>table-level constraint </a:t>
            </a:r>
            <a:r>
              <a:rPr lang="en-US" sz="2400" dirty="0" err="1" smtClean="0"/>
              <a:t>merujuk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kolom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ditetapkan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terpisah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definisi</a:t>
            </a:r>
            <a:r>
              <a:rPr lang="en-US" sz="2400" dirty="0" smtClean="0"/>
              <a:t> </a:t>
            </a:r>
            <a:r>
              <a:rPr lang="en-US" sz="2400" dirty="0" err="1" smtClean="0"/>
              <a:t>kolom</a:t>
            </a:r>
            <a:endParaRPr lang="en-US" sz="2100" dirty="0" smtClean="0"/>
          </a:p>
          <a:p>
            <a:pPr eaLnBrk="1" hangingPunct="1">
              <a:lnSpc>
                <a:spcPct val="80000"/>
              </a:lnSpc>
            </a:pPr>
            <a:endParaRPr lang="en-US" sz="2100" dirty="0" smtClean="0"/>
          </a:p>
          <a:p>
            <a:pPr eaLnBrk="1" hangingPunct="1">
              <a:lnSpc>
                <a:spcPct val="80000"/>
              </a:lnSpc>
            </a:pPr>
            <a:r>
              <a:rPr lang="en-US" sz="2100" dirty="0" err="1" smtClean="0"/>
              <a:t>Biasanya</a:t>
            </a:r>
            <a:r>
              <a:rPr lang="en-US" sz="2100" dirty="0" smtClean="0"/>
              <a:t> </a:t>
            </a:r>
            <a:r>
              <a:rPr lang="en-US" sz="2100" dirty="0" err="1" smtClean="0"/>
              <a:t>ditulis</a:t>
            </a:r>
            <a:r>
              <a:rPr lang="en-US" sz="2100" dirty="0" smtClean="0"/>
              <a:t> </a:t>
            </a:r>
            <a:r>
              <a:rPr lang="en-US" sz="2100" dirty="0" err="1" smtClean="0"/>
              <a:t>setelah</a:t>
            </a:r>
            <a:r>
              <a:rPr lang="en-US" sz="2100" dirty="0" smtClean="0"/>
              <a:t> </a:t>
            </a:r>
            <a:r>
              <a:rPr lang="en-US" sz="2100" dirty="0" err="1" smtClean="0"/>
              <a:t>semua</a:t>
            </a:r>
            <a:r>
              <a:rPr lang="en-US" sz="2100" dirty="0" smtClean="0"/>
              <a:t> </a:t>
            </a:r>
            <a:r>
              <a:rPr lang="en-US" sz="2100" dirty="0" err="1" smtClean="0"/>
              <a:t>kolom</a:t>
            </a:r>
            <a:r>
              <a:rPr lang="en-US" sz="2100" dirty="0" smtClean="0"/>
              <a:t> </a:t>
            </a:r>
            <a:r>
              <a:rPr lang="en-US" sz="2100" dirty="0" err="1" smtClean="0"/>
              <a:t>didefinisikan</a:t>
            </a:r>
            <a:endParaRPr lang="en-US" sz="2100" dirty="0" smtClean="0"/>
          </a:p>
          <a:p>
            <a:pPr eaLnBrk="1" hangingPunct="1">
              <a:lnSpc>
                <a:spcPct val="80000"/>
              </a:lnSpc>
            </a:pPr>
            <a:endParaRPr lang="en-US" sz="2100" dirty="0" smtClean="0"/>
          </a:p>
          <a:p>
            <a:pPr eaLnBrk="1" hangingPunct="1">
              <a:lnSpc>
                <a:spcPct val="80000"/>
              </a:lnSpc>
            </a:pPr>
            <a:r>
              <a:rPr lang="en-US" sz="2100" dirty="0" err="1" smtClean="0"/>
              <a:t>Semua</a:t>
            </a:r>
            <a:r>
              <a:rPr lang="en-US" sz="2100" dirty="0" smtClean="0"/>
              <a:t> constraint </a:t>
            </a:r>
            <a:r>
              <a:rPr lang="en-US" sz="2100" dirty="0" err="1" smtClean="0"/>
              <a:t>bisa</a:t>
            </a:r>
            <a:r>
              <a:rPr lang="en-US" sz="2100" dirty="0" smtClean="0"/>
              <a:t> </a:t>
            </a:r>
            <a:r>
              <a:rPr lang="en-US" sz="2100" dirty="0" err="1" smtClean="0"/>
              <a:t>didefinisikan</a:t>
            </a:r>
            <a:r>
              <a:rPr lang="en-US" sz="2100" dirty="0" smtClean="0"/>
              <a:t> </a:t>
            </a:r>
            <a:r>
              <a:rPr lang="en-US" sz="2100" dirty="0" err="1" smtClean="0"/>
              <a:t>pada</a:t>
            </a:r>
            <a:r>
              <a:rPr lang="en-US" sz="2100" dirty="0" smtClean="0"/>
              <a:t> table level </a:t>
            </a:r>
            <a:r>
              <a:rPr lang="en-US" sz="2100" dirty="0" err="1" smtClean="0"/>
              <a:t>kecuali</a:t>
            </a:r>
            <a:r>
              <a:rPr lang="en-US" sz="2100" dirty="0" smtClean="0"/>
              <a:t> NOT NULL constraint</a:t>
            </a:r>
          </a:p>
          <a:p>
            <a:pPr eaLnBrk="1" hangingPunct="1">
              <a:lnSpc>
                <a:spcPct val="80000"/>
              </a:lnSpc>
            </a:pPr>
            <a:endParaRPr lang="en-US" sz="2100" dirty="0" smtClean="0"/>
          </a:p>
          <a:p>
            <a:pPr eaLnBrk="1" hangingPunct="1">
              <a:lnSpc>
                <a:spcPct val="80000"/>
              </a:lnSpc>
            </a:pPr>
            <a:endParaRPr lang="en-US" sz="21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dirty="0" smtClean="0"/>
              <a:t>[CONSTRAINT </a:t>
            </a:r>
            <a:r>
              <a:rPr lang="en-US" sz="1800" b="1" dirty="0" err="1" smtClean="0"/>
              <a:t>constraint_name</a:t>
            </a:r>
            <a:r>
              <a:rPr lang="en-US" sz="1800" b="1" dirty="0" smtClean="0"/>
              <a:t>] </a:t>
            </a:r>
            <a:r>
              <a:rPr lang="en-US" sz="1800" b="1" dirty="0" err="1" smtClean="0"/>
              <a:t>constraint_typ</a:t>
            </a:r>
            <a:r>
              <a:rPr lang="en-US" sz="1800" b="1" dirty="0" smtClean="0"/>
              <a:t> (Column, . . .),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Example: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	CONSTRAINT </a:t>
            </a:r>
            <a:r>
              <a:rPr lang="en-US" sz="1800" dirty="0" err="1" smtClean="0"/>
              <a:t>location_roomid_pk</a:t>
            </a:r>
            <a:r>
              <a:rPr lang="en-US" sz="1800" dirty="0" smtClean="0"/>
              <a:t> PRIMARY KEY(</a:t>
            </a:r>
            <a:r>
              <a:rPr lang="en-US" sz="1800" dirty="0" err="1" smtClean="0"/>
              <a:t>Roomid</a:t>
            </a:r>
            <a:r>
              <a:rPr lang="en-US" sz="18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en-US" dirty="0"/>
              <a:t>CREATE TABLE clients (</a:t>
            </a:r>
          </a:p>
          <a:p>
            <a:pPr marL="109537" indent="0">
              <a:buNone/>
            </a:pPr>
            <a:r>
              <a:rPr lang="en-US" dirty="0" err="1"/>
              <a:t>client_number</a:t>
            </a:r>
            <a:r>
              <a:rPr lang="en-US" dirty="0"/>
              <a:t> NUMBER(6</a:t>
            </a:r>
            <a:r>
              <a:rPr lang="en-US" dirty="0" smtClean="0"/>
              <a:t>),</a:t>
            </a:r>
            <a:endParaRPr lang="en-US" dirty="0"/>
          </a:p>
          <a:p>
            <a:pPr marL="109537" indent="0">
              <a:buNone/>
            </a:pPr>
            <a:r>
              <a:rPr lang="en-US" dirty="0" err="1"/>
              <a:t>first_name</a:t>
            </a:r>
            <a:r>
              <a:rPr lang="en-US" dirty="0"/>
              <a:t> VARCHAR2(20),</a:t>
            </a:r>
          </a:p>
          <a:p>
            <a:pPr marL="109537" indent="0">
              <a:buNone/>
            </a:pPr>
            <a:r>
              <a:rPr lang="en-US" dirty="0" err="1"/>
              <a:t>last_name</a:t>
            </a:r>
            <a:r>
              <a:rPr lang="en-US" dirty="0"/>
              <a:t> VARCHAR2(20),</a:t>
            </a:r>
          </a:p>
          <a:p>
            <a:pPr marL="109537" indent="0">
              <a:buNone/>
            </a:pPr>
            <a:r>
              <a:rPr lang="en-US" dirty="0"/>
              <a:t>phone VARCHAR2(20),</a:t>
            </a:r>
          </a:p>
          <a:p>
            <a:pPr marL="109537" indent="0">
              <a:buNone/>
            </a:pPr>
            <a:r>
              <a:rPr lang="en-US" dirty="0"/>
              <a:t>email VARCHAR2(10</a:t>
            </a:r>
            <a:r>
              <a:rPr lang="en-US" dirty="0" smtClean="0"/>
              <a:t>),</a:t>
            </a:r>
            <a:endParaRPr lang="en-US" dirty="0"/>
          </a:p>
          <a:p>
            <a:pPr marL="109537" indent="0">
              <a:buNone/>
            </a:pPr>
            <a:r>
              <a:rPr lang="en-US" dirty="0">
                <a:solidFill>
                  <a:srgbClr val="0070C0"/>
                </a:solidFill>
              </a:rPr>
              <a:t>CONSTRAINT </a:t>
            </a:r>
            <a:r>
              <a:rPr lang="en-US" dirty="0" err="1">
                <a:solidFill>
                  <a:srgbClr val="0070C0"/>
                </a:solidFill>
              </a:rPr>
              <a:t>clients_phone_email_uk</a:t>
            </a:r>
            <a:r>
              <a:rPr lang="en-US" dirty="0">
                <a:solidFill>
                  <a:srgbClr val="0070C0"/>
                </a:solidFill>
              </a:rPr>
              <a:t> UNIQUE (</a:t>
            </a:r>
            <a:r>
              <a:rPr lang="en-US" dirty="0" err="1">
                <a:solidFill>
                  <a:srgbClr val="0070C0"/>
                </a:solidFill>
              </a:rPr>
              <a:t>email,phone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</a:p>
          <a:p>
            <a:pPr marL="109537" indent="0">
              <a:buNone/>
            </a:pPr>
            <a:r>
              <a:rPr lang="en-US" dirty="0" smtClean="0"/>
              <a:t>);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Table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69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Primary Key Constrain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smtClean="0"/>
              <a:t>The PRIMARY KEY constraint is also known as the </a:t>
            </a:r>
            <a:r>
              <a:rPr lang="en-US" sz="2600" b="1" smtClean="0"/>
              <a:t>entity integrity constraint</a:t>
            </a:r>
          </a:p>
          <a:p>
            <a:pPr eaLnBrk="1" hangingPunct="1">
              <a:lnSpc>
                <a:spcPct val="90000"/>
              </a:lnSpc>
            </a:pPr>
            <a:endParaRPr lang="en-US" sz="2600" smtClean="0"/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It creates a primary key for the table. A table can have only one primary key constraint. </a:t>
            </a:r>
          </a:p>
          <a:p>
            <a:pPr eaLnBrk="1" hangingPunct="1">
              <a:lnSpc>
                <a:spcPct val="90000"/>
              </a:lnSpc>
            </a:pPr>
            <a:endParaRPr lang="en-US" sz="2600" smtClean="0"/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If a table uses more than one column as its primary key (i.e., a composite key), the key can only be declared at the table level.  </a:t>
            </a:r>
          </a:p>
          <a:p>
            <a:pPr eaLnBrk="1" hangingPunct="1">
              <a:lnSpc>
                <a:spcPct val="90000"/>
              </a:lnSpc>
            </a:pPr>
            <a:endParaRPr lang="en-US" sz="2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Pada</a:t>
            </a:r>
            <a:r>
              <a:rPr lang="en-US" smtClean="0"/>
              <a:t> bab ini akan dipelajari statement Data Definition Language (DDL) untuk membuat dan memodifikasi struktur database</a:t>
            </a:r>
          </a:p>
          <a:p>
            <a:pPr lvl="1" eaLnBrk="1" hangingPunct="1"/>
            <a:r>
              <a:rPr lang="en-US" smtClean="0"/>
              <a:t>Berbagai macam tipe data digunakan dalam pendefinisian kolom</a:t>
            </a:r>
          </a:p>
          <a:p>
            <a:pPr lvl="1" eaLnBrk="1" hangingPunct="1"/>
            <a:r>
              <a:rPr lang="en-US" smtClean="0"/>
              <a:t>Menentukan batasan-batasan</a:t>
            </a:r>
          </a:p>
          <a:p>
            <a:pPr lvl="1" eaLnBrk="1" hangingPunct="1"/>
            <a:r>
              <a:rPr lang="en-US" smtClean="0"/>
              <a:t>Melihat, modifikasi, dan menghapus struktur tabel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Pembahasan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Primary Key Constrain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100" smtClean="0"/>
              <a:t>At the column level, the constraints is defined by</a:t>
            </a:r>
            <a:endParaRPr lang="en-US" sz="3100" b="1" smtClean="0"/>
          </a:p>
          <a:p>
            <a:pPr eaLnBrk="1" hangingPunct="1">
              <a:buFont typeface="Wingdings" pitchFamily="2" charset="2"/>
              <a:buNone/>
            </a:pPr>
            <a:r>
              <a:rPr lang="en-US" sz="3100" b="1" smtClean="0"/>
              <a:t>	</a:t>
            </a:r>
            <a:r>
              <a:rPr lang="en-US" sz="1600" b="1" smtClean="0"/>
              <a:t>DeptId NUMBER (2) CONSTRAINT dept_deptid_pk PRIMARY KEY,</a:t>
            </a:r>
          </a:p>
          <a:p>
            <a:pPr eaLnBrk="1" hangingPunct="1">
              <a:buFont typeface="Wingdings" pitchFamily="2" charset="2"/>
              <a:buNone/>
            </a:pPr>
            <a:endParaRPr lang="en-US" sz="3100" smtClean="0"/>
          </a:p>
          <a:p>
            <a:pPr eaLnBrk="1" hangingPunct="1"/>
            <a:r>
              <a:rPr lang="en-US" sz="3100" smtClean="0"/>
              <a:t>At the table level, the constraint is defined by</a:t>
            </a:r>
            <a:endParaRPr lang="en-US" sz="3100" b="1" smtClean="0"/>
          </a:p>
          <a:p>
            <a:pPr eaLnBrk="1" hangingPunct="1">
              <a:buFont typeface="Wingdings" pitchFamily="2" charset="2"/>
              <a:buNone/>
            </a:pPr>
            <a:r>
              <a:rPr lang="en-US" sz="3100" b="1" smtClean="0"/>
              <a:t>	</a:t>
            </a:r>
            <a:r>
              <a:rPr lang="en-US" sz="1800" b="1" smtClean="0"/>
              <a:t>CONSTRAINT dept_deptid_pk PRIMARY KEY(DeptId),</a:t>
            </a:r>
          </a:p>
          <a:p>
            <a:pPr eaLnBrk="1" hangingPunct="1"/>
            <a:endParaRPr lang="en-U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FOREIGN KEY Constraint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The FOREIGN KEY constraint is also known as the </a:t>
            </a:r>
            <a:r>
              <a:rPr lang="en-US" b="1" smtClean="0"/>
              <a:t>referential integrity constraint.</a:t>
            </a:r>
          </a:p>
          <a:p>
            <a:pPr eaLnBrk="1" hangingPunct="1">
              <a:lnSpc>
                <a:spcPct val="90000"/>
              </a:lnSpc>
            </a:pPr>
            <a:endParaRPr lang="en-US" b="1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It uses a column or columns as a foreign key, and it establishes a relationship with the primary key of the </a:t>
            </a:r>
            <a:r>
              <a:rPr lang="en-US" u="sng" smtClean="0"/>
              <a:t>same </a:t>
            </a:r>
            <a:r>
              <a:rPr lang="en-US" smtClean="0"/>
              <a:t>or </a:t>
            </a:r>
            <a:r>
              <a:rPr lang="en-US" u="sng" smtClean="0"/>
              <a:t>another table</a:t>
            </a:r>
            <a:r>
              <a:rPr lang="en-US" smtClean="0"/>
              <a:t>. 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FOREIGN KEY Constraint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To establish a foreign key in a table, the other referenced table and its primary key must already exist. 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Foreign key and referenced primary key columns </a:t>
            </a:r>
            <a:r>
              <a:rPr lang="en-US" sz="2800" u="sng" smtClean="0"/>
              <a:t>need not have the same name</a:t>
            </a:r>
            <a:r>
              <a:rPr lang="en-US" sz="2800" smtClean="0"/>
              <a:t>, but a foreign key value </a:t>
            </a:r>
            <a:r>
              <a:rPr lang="en-US" sz="2800" b="1" smtClean="0"/>
              <a:t>must match</a:t>
            </a:r>
            <a:r>
              <a:rPr lang="en-US" sz="2800" smtClean="0"/>
              <a:t> the value in the parent table’s primary key value or be NULL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FOREIGN KEY Constraint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At the table level </a:t>
            </a:r>
            <a:r>
              <a:rPr lang="en-US" b="1" smtClean="0"/>
              <a:t>ONLY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b="1" smtClean="0"/>
              <a:t>	</a:t>
            </a:r>
            <a:r>
              <a:rPr lang="en-US" sz="1800" b="1" smtClean="0"/>
              <a:t>CONSTRAINT student_facultyid_fk FOREIGN KEY(FacultyId)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800" b="1" smtClean="0"/>
              <a:t>	REFERENCES faculty (FacultyId),</a:t>
            </a:r>
          </a:p>
          <a:p>
            <a:pPr eaLnBrk="1" hangingPunct="1"/>
            <a:endParaRPr lang="en-US" sz="1800" smtClean="0"/>
          </a:p>
          <a:p>
            <a:pPr eaLnBrk="1" hangingPunct="1"/>
            <a:endParaRPr lang="en-U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NOT NULL Constraint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The NOT NULL constraint ensures that the column has a value and the value is not a null value</a:t>
            </a:r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A space or a numeric zero is not a null value</a:t>
            </a:r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At the column level </a:t>
            </a:r>
            <a:r>
              <a:rPr lang="en-US" sz="2800" b="1" smtClean="0"/>
              <a:t>ONLY</a:t>
            </a:r>
            <a:r>
              <a:rPr lang="en-US" sz="2800" smtClean="0"/>
              <a:t>, the constraint is defined by:</a:t>
            </a:r>
          </a:p>
          <a:p>
            <a:pPr eaLnBrk="1" hangingPunct="1">
              <a:lnSpc>
                <a:spcPct val="80000"/>
              </a:lnSpc>
            </a:pPr>
            <a:endParaRPr lang="en-US" sz="28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smtClean="0"/>
              <a:t>Name VARCHAR2(15) CONSTRAINT faculty_name_nn NOT NULL,</a:t>
            </a:r>
            <a:endParaRPr lang="en-US" sz="1800" smtClean="0"/>
          </a:p>
          <a:p>
            <a:pPr eaLnBrk="1" hangingPunct="1">
              <a:lnSpc>
                <a:spcPct val="80000"/>
              </a:lnSpc>
            </a:pPr>
            <a:endParaRPr lang="en-U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UNIQUE Constraint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The UNIQUE constraint requires that every value in a column or set of columns be unique.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At the table level, the constraint is defined by</a:t>
            </a:r>
            <a:endParaRPr lang="en-US" sz="2400" b="1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smtClean="0"/>
              <a:t>	</a:t>
            </a:r>
            <a:r>
              <a:rPr lang="en-US" sz="1800" b="1" smtClean="0"/>
              <a:t>CONSTRAINT dept_deptname_uk UNIQUE(DeptName),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At the column level, the constraint is defined  by:</a:t>
            </a:r>
            <a:endParaRPr lang="en-US" sz="2400" b="1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smtClean="0"/>
              <a:t>	</a:t>
            </a:r>
            <a:r>
              <a:rPr lang="en-US" sz="1800" b="1" smtClean="0"/>
              <a:t>DeptName VARCHAR2(12) CONSTRAINT dept_deptname_uk UNIQUE,</a:t>
            </a:r>
          </a:p>
          <a:p>
            <a:pPr eaLnBrk="1" hangingPunct="1">
              <a:lnSpc>
                <a:spcPct val="90000"/>
              </a:lnSpc>
            </a:pPr>
            <a:endParaRPr lang="en-U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CHECK Constraint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smtClean="0"/>
              <a:t>The CHECK constraint defines a condition that every row must satisfy</a:t>
            </a:r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At the column level, the constraint is defined by</a:t>
            </a:r>
            <a:endParaRPr lang="en-US" sz="20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smtClean="0"/>
              <a:t>	DeptId NUMBER(2) CONSTRAINT dept_deptid_cc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smtClean="0"/>
              <a:t>		CHECK((DeptId &gt;= 10) and (DeptId &lt;= 99)),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smtClean="0"/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At the table level, the constraint is defined by:</a:t>
            </a:r>
            <a:endParaRPr lang="en-US" sz="20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smtClean="0"/>
              <a:t>	CONSTRAINT dept_deptid_cc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smtClean="0"/>
              <a:t>		CHECK((DeptId &gt;= 10) and (DeptId &lt;= 99)),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Primary Key</a:t>
            </a:r>
            <a:endParaRPr lang="en-US" dirty="0"/>
          </a:p>
        </p:txBody>
      </p:sp>
      <p:sp>
        <p:nvSpPr>
          <p:cNvPr id="19459" name="Rectangle 3"/>
          <p:cNvSpPr txBox="1">
            <a:spLocks noChangeArrowheads="1"/>
          </p:cNvSpPr>
          <p:nvPr/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000" b="1">
                <a:solidFill>
                  <a:srgbClr val="030305"/>
                </a:solidFill>
                <a:latin typeface="Lucida Sans Unicode" pitchFamily="34" charset="0"/>
              </a:rPr>
              <a:t>CREATE TABLE room(</a:t>
            </a: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000" b="1">
                <a:solidFill>
                  <a:srgbClr val="030305"/>
                </a:solidFill>
                <a:latin typeface="Lucida Sans Unicode" pitchFamily="34" charset="0"/>
              </a:rPr>
              <a:t>    roomID		number,</a:t>
            </a: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000" b="1">
                <a:solidFill>
                  <a:srgbClr val="030305"/>
                </a:solidFill>
                <a:latin typeface="Lucida Sans Unicode" pitchFamily="34" charset="0"/>
              </a:rPr>
              <a:t>    bldg		char(1) CHECK (bldg IN ('A','B')),</a:t>
            </a: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000" b="1">
                <a:solidFill>
                  <a:srgbClr val="030305"/>
                </a:solidFill>
                <a:latin typeface="Lucida Sans Unicode" pitchFamily="34" charset="0"/>
              </a:rPr>
              <a:t>    roomNo		varchar2(10),</a:t>
            </a: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000" b="1">
                <a:solidFill>
                  <a:srgbClr val="030305"/>
                </a:solidFill>
                <a:latin typeface="Lucida Sans Unicode" pitchFamily="34" charset="0"/>
              </a:rPr>
              <a:t>    maxCapacity 	number,</a:t>
            </a: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000" b="1">
                <a:solidFill>
                  <a:srgbClr val="030305"/>
                </a:solidFill>
                <a:latin typeface="Lucida Sans Unicode" pitchFamily="34" charset="0"/>
              </a:rPr>
              <a:t>    style		varchar2(15)  CHECK (style IN   			('LECTURE','LECTURE/LAB','LAB','OFFICE')),</a:t>
            </a: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000" b="1">
                <a:solidFill>
                  <a:srgbClr val="030305"/>
                </a:solidFill>
                <a:latin typeface="Lucida Sans Unicode" pitchFamily="34" charset="0"/>
              </a:rPr>
              <a:t>    CONSTRAINT room_pk PRIMARY KEY (roomID));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752600" y="4448175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  <a:latin typeface="Lucida Sans Unicode" pitchFamily="34" charset="0"/>
              </a:rPr>
              <a:t>Constraint_name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3581400" y="5133975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  <a:latin typeface="Lucida Sans Unicode" pitchFamily="34" charset="0"/>
              </a:rPr>
              <a:t>Constraint_type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6019800" y="4600575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  <a:latin typeface="Lucida Sans Unicode" pitchFamily="34" charset="0"/>
              </a:rPr>
              <a:t>Constraint_attributes</a:t>
            </a:r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 flipV="1">
            <a:off x="3352800" y="4143375"/>
            <a:ext cx="0" cy="381000"/>
          </a:xfrm>
          <a:prstGeom prst="line">
            <a:avLst/>
          </a:prstGeom>
          <a:noFill/>
          <a:ln w="28575">
            <a:solidFill>
              <a:srgbClr val="030305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 flipH="1" flipV="1">
            <a:off x="4724400" y="4143375"/>
            <a:ext cx="0" cy="990600"/>
          </a:xfrm>
          <a:prstGeom prst="line">
            <a:avLst/>
          </a:prstGeom>
          <a:noFill/>
          <a:ln w="28575">
            <a:solidFill>
              <a:srgbClr val="030305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 flipV="1">
            <a:off x="6781800" y="4143375"/>
            <a:ext cx="0" cy="533400"/>
          </a:xfrm>
          <a:prstGeom prst="line">
            <a:avLst/>
          </a:prstGeom>
          <a:noFill/>
          <a:ln w="28575">
            <a:solidFill>
              <a:srgbClr val="030305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Table </a:t>
            </a:r>
            <a:r>
              <a:rPr lang="en-US" dirty="0" err="1" smtClean="0"/>
              <a:t>dengan</a:t>
            </a:r>
            <a:r>
              <a:rPr lang="en-US" dirty="0" smtClean="0"/>
              <a:t> Foreign Key</a:t>
            </a:r>
            <a:endParaRPr lang="en-US" dirty="0"/>
          </a:p>
        </p:txBody>
      </p:sp>
      <p:sp>
        <p:nvSpPr>
          <p:cNvPr id="20483" name="Rectangle 3"/>
          <p:cNvSpPr txBox="1">
            <a:spLocks noChangeArrowheads="1"/>
          </p:cNvSpPr>
          <p:nvPr/>
        </p:nvSpPr>
        <p:spPr bwMode="auto">
          <a:xfrm>
            <a:off x="838200" y="1262063"/>
            <a:ext cx="77724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000" b="1" dirty="0">
                <a:solidFill>
                  <a:srgbClr val="030305"/>
                </a:solidFill>
                <a:latin typeface="Lucida Sans Unicode" pitchFamily="34" charset="0"/>
              </a:rPr>
              <a:t>CREATE TABLE faculty(</a:t>
            </a: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000" b="1" dirty="0">
                <a:solidFill>
                  <a:srgbClr val="030305"/>
                </a:solidFill>
                <a:latin typeface="Lucida Sans Unicode" pitchFamily="34" charset="0"/>
              </a:rPr>
              <a:t>  </a:t>
            </a:r>
            <a:r>
              <a:rPr lang="en-US" sz="2000" b="1" dirty="0" err="1">
                <a:solidFill>
                  <a:srgbClr val="030305"/>
                </a:solidFill>
                <a:latin typeface="Lucida Sans Unicode" pitchFamily="34" charset="0"/>
              </a:rPr>
              <a:t>facultyID</a:t>
            </a:r>
            <a:r>
              <a:rPr lang="en-US" sz="2000" b="1" dirty="0">
                <a:solidFill>
                  <a:srgbClr val="030305"/>
                </a:solidFill>
                <a:latin typeface="Lucida Sans Unicode" pitchFamily="34" charset="0"/>
              </a:rPr>
              <a:t>	number,</a:t>
            </a: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000" b="1" dirty="0">
                <a:solidFill>
                  <a:srgbClr val="030305"/>
                </a:solidFill>
                <a:latin typeface="Lucida Sans Unicode" pitchFamily="34" charset="0"/>
              </a:rPr>
              <a:t>  </a:t>
            </a:r>
            <a:r>
              <a:rPr lang="en-US" sz="2000" b="1" dirty="0" err="1">
                <a:solidFill>
                  <a:srgbClr val="030305"/>
                </a:solidFill>
                <a:latin typeface="Lucida Sans Unicode" pitchFamily="34" charset="0"/>
              </a:rPr>
              <a:t>lname</a:t>
            </a:r>
            <a:r>
              <a:rPr lang="en-US" sz="2000" b="1" dirty="0">
                <a:solidFill>
                  <a:srgbClr val="030305"/>
                </a:solidFill>
                <a:latin typeface="Lucida Sans Unicode" pitchFamily="34" charset="0"/>
              </a:rPr>
              <a:t>	varchar2(30</a:t>
            </a:r>
            <a:r>
              <a:rPr lang="en-US" sz="2000" b="1" dirty="0" smtClean="0">
                <a:solidFill>
                  <a:srgbClr val="030305"/>
                </a:solidFill>
                <a:latin typeface="Lucida Sans Unicode" pitchFamily="34" charset="0"/>
              </a:rPr>
              <a:t>),</a:t>
            </a:r>
            <a:endParaRPr lang="en-US" sz="2000" b="1" dirty="0">
              <a:solidFill>
                <a:srgbClr val="030305"/>
              </a:solidFill>
              <a:latin typeface="Lucida Sans Unicode" pitchFamily="34" charset="0"/>
            </a:endParaRP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000" b="1" dirty="0">
                <a:solidFill>
                  <a:srgbClr val="030305"/>
                </a:solidFill>
                <a:latin typeface="Lucida Sans Unicode" pitchFamily="34" charset="0"/>
              </a:rPr>
              <a:t>  </a:t>
            </a:r>
            <a:r>
              <a:rPr lang="en-US" sz="2000" b="1" dirty="0" err="1">
                <a:solidFill>
                  <a:srgbClr val="030305"/>
                </a:solidFill>
                <a:latin typeface="Lucida Sans Unicode" pitchFamily="34" charset="0"/>
              </a:rPr>
              <a:t>fname</a:t>
            </a:r>
            <a:r>
              <a:rPr lang="en-US" sz="2000" b="1" dirty="0">
                <a:solidFill>
                  <a:srgbClr val="030305"/>
                </a:solidFill>
                <a:latin typeface="Lucida Sans Unicode" pitchFamily="34" charset="0"/>
              </a:rPr>
              <a:t>	</a:t>
            </a:r>
            <a:r>
              <a:rPr lang="en-US" sz="2000" b="1" dirty="0" smtClean="0">
                <a:solidFill>
                  <a:srgbClr val="030305"/>
                </a:solidFill>
                <a:latin typeface="Lucida Sans Unicode" pitchFamily="34" charset="0"/>
              </a:rPr>
              <a:t>varchar2(20),</a:t>
            </a:r>
            <a:endParaRPr lang="en-US" sz="2000" b="1" dirty="0">
              <a:solidFill>
                <a:srgbClr val="030305"/>
              </a:solidFill>
              <a:latin typeface="Lucida Sans Unicode" pitchFamily="34" charset="0"/>
            </a:endParaRP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000" b="1" dirty="0">
                <a:solidFill>
                  <a:srgbClr val="030305"/>
                </a:solidFill>
                <a:latin typeface="Lucida Sans Unicode" pitchFamily="34" charset="0"/>
              </a:rPr>
              <a:t>  </a:t>
            </a:r>
            <a:r>
              <a:rPr lang="en-US" sz="2000" b="1" dirty="0" err="1">
                <a:solidFill>
                  <a:srgbClr val="030305"/>
                </a:solidFill>
                <a:latin typeface="Lucida Sans Unicode" pitchFamily="34" charset="0"/>
              </a:rPr>
              <a:t>dept</a:t>
            </a:r>
            <a:r>
              <a:rPr lang="en-US" sz="2000" b="1" dirty="0">
                <a:solidFill>
                  <a:srgbClr val="030305"/>
                </a:solidFill>
                <a:latin typeface="Lucida Sans Unicode" pitchFamily="34" charset="0"/>
              </a:rPr>
              <a:t>		varchar2(5),</a:t>
            </a: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000" b="1" dirty="0">
                <a:solidFill>
                  <a:srgbClr val="030305"/>
                </a:solidFill>
                <a:latin typeface="Lucida Sans Unicode" pitchFamily="34" charset="0"/>
              </a:rPr>
              <a:t>  </a:t>
            </a:r>
            <a:r>
              <a:rPr lang="en-US" sz="2000" b="1" dirty="0" err="1">
                <a:solidFill>
                  <a:srgbClr val="030305"/>
                </a:solidFill>
                <a:latin typeface="Lucida Sans Unicode" pitchFamily="34" charset="0"/>
              </a:rPr>
              <a:t>officeID</a:t>
            </a:r>
            <a:r>
              <a:rPr lang="en-US" sz="2000" b="1" dirty="0">
                <a:solidFill>
                  <a:srgbClr val="030305"/>
                </a:solidFill>
                <a:latin typeface="Lucida Sans Unicode" pitchFamily="34" charset="0"/>
              </a:rPr>
              <a:t>	number,</a:t>
            </a: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000" b="1" dirty="0">
                <a:solidFill>
                  <a:srgbClr val="030305"/>
                </a:solidFill>
                <a:latin typeface="Lucida Sans Unicode" pitchFamily="34" charset="0"/>
              </a:rPr>
              <a:t>  phone     	varchar2(15),</a:t>
            </a: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000" b="1" dirty="0">
                <a:solidFill>
                  <a:srgbClr val="030305"/>
                </a:solidFill>
                <a:latin typeface="Lucida Sans Unicode" pitchFamily="34" charset="0"/>
              </a:rPr>
              <a:t>  email 	</a:t>
            </a:r>
            <a:r>
              <a:rPr lang="en-US" sz="2000" b="1" dirty="0" smtClean="0">
                <a:solidFill>
                  <a:srgbClr val="030305"/>
                </a:solidFill>
                <a:latin typeface="Lucida Sans Unicode" pitchFamily="34" charset="0"/>
              </a:rPr>
              <a:t>varchar2(75),</a:t>
            </a:r>
            <a:endParaRPr lang="en-US" sz="2000" b="1" dirty="0">
              <a:solidFill>
                <a:srgbClr val="030305"/>
              </a:solidFill>
              <a:latin typeface="Lucida Sans Unicode" pitchFamily="34" charset="0"/>
            </a:endParaRP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000" b="1" dirty="0">
                <a:solidFill>
                  <a:srgbClr val="030305"/>
                </a:solidFill>
                <a:latin typeface="Lucida Sans Unicode" pitchFamily="34" charset="0"/>
              </a:rPr>
              <a:t>  rank		char(4)  CHECK (rank IN ('INST',      </a:t>
            </a: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000" b="1" dirty="0">
                <a:solidFill>
                  <a:srgbClr val="030305"/>
                </a:solidFill>
                <a:latin typeface="Lucida Sans Unicode" pitchFamily="34" charset="0"/>
              </a:rPr>
              <a:t>                  'ASOC','ASST','FULL','SENR')),</a:t>
            </a: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000" b="1" dirty="0">
                <a:solidFill>
                  <a:srgbClr val="030305"/>
                </a:solidFill>
                <a:latin typeface="Lucida Sans Unicode" pitchFamily="34" charset="0"/>
              </a:rPr>
              <a:t>  CONSTRAINT </a:t>
            </a:r>
            <a:r>
              <a:rPr lang="en-US" sz="2000" b="1" dirty="0" err="1">
                <a:solidFill>
                  <a:srgbClr val="030305"/>
                </a:solidFill>
                <a:latin typeface="Lucida Sans Unicode" pitchFamily="34" charset="0"/>
              </a:rPr>
              <a:t>faculty_pk</a:t>
            </a:r>
            <a:r>
              <a:rPr lang="en-US" sz="2000" b="1" dirty="0">
                <a:solidFill>
                  <a:srgbClr val="030305"/>
                </a:solidFill>
                <a:latin typeface="Lucida Sans Unicode" pitchFamily="34" charset="0"/>
              </a:rPr>
              <a:t> PRIMARY KEY (</a:t>
            </a:r>
            <a:r>
              <a:rPr lang="en-US" sz="2000" b="1" dirty="0" err="1">
                <a:solidFill>
                  <a:srgbClr val="030305"/>
                </a:solidFill>
                <a:latin typeface="Lucida Sans Unicode" pitchFamily="34" charset="0"/>
              </a:rPr>
              <a:t>facultyID</a:t>
            </a:r>
            <a:r>
              <a:rPr lang="en-US" sz="2000" b="1" dirty="0">
                <a:solidFill>
                  <a:srgbClr val="030305"/>
                </a:solidFill>
                <a:latin typeface="Lucida Sans Unicode" pitchFamily="34" charset="0"/>
              </a:rPr>
              <a:t>),</a:t>
            </a: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000" b="1" dirty="0">
                <a:solidFill>
                  <a:srgbClr val="030305"/>
                </a:solidFill>
                <a:latin typeface="Lucida Sans Unicode" pitchFamily="34" charset="0"/>
              </a:rPr>
              <a:t>  </a:t>
            </a:r>
            <a:r>
              <a:rPr lang="en-US" sz="2000" b="1" dirty="0">
                <a:solidFill>
                  <a:srgbClr val="0070C0"/>
                </a:solidFill>
                <a:latin typeface="Lucida Sans Unicode" pitchFamily="34" charset="0"/>
              </a:rPr>
              <a:t>CONSTRAINT </a:t>
            </a:r>
            <a:r>
              <a:rPr lang="en-US" sz="2000" b="1" dirty="0" err="1">
                <a:solidFill>
                  <a:srgbClr val="0070C0"/>
                </a:solidFill>
                <a:latin typeface="Lucida Sans Unicode" pitchFamily="34" charset="0"/>
              </a:rPr>
              <a:t>faculty_fk</a:t>
            </a:r>
            <a:r>
              <a:rPr lang="en-US" sz="2000" b="1" dirty="0">
                <a:solidFill>
                  <a:srgbClr val="0070C0"/>
                </a:solidFill>
                <a:latin typeface="Lucida Sans Unicode" pitchFamily="34" charset="0"/>
              </a:rPr>
              <a:t> FOREIGN KEY (</a:t>
            </a:r>
            <a:r>
              <a:rPr lang="en-US" sz="2000" b="1" dirty="0" err="1">
                <a:solidFill>
                  <a:srgbClr val="0070C0"/>
                </a:solidFill>
                <a:latin typeface="Lucida Sans Unicode" pitchFamily="34" charset="0"/>
              </a:rPr>
              <a:t>officeID</a:t>
            </a:r>
            <a:r>
              <a:rPr lang="en-US" sz="2000" b="1" dirty="0">
                <a:solidFill>
                  <a:srgbClr val="0070C0"/>
                </a:solidFill>
                <a:latin typeface="Lucida Sans Unicode" pitchFamily="34" charset="0"/>
              </a:rPr>
              <a:t>) REFERENCES room(</a:t>
            </a:r>
            <a:r>
              <a:rPr lang="en-US" sz="2000" b="1" dirty="0" err="1">
                <a:solidFill>
                  <a:srgbClr val="0070C0"/>
                </a:solidFill>
                <a:latin typeface="Lucida Sans Unicode" pitchFamily="34" charset="0"/>
              </a:rPr>
              <a:t>roomID</a:t>
            </a:r>
            <a:r>
              <a:rPr lang="en-US" sz="2000" b="1" dirty="0" smtClean="0">
                <a:solidFill>
                  <a:srgbClr val="0070C0"/>
                </a:solidFill>
                <a:latin typeface="Lucida Sans Unicode" pitchFamily="34" charset="0"/>
              </a:rPr>
              <a:t>) ON DELETE CASCADE/ON DELETE SET NULL</a:t>
            </a:r>
            <a:r>
              <a:rPr lang="en-US" sz="2000" b="1" dirty="0" smtClean="0">
                <a:solidFill>
                  <a:srgbClr val="030305"/>
                </a:solidFill>
                <a:latin typeface="Lucida Sans Unicode" pitchFamily="34" charset="0"/>
              </a:rPr>
              <a:t>);</a:t>
            </a:r>
            <a:endParaRPr lang="en-US" sz="2000" b="1" dirty="0">
              <a:solidFill>
                <a:srgbClr val="030305"/>
              </a:solidFill>
              <a:latin typeface="Lucida Sans Unicod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Digunakan untuk:</a:t>
            </a:r>
          </a:p>
          <a:p>
            <a:pPr lvl="1" eaLnBrk="1" hangingPunct="1"/>
            <a:r>
              <a:rPr lang="en-US" smtClean="0"/>
              <a:t>Memodifikasi salah satu atau beberapa kolom pada tabel tersebut</a:t>
            </a:r>
          </a:p>
          <a:p>
            <a:pPr lvl="1" eaLnBrk="1" hangingPunct="1"/>
            <a:r>
              <a:rPr lang="en-US" smtClean="0"/>
              <a:t>Menambah satu atau beberapa kolom pada tabel tersebut</a:t>
            </a:r>
          </a:p>
          <a:p>
            <a:pPr lvl="1" eaLnBrk="1" hangingPunct="1"/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Statement ALTER TABLE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Sebuah tabel merupakan obyek yang dapat menyimpan data pada database</a:t>
            </a:r>
          </a:p>
          <a:p>
            <a:pPr eaLnBrk="1" hangingPunct="1"/>
            <a:r>
              <a:rPr lang="en-US" smtClean="0"/>
              <a:t>Ketika tabel dibuat, harus ditentukan:</a:t>
            </a:r>
          </a:p>
          <a:p>
            <a:pPr lvl="1" eaLnBrk="1" hangingPunct="1"/>
            <a:r>
              <a:rPr lang="en-US" smtClean="0"/>
              <a:t>Nama tabel</a:t>
            </a:r>
          </a:p>
          <a:p>
            <a:pPr lvl="1" eaLnBrk="1" hangingPunct="1"/>
            <a:r>
              <a:rPr lang="en-US" smtClean="0"/>
              <a:t>Nama setiap kolom</a:t>
            </a:r>
          </a:p>
          <a:p>
            <a:pPr lvl="1" eaLnBrk="1" hangingPunct="1"/>
            <a:r>
              <a:rPr lang="en-US" smtClean="0"/>
              <a:t>Tipe data setiap kolom</a:t>
            </a:r>
          </a:p>
          <a:p>
            <a:pPr lvl="1" eaLnBrk="1" hangingPunct="1"/>
            <a:r>
              <a:rPr lang="en-US" smtClean="0"/>
              <a:t>Ukuran setiap kolom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Penamaan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Syntax: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b="1" i="1" smtClean="0"/>
              <a:t>		ALTER TABLE tablename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b="1" i="1" smtClean="0"/>
              <a:t>     	ADD columnname datatype;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Contoh:</a:t>
            </a:r>
          </a:p>
          <a:p>
            <a:pPr lvl="1" eaLnBrk="1" hangingPunct="1">
              <a:buFont typeface="Verdana" pitchFamily="34" charset="0"/>
              <a:buNone/>
            </a:pPr>
            <a:r>
              <a:rPr lang="en-US" smtClean="0"/>
              <a:t>	</a:t>
            </a:r>
            <a:r>
              <a:rPr lang="sv-SE" smtClean="0"/>
              <a:t>alter table BARANG</a:t>
            </a:r>
          </a:p>
          <a:p>
            <a:pPr lvl="1" eaLnBrk="1" hangingPunct="1">
              <a:buFont typeface="Verdana" pitchFamily="34" charset="0"/>
              <a:buNone/>
            </a:pPr>
            <a:r>
              <a:rPr lang="sv-SE" smtClean="0"/>
              <a:t>	add KETERANGAN varchar2(15);</a:t>
            </a:r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Menambahkan</a:t>
            </a:r>
            <a:r>
              <a:rPr lang="en-US" dirty="0" smtClean="0"/>
              <a:t> </a:t>
            </a:r>
            <a:r>
              <a:rPr lang="en-US" dirty="0" err="1" smtClean="0"/>
              <a:t>kolom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Syntax: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b="1" i="1" smtClean="0"/>
              <a:t>		ALTER TABLE tablename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b="1" i="1" smtClean="0"/>
              <a:t>		MODIFY columnname newdatatype;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Contoh: mengubah tipe data dan panjang ukuran kolom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mtClean="0"/>
              <a:t>		</a:t>
            </a:r>
            <a:r>
              <a:rPr lang="en-US" sz="2400" smtClean="0"/>
              <a:t>alter table BARANG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z="2400" smtClean="0"/>
              <a:t>		modify SATUAN_BARANG char(5);</a:t>
            </a:r>
          </a:p>
          <a:p>
            <a:pPr eaLnBrk="1" hangingPunct="1"/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Kolom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Statement ALTER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menambahkan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endParaRPr lang="en-US" dirty="0" smtClean="0"/>
          </a:p>
          <a:p>
            <a:pPr eaLnBrk="1" hangingPunct="1"/>
            <a:r>
              <a:rPr lang="en-US" dirty="0" smtClean="0"/>
              <a:t>Syntax: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b="1" i="1" dirty="0" smtClean="0"/>
              <a:t>		</a:t>
            </a:r>
            <a:r>
              <a:rPr lang="en-US" sz="2000" b="1" i="1" dirty="0" smtClean="0"/>
              <a:t>ALTER TABLE </a:t>
            </a:r>
            <a:r>
              <a:rPr lang="en-US" sz="2000" b="1" i="1" dirty="0" err="1" smtClean="0"/>
              <a:t>tablename</a:t>
            </a:r>
            <a:endParaRPr lang="en-US" sz="2000" b="1" i="1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000" b="1" i="1" dirty="0" smtClean="0"/>
              <a:t>		ADD [CONSTRAINT </a:t>
            </a:r>
            <a:r>
              <a:rPr lang="en-US" sz="2000" b="1" i="1" dirty="0" err="1" smtClean="0"/>
              <a:t>constraint_name</a:t>
            </a:r>
            <a:r>
              <a:rPr lang="en-US" sz="2000" b="1" i="1" dirty="0" smtClean="0"/>
              <a:t>] </a:t>
            </a:r>
            <a:r>
              <a:rPr lang="en-US" sz="2000" b="1" i="1" dirty="0" err="1" smtClean="0"/>
              <a:t>constraint_type</a:t>
            </a:r>
            <a:r>
              <a:rPr lang="en-US" sz="2000" b="1" i="1" dirty="0" smtClean="0"/>
              <a:t> (column, …),</a:t>
            </a:r>
          </a:p>
          <a:p>
            <a:pPr eaLnBrk="1" hangingPunct="1"/>
            <a:r>
              <a:rPr lang="en-US" dirty="0" err="1" smtClean="0"/>
              <a:t>Contoh</a:t>
            </a:r>
            <a:r>
              <a:rPr lang="en-US" dirty="0" smtClean="0"/>
              <a:t>: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dirty="0" smtClean="0"/>
              <a:t>	ALTER TABLE Employees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dirty="0" smtClean="0"/>
              <a:t>	ADD CONSTRAINT </a:t>
            </a:r>
            <a:r>
              <a:rPr lang="en-US" dirty="0" err="1" smtClean="0"/>
              <a:t>EmployeePK</a:t>
            </a:r>
            <a:r>
              <a:rPr lang="en-US" dirty="0" smtClean="0"/>
              <a:t> PRIMARY KEY (</a:t>
            </a:r>
            <a:r>
              <a:rPr lang="en-US" dirty="0" err="1" smtClean="0"/>
              <a:t>EmployeeNumber</a:t>
            </a:r>
            <a:r>
              <a:rPr lang="en-US" dirty="0" smtClean="0"/>
              <a:t>);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Menambahkan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Syntax: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z="2800" b="1" smtClean="0"/>
              <a:t>		ALTER TABLE tablename 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z="2800" b="1" smtClean="0"/>
              <a:t>		DROP COLUMN columnname;</a:t>
            </a:r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Menghapus</a:t>
            </a:r>
            <a:r>
              <a:rPr lang="en-US" dirty="0" smtClean="0"/>
              <a:t> </a:t>
            </a:r>
            <a:r>
              <a:rPr lang="en-US" dirty="0" err="1" smtClean="0"/>
              <a:t>Kolom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kolom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:</a:t>
            </a:r>
          </a:p>
          <a:p>
            <a:pPr lvl="1" eaLnBrk="1" hangingPunct="1"/>
            <a:r>
              <a:rPr lang="en-US" dirty="0" err="1" smtClean="0"/>
              <a:t>Diawali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huruf</a:t>
            </a:r>
            <a:endParaRPr lang="en-US" dirty="0" smtClean="0"/>
          </a:p>
          <a:p>
            <a:pPr lvl="1" eaLnBrk="1" hangingPunct="1"/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1-30</a:t>
            </a:r>
          </a:p>
          <a:p>
            <a:pPr lvl="1" eaLnBrk="1" hangingPunct="1"/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A-Z, a-z, 0-9, _, $ </a:t>
            </a:r>
            <a:r>
              <a:rPr lang="en-US" dirty="0" err="1" smtClean="0"/>
              <a:t>dan</a:t>
            </a:r>
            <a:r>
              <a:rPr lang="en-US" dirty="0" smtClean="0"/>
              <a:t> #</a:t>
            </a:r>
          </a:p>
          <a:p>
            <a:pPr lvl="1" eaLnBrk="1" hangingPunct="1"/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menduplikasi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obyek</a:t>
            </a:r>
            <a:r>
              <a:rPr lang="en-US" dirty="0" smtClean="0"/>
              <a:t> lain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user yang </a:t>
            </a:r>
            <a:r>
              <a:rPr lang="en-US" dirty="0" err="1" smtClean="0"/>
              <a:t>sama</a:t>
            </a:r>
            <a:endParaRPr lang="en-US" dirty="0" smtClean="0"/>
          </a:p>
          <a:p>
            <a:pPr lvl="1" eaLnBrk="1" hangingPunct="1"/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kata-kata keyword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Oracle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Penamaan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Character:</a:t>
            </a:r>
          </a:p>
          <a:p>
            <a:pPr lvl="1" eaLnBrk="1" hangingPunct="1"/>
            <a:r>
              <a:rPr lang="en-US" dirty="0"/>
              <a:t>CHAR (fixed size, </a:t>
            </a:r>
            <a:r>
              <a:rPr lang="en-US" dirty="0" smtClean="0"/>
              <a:t>maximum 2000 characters)</a:t>
            </a:r>
          </a:p>
          <a:p>
            <a:pPr lvl="1" eaLnBrk="1" hangingPunct="1"/>
            <a:r>
              <a:rPr lang="en-US" dirty="0" smtClean="0"/>
              <a:t>VARCHAR2 </a:t>
            </a:r>
            <a:r>
              <a:rPr lang="en-US" dirty="0"/>
              <a:t>(variable size, </a:t>
            </a:r>
            <a:r>
              <a:rPr lang="en-US" dirty="0" smtClean="0"/>
              <a:t>maximum 4000 characters)</a:t>
            </a:r>
          </a:p>
          <a:p>
            <a:pPr lvl="1" eaLnBrk="1" hangingPunct="1"/>
            <a:r>
              <a:rPr lang="en-US" dirty="0" smtClean="0"/>
              <a:t>CLOB </a:t>
            </a:r>
            <a:r>
              <a:rPr lang="en-US" dirty="0"/>
              <a:t>(variable size, maximum </a:t>
            </a:r>
            <a:r>
              <a:rPr lang="en-US" dirty="0" smtClean="0"/>
              <a:t>128 terabytes)</a:t>
            </a:r>
          </a:p>
          <a:p>
            <a:pPr eaLnBrk="1" hangingPunct="1"/>
            <a:r>
              <a:rPr lang="en-US" dirty="0" smtClean="0"/>
              <a:t>Number</a:t>
            </a:r>
          </a:p>
          <a:p>
            <a:pPr lvl="1" eaLnBrk="1" hangingPunct="1"/>
            <a:r>
              <a:rPr lang="en-US" dirty="0"/>
              <a:t>NUMBER (variable size, </a:t>
            </a:r>
            <a:r>
              <a:rPr lang="en-US" dirty="0" smtClean="0"/>
              <a:t>maximum precision </a:t>
            </a:r>
            <a:r>
              <a:rPr lang="en-US" dirty="0"/>
              <a:t>38 digits</a:t>
            </a:r>
            <a:r>
              <a:rPr lang="en-US" dirty="0" smtClean="0"/>
              <a:t>)</a:t>
            </a:r>
          </a:p>
          <a:p>
            <a:pPr eaLnBrk="1" hangingPunct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Tipe</a:t>
            </a:r>
            <a:r>
              <a:rPr lang="en-US" dirty="0" smtClean="0"/>
              <a:t>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Date:</a:t>
            </a:r>
          </a:p>
          <a:p>
            <a:pPr lvl="1" eaLnBrk="1" hangingPunct="1"/>
            <a:r>
              <a:rPr lang="en-US" dirty="0"/>
              <a:t>DATE, ex: ‘21/Aug/2003 17:25:30’</a:t>
            </a:r>
          </a:p>
          <a:p>
            <a:pPr lvl="1" eaLnBrk="1" hangingPunct="1"/>
            <a:r>
              <a:rPr lang="en-US" dirty="0"/>
              <a:t>TIMESTAMP, ex: ’21/Aug/2003 17:25:30.255</a:t>
            </a:r>
            <a:r>
              <a:rPr lang="en-US" dirty="0" smtClean="0"/>
              <a:t>’</a:t>
            </a:r>
          </a:p>
          <a:p>
            <a:r>
              <a:rPr lang="en-US" dirty="0" smtClean="0"/>
              <a:t>Binary (</a:t>
            </a:r>
            <a:r>
              <a:rPr lang="en-US" dirty="0"/>
              <a:t>multimedia: JPG, WAV, MP3, </a:t>
            </a:r>
            <a:r>
              <a:rPr lang="en-US" dirty="0" err="1" smtClean="0"/>
              <a:t>dll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RAW (variable size, maximum 2000 </a:t>
            </a:r>
            <a:r>
              <a:rPr lang="en-US" dirty="0" smtClean="0"/>
              <a:t>bytes)</a:t>
            </a:r>
          </a:p>
          <a:p>
            <a:pPr lvl="1"/>
            <a:r>
              <a:rPr lang="en-US" dirty="0" smtClean="0"/>
              <a:t>BLOB </a:t>
            </a:r>
            <a:r>
              <a:rPr lang="en-US" dirty="0"/>
              <a:t>(variable size, maximum 128 terabytes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smtClean="0"/>
              <a:t>Data (</a:t>
            </a:r>
            <a:r>
              <a:rPr lang="en-US" dirty="0" err="1" smtClean="0"/>
              <a:t>con’t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20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b="1" dirty="0" smtClean="0"/>
              <a:t>table</a:t>
            </a:r>
            <a:r>
              <a:rPr lang="en-US" sz="2400" dirty="0" smtClean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nama</a:t>
            </a:r>
            <a:r>
              <a:rPr lang="en-US" sz="2400" dirty="0"/>
              <a:t> </a:t>
            </a:r>
            <a:r>
              <a:rPr lang="en-US" sz="2400" dirty="0" err="1"/>
              <a:t>tabel</a:t>
            </a:r>
            <a:endParaRPr lang="en-US" sz="24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dirty="0"/>
              <a:t>c</a:t>
            </a:r>
            <a:r>
              <a:rPr lang="en-US" sz="2400" b="1" dirty="0" smtClean="0"/>
              <a:t>olumn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nama</a:t>
            </a:r>
            <a:r>
              <a:rPr lang="en-US" sz="2400" dirty="0" smtClean="0"/>
              <a:t> </a:t>
            </a:r>
            <a:r>
              <a:rPr lang="en-US" sz="2400" dirty="0" err="1" smtClean="0"/>
              <a:t>kolom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id-ID" sz="2400" b="1" dirty="0"/>
              <a:t>datatype</a:t>
            </a:r>
            <a:r>
              <a:rPr lang="id-ID" sz="2400" dirty="0"/>
              <a:t> adalah tipe data dan panjang </a:t>
            </a:r>
            <a:r>
              <a:rPr lang="id-ID" sz="2400" dirty="0" smtClean="0"/>
              <a:t>kolom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id-ID" sz="2400" dirty="0"/>
              <a:t>DEFAULT menetapkan nilai default </a:t>
            </a:r>
            <a:r>
              <a:rPr lang="id-ID" sz="2400" dirty="0" smtClean="0"/>
              <a:t>dalam INSERT</a:t>
            </a:r>
            <a:r>
              <a:rPr lang="en-US" sz="2400" dirty="0" smtClean="0"/>
              <a:t> Statement</a:t>
            </a:r>
            <a:endParaRPr lang="en-US" sz="2400" b="1" dirty="0"/>
          </a:p>
          <a:p>
            <a:pPr eaLnBrk="1" hangingPunct="1">
              <a:lnSpc>
                <a:spcPct val="80000"/>
              </a:lnSpc>
              <a:defRPr/>
            </a:pPr>
            <a:endParaRPr lang="en-US" b="1" dirty="0"/>
          </a:p>
          <a:p>
            <a:pPr marL="95250" indent="14288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800" dirty="0" smtClean="0"/>
              <a:t>Syntax </a:t>
            </a:r>
            <a:r>
              <a:rPr lang="en-US" sz="1800" dirty="0" err="1" smtClean="0"/>
              <a:t>dasar</a:t>
            </a:r>
            <a:r>
              <a:rPr lang="en-US" sz="1800" dirty="0" smtClean="0"/>
              <a:t>: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800" b="1" i="1" dirty="0" smtClean="0"/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b="1" dirty="0"/>
              <a:t>CREATE TABLE </a:t>
            </a:r>
            <a:r>
              <a:rPr lang="en-US" sz="2400" b="1" dirty="0" err="1"/>
              <a:t>table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>(column </a:t>
            </a:r>
            <a:r>
              <a:rPr lang="en-US" sz="2400" b="1" dirty="0" err="1"/>
              <a:t>datatype</a:t>
            </a:r>
            <a:r>
              <a:rPr lang="en-US" sz="2400" b="1" dirty="0"/>
              <a:t> [DEFAULT expression],</a:t>
            </a:r>
            <a:br>
              <a:rPr lang="en-US" sz="2400" b="1" dirty="0"/>
            </a:br>
            <a:r>
              <a:rPr lang="en-US" sz="2400" b="1" dirty="0" smtClean="0"/>
              <a:t>column </a:t>
            </a:r>
            <a:r>
              <a:rPr lang="en-US" sz="2400" b="1" dirty="0" err="1"/>
              <a:t>datatype</a:t>
            </a:r>
            <a:r>
              <a:rPr lang="en-US" sz="2400" b="1" dirty="0"/>
              <a:t> [DEFAULT expression],</a:t>
            </a:r>
            <a:br>
              <a:rPr lang="en-US" sz="2400" b="1" dirty="0"/>
            </a:br>
            <a:r>
              <a:rPr lang="en-US" sz="2400" b="1" dirty="0" smtClean="0"/>
              <a:t>……[ </a:t>
            </a:r>
            <a:r>
              <a:rPr lang="en-US" sz="2400" b="1" dirty="0"/>
              <a:t>] );</a:t>
            </a:r>
            <a:r>
              <a:rPr lang="en-US" sz="2400" dirty="0"/>
              <a:t> 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Statement CREATE TABLE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Contoh</a:t>
            </a:r>
            <a:r>
              <a:rPr lang="en-US" dirty="0" smtClean="0"/>
              <a:t> Create Table</a:t>
            </a:r>
            <a:endParaRPr lang="en-US" dirty="0"/>
          </a:p>
        </p:txBody>
      </p:sp>
      <p:pic>
        <p:nvPicPr>
          <p:cNvPr id="1741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1357313"/>
            <a:ext cx="8123238" cy="478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Database rules</a:t>
            </a:r>
          </a:p>
          <a:p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id-ID" dirty="0" smtClean="0"/>
              <a:t>mencegah </a:t>
            </a:r>
            <a:r>
              <a:rPr lang="id-ID" dirty="0"/>
              <a:t>penghapusan tabel jika ada </a:t>
            </a:r>
            <a:r>
              <a:rPr lang="en-US" dirty="0" err="1" smtClean="0"/>
              <a:t>ketergantungan</a:t>
            </a:r>
            <a:r>
              <a:rPr lang="id-ID" dirty="0" smtClean="0"/>
              <a:t> </a:t>
            </a:r>
            <a:r>
              <a:rPr lang="id-ID" dirty="0"/>
              <a:t>dari tabel </a:t>
            </a:r>
            <a:r>
              <a:rPr lang="id-ID" dirty="0" smtClean="0"/>
              <a:t>lain</a:t>
            </a:r>
            <a:endParaRPr lang="en-US" dirty="0" smtClean="0"/>
          </a:p>
          <a:p>
            <a:r>
              <a:rPr lang="id-ID" dirty="0"/>
              <a:t>Batasan menegakkan aturan pada data setiap kali baris disisipkan, diperbarui, atau</a:t>
            </a:r>
            <a:br>
              <a:rPr lang="id-ID" dirty="0"/>
            </a:br>
            <a:r>
              <a:rPr lang="id-ID" dirty="0"/>
              <a:t>dihapus dari tabel.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93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575</TotalTime>
  <Words>883</Words>
  <Application>Microsoft Office PowerPoint</Application>
  <PresentationFormat>On-screen Show (4:3)</PresentationFormat>
  <Paragraphs>220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Arial</vt:lpstr>
      <vt:lpstr>Lucida Sans Unicode</vt:lpstr>
      <vt:lpstr>Verdana</vt:lpstr>
      <vt:lpstr>Wingdings</vt:lpstr>
      <vt:lpstr>Wingdings 2</vt:lpstr>
      <vt:lpstr>Wingdings 3</vt:lpstr>
      <vt:lpstr>Concourse</vt:lpstr>
      <vt:lpstr>Data Definition Language (DDL)</vt:lpstr>
      <vt:lpstr>Pokok Pembahasan</vt:lpstr>
      <vt:lpstr>Ketentuan Aturan Penamaan</vt:lpstr>
      <vt:lpstr>Ketentuan Aturan Penamaan</vt:lpstr>
      <vt:lpstr>Tipe Data</vt:lpstr>
      <vt:lpstr>Tipe Data (con’t)</vt:lpstr>
      <vt:lpstr>Statement CREATE TABLE</vt:lpstr>
      <vt:lpstr>Contoh Create Table</vt:lpstr>
      <vt:lpstr>CONSTRAINT</vt:lpstr>
      <vt:lpstr>Tipe Constraint</vt:lpstr>
      <vt:lpstr>Jenis Constraint</vt:lpstr>
      <vt:lpstr>Fungsi Pendefinisian Batasan</vt:lpstr>
      <vt:lpstr>Menetapkan Batasan</vt:lpstr>
      <vt:lpstr>Column level</vt:lpstr>
      <vt:lpstr>Contoh Column Level</vt:lpstr>
      <vt:lpstr>Penamaan Constraint pada column level</vt:lpstr>
      <vt:lpstr>Table level</vt:lpstr>
      <vt:lpstr>Contoh Table Level</vt:lpstr>
      <vt:lpstr>The Primary Key Constrain</vt:lpstr>
      <vt:lpstr>The Primary Key Constrain</vt:lpstr>
      <vt:lpstr>The FOREIGN KEY Constraint</vt:lpstr>
      <vt:lpstr>The FOREIGN KEY Constraint</vt:lpstr>
      <vt:lpstr>The FOREIGN KEY Constraint</vt:lpstr>
      <vt:lpstr>The NOT NULL Constraint</vt:lpstr>
      <vt:lpstr>The UNIQUE Constraint</vt:lpstr>
      <vt:lpstr>The CHECK Constraint</vt:lpstr>
      <vt:lpstr>Tabel dengan Primary Key</vt:lpstr>
      <vt:lpstr>Table dengan Foreign Key</vt:lpstr>
      <vt:lpstr>Statement ALTER TABLE</vt:lpstr>
      <vt:lpstr>Menambahkan kolom baru</vt:lpstr>
      <vt:lpstr>Mengubah Kolom</vt:lpstr>
      <vt:lpstr>Menambahkan Batasan</vt:lpstr>
      <vt:lpstr>Menghapus Kolom</vt:lpstr>
    </vt:vector>
  </TitlesOfParts>
  <Company>semolo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Oracle Data Definition Language (DDL)</dc:title>
  <dc:creator>rizka</dc:creator>
  <cp:lastModifiedBy>Rizka</cp:lastModifiedBy>
  <cp:revision>70</cp:revision>
  <dcterms:created xsi:type="dcterms:W3CDTF">2013-06-09T06:03:29Z</dcterms:created>
  <dcterms:modified xsi:type="dcterms:W3CDTF">2019-11-26T01:42:03Z</dcterms:modified>
</cp:coreProperties>
</file>