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Inter"/>
      <p:bold r:id="rId28"/>
      <p:boldItalic r:id="rId29"/>
    </p:embeddedFont>
    <p:embeddedFont>
      <p:font typeface="Poppins"/>
      <p:bold r:id="rId30"/>
      <p:boldItalic r:id="rId31"/>
    </p:embeddedFont>
    <p:embeddedFont>
      <p:font typeface="Montserrat"/>
      <p:bold r:id="rId32"/>
      <p:boldItalic r:id="rId33"/>
    </p:embeddedFont>
    <p:embeddedFont>
      <p:font typeface="Open Sans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SYP5g9HQgDs8hzngslBQmZcJx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Inter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ce0d4198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ce0d419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dce0d4198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429343" y="-588596"/>
            <a:ext cx="9573343" cy="3674696"/>
            <a:chOff x="0" y="-38100"/>
            <a:chExt cx="2521374" cy="9678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2521374" cy="929721"/>
            </a:xfrm>
            <a:custGeom>
              <a:rect b="b" l="l" r="r" t="t"/>
              <a:pathLst>
                <a:path extrusionOk="0" h="929721" w="2521374">
                  <a:moveTo>
                    <a:pt x="0" y="0"/>
                  </a:moveTo>
                  <a:lnTo>
                    <a:pt x="2521374" y="0"/>
                  </a:lnTo>
                  <a:lnTo>
                    <a:pt x="2521374" y="929721"/>
                  </a:lnTo>
                  <a:lnTo>
                    <a:pt x="0" y="929721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2521374" cy="967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1028700" y="1028700"/>
            <a:ext cx="16230600" cy="4114800"/>
          </a:xfrm>
          <a:custGeom>
            <a:rect b="b" l="l" r="r" t="t"/>
            <a:pathLst>
              <a:path extrusionOk="0" h="576353" w="2273391">
                <a:moveTo>
                  <a:pt x="0" y="0"/>
                </a:moveTo>
                <a:lnTo>
                  <a:pt x="2273391" y="0"/>
                </a:lnTo>
                <a:lnTo>
                  <a:pt x="2273391" y="576353"/>
                </a:lnTo>
                <a:lnTo>
                  <a:pt x="0" y="5763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960" l="0" r="0" t="-141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15947894" y="-588596"/>
            <a:ext cx="712426" cy="2233945"/>
            <a:chOff x="0" y="-38100"/>
            <a:chExt cx="187635" cy="588364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187635" cy="550264"/>
            </a:xfrm>
            <a:custGeom>
              <a:rect b="b" l="l" r="r" t="t"/>
              <a:pathLst>
                <a:path extrusionOk="0" h="550264" w="187635">
                  <a:moveTo>
                    <a:pt x="0" y="0"/>
                  </a:moveTo>
                  <a:lnTo>
                    <a:pt x="187635" y="0"/>
                  </a:lnTo>
                  <a:lnTo>
                    <a:pt x="187635" y="550264"/>
                  </a:lnTo>
                  <a:lnTo>
                    <a:pt x="0" y="550264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0" y="-38100"/>
              <a:ext cx="187635" cy="588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2000765" y="3582947"/>
            <a:ext cx="1856777" cy="1984447"/>
            <a:chOff x="0" y="-38100"/>
            <a:chExt cx="489028" cy="522653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489028" cy="484553"/>
            </a:xfrm>
            <a:custGeom>
              <a:rect b="b" l="l" r="r" t="t"/>
              <a:pathLst>
                <a:path extrusionOk="0" h="484553" w="489028">
                  <a:moveTo>
                    <a:pt x="0" y="0"/>
                  </a:moveTo>
                  <a:lnTo>
                    <a:pt x="489028" y="0"/>
                  </a:lnTo>
                  <a:lnTo>
                    <a:pt x="489028" y="484553"/>
                  </a:lnTo>
                  <a:lnTo>
                    <a:pt x="0" y="484553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-38100"/>
              <a:ext cx="489028" cy="52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15947894" y="4502840"/>
            <a:ext cx="712426" cy="4755460"/>
            <a:chOff x="0" y="-38100"/>
            <a:chExt cx="187635" cy="1252467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187635" cy="1214367"/>
            </a:xfrm>
            <a:custGeom>
              <a:rect b="b" l="l" r="r" t="t"/>
              <a:pathLst>
                <a:path extrusionOk="0" h="1214367" w="187635">
                  <a:moveTo>
                    <a:pt x="0" y="0"/>
                  </a:moveTo>
                  <a:lnTo>
                    <a:pt x="187635" y="0"/>
                  </a:lnTo>
                  <a:lnTo>
                    <a:pt x="187635" y="1214367"/>
                  </a:lnTo>
                  <a:lnTo>
                    <a:pt x="0" y="1214367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0" y="-38100"/>
              <a:ext cx="187635" cy="1252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-279831" y="6144811"/>
            <a:ext cx="1308531" cy="2115059"/>
            <a:chOff x="0" y="-38100"/>
            <a:chExt cx="344634" cy="557052"/>
          </a:xfrm>
        </p:grpSpPr>
        <p:sp>
          <p:nvSpPr>
            <p:cNvPr id="102" name="Google Shape;102;p1"/>
            <p:cNvSpPr/>
            <p:nvPr/>
          </p:nvSpPr>
          <p:spPr>
            <a:xfrm>
              <a:off x="0" y="0"/>
              <a:ext cx="344634" cy="518952"/>
            </a:xfrm>
            <a:custGeom>
              <a:rect b="b" l="l" r="r" t="t"/>
              <a:pathLst>
                <a:path extrusionOk="0" h="518952" w="344634">
                  <a:moveTo>
                    <a:pt x="0" y="0"/>
                  </a:moveTo>
                  <a:lnTo>
                    <a:pt x="344634" y="0"/>
                  </a:lnTo>
                  <a:lnTo>
                    <a:pt x="344634" y="518952"/>
                  </a:lnTo>
                  <a:lnTo>
                    <a:pt x="0" y="518952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0" y="-38100"/>
              <a:ext cx="344634" cy="557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2000765" y="6422822"/>
            <a:ext cx="12446845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2A2A2A"/>
                </a:solidFill>
                <a:latin typeface="Inter"/>
                <a:ea typeface="Inter"/>
                <a:cs typeface="Inter"/>
                <a:sym typeface="Inter"/>
              </a:rPr>
              <a:t>PENGUKURAN KINERJA TI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2119489" y="4260151"/>
            <a:ext cx="1619328" cy="6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PKTI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2000764" y="8956470"/>
            <a:ext cx="7829035" cy="27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IT Strategic Objectives Mapping</a:t>
            </a:r>
            <a:endParaRPr/>
          </a:p>
        </p:txBody>
      </p:sp>
      <p:cxnSp>
        <p:nvCxnSpPr>
          <p:cNvPr id="107" name="Google Shape;107;p1"/>
          <p:cNvCxnSpPr/>
          <p:nvPr/>
        </p:nvCxnSpPr>
        <p:spPr>
          <a:xfrm flipH="1" rot="10800000">
            <a:off x="7315201" y="9078390"/>
            <a:ext cx="8014920" cy="27510"/>
          </a:xfrm>
          <a:prstGeom prst="straightConnector1">
            <a:avLst/>
          </a:prstGeom>
          <a:noFill/>
          <a:ln cap="rnd" cmpd="sng" w="19050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"/>
          <p:cNvSpPr txBox="1"/>
          <p:nvPr/>
        </p:nvSpPr>
        <p:spPr>
          <a:xfrm>
            <a:off x="2226794" y="4949125"/>
            <a:ext cx="1337919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SI231132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8"/>
          <p:cNvGrpSpPr/>
          <p:nvPr/>
        </p:nvGrpSpPr>
        <p:grpSpPr>
          <a:xfrm>
            <a:off x="-384075" y="-784909"/>
            <a:ext cx="5279446" cy="11373199"/>
            <a:chOff x="0" y="-38100"/>
            <a:chExt cx="1390471" cy="2995410"/>
          </a:xfrm>
        </p:grpSpPr>
        <p:sp>
          <p:nvSpPr>
            <p:cNvPr id="221" name="Google Shape;221;p8"/>
            <p:cNvSpPr/>
            <p:nvPr/>
          </p:nvSpPr>
          <p:spPr>
            <a:xfrm>
              <a:off x="0" y="0"/>
              <a:ext cx="1390471" cy="2957310"/>
            </a:xfrm>
            <a:custGeom>
              <a:rect b="b" l="l" r="r" t="t"/>
              <a:pathLst>
                <a:path extrusionOk="0" h="2957310" w="1390471">
                  <a:moveTo>
                    <a:pt x="0" y="0"/>
                  </a:moveTo>
                  <a:lnTo>
                    <a:pt x="1390471" y="0"/>
                  </a:lnTo>
                  <a:lnTo>
                    <a:pt x="1390471" y="2957310"/>
                  </a:lnTo>
                  <a:lnTo>
                    <a:pt x="0" y="2957310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0" y="-38100"/>
              <a:ext cx="1390471" cy="299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1028700" y="1028700"/>
            <a:ext cx="6668673" cy="8229600"/>
          </a:xfrm>
          <a:custGeom>
            <a:rect b="b" l="l" r="r" t="t"/>
            <a:pathLst>
              <a:path extrusionOk="0" h="1567234" w="1269973">
                <a:moveTo>
                  <a:pt x="0" y="0"/>
                </a:moveTo>
                <a:lnTo>
                  <a:pt x="1269973" y="0"/>
                </a:lnTo>
                <a:lnTo>
                  <a:pt x="1269973" y="1567234"/>
                </a:lnTo>
                <a:lnTo>
                  <a:pt x="0" y="1567234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8"/>
          <p:cNvGrpSpPr/>
          <p:nvPr/>
        </p:nvGrpSpPr>
        <p:grpSpPr>
          <a:xfrm>
            <a:off x="6799590" y="1616974"/>
            <a:ext cx="1466777" cy="1028635"/>
            <a:chOff x="0" y="-38100"/>
            <a:chExt cx="386312" cy="270916"/>
          </a:xfrm>
        </p:grpSpPr>
        <p:sp>
          <p:nvSpPr>
            <p:cNvPr id="225" name="Google Shape;225;p8"/>
            <p:cNvSpPr/>
            <p:nvPr/>
          </p:nvSpPr>
          <p:spPr>
            <a:xfrm>
              <a:off x="0" y="0"/>
              <a:ext cx="386312" cy="232816"/>
            </a:xfrm>
            <a:custGeom>
              <a:rect b="b" l="l" r="r" t="t"/>
              <a:pathLst>
                <a:path extrusionOk="0" h="232816" w="386312">
                  <a:moveTo>
                    <a:pt x="0" y="0"/>
                  </a:moveTo>
                  <a:lnTo>
                    <a:pt x="386312" y="0"/>
                  </a:lnTo>
                  <a:lnTo>
                    <a:pt x="386312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0" y="-38100"/>
              <a:ext cx="386312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9028527" y="1759334"/>
            <a:ext cx="644901" cy="732279"/>
            <a:chOff x="0" y="-38100"/>
            <a:chExt cx="169850" cy="192864"/>
          </a:xfrm>
        </p:grpSpPr>
        <p:sp>
          <p:nvSpPr>
            <p:cNvPr id="228" name="Google Shape;228;p8"/>
            <p:cNvSpPr/>
            <p:nvPr/>
          </p:nvSpPr>
          <p:spPr>
            <a:xfrm>
              <a:off x="0" y="0"/>
              <a:ext cx="169850" cy="154764"/>
            </a:xfrm>
            <a:custGeom>
              <a:rect b="b" l="l" r="r" t="t"/>
              <a:pathLst>
                <a:path extrusionOk="0" h="154764" w="169850">
                  <a:moveTo>
                    <a:pt x="0" y="0"/>
                  </a:moveTo>
                  <a:lnTo>
                    <a:pt x="169850" y="0"/>
                  </a:lnTo>
                  <a:lnTo>
                    <a:pt x="169850" y="154764"/>
                  </a:lnTo>
                  <a:lnTo>
                    <a:pt x="0" y="154764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0" y="-38100"/>
              <a:ext cx="169850" cy="192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8"/>
          <p:cNvSpPr txBox="1"/>
          <p:nvPr/>
        </p:nvSpPr>
        <p:spPr>
          <a:xfrm>
            <a:off x="9028527" y="2752725"/>
            <a:ext cx="6668673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Fokus kualitas layanan dan kepuasan pengguna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Bagaimana pengguna merasakan layanan TI?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Apakah TI membantu pekerjaan pengguna?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PENYUSUNAN STRATEGI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Identifikasi kebutuhan dan ekspektasi pengguna 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kualitas layanan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kemudahan penggunaan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kecepatan respons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CONTOH STRATEGI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kepuasan pengguna layanan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kualitas layanan helpdesk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pengalaman pengguna sistem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9940878" y="1969413"/>
            <a:ext cx="38882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USER ORIENTATION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621553" y="3233883"/>
            <a:ext cx="606353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BALANCED SCORECARD SEBAGAI KERANGKA STRATEGI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9117404" y="2062549"/>
            <a:ext cx="467147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grpSp>
        <p:nvGrpSpPr>
          <p:cNvPr id="234" name="Google Shape;234;p8"/>
          <p:cNvGrpSpPr/>
          <p:nvPr/>
        </p:nvGrpSpPr>
        <p:grpSpPr>
          <a:xfrm>
            <a:off x="17935509" y="1616974"/>
            <a:ext cx="790567" cy="1028635"/>
            <a:chOff x="0" y="-38100"/>
            <a:chExt cx="208215" cy="270916"/>
          </a:xfrm>
        </p:grpSpPr>
        <p:sp>
          <p:nvSpPr>
            <p:cNvPr id="235" name="Google Shape;235;p8"/>
            <p:cNvSpPr/>
            <p:nvPr/>
          </p:nvSpPr>
          <p:spPr>
            <a:xfrm>
              <a:off x="0" y="0"/>
              <a:ext cx="208215" cy="232816"/>
            </a:xfrm>
            <a:custGeom>
              <a:rect b="b" l="l" r="r" t="t"/>
              <a:pathLst>
                <a:path extrusionOk="0" h="232816" w="208215">
                  <a:moveTo>
                    <a:pt x="0" y="0"/>
                  </a:moveTo>
                  <a:lnTo>
                    <a:pt x="208215" y="0"/>
                  </a:lnTo>
                  <a:lnTo>
                    <a:pt x="208215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 txBox="1"/>
            <p:nvPr/>
          </p:nvSpPr>
          <p:spPr>
            <a:xfrm>
              <a:off x="0" y="-38100"/>
              <a:ext cx="208215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9"/>
          <p:cNvGrpSpPr/>
          <p:nvPr/>
        </p:nvGrpSpPr>
        <p:grpSpPr>
          <a:xfrm>
            <a:off x="-384075" y="-784909"/>
            <a:ext cx="5279446" cy="11373199"/>
            <a:chOff x="0" y="-38100"/>
            <a:chExt cx="1390471" cy="2995410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1390471" cy="2957310"/>
            </a:xfrm>
            <a:custGeom>
              <a:rect b="b" l="l" r="r" t="t"/>
              <a:pathLst>
                <a:path extrusionOk="0" h="2957310" w="1390471">
                  <a:moveTo>
                    <a:pt x="0" y="0"/>
                  </a:moveTo>
                  <a:lnTo>
                    <a:pt x="1390471" y="0"/>
                  </a:lnTo>
                  <a:lnTo>
                    <a:pt x="1390471" y="2957310"/>
                  </a:lnTo>
                  <a:lnTo>
                    <a:pt x="0" y="2957310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1390471" cy="299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28700" y="1028700"/>
            <a:ext cx="6668673" cy="8229600"/>
          </a:xfrm>
          <a:custGeom>
            <a:rect b="b" l="l" r="r" t="t"/>
            <a:pathLst>
              <a:path extrusionOk="0" h="1567234" w="1269973">
                <a:moveTo>
                  <a:pt x="0" y="0"/>
                </a:moveTo>
                <a:lnTo>
                  <a:pt x="1269973" y="0"/>
                </a:lnTo>
                <a:lnTo>
                  <a:pt x="1269973" y="1567234"/>
                </a:lnTo>
                <a:lnTo>
                  <a:pt x="0" y="1567234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9"/>
          <p:cNvGrpSpPr/>
          <p:nvPr/>
        </p:nvGrpSpPr>
        <p:grpSpPr>
          <a:xfrm>
            <a:off x="6799590" y="1616974"/>
            <a:ext cx="1466777" cy="1028635"/>
            <a:chOff x="0" y="-38100"/>
            <a:chExt cx="386312" cy="270916"/>
          </a:xfrm>
        </p:grpSpPr>
        <p:sp>
          <p:nvSpPr>
            <p:cNvPr id="246" name="Google Shape;246;p9"/>
            <p:cNvSpPr/>
            <p:nvPr/>
          </p:nvSpPr>
          <p:spPr>
            <a:xfrm>
              <a:off x="0" y="0"/>
              <a:ext cx="386312" cy="232816"/>
            </a:xfrm>
            <a:custGeom>
              <a:rect b="b" l="l" r="r" t="t"/>
              <a:pathLst>
                <a:path extrusionOk="0" h="232816" w="386312">
                  <a:moveTo>
                    <a:pt x="0" y="0"/>
                  </a:moveTo>
                  <a:lnTo>
                    <a:pt x="386312" y="0"/>
                  </a:lnTo>
                  <a:lnTo>
                    <a:pt x="386312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0" y="-38100"/>
              <a:ext cx="386312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9028527" y="1759334"/>
            <a:ext cx="644901" cy="732279"/>
            <a:chOff x="0" y="-38100"/>
            <a:chExt cx="169850" cy="192864"/>
          </a:xfrm>
        </p:grpSpPr>
        <p:sp>
          <p:nvSpPr>
            <p:cNvPr id="249" name="Google Shape;249;p9"/>
            <p:cNvSpPr/>
            <p:nvPr/>
          </p:nvSpPr>
          <p:spPr>
            <a:xfrm>
              <a:off x="0" y="0"/>
              <a:ext cx="169850" cy="154764"/>
            </a:xfrm>
            <a:custGeom>
              <a:rect b="b" l="l" r="r" t="t"/>
              <a:pathLst>
                <a:path extrusionOk="0" h="154764" w="169850">
                  <a:moveTo>
                    <a:pt x="0" y="0"/>
                  </a:moveTo>
                  <a:lnTo>
                    <a:pt x="169850" y="0"/>
                  </a:lnTo>
                  <a:lnTo>
                    <a:pt x="169850" y="154764"/>
                  </a:lnTo>
                  <a:lnTo>
                    <a:pt x="0" y="154764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0" y="-38100"/>
              <a:ext cx="169850" cy="192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9"/>
          <p:cNvSpPr txBox="1"/>
          <p:nvPr/>
        </p:nvSpPr>
        <p:spPr>
          <a:xfrm>
            <a:off x="9028527" y="2752725"/>
            <a:ext cx="8040273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fokus: nilai dan manfaat TI bagi organisasi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Bagaimana TI memberikan nilai bagi bisnis?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Bagaimana TI meningkatkan efisiensi atau kinerja organisasi?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PENYUSUNAN STRATEGI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Identifikasi dampak TI terhadap kinerja bisnis, misalnya: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Efisiensi biaya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Peningkatan produktivitas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Peningkatan pendapatan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Optimalisasi investasi TI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CONTOH STRATEGI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efisiensi biaya operasional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Memaksimalkan nilai investasi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kontribusi TI terhadap kinerja bisnis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9940878" y="1969413"/>
            <a:ext cx="5222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CORPORATE CONTRIBUTION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1621553" y="3233883"/>
            <a:ext cx="606353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BALANCED SCORECARD SEBAGAI KERANGKA STRATEGI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9117404" y="2062549"/>
            <a:ext cx="467147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grpSp>
        <p:nvGrpSpPr>
          <p:cNvPr id="255" name="Google Shape;255;p9"/>
          <p:cNvGrpSpPr/>
          <p:nvPr/>
        </p:nvGrpSpPr>
        <p:grpSpPr>
          <a:xfrm>
            <a:off x="17935509" y="1616974"/>
            <a:ext cx="790567" cy="1028635"/>
            <a:chOff x="0" y="-38100"/>
            <a:chExt cx="208215" cy="270916"/>
          </a:xfrm>
        </p:grpSpPr>
        <p:sp>
          <p:nvSpPr>
            <p:cNvPr id="256" name="Google Shape;256;p9"/>
            <p:cNvSpPr/>
            <p:nvPr/>
          </p:nvSpPr>
          <p:spPr>
            <a:xfrm>
              <a:off x="0" y="0"/>
              <a:ext cx="208215" cy="232816"/>
            </a:xfrm>
            <a:custGeom>
              <a:rect b="b" l="l" r="r" t="t"/>
              <a:pathLst>
                <a:path extrusionOk="0" h="232816" w="208215">
                  <a:moveTo>
                    <a:pt x="0" y="0"/>
                  </a:moveTo>
                  <a:lnTo>
                    <a:pt x="208215" y="0"/>
                  </a:lnTo>
                  <a:lnTo>
                    <a:pt x="208215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0" y="-38100"/>
              <a:ext cx="208215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384075" y="-784909"/>
            <a:ext cx="5279446" cy="11373199"/>
            <a:chOff x="0" y="-38100"/>
            <a:chExt cx="1390471" cy="2995410"/>
          </a:xfrm>
        </p:grpSpPr>
        <p:sp>
          <p:nvSpPr>
            <p:cNvPr id="263" name="Google Shape;263;p11"/>
            <p:cNvSpPr/>
            <p:nvPr/>
          </p:nvSpPr>
          <p:spPr>
            <a:xfrm>
              <a:off x="0" y="0"/>
              <a:ext cx="1390471" cy="2957310"/>
            </a:xfrm>
            <a:custGeom>
              <a:rect b="b" l="l" r="r" t="t"/>
              <a:pathLst>
                <a:path extrusionOk="0" h="2957310" w="1390471">
                  <a:moveTo>
                    <a:pt x="0" y="0"/>
                  </a:moveTo>
                  <a:lnTo>
                    <a:pt x="1390471" y="0"/>
                  </a:lnTo>
                  <a:lnTo>
                    <a:pt x="1390471" y="2957310"/>
                  </a:lnTo>
                  <a:lnTo>
                    <a:pt x="0" y="2957310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 txBox="1"/>
            <p:nvPr/>
          </p:nvSpPr>
          <p:spPr>
            <a:xfrm>
              <a:off x="0" y="-38100"/>
              <a:ext cx="1390471" cy="299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1"/>
          <p:cNvSpPr/>
          <p:nvPr/>
        </p:nvSpPr>
        <p:spPr>
          <a:xfrm>
            <a:off x="1028700" y="1028700"/>
            <a:ext cx="6668673" cy="8229600"/>
          </a:xfrm>
          <a:custGeom>
            <a:rect b="b" l="l" r="r" t="t"/>
            <a:pathLst>
              <a:path extrusionOk="0" h="1567234" w="1269973">
                <a:moveTo>
                  <a:pt x="0" y="0"/>
                </a:moveTo>
                <a:lnTo>
                  <a:pt x="1269973" y="0"/>
                </a:lnTo>
                <a:lnTo>
                  <a:pt x="1269973" y="1567234"/>
                </a:lnTo>
                <a:lnTo>
                  <a:pt x="0" y="1567234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1"/>
          <p:cNvGrpSpPr/>
          <p:nvPr/>
        </p:nvGrpSpPr>
        <p:grpSpPr>
          <a:xfrm>
            <a:off x="6799590" y="1616974"/>
            <a:ext cx="1466777" cy="1028635"/>
            <a:chOff x="0" y="-38100"/>
            <a:chExt cx="386312" cy="270916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6312" cy="232816"/>
            </a:xfrm>
            <a:custGeom>
              <a:rect b="b" l="l" r="r" t="t"/>
              <a:pathLst>
                <a:path extrusionOk="0" h="232816" w="386312">
                  <a:moveTo>
                    <a:pt x="0" y="0"/>
                  </a:moveTo>
                  <a:lnTo>
                    <a:pt x="386312" y="0"/>
                  </a:lnTo>
                  <a:lnTo>
                    <a:pt x="386312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6312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1"/>
          <p:cNvGrpSpPr/>
          <p:nvPr/>
        </p:nvGrpSpPr>
        <p:grpSpPr>
          <a:xfrm>
            <a:off x="9028527" y="1759334"/>
            <a:ext cx="644901" cy="732279"/>
            <a:chOff x="0" y="-38100"/>
            <a:chExt cx="169850" cy="192864"/>
          </a:xfrm>
        </p:grpSpPr>
        <p:sp>
          <p:nvSpPr>
            <p:cNvPr id="270" name="Google Shape;270;p11"/>
            <p:cNvSpPr/>
            <p:nvPr/>
          </p:nvSpPr>
          <p:spPr>
            <a:xfrm>
              <a:off x="0" y="0"/>
              <a:ext cx="169850" cy="154764"/>
            </a:xfrm>
            <a:custGeom>
              <a:rect b="b" l="l" r="r" t="t"/>
              <a:pathLst>
                <a:path extrusionOk="0" h="154764" w="169850">
                  <a:moveTo>
                    <a:pt x="0" y="0"/>
                  </a:moveTo>
                  <a:lnTo>
                    <a:pt x="169850" y="0"/>
                  </a:lnTo>
                  <a:lnTo>
                    <a:pt x="169850" y="154764"/>
                  </a:lnTo>
                  <a:lnTo>
                    <a:pt x="0" y="154764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0" y="-38100"/>
              <a:ext cx="169850" cy="192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1"/>
          <p:cNvSpPr txBox="1"/>
          <p:nvPr/>
        </p:nvSpPr>
        <p:spPr>
          <a:xfrm>
            <a:off x="9028527" y="2752725"/>
            <a:ext cx="8040273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fokus: kapabilitas jangka panjang 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Bagaimana TI bisa terus berkembang?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Apa yang dibutuhkan agar strategi TI berkelanjutan?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PENYUSUNAN STRATEGI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Identifikasi faktor penggerak: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kompetensi SDM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budaya inovasi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infrastruktur pendukung</a:t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CONTOH STRATEGI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kompetensi staf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memperkuat tata kelola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mendorong inovasi teknologi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9940878" y="1969413"/>
            <a:ext cx="5222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FUTURE ORIENTATION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1621553" y="3233883"/>
            <a:ext cx="606353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BALANCED SCORECARD SEBAGAI KERANGKA STRATEGI</a:t>
            </a:r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9117404" y="2062549"/>
            <a:ext cx="467147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17935509" y="1616974"/>
            <a:ext cx="790567" cy="1028635"/>
            <a:chOff x="0" y="-38100"/>
            <a:chExt cx="208215" cy="270916"/>
          </a:xfrm>
        </p:grpSpPr>
        <p:sp>
          <p:nvSpPr>
            <p:cNvPr id="277" name="Google Shape;277;p11"/>
            <p:cNvSpPr/>
            <p:nvPr/>
          </p:nvSpPr>
          <p:spPr>
            <a:xfrm>
              <a:off x="0" y="0"/>
              <a:ext cx="208215" cy="232816"/>
            </a:xfrm>
            <a:custGeom>
              <a:rect b="b" l="l" r="r" t="t"/>
              <a:pathLst>
                <a:path extrusionOk="0" h="232816" w="208215">
                  <a:moveTo>
                    <a:pt x="0" y="0"/>
                  </a:moveTo>
                  <a:lnTo>
                    <a:pt x="208215" y="0"/>
                  </a:lnTo>
                  <a:lnTo>
                    <a:pt x="208215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0" y="-38100"/>
              <a:ext cx="208215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/>
          <p:nvPr/>
        </p:nvSpPr>
        <p:spPr>
          <a:xfrm>
            <a:off x="-1" y="-307996"/>
            <a:ext cx="6948253" cy="11166496"/>
          </a:xfrm>
          <a:custGeom>
            <a:rect b="b" l="l" r="r" t="t"/>
            <a:pathLst>
              <a:path extrusionOk="0" h="940006" w="5124940">
                <a:moveTo>
                  <a:pt x="0" y="0"/>
                </a:moveTo>
                <a:lnTo>
                  <a:pt x="5124940" y="0"/>
                </a:lnTo>
                <a:lnTo>
                  <a:pt x="5124940" y="940006"/>
                </a:lnTo>
                <a:lnTo>
                  <a:pt x="0" y="940006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828800" y="3619500"/>
            <a:ext cx="439028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Sasaran strategis juga bisa dibuat menjadi </a:t>
            </a: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Peta Strategis</a:t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Contoh Peta Strategis Divisi IT Perusahaan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-979064" y="-452657"/>
            <a:ext cx="19458757" cy="3713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3">
            <a:alphaModFix/>
          </a:blip>
          <a:srcRect b="0" l="0" r="0" t="5123"/>
          <a:stretch/>
        </p:blipFill>
        <p:spPr>
          <a:xfrm>
            <a:off x="7668125" y="1225812"/>
            <a:ext cx="9753600" cy="783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3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292" name="Google Shape;292;p13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3"/>
          <p:cNvSpPr/>
          <p:nvPr/>
        </p:nvSpPr>
        <p:spPr>
          <a:xfrm>
            <a:off x="115951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9018751" y="4645156"/>
            <a:ext cx="7315408" cy="3703537"/>
          </a:xfrm>
          <a:custGeom>
            <a:rect b="b" l="l" r="r" t="t"/>
            <a:pathLst>
              <a:path extrusionOk="0" h="573775" w="1133348">
                <a:moveTo>
                  <a:pt x="24341" y="0"/>
                </a:moveTo>
                <a:lnTo>
                  <a:pt x="1109007" y="0"/>
                </a:lnTo>
                <a:cubicBezTo>
                  <a:pt x="1122450" y="0"/>
                  <a:pt x="1133348" y="10898"/>
                  <a:pt x="1133348" y="24341"/>
                </a:cubicBezTo>
                <a:lnTo>
                  <a:pt x="1133348" y="549434"/>
                </a:lnTo>
                <a:cubicBezTo>
                  <a:pt x="1133348" y="562877"/>
                  <a:pt x="1122450" y="573775"/>
                  <a:pt x="1109007" y="573775"/>
                </a:cubicBezTo>
                <a:lnTo>
                  <a:pt x="24341" y="573775"/>
                </a:lnTo>
                <a:cubicBezTo>
                  <a:pt x="10898" y="573775"/>
                  <a:pt x="0" y="562877"/>
                  <a:pt x="0" y="549434"/>
                </a:cubicBezTo>
                <a:lnTo>
                  <a:pt x="0" y="24341"/>
                </a:lnTo>
                <a:cubicBezTo>
                  <a:pt x="0" y="10898"/>
                  <a:pt x="10898" y="0"/>
                  <a:pt x="2434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800" l="0" r="0" t="-1580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13"/>
          <p:cNvGrpSpPr/>
          <p:nvPr/>
        </p:nvGrpSpPr>
        <p:grpSpPr>
          <a:xfrm>
            <a:off x="7976766" y="5147821"/>
            <a:ext cx="2083970" cy="2283456"/>
            <a:chOff x="0" y="-57150"/>
            <a:chExt cx="597030" cy="654180"/>
          </a:xfrm>
        </p:grpSpPr>
        <p:sp>
          <p:nvSpPr>
            <p:cNvPr id="297" name="Google Shape;297;p13"/>
            <p:cNvSpPr/>
            <p:nvPr/>
          </p:nvSpPr>
          <p:spPr>
            <a:xfrm>
              <a:off x="0" y="0"/>
              <a:ext cx="597030" cy="597030"/>
            </a:xfrm>
            <a:custGeom>
              <a:rect b="b" l="l" r="r" t="t"/>
              <a:pathLst>
                <a:path extrusionOk="0" h="597030" w="597030">
                  <a:moveTo>
                    <a:pt x="111450" y="0"/>
                  </a:moveTo>
                  <a:lnTo>
                    <a:pt x="485581" y="0"/>
                  </a:lnTo>
                  <a:cubicBezTo>
                    <a:pt x="515139" y="0"/>
                    <a:pt x="543487" y="11742"/>
                    <a:pt x="564388" y="32643"/>
                  </a:cubicBezTo>
                  <a:cubicBezTo>
                    <a:pt x="585288" y="53544"/>
                    <a:pt x="597030" y="81891"/>
                    <a:pt x="597030" y="111450"/>
                  </a:cubicBezTo>
                  <a:lnTo>
                    <a:pt x="597030" y="485581"/>
                  </a:lnTo>
                  <a:cubicBezTo>
                    <a:pt x="597030" y="515139"/>
                    <a:pt x="585288" y="543487"/>
                    <a:pt x="564388" y="564388"/>
                  </a:cubicBezTo>
                  <a:cubicBezTo>
                    <a:pt x="543487" y="585288"/>
                    <a:pt x="515139" y="597030"/>
                    <a:pt x="485581" y="597030"/>
                  </a:cubicBezTo>
                  <a:lnTo>
                    <a:pt x="111450" y="597030"/>
                  </a:lnTo>
                  <a:cubicBezTo>
                    <a:pt x="81891" y="597030"/>
                    <a:pt x="53544" y="585288"/>
                    <a:pt x="32643" y="564388"/>
                  </a:cubicBezTo>
                  <a:cubicBezTo>
                    <a:pt x="11742" y="543487"/>
                    <a:pt x="0" y="515139"/>
                    <a:pt x="0" y="485581"/>
                  </a:cubicBezTo>
                  <a:lnTo>
                    <a:pt x="0" y="111450"/>
                  </a:lnTo>
                  <a:cubicBezTo>
                    <a:pt x="0" y="81891"/>
                    <a:pt x="11742" y="53544"/>
                    <a:pt x="32643" y="32643"/>
                  </a:cubicBezTo>
                  <a:cubicBezTo>
                    <a:pt x="53544" y="11742"/>
                    <a:pt x="81891" y="0"/>
                    <a:pt x="111450" y="0"/>
                  </a:cubicBez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0" y="-57150"/>
              <a:ext cx="597030" cy="654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3"/>
          <p:cNvSpPr/>
          <p:nvPr/>
        </p:nvSpPr>
        <p:spPr>
          <a:xfrm>
            <a:off x="8670190" y="5808357"/>
            <a:ext cx="697122" cy="1161869"/>
          </a:xfrm>
          <a:custGeom>
            <a:rect b="b" l="l" r="r" t="t"/>
            <a:pathLst>
              <a:path extrusionOk="0" h="1161869" w="697122">
                <a:moveTo>
                  <a:pt x="0" y="0"/>
                </a:moveTo>
                <a:lnTo>
                  <a:pt x="697122" y="0"/>
                </a:lnTo>
                <a:lnTo>
                  <a:pt x="697122" y="1161870"/>
                </a:lnTo>
                <a:lnTo>
                  <a:pt x="0" y="1161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1712570" y="2004982"/>
            <a:ext cx="9793629" cy="1874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PROSES MAPPING STRATEGY KE IT BSC</a:t>
            </a:r>
            <a:endParaRPr/>
          </a:p>
        </p:txBody>
      </p:sp>
      <p:sp>
        <p:nvSpPr>
          <p:cNvPr id="301" name="Google Shape;301;p13"/>
          <p:cNvSpPr txBox="1"/>
          <p:nvPr/>
        </p:nvSpPr>
        <p:spPr>
          <a:xfrm>
            <a:off x="2221798" y="5648348"/>
            <a:ext cx="5271655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10141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Identifikasi strategi bisnis</a:t>
            </a:r>
            <a:endParaRPr sz="2400">
              <a:solidFill>
                <a:srgbClr val="1014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10141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Tentukan peran TI</a:t>
            </a:r>
            <a:endParaRPr/>
          </a:p>
          <a:p>
            <a:pPr indent="-342900" lvl="0" marL="3429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10141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Rumuskan </a:t>
            </a:r>
            <a:r>
              <a:rPr b="1" lang="en-US" sz="240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strategic objectives TI</a:t>
            </a:r>
            <a:endParaRPr/>
          </a:p>
          <a:p>
            <a:pPr indent="-342900" lvl="0" marL="3429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10141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Kelompokkan ke perspektif IT BSC</a:t>
            </a:r>
            <a:endParaRPr/>
          </a:p>
        </p:txBody>
      </p:sp>
      <p:cxnSp>
        <p:nvCxnSpPr>
          <p:cNvPr id="302" name="Google Shape;302;p13"/>
          <p:cNvCxnSpPr/>
          <p:nvPr/>
        </p:nvCxnSpPr>
        <p:spPr>
          <a:xfrm>
            <a:off x="1738484" y="4692876"/>
            <a:ext cx="0" cy="3655818"/>
          </a:xfrm>
          <a:prstGeom prst="straightConnector1">
            <a:avLst/>
          </a:prstGeom>
          <a:noFill/>
          <a:ln cap="flat" cmpd="sng" w="28575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4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08" name="Google Shape;308;p14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4"/>
          <p:cNvSpPr/>
          <p:nvPr/>
        </p:nvSpPr>
        <p:spPr>
          <a:xfrm>
            <a:off x="115951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9018751" y="4645156"/>
            <a:ext cx="7315408" cy="3703537"/>
          </a:xfrm>
          <a:custGeom>
            <a:rect b="b" l="l" r="r" t="t"/>
            <a:pathLst>
              <a:path extrusionOk="0" h="573775" w="1133348">
                <a:moveTo>
                  <a:pt x="24341" y="0"/>
                </a:moveTo>
                <a:lnTo>
                  <a:pt x="1109007" y="0"/>
                </a:lnTo>
                <a:cubicBezTo>
                  <a:pt x="1122450" y="0"/>
                  <a:pt x="1133348" y="10898"/>
                  <a:pt x="1133348" y="24341"/>
                </a:cubicBezTo>
                <a:lnTo>
                  <a:pt x="1133348" y="549434"/>
                </a:lnTo>
                <a:cubicBezTo>
                  <a:pt x="1133348" y="562877"/>
                  <a:pt x="1122450" y="573775"/>
                  <a:pt x="1109007" y="573775"/>
                </a:cubicBezTo>
                <a:lnTo>
                  <a:pt x="24341" y="573775"/>
                </a:lnTo>
                <a:cubicBezTo>
                  <a:pt x="10898" y="573775"/>
                  <a:pt x="0" y="562877"/>
                  <a:pt x="0" y="549434"/>
                </a:cubicBezTo>
                <a:lnTo>
                  <a:pt x="0" y="24341"/>
                </a:lnTo>
                <a:cubicBezTo>
                  <a:pt x="0" y="10898"/>
                  <a:pt x="10898" y="0"/>
                  <a:pt x="24341" y="0"/>
                </a:cubicBez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1712570" y="2004982"/>
            <a:ext cx="9793629" cy="2797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Prinsip Penting Saat Menyusun Strategi IT BSC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2163324" y="5369074"/>
            <a:ext cx="6465000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gunakan kata kerja strategis (meningkatkan, memastikan, mengoptimalkan)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fokus pada hasil, bukan aktivitas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hindari terlalu teknis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pastikan strategi saling mendukung (cause–effect)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pastikan semua perspektif terisi (balanced)</a:t>
            </a:r>
            <a:endParaRPr/>
          </a:p>
        </p:txBody>
      </p:sp>
      <p:cxnSp>
        <p:nvCxnSpPr>
          <p:cNvPr id="314" name="Google Shape;314;p14"/>
          <p:cNvCxnSpPr/>
          <p:nvPr/>
        </p:nvCxnSpPr>
        <p:spPr>
          <a:xfrm>
            <a:off x="1738484" y="4692876"/>
            <a:ext cx="0" cy="3655818"/>
          </a:xfrm>
          <a:prstGeom prst="straightConnector1">
            <a:avLst/>
          </a:prstGeom>
          <a:noFill/>
          <a:ln cap="flat" cmpd="sng" w="28575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5"/>
          <p:cNvGrpSpPr/>
          <p:nvPr/>
        </p:nvGrpSpPr>
        <p:grpSpPr>
          <a:xfrm>
            <a:off x="640082" y="388619"/>
            <a:ext cx="17007839" cy="9509761"/>
            <a:chOff x="-42879" y="-97531"/>
            <a:chExt cx="4479431" cy="2504629"/>
          </a:xfrm>
        </p:grpSpPr>
        <p:sp>
          <p:nvSpPr>
            <p:cNvPr id="320" name="Google Shape;320;p15"/>
            <p:cNvSpPr/>
            <p:nvPr/>
          </p:nvSpPr>
          <p:spPr>
            <a:xfrm>
              <a:off x="-42879" y="-97531"/>
              <a:ext cx="4479431" cy="2504629"/>
            </a:xfrm>
            <a:custGeom>
              <a:rect b="b" l="l" r="r" t="t"/>
              <a:pathLst>
                <a:path extrusionOk="0" h="2309567" w="4393672">
                  <a:moveTo>
                    <a:pt x="0" y="0"/>
                  </a:moveTo>
                  <a:lnTo>
                    <a:pt x="4393672" y="0"/>
                  </a:lnTo>
                  <a:lnTo>
                    <a:pt x="4393672" y="2309567"/>
                  </a:lnTo>
                  <a:lnTo>
                    <a:pt x="0" y="23095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0" y="-38100"/>
              <a:ext cx="4393672" cy="2347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2" name="Google Shape;3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911522"/>
            <a:ext cx="13451716" cy="86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 txBox="1"/>
          <p:nvPr/>
        </p:nvSpPr>
        <p:spPr>
          <a:xfrm>
            <a:off x="802887" y="4305300"/>
            <a:ext cx="3847527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A2A2A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6"/>
          <p:cNvGrpSpPr/>
          <p:nvPr/>
        </p:nvGrpSpPr>
        <p:grpSpPr>
          <a:xfrm>
            <a:off x="640082" y="388619"/>
            <a:ext cx="17007839" cy="9509761"/>
            <a:chOff x="-42879" y="-97531"/>
            <a:chExt cx="4479431" cy="2504629"/>
          </a:xfrm>
        </p:grpSpPr>
        <p:sp>
          <p:nvSpPr>
            <p:cNvPr id="329" name="Google Shape;329;p16"/>
            <p:cNvSpPr/>
            <p:nvPr/>
          </p:nvSpPr>
          <p:spPr>
            <a:xfrm>
              <a:off x="-42879" y="-97531"/>
              <a:ext cx="4479431" cy="2504629"/>
            </a:xfrm>
            <a:custGeom>
              <a:rect b="b" l="l" r="r" t="t"/>
              <a:pathLst>
                <a:path extrusionOk="0" h="2309567" w="4393672">
                  <a:moveTo>
                    <a:pt x="0" y="0"/>
                  </a:moveTo>
                  <a:lnTo>
                    <a:pt x="4393672" y="0"/>
                  </a:lnTo>
                  <a:lnTo>
                    <a:pt x="4393672" y="2309567"/>
                  </a:lnTo>
                  <a:lnTo>
                    <a:pt x="0" y="23095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 txBox="1"/>
            <p:nvPr/>
          </p:nvSpPr>
          <p:spPr>
            <a:xfrm>
              <a:off x="0" y="-38100"/>
              <a:ext cx="4393672" cy="2347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5798" y="388619"/>
            <a:ext cx="12090718" cy="9406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6"/>
          <p:cNvSpPr txBox="1"/>
          <p:nvPr/>
        </p:nvSpPr>
        <p:spPr>
          <a:xfrm>
            <a:off x="1752600" y="3848100"/>
            <a:ext cx="3237927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A2A2A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7"/>
          <p:cNvGrpSpPr/>
          <p:nvPr/>
        </p:nvGrpSpPr>
        <p:grpSpPr>
          <a:xfrm>
            <a:off x="640082" y="388619"/>
            <a:ext cx="17007839" cy="9509761"/>
            <a:chOff x="-42879" y="-97531"/>
            <a:chExt cx="4479431" cy="2504629"/>
          </a:xfrm>
        </p:grpSpPr>
        <p:sp>
          <p:nvSpPr>
            <p:cNvPr id="338" name="Google Shape;338;p17"/>
            <p:cNvSpPr/>
            <p:nvPr/>
          </p:nvSpPr>
          <p:spPr>
            <a:xfrm>
              <a:off x="-42879" y="-97531"/>
              <a:ext cx="4479431" cy="2504629"/>
            </a:xfrm>
            <a:custGeom>
              <a:rect b="b" l="l" r="r" t="t"/>
              <a:pathLst>
                <a:path extrusionOk="0" h="2309567" w="4393672">
                  <a:moveTo>
                    <a:pt x="0" y="0"/>
                  </a:moveTo>
                  <a:lnTo>
                    <a:pt x="4393672" y="0"/>
                  </a:lnTo>
                  <a:lnTo>
                    <a:pt x="4393672" y="2309567"/>
                  </a:lnTo>
                  <a:lnTo>
                    <a:pt x="0" y="23095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0" y="-38100"/>
              <a:ext cx="4393672" cy="2347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0" name="Google Shape;3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859" y="1871206"/>
            <a:ext cx="12584281" cy="65445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7"/>
          <p:cNvSpPr txBox="1"/>
          <p:nvPr/>
        </p:nvSpPr>
        <p:spPr>
          <a:xfrm>
            <a:off x="4001073" y="1122110"/>
            <a:ext cx="10285851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A2A2A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dce0d4198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000" y="710275"/>
            <a:ext cx="8025450" cy="86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"/>
          <p:cNvSpPr/>
          <p:nvPr/>
        </p:nvSpPr>
        <p:spPr>
          <a:xfrm>
            <a:off x="115951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2199941" y="2265193"/>
            <a:ext cx="7401259" cy="95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Concept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10501038" y="1438579"/>
            <a:ext cx="6095623" cy="7578360"/>
          </a:xfrm>
          <a:custGeom>
            <a:rect b="b" l="l" r="r" t="t"/>
            <a:pathLst>
              <a:path extrusionOk="0" h="1174086" w="944372">
                <a:moveTo>
                  <a:pt x="29212" y="0"/>
                </a:moveTo>
                <a:lnTo>
                  <a:pt x="915160" y="0"/>
                </a:lnTo>
                <a:cubicBezTo>
                  <a:pt x="931293" y="0"/>
                  <a:pt x="944372" y="13079"/>
                  <a:pt x="944372" y="29212"/>
                </a:cubicBezTo>
                <a:lnTo>
                  <a:pt x="944372" y="1144874"/>
                </a:lnTo>
                <a:cubicBezTo>
                  <a:pt x="944372" y="1152622"/>
                  <a:pt x="941294" y="1160052"/>
                  <a:pt x="935816" y="1165530"/>
                </a:cubicBezTo>
                <a:cubicBezTo>
                  <a:pt x="930337" y="1171009"/>
                  <a:pt x="922907" y="1174086"/>
                  <a:pt x="915160" y="1174086"/>
                </a:cubicBezTo>
                <a:lnTo>
                  <a:pt x="29212" y="1174086"/>
                </a:lnTo>
                <a:cubicBezTo>
                  <a:pt x="21464" y="1174086"/>
                  <a:pt x="14034" y="1171009"/>
                  <a:pt x="8556" y="1165530"/>
                </a:cubicBezTo>
                <a:cubicBezTo>
                  <a:pt x="3078" y="1160052"/>
                  <a:pt x="0" y="1152622"/>
                  <a:pt x="0" y="1144874"/>
                </a:cubicBezTo>
                <a:lnTo>
                  <a:pt x="0" y="29212"/>
                </a:lnTo>
                <a:cubicBezTo>
                  <a:pt x="0" y="21464"/>
                  <a:pt x="3078" y="14034"/>
                  <a:pt x="8556" y="8556"/>
                </a:cubicBezTo>
                <a:cubicBezTo>
                  <a:pt x="14034" y="3078"/>
                  <a:pt x="21464" y="0"/>
                  <a:pt x="2921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3301" r="-4330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221172" y="3920781"/>
            <a:ext cx="6207391" cy="6070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IT Balanced Scorecard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IT Strategy / IT Strategic Objectives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Critical Success Factors (CSFs)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Key Performance Indicator (KPI)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Target/Metrics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Visualization (Dashboard)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>
            <a:off x="3556602" y="4258056"/>
            <a:ext cx="0" cy="548640"/>
          </a:xfrm>
          <a:prstGeom prst="straightConnector1">
            <a:avLst/>
          </a:prstGeom>
          <a:noFill/>
          <a:ln cap="flat" cmpd="sng" w="76200">
            <a:solidFill>
              <a:srgbClr val="59819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"/>
          <p:cNvCxnSpPr/>
          <p:nvPr/>
        </p:nvCxnSpPr>
        <p:spPr>
          <a:xfrm>
            <a:off x="3556602" y="5295900"/>
            <a:ext cx="0" cy="548640"/>
          </a:xfrm>
          <a:prstGeom prst="straightConnector1">
            <a:avLst/>
          </a:prstGeom>
          <a:noFill/>
          <a:ln cap="flat" cmpd="sng" w="76200">
            <a:solidFill>
              <a:srgbClr val="59819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2"/>
          <p:cNvCxnSpPr/>
          <p:nvPr/>
        </p:nvCxnSpPr>
        <p:spPr>
          <a:xfrm>
            <a:off x="3548982" y="6201006"/>
            <a:ext cx="0" cy="548640"/>
          </a:xfrm>
          <a:prstGeom prst="straightConnector1">
            <a:avLst/>
          </a:prstGeom>
          <a:noFill/>
          <a:ln cap="flat" cmpd="sng" w="76200">
            <a:solidFill>
              <a:srgbClr val="59819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2"/>
          <p:cNvCxnSpPr/>
          <p:nvPr/>
        </p:nvCxnSpPr>
        <p:spPr>
          <a:xfrm>
            <a:off x="3548982" y="7238850"/>
            <a:ext cx="0" cy="548640"/>
          </a:xfrm>
          <a:prstGeom prst="straightConnector1">
            <a:avLst/>
          </a:prstGeom>
          <a:noFill/>
          <a:ln cap="flat" cmpd="sng" w="76200">
            <a:solidFill>
              <a:srgbClr val="59819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2"/>
          <p:cNvCxnSpPr/>
          <p:nvPr/>
        </p:nvCxnSpPr>
        <p:spPr>
          <a:xfrm>
            <a:off x="3556602" y="8115300"/>
            <a:ext cx="0" cy="548640"/>
          </a:xfrm>
          <a:prstGeom prst="straightConnector1">
            <a:avLst/>
          </a:prstGeom>
          <a:noFill/>
          <a:ln cap="flat" cmpd="sng" w="76200">
            <a:solidFill>
              <a:srgbClr val="59819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640082" y="388619"/>
            <a:ext cx="17007839" cy="9509761"/>
            <a:chOff x="-42879" y="-97531"/>
            <a:chExt cx="4479431" cy="2504629"/>
          </a:xfrm>
        </p:grpSpPr>
        <p:sp>
          <p:nvSpPr>
            <p:cNvPr id="136" name="Google Shape;136;p3"/>
            <p:cNvSpPr/>
            <p:nvPr/>
          </p:nvSpPr>
          <p:spPr>
            <a:xfrm>
              <a:off x="-42879" y="-97531"/>
              <a:ext cx="4479431" cy="2504629"/>
            </a:xfrm>
            <a:custGeom>
              <a:rect b="b" l="l" r="r" t="t"/>
              <a:pathLst>
                <a:path extrusionOk="0" h="2309567" w="4393672">
                  <a:moveTo>
                    <a:pt x="0" y="0"/>
                  </a:moveTo>
                  <a:lnTo>
                    <a:pt x="4393672" y="0"/>
                  </a:lnTo>
                  <a:lnTo>
                    <a:pt x="4393672" y="2309567"/>
                  </a:lnTo>
                  <a:lnTo>
                    <a:pt x="0" y="23095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0" y="-38100"/>
              <a:ext cx="4393672" cy="2347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4400" y="546851"/>
            <a:ext cx="8382000" cy="613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195" y="613618"/>
            <a:ext cx="6268099" cy="60664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382194" y="6851773"/>
            <a:ext cx="1610291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orientation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be the supplier of choice for all information services, either directly or indirectly through supplier relationships.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Corporate contribution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enable and contribute to the achievement of business objectives through effective delivery of value-added information services.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Operational excellence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deliver timely and effective services at targeted service levels and costs.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orientation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develop the internal capabilities to continuously improve performance through innovation, learning, and personal organization growth.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4"/>
          <p:cNvSpPr/>
          <p:nvPr/>
        </p:nvSpPr>
        <p:spPr>
          <a:xfrm>
            <a:off x="115951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141804" y="2013585"/>
            <a:ext cx="6259830" cy="62598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6" r="-2504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9639884" y="2615565"/>
            <a:ext cx="5600116" cy="1874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Strategy &amp; IT BSC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9639884" y="5058370"/>
            <a:ext cx="74289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IT BSC adalah alat penyelarasan strategi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setiap perspektif berisi </a:t>
            </a:r>
            <a:r>
              <a:rPr b="1" lang="en-US" sz="20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strategic objectives</a:t>
            </a:r>
            <a:r>
              <a:rPr lang="en-US" sz="2000">
                <a:solidFill>
                  <a:srgbClr val="101419"/>
                </a:solidFill>
                <a:latin typeface="Open Sans"/>
                <a:ea typeface="Open Sans"/>
                <a:cs typeface="Open Sans"/>
                <a:sym typeface="Open Sans"/>
              </a:rPr>
              <a:t>, bukan indikator</a:t>
            </a:r>
            <a:endParaRPr sz="2000">
              <a:solidFill>
                <a:srgbClr val="1014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9639884" y="6774359"/>
            <a:ext cx="3253156" cy="963751"/>
            <a:chOff x="0" y="-57150"/>
            <a:chExt cx="856798" cy="253828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856798" cy="196678"/>
            </a:xfrm>
            <a:custGeom>
              <a:rect b="b" l="l" r="r" t="t"/>
              <a:pathLst>
                <a:path extrusionOk="0" h="196678" w="856798">
                  <a:moveTo>
                    <a:pt x="98339" y="0"/>
                  </a:moveTo>
                  <a:lnTo>
                    <a:pt x="758460" y="0"/>
                  </a:lnTo>
                  <a:cubicBezTo>
                    <a:pt x="812770" y="0"/>
                    <a:pt x="856798" y="44028"/>
                    <a:pt x="856798" y="98339"/>
                  </a:cubicBezTo>
                  <a:lnTo>
                    <a:pt x="856798" y="98339"/>
                  </a:lnTo>
                  <a:cubicBezTo>
                    <a:pt x="856798" y="124420"/>
                    <a:pt x="846438" y="149433"/>
                    <a:pt x="827995" y="167875"/>
                  </a:cubicBezTo>
                  <a:cubicBezTo>
                    <a:pt x="809553" y="186317"/>
                    <a:pt x="784541" y="196678"/>
                    <a:pt x="758460" y="196678"/>
                  </a:cubicBezTo>
                  <a:lnTo>
                    <a:pt x="98339" y="196678"/>
                  </a:lnTo>
                  <a:cubicBezTo>
                    <a:pt x="44028" y="196678"/>
                    <a:pt x="0" y="152650"/>
                    <a:pt x="0" y="98339"/>
                  </a:cubicBezTo>
                  <a:lnTo>
                    <a:pt x="0" y="98339"/>
                  </a:lnTo>
                  <a:cubicBezTo>
                    <a:pt x="0" y="44028"/>
                    <a:pt x="44028" y="0"/>
                    <a:pt x="98339" y="0"/>
                  </a:cubicBez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0" y="-57150"/>
              <a:ext cx="856798" cy="25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4"/>
          <p:cNvSpPr txBox="1"/>
          <p:nvPr/>
        </p:nvSpPr>
        <p:spPr>
          <a:xfrm>
            <a:off x="10162753" y="7118985"/>
            <a:ext cx="2207419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5F7F7"/>
                </a:solidFill>
                <a:latin typeface="Poppins"/>
                <a:ea typeface="Poppins"/>
                <a:cs typeface="Poppins"/>
                <a:sym typeface="Poppins"/>
              </a:rPr>
              <a:t>LETS SEE MORE</a:t>
            </a:r>
            <a:endParaRPr/>
          </a:p>
        </p:txBody>
      </p:sp>
      <p:cxnSp>
        <p:nvCxnSpPr>
          <p:cNvPr id="156" name="Google Shape;156;p4"/>
          <p:cNvCxnSpPr/>
          <p:nvPr/>
        </p:nvCxnSpPr>
        <p:spPr>
          <a:xfrm>
            <a:off x="13473272" y="7350442"/>
            <a:ext cx="2230963" cy="0"/>
          </a:xfrm>
          <a:prstGeom prst="straightConnector1">
            <a:avLst/>
          </a:prstGeom>
          <a:noFill/>
          <a:ln cap="flat" cmpd="sng" w="28575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979064" y="-452657"/>
            <a:ext cx="19458757" cy="3713748"/>
            <a:chOff x="0" y="-38100"/>
            <a:chExt cx="5124940" cy="978106"/>
          </a:xfrm>
        </p:grpSpPr>
        <p:sp>
          <p:nvSpPr>
            <p:cNvPr id="162" name="Google Shape;162;p5"/>
            <p:cNvSpPr/>
            <p:nvPr/>
          </p:nvSpPr>
          <p:spPr>
            <a:xfrm>
              <a:off x="0" y="0"/>
              <a:ext cx="5124940" cy="940006"/>
            </a:xfrm>
            <a:custGeom>
              <a:rect b="b" l="l" r="r" t="t"/>
              <a:pathLst>
                <a:path extrusionOk="0" h="940006" w="5124940">
                  <a:moveTo>
                    <a:pt x="0" y="0"/>
                  </a:moveTo>
                  <a:lnTo>
                    <a:pt x="5124940" y="0"/>
                  </a:lnTo>
                  <a:lnTo>
                    <a:pt x="5124940" y="940006"/>
                  </a:lnTo>
                  <a:lnTo>
                    <a:pt x="0" y="94000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-38100"/>
              <a:ext cx="5124940" cy="97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1028700" y="1012920"/>
            <a:ext cx="16230600" cy="4496340"/>
          </a:xfrm>
          <a:custGeom>
            <a:rect b="b" l="l" r="r" t="t"/>
            <a:pathLst>
              <a:path extrusionOk="0" h="856277" w="3090934">
                <a:moveTo>
                  <a:pt x="0" y="0"/>
                </a:moveTo>
                <a:lnTo>
                  <a:pt x="3090934" y="0"/>
                </a:lnTo>
                <a:lnTo>
                  <a:pt x="3090934" y="856277"/>
                </a:lnTo>
                <a:lnTo>
                  <a:pt x="0" y="856277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5"/>
          <p:cNvCxnSpPr/>
          <p:nvPr/>
        </p:nvCxnSpPr>
        <p:spPr>
          <a:xfrm rot="10800000">
            <a:off x="9144000" y="6126308"/>
            <a:ext cx="0" cy="314151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5"/>
          <p:cNvSpPr txBox="1"/>
          <p:nvPr/>
        </p:nvSpPr>
        <p:spPr>
          <a:xfrm>
            <a:off x="4243755" y="6112927"/>
            <a:ext cx="980048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A2A2A"/>
                </a:solidFill>
                <a:latin typeface="Montserrat"/>
                <a:ea typeface="Montserrat"/>
                <a:cs typeface="Montserrat"/>
                <a:sym typeface="Montserrat"/>
              </a:rPr>
              <a:t>IT STRATEGIC OBJECTIVES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1028699" y="7345528"/>
            <a:ext cx="162306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Tujuan strategis TI adalah sasaran jangka menengah–panjang yang ingin dicapai fungsi TI untuk mendukung pencapaian tujuan bisnis organisasi.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Artinya, tujuan strategis TI menjelaskan peran dan kontribusi TI secara spesifik terhadap keberhasilan organisasi, bukan sekadar aktivitas teknis atau proyek.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5" name="Google Shape;175;p6"/>
          <p:cNvCxnSpPr/>
          <p:nvPr/>
        </p:nvCxnSpPr>
        <p:spPr>
          <a:xfrm>
            <a:off x="8653369" y="2097305"/>
            <a:ext cx="7840536" cy="0"/>
          </a:xfrm>
          <a:prstGeom prst="straightConnector1">
            <a:avLst/>
          </a:prstGeom>
          <a:noFill/>
          <a:ln cap="flat" cmpd="sng" w="28575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6"/>
          <p:cNvSpPr/>
          <p:nvPr/>
        </p:nvSpPr>
        <p:spPr>
          <a:xfrm>
            <a:off x="10115396" y="4152901"/>
            <a:ext cx="5810404" cy="4343400"/>
          </a:xfrm>
          <a:custGeom>
            <a:rect b="b" l="l" r="r" t="t"/>
            <a:pathLst>
              <a:path extrusionOk="0" h="777415" w="1393986">
                <a:moveTo>
                  <a:pt x="0" y="0"/>
                </a:moveTo>
                <a:lnTo>
                  <a:pt x="1393986" y="0"/>
                </a:lnTo>
                <a:lnTo>
                  <a:pt x="1393986" y="777415"/>
                </a:lnTo>
                <a:lnTo>
                  <a:pt x="0" y="777415"/>
                </a:ln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991137" y="4152901"/>
            <a:ext cx="7319869" cy="4343400"/>
          </a:xfrm>
          <a:custGeom>
            <a:rect b="b" l="l" r="r" t="t"/>
            <a:pathLst>
              <a:path extrusionOk="0" h="777415" w="1393986">
                <a:moveTo>
                  <a:pt x="0" y="0"/>
                </a:moveTo>
                <a:lnTo>
                  <a:pt x="1393986" y="0"/>
                </a:lnTo>
                <a:lnTo>
                  <a:pt x="1393986" y="777415"/>
                </a:lnTo>
                <a:lnTo>
                  <a:pt x="0" y="777415"/>
                </a:ln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602237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742741" y="1333500"/>
            <a:ext cx="9104501" cy="95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STRATEGY  vs  KPI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200400" y="2861111"/>
            <a:ext cx="11887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Berdasarkan level berpikirnya 🡪 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strategi berada di level arah, sedangkan KPI berada di level pengukuran. Keduanya saling terkait, tetapi tidak bisa dipertukarkan.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2590799" y="4716601"/>
            <a:ext cx="62484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STRATEGY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adalah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rencana atau pendekatan 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jangka menengah–panjang untuk mencapai tujuan organisasi. Strategi menjelaskan </a:t>
            </a:r>
            <a:r>
              <a:rPr i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apa yang ingin dicapai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dan </a:t>
            </a:r>
            <a:r>
              <a:rPr i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bagaimana arah besar untuk mencapainya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Karena sifatnya arah, strategi masih bersifat naratif dan belum berbentuk angka.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Fokus strategi adalah perubahan atau hasil yang diinginkan, misalnya meningkatkan kualitas layanan, memperluas pasar, atau meningkatkan keandalan sistem.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0562303" y="4785204"/>
            <a:ext cx="475389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KPI 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adalah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indikator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terukur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yang digunakan untuk mengetahui apakah strategi tersebut berhasil atau tidak.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KPI menjawab </a:t>
            </a:r>
            <a:r>
              <a:rPr i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seberapa jauh pencapaian strategi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dengan menggunakan angka, persentase, atau nilai tertentu.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Jadi KPI berfungsi sebagai alat kontrol dan evaluasi.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991138" y="8818010"/>
            <a:ext cx="13977430" cy="3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Tanpa strategi, KPI hanya menjadi angka tanpa arah. Tanpa KPI, strategi sulit dievaluasi secara objektif.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819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4552718" cy="2445459"/>
            </a:xfrm>
            <a:custGeom>
              <a:rect b="b" l="l" r="r" t="t"/>
              <a:pathLst>
                <a:path extrusionOk="0" h="2445459" w="4552718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1" name="Google Shape;191;p7"/>
          <p:cNvCxnSpPr/>
          <p:nvPr/>
        </p:nvCxnSpPr>
        <p:spPr>
          <a:xfrm>
            <a:off x="8653369" y="2097305"/>
            <a:ext cx="7840536" cy="0"/>
          </a:xfrm>
          <a:prstGeom prst="straightConnector1">
            <a:avLst/>
          </a:prstGeom>
          <a:noFill/>
          <a:ln cap="flat" cmpd="sng" w="28575">
            <a:solidFill>
              <a:srgbClr val="59819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7"/>
          <p:cNvSpPr/>
          <p:nvPr/>
        </p:nvSpPr>
        <p:spPr>
          <a:xfrm>
            <a:off x="16022371" y="1162050"/>
            <a:ext cx="1106118" cy="276529"/>
          </a:xfrm>
          <a:custGeom>
            <a:rect b="b" l="l" r="r" t="t"/>
            <a:pathLst>
              <a:path extrusionOk="0" h="276529" w="1106118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1742741" y="2363670"/>
            <a:ext cx="9104501" cy="95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STRATEGY  vs  KPI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742741" y="4000500"/>
            <a:ext cx="11887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Contoh sederhana dalam konteks 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strateginya adalah meningkatkan keandalan sistem,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sedangkan KPI-nya adalah persentase ketersediaan sistem (misalnya ≥ 99%).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Jadi, strategi itu “</a:t>
            </a:r>
            <a:r>
              <a:rPr i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apa yang ingin dicapai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”, sedangkan KPI adalah “</a:t>
            </a:r>
            <a:r>
              <a:rPr i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bagaimana kita tahu sudah tercapai.”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0"/>
          <p:cNvGrpSpPr/>
          <p:nvPr/>
        </p:nvGrpSpPr>
        <p:grpSpPr>
          <a:xfrm>
            <a:off x="-384075" y="-784909"/>
            <a:ext cx="5279446" cy="11373199"/>
            <a:chOff x="0" y="-38100"/>
            <a:chExt cx="1390471" cy="2995410"/>
          </a:xfrm>
        </p:grpSpPr>
        <p:sp>
          <p:nvSpPr>
            <p:cNvPr id="200" name="Google Shape;200;p10"/>
            <p:cNvSpPr/>
            <p:nvPr/>
          </p:nvSpPr>
          <p:spPr>
            <a:xfrm>
              <a:off x="0" y="0"/>
              <a:ext cx="1390471" cy="2957310"/>
            </a:xfrm>
            <a:custGeom>
              <a:rect b="b" l="l" r="r" t="t"/>
              <a:pathLst>
                <a:path extrusionOk="0" h="2957310" w="1390471">
                  <a:moveTo>
                    <a:pt x="0" y="0"/>
                  </a:moveTo>
                  <a:lnTo>
                    <a:pt x="1390471" y="0"/>
                  </a:lnTo>
                  <a:lnTo>
                    <a:pt x="1390471" y="2957310"/>
                  </a:lnTo>
                  <a:lnTo>
                    <a:pt x="0" y="2957310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0" y="-38100"/>
              <a:ext cx="1390471" cy="299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0"/>
          <p:cNvSpPr/>
          <p:nvPr/>
        </p:nvSpPr>
        <p:spPr>
          <a:xfrm>
            <a:off x="1028700" y="1028700"/>
            <a:ext cx="6668673" cy="8229600"/>
          </a:xfrm>
          <a:custGeom>
            <a:rect b="b" l="l" r="r" t="t"/>
            <a:pathLst>
              <a:path extrusionOk="0" h="1567234" w="1269973">
                <a:moveTo>
                  <a:pt x="0" y="0"/>
                </a:moveTo>
                <a:lnTo>
                  <a:pt x="1269973" y="0"/>
                </a:lnTo>
                <a:lnTo>
                  <a:pt x="1269973" y="1567234"/>
                </a:lnTo>
                <a:lnTo>
                  <a:pt x="0" y="1567234"/>
                </a:lnTo>
                <a:close/>
              </a:path>
            </a:pathLst>
          </a:custGeom>
          <a:solidFill>
            <a:srgbClr val="5981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10"/>
          <p:cNvGrpSpPr/>
          <p:nvPr/>
        </p:nvGrpSpPr>
        <p:grpSpPr>
          <a:xfrm>
            <a:off x="6799590" y="1616974"/>
            <a:ext cx="1466777" cy="1028635"/>
            <a:chOff x="0" y="-38100"/>
            <a:chExt cx="386312" cy="270916"/>
          </a:xfrm>
        </p:grpSpPr>
        <p:sp>
          <p:nvSpPr>
            <p:cNvPr id="204" name="Google Shape;204;p10"/>
            <p:cNvSpPr/>
            <p:nvPr/>
          </p:nvSpPr>
          <p:spPr>
            <a:xfrm>
              <a:off x="0" y="0"/>
              <a:ext cx="386312" cy="232816"/>
            </a:xfrm>
            <a:custGeom>
              <a:rect b="b" l="l" r="r" t="t"/>
              <a:pathLst>
                <a:path extrusionOk="0" h="232816" w="386312">
                  <a:moveTo>
                    <a:pt x="0" y="0"/>
                  </a:moveTo>
                  <a:lnTo>
                    <a:pt x="386312" y="0"/>
                  </a:lnTo>
                  <a:lnTo>
                    <a:pt x="386312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0" y="-38100"/>
              <a:ext cx="386312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9028527" y="1759334"/>
            <a:ext cx="644901" cy="732279"/>
            <a:chOff x="0" y="-38100"/>
            <a:chExt cx="169850" cy="192864"/>
          </a:xfrm>
        </p:grpSpPr>
        <p:sp>
          <p:nvSpPr>
            <p:cNvPr id="207" name="Google Shape;207;p10"/>
            <p:cNvSpPr/>
            <p:nvPr/>
          </p:nvSpPr>
          <p:spPr>
            <a:xfrm>
              <a:off x="0" y="0"/>
              <a:ext cx="169850" cy="154764"/>
            </a:xfrm>
            <a:custGeom>
              <a:rect b="b" l="l" r="r" t="t"/>
              <a:pathLst>
                <a:path extrusionOk="0" h="154764" w="169850">
                  <a:moveTo>
                    <a:pt x="0" y="0"/>
                  </a:moveTo>
                  <a:lnTo>
                    <a:pt x="169850" y="0"/>
                  </a:lnTo>
                  <a:lnTo>
                    <a:pt x="169850" y="154764"/>
                  </a:lnTo>
                  <a:lnTo>
                    <a:pt x="0" y="154764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0" y="-38100"/>
              <a:ext cx="169850" cy="192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0"/>
          <p:cNvSpPr txBox="1"/>
          <p:nvPr/>
        </p:nvSpPr>
        <p:spPr>
          <a:xfrm>
            <a:off x="9028527" y="2752725"/>
            <a:ext cx="8040273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Efisiensi dan kualitas proses 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Proses TI apa yang harus unggul?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Apa yang perlu ditingkatkan dalam operasional TI?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PENYUSUNAN STRATEGI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Identifikasi proses kritis TI: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manajemen layanan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manajemen insiden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keandalan system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keamanan</a:t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CONTOH STRATEGI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keandalan dan ketersediaan system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mempercepat penyelesaian insiden TI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meningkatkan keamanan informasi</a:t>
            </a:r>
            <a:endParaRPr sz="2000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9940878" y="1969413"/>
            <a:ext cx="5222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OPERATIONAL EXCELLENCE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621553" y="3233883"/>
            <a:ext cx="606353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BALANCED SCORECARD SEBAGAI KERANGKA STRATEGI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9117404" y="2062549"/>
            <a:ext cx="467147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grpSp>
        <p:nvGrpSpPr>
          <p:cNvPr id="213" name="Google Shape;213;p10"/>
          <p:cNvGrpSpPr/>
          <p:nvPr/>
        </p:nvGrpSpPr>
        <p:grpSpPr>
          <a:xfrm>
            <a:off x="17935509" y="1616974"/>
            <a:ext cx="790567" cy="1028635"/>
            <a:chOff x="0" y="-38100"/>
            <a:chExt cx="208215" cy="270916"/>
          </a:xfrm>
        </p:grpSpPr>
        <p:sp>
          <p:nvSpPr>
            <p:cNvPr id="214" name="Google Shape;214;p10"/>
            <p:cNvSpPr/>
            <p:nvPr/>
          </p:nvSpPr>
          <p:spPr>
            <a:xfrm>
              <a:off x="0" y="0"/>
              <a:ext cx="208215" cy="232816"/>
            </a:xfrm>
            <a:custGeom>
              <a:rect b="b" l="l" r="r" t="t"/>
              <a:pathLst>
                <a:path extrusionOk="0" h="232816" w="208215">
                  <a:moveTo>
                    <a:pt x="0" y="0"/>
                  </a:moveTo>
                  <a:lnTo>
                    <a:pt x="208215" y="0"/>
                  </a:lnTo>
                  <a:lnTo>
                    <a:pt x="208215" y="232816"/>
                  </a:lnTo>
                  <a:lnTo>
                    <a:pt x="0" y="232816"/>
                  </a:lnTo>
                  <a:close/>
                </a:path>
              </a:pathLst>
            </a:custGeom>
            <a:solidFill>
              <a:srgbClr val="5981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0" y="-38100"/>
              <a:ext cx="208215" cy="2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