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75" r:id="rId2"/>
    <p:sldId id="285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</p:sldIdLst>
  <p:sldSz cx="18288000" cy="10287000"/>
  <p:notesSz cx="6858000" cy="9144000"/>
  <p:embeddedFontLst>
    <p:embeddedFont>
      <p:font typeface="Didact Gothic" panose="00000500000000000000" pitchFamily="2" charset="0"/>
      <p:regular r:id="rId23"/>
    </p:embeddedFont>
    <p:embeddedFont>
      <p:font typeface="DM Sans" pitchFamily="2" charset="0"/>
      <p:regular r:id="rId24"/>
      <p:bold r:id="rId25"/>
      <p:italic r:id="rId26"/>
      <p:boldItalic r:id="rId27"/>
    </p:embeddedFont>
    <p:embeddedFont>
      <p:font typeface="Klein Bold" panose="020B0604020202020204" charset="0"/>
      <p:regular r:id="rId28"/>
    </p:embeddedFont>
    <p:embeddedFont>
      <p:font typeface="Lato" panose="020F0502020204030203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94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FF57A-C0A3-4B2A-A369-ABAA2B47EFD2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7FCE9-4868-4E32-AD87-2BC685F62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64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96992" y="-4280359"/>
            <a:ext cx="10812392" cy="10812392"/>
          </a:xfrm>
          <a:custGeom>
            <a:avLst/>
            <a:gdLst/>
            <a:ahLst/>
            <a:cxnLst/>
            <a:rect l="l" t="t" r="r" b="b"/>
            <a:pathLst>
              <a:path w="10812392" h="10812392">
                <a:moveTo>
                  <a:pt x="0" y="0"/>
                </a:moveTo>
                <a:lnTo>
                  <a:pt x="10812393" y="0"/>
                </a:lnTo>
                <a:lnTo>
                  <a:pt x="10812393" y="10812392"/>
                </a:lnTo>
                <a:lnTo>
                  <a:pt x="0" y="108123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2837265" y="4432068"/>
            <a:ext cx="5764383" cy="5764383"/>
          </a:xfrm>
          <a:custGeom>
            <a:avLst/>
            <a:gdLst/>
            <a:ahLst/>
            <a:cxnLst/>
            <a:rect l="l" t="t" r="r" b="b"/>
            <a:pathLst>
              <a:path w="5764383" h="5764383">
                <a:moveTo>
                  <a:pt x="0" y="0"/>
                </a:moveTo>
                <a:lnTo>
                  <a:pt x="5764383" y="0"/>
                </a:lnTo>
                <a:lnTo>
                  <a:pt x="5764383" y="5764383"/>
                </a:lnTo>
                <a:lnTo>
                  <a:pt x="0" y="5764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27013" y="7902203"/>
            <a:ext cx="5764383" cy="5764383"/>
          </a:xfrm>
          <a:custGeom>
            <a:avLst/>
            <a:gdLst/>
            <a:ahLst/>
            <a:cxnLst/>
            <a:rect l="l" t="t" r="r" b="b"/>
            <a:pathLst>
              <a:path w="5764383" h="5764383">
                <a:moveTo>
                  <a:pt x="0" y="0"/>
                </a:moveTo>
                <a:lnTo>
                  <a:pt x="5764383" y="0"/>
                </a:lnTo>
                <a:lnTo>
                  <a:pt x="5764383" y="5764382"/>
                </a:lnTo>
                <a:lnTo>
                  <a:pt x="0" y="576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8112484" y="3653569"/>
            <a:ext cx="86106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12000" b="1" dirty="0">
                <a:latin typeface="Klein Bold" panose="020B0604020202020204" charset="0"/>
                <a:ea typeface="Klein Bold"/>
                <a:cs typeface="Klein Bold"/>
                <a:sym typeface="Klein Bold"/>
              </a:rPr>
              <a:t>ETIKA</a:t>
            </a:r>
          </a:p>
        </p:txBody>
      </p:sp>
      <p:grpSp>
        <p:nvGrpSpPr>
          <p:cNvPr id="25" name="Google Shape;746;p91">
            <a:extLst>
              <a:ext uri="{FF2B5EF4-FFF2-40B4-BE49-F238E27FC236}">
                <a16:creationId xmlns:a16="http://schemas.microsoft.com/office/drawing/2014/main" id="{518DF6D9-AA1F-8DE1-4B79-ADE2A2AF6DB4}"/>
              </a:ext>
            </a:extLst>
          </p:cNvPr>
          <p:cNvGrpSpPr/>
          <p:nvPr/>
        </p:nvGrpSpPr>
        <p:grpSpPr>
          <a:xfrm>
            <a:off x="13944600" y="413841"/>
            <a:ext cx="4648200" cy="660085"/>
            <a:chOff x="109373" y="130330"/>
            <a:chExt cx="2096625" cy="297739"/>
          </a:xfrm>
        </p:grpSpPr>
        <p:pic>
          <p:nvPicPr>
            <p:cNvPr id="26" name="Google Shape;747;p91" descr="A yellow hexagon with a white flower and red flames&#10;&#10;Description automatically generated">
              <a:extLst>
                <a:ext uri="{FF2B5EF4-FFF2-40B4-BE49-F238E27FC236}">
                  <a16:creationId xmlns:a16="http://schemas.microsoft.com/office/drawing/2014/main" id="{3D3368DF-8993-DE7F-C558-AAB62B43CE6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9373" y="135681"/>
              <a:ext cx="298563" cy="2923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748;p91">
              <a:extLst>
                <a:ext uri="{FF2B5EF4-FFF2-40B4-BE49-F238E27FC236}">
                  <a16:creationId xmlns:a16="http://schemas.microsoft.com/office/drawing/2014/main" id="{C300ECF4-EF44-F75D-5902-651AB44AD31D}"/>
                </a:ext>
              </a:extLst>
            </p:cNvPr>
            <p:cNvSpPr txBox="1"/>
            <p:nvPr/>
          </p:nvSpPr>
          <p:spPr>
            <a:xfrm>
              <a:off x="571444" y="130330"/>
              <a:ext cx="1583100" cy="2151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0" i="0" u="none" strike="noStrike" cap="none" dirty="0">
                  <a:solidFill>
                    <a:srgbClr val="000000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SISTEM INFORMASI</a:t>
              </a:r>
              <a:endParaRPr sz="2500" b="0" i="0" u="none" strike="noStrike" cap="none" dirty="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28" name="Google Shape;749;p91">
              <a:extLst>
                <a:ext uri="{FF2B5EF4-FFF2-40B4-BE49-F238E27FC236}">
                  <a16:creationId xmlns:a16="http://schemas.microsoft.com/office/drawing/2014/main" id="{A19576D5-4A72-50DE-272C-2996B1580D74}"/>
                </a:ext>
              </a:extLst>
            </p:cNvPr>
            <p:cNvSpPr txBox="1"/>
            <p:nvPr/>
          </p:nvSpPr>
          <p:spPr>
            <a:xfrm>
              <a:off x="585698" y="304839"/>
              <a:ext cx="1620300" cy="1145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0" i="0" u="none" strike="noStrike" cap="none" dirty="0">
                  <a:solidFill>
                    <a:srgbClr val="000000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FAKULTAS ILMU KOMPUTER UPN VETERAN JATIM</a:t>
              </a:r>
              <a:endParaRPr sz="1000" b="0" i="0" u="none" strike="noStrike" cap="none" dirty="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pic>
          <p:nvPicPr>
            <p:cNvPr id="29" name="Google Shape;750;p91">
              <a:extLst>
                <a:ext uri="{FF2B5EF4-FFF2-40B4-BE49-F238E27FC236}">
                  <a16:creationId xmlns:a16="http://schemas.microsoft.com/office/drawing/2014/main" id="{1D013C29-037F-838C-D35A-7C6B51C60184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19243" y="157825"/>
              <a:ext cx="162710" cy="2702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" name="TextBox 10">
            <a:extLst>
              <a:ext uri="{FF2B5EF4-FFF2-40B4-BE49-F238E27FC236}">
                <a16:creationId xmlns:a16="http://schemas.microsoft.com/office/drawing/2014/main" id="{0E3DD00B-E7C6-B395-86CE-BF7815CC51E5}"/>
              </a:ext>
            </a:extLst>
          </p:cNvPr>
          <p:cNvSpPr txBox="1"/>
          <p:nvPr/>
        </p:nvSpPr>
        <p:spPr>
          <a:xfrm>
            <a:off x="8153400" y="3093090"/>
            <a:ext cx="7874231" cy="564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200" b="1" dirty="0">
                <a:solidFill>
                  <a:srgbClr val="718BAB"/>
                </a:solidFill>
                <a:latin typeface="DM Sans" pitchFamily="2" charset="0"/>
                <a:ea typeface="Lato" panose="020F0502020204030203" pitchFamily="34" charset="0"/>
                <a:cs typeface="Lato" panose="020F0502020204030203" pitchFamily="34" charset="0"/>
              </a:rPr>
              <a:t>SI231125</a:t>
            </a:r>
            <a:endParaRPr lang="en-US" sz="4000" b="1" dirty="0">
              <a:solidFill>
                <a:srgbClr val="718BAB"/>
              </a:solidFill>
              <a:latin typeface="DM Sans" pitchFamily="2" charset="0"/>
              <a:ea typeface="Helios"/>
              <a:cs typeface="Helios"/>
              <a:sym typeface="Helios"/>
            </a:endParaRPr>
          </a:p>
        </p:txBody>
      </p:sp>
      <p:sp>
        <p:nvSpPr>
          <p:cNvPr id="38" name="Freeform 13">
            <a:extLst>
              <a:ext uri="{FF2B5EF4-FFF2-40B4-BE49-F238E27FC236}">
                <a16:creationId xmlns:a16="http://schemas.microsoft.com/office/drawing/2014/main" id="{1829C9B1-72F3-61A3-051D-84CFBB4BBBF6}"/>
              </a:ext>
            </a:extLst>
          </p:cNvPr>
          <p:cNvSpPr/>
          <p:nvPr/>
        </p:nvSpPr>
        <p:spPr>
          <a:xfrm>
            <a:off x="8840767" y="8306158"/>
            <a:ext cx="5765745" cy="550087"/>
          </a:xfrm>
          <a:custGeom>
            <a:avLst/>
            <a:gdLst/>
            <a:ahLst/>
            <a:cxnLst/>
            <a:rect l="l" t="t" r="r" b="b"/>
            <a:pathLst>
              <a:path w="806891" h="117512">
                <a:moveTo>
                  <a:pt x="58756" y="0"/>
                </a:moveTo>
                <a:lnTo>
                  <a:pt x="748135" y="0"/>
                </a:lnTo>
                <a:cubicBezTo>
                  <a:pt x="780585" y="0"/>
                  <a:pt x="806891" y="26306"/>
                  <a:pt x="806891" y="58756"/>
                </a:cubicBezTo>
                <a:lnTo>
                  <a:pt x="806891" y="58756"/>
                </a:lnTo>
                <a:cubicBezTo>
                  <a:pt x="806891" y="91206"/>
                  <a:pt x="780585" y="117512"/>
                  <a:pt x="748135" y="117512"/>
                </a:cubicBezTo>
                <a:lnTo>
                  <a:pt x="58756" y="117512"/>
                </a:lnTo>
                <a:cubicBezTo>
                  <a:pt x="26306" y="117512"/>
                  <a:pt x="0" y="91206"/>
                  <a:pt x="0" y="58756"/>
                </a:cubicBezTo>
                <a:lnTo>
                  <a:pt x="0" y="58756"/>
                </a:lnTo>
                <a:cubicBezTo>
                  <a:pt x="0" y="26306"/>
                  <a:pt x="26306" y="0"/>
                  <a:pt x="58756" y="0"/>
                </a:cubicBezTo>
                <a:close/>
              </a:path>
            </a:pathLst>
          </a:custGeom>
          <a:solidFill>
            <a:srgbClr val="F4F4F4"/>
          </a:solidFill>
          <a:ln cap="rnd">
            <a:noFill/>
            <a:prstDash val="solid"/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39" name="TextBox 14">
            <a:extLst>
              <a:ext uri="{FF2B5EF4-FFF2-40B4-BE49-F238E27FC236}">
                <a16:creationId xmlns:a16="http://schemas.microsoft.com/office/drawing/2014/main" id="{BE37812F-E457-CB0D-F6CD-4EDA54072E2D}"/>
              </a:ext>
            </a:extLst>
          </p:cNvPr>
          <p:cNvSpPr txBox="1"/>
          <p:nvPr/>
        </p:nvSpPr>
        <p:spPr>
          <a:xfrm>
            <a:off x="8915400" y="8285480"/>
            <a:ext cx="5486400" cy="627003"/>
          </a:xfrm>
          <a:prstGeom prst="rect">
            <a:avLst/>
          </a:prstGeom>
        </p:spPr>
        <p:txBody>
          <a:bodyPr lIns="127000" tIns="127000" rIns="127000" bIns="127000" rtlCol="0" anchor="ctr"/>
          <a:lstStyle/>
          <a:p>
            <a:pPr>
              <a:lnSpc>
                <a:spcPts val="2100"/>
              </a:lnSpc>
            </a:pPr>
            <a:r>
              <a:rPr lang="en-US" sz="2000" b="1" dirty="0">
                <a:solidFill>
                  <a:srgbClr val="2A2E3A"/>
                </a:solidFill>
                <a:latin typeface="DM Sans" pitchFamily="2" charset="0"/>
                <a:ea typeface="Telegraf"/>
                <a:cs typeface="Telegraf"/>
                <a:sym typeface="Telegraf"/>
              </a:rPr>
              <a:t>Week 13 (Norma </a:t>
            </a:r>
            <a:r>
              <a:rPr lang="en-US" sz="2000" b="1" dirty="0" err="1">
                <a:solidFill>
                  <a:srgbClr val="2A2E3A"/>
                </a:solidFill>
                <a:latin typeface="DM Sans" pitchFamily="2" charset="0"/>
                <a:ea typeface="Telegraf"/>
                <a:cs typeface="Telegraf"/>
                <a:sym typeface="Telegraf"/>
              </a:rPr>
              <a:t>Kebebasan</a:t>
            </a:r>
            <a:r>
              <a:rPr lang="en-US" sz="2000" b="1" dirty="0">
                <a:solidFill>
                  <a:srgbClr val="2A2E3A"/>
                </a:solidFill>
                <a:latin typeface="DM Sans" pitchFamily="2" charset="0"/>
                <a:ea typeface="Telegraf"/>
                <a:cs typeface="Telegraf"/>
                <a:sym typeface="Telegraf"/>
              </a:rPr>
              <a:t> </a:t>
            </a:r>
            <a:r>
              <a:rPr lang="en-US" sz="2000" b="1" dirty="0" err="1">
                <a:solidFill>
                  <a:srgbClr val="2A2E3A"/>
                </a:solidFill>
                <a:latin typeface="DM Sans" pitchFamily="2" charset="0"/>
                <a:ea typeface="Telegraf"/>
                <a:cs typeface="Telegraf"/>
                <a:sym typeface="Telegraf"/>
              </a:rPr>
              <a:t>Berpendapat</a:t>
            </a:r>
            <a:r>
              <a:rPr lang="en-US" sz="2000" b="1" dirty="0">
                <a:solidFill>
                  <a:srgbClr val="2A2E3A"/>
                </a:solidFill>
                <a:latin typeface="DM Sans" pitchFamily="2" charset="0"/>
                <a:ea typeface="Telegraf"/>
                <a:cs typeface="Telegraf"/>
                <a:sym typeface="Telegraf"/>
              </a:rPr>
              <a:t>)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E33CDFF-E599-449E-F3AD-BDE874BDAB13}"/>
              </a:ext>
            </a:extLst>
          </p:cNvPr>
          <p:cNvGrpSpPr/>
          <p:nvPr/>
        </p:nvGrpSpPr>
        <p:grpSpPr>
          <a:xfrm>
            <a:off x="8153400" y="8267700"/>
            <a:ext cx="629202" cy="602615"/>
            <a:chOff x="9144000" y="8693658"/>
            <a:chExt cx="488442" cy="488442"/>
          </a:xfrm>
        </p:grpSpPr>
        <p:grpSp>
          <p:nvGrpSpPr>
            <p:cNvPr id="34" name="Group 15">
              <a:extLst>
                <a:ext uri="{FF2B5EF4-FFF2-40B4-BE49-F238E27FC236}">
                  <a16:creationId xmlns:a16="http://schemas.microsoft.com/office/drawing/2014/main" id="{EA7DFD21-1E31-22F5-405C-6A8FAA0A9B9B}"/>
                </a:ext>
              </a:extLst>
            </p:cNvPr>
            <p:cNvGrpSpPr/>
            <p:nvPr/>
          </p:nvGrpSpPr>
          <p:grpSpPr>
            <a:xfrm>
              <a:off x="9144000" y="8693658"/>
              <a:ext cx="488442" cy="488442"/>
              <a:chOff x="0" y="0"/>
              <a:chExt cx="812800" cy="812800"/>
            </a:xfrm>
          </p:grpSpPr>
          <p:sp>
            <p:nvSpPr>
              <p:cNvPr id="36" name="Freeform 16">
                <a:extLst>
                  <a:ext uri="{FF2B5EF4-FFF2-40B4-BE49-F238E27FC236}">
                    <a16:creationId xmlns:a16="http://schemas.microsoft.com/office/drawing/2014/main" id="{4AB80E76-E8AF-DE0F-3678-51688EF1E90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TextBox 17">
                <a:extLst>
                  <a:ext uri="{FF2B5EF4-FFF2-40B4-BE49-F238E27FC236}">
                    <a16:creationId xmlns:a16="http://schemas.microsoft.com/office/drawing/2014/main" id="{26FF6357-2B0B-8F1B-7CB0-2873DA3AC420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28893" tIns="28893" rIns="28893" bIns="28893" rtlCol="0" anchor="ctr"/>
              <a:lstStyle/>
              <a:p>
                <a:pPr algn="ctr">
                  <a:lnSpc>
                    <a:spcPts val="2067"/>
                  </a:lnSpc>
                </a:pPr>
                <a:endParaRPr/>
              </a:p>
            </p:txBody>
          </p:sp>
        </p:grp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E3684BDE-E004-99D6-FFD3-F5E9693F8D7F}"/>
                </a:ext>
              </a:extLst>
            </p:cNvPr>
            <p:cNvSpPr/>
            <p:nvPr/>
          </p:nvSpPr>
          <p:spPr>
            <a:xfrm>
              <a:off x="9288428" y="8838086"/>
              <a:ext cx="199588" cy="199588"/>
            </a:xfrm>
            <a:custGeom>
              <a:avLst/>
              <a:gdLst/>
              <a:ahLst/>
              <a:cxnLst/>
              <a:rect l="l" t="t" r="r" b="b"/>
              <a:pathLst>
                <a:path w="266117" h="266117">
                  <a:moveTo>
                    <a:pt x="0" y="0"/>
                  </a:moveTo>
                  <a:lnTo>
                    <a:pt x="266116" y="0"/>
                  </a:lnTo>
                  <a:lnTo>
                    <a:pt x="266116" y="266116"/>
                  </a:lnTo>
                  <a:lnTo>
                    <a:pt x="0" y="266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" name="TextBox 9">
            <a:extLst>
              <a:ext uri="{FF2B5EF4-FFF2-40B4-BE49-F238E27FC236}">
                <a16:creationId xmlns:a16="http://schemas.microsoft.com/office/drawing/2014/main" id="{09CF219C-03E2-D7DF-6800-7BCD2DBFF3BB}"/>
              </a:ext>
            </a:extLst>
          </p:cNvPr>
          <p:cNvSpPr txBox="1"/>
          <p:nvPr/>
        </p:nvSpPr>
        <p:spPr>
          <a:xfrm>
            <a:off x="8113983" y="5049441"/>
            <a:ext cx="86106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12000" b="1" dirty="0">
                <a:latin typeface="Klein Bold" panose="020B0604020202020204" charset="0"/>
                <a:ea typeface="Klein Bold"/>
                <a:cs typeface="Klein Bold"/>
                <a:sym typeface="Klein Bold"/>
              </a:rPr>
              <a:t>KOMPUTER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2CDD3C-DF51-7E82-847F-74260B33140A}"/>
              </a:ext>
            </a:extLst>
          </p:cNvPr>
          <p:cNvSpPr txBox="1"/>
          <p:nvPr/>
        </p:nvSpPr>
        <p:spPr>
          <a:xfrm>
            <a:off x="8153400" y="6844725"/>
            <a:ext cx="838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718BAB"/>
                </a:solidFill>
                <a:latin typeface="DM Sans" pitchFamily="2" charset="0"/>
              </a:rPr>
              <a:t>Rafika Rahmawati, </a:t>
            </a:r>
            <a:r>
              <a:rPr lang="en-US" sz="3200" dirty="0" err="1">
                <a:solidFill>
                  <a:srgbClr val="718BAB"/>
                </a:solidFill>
                <a:latin typeface="DM Sans" pitchFamily="2" charset="0"/>
              </a:rPr>
              <a:t>S.Kom</a:t>
            </a:r>
            <a:r>
              <a:rPr lang="en-US" sz="3200" dirty="0">
                <a:solidFill>
                  <a:srgbClr val="718BAB"/>
                </a:solidFill>
                <a:latin typeface="DM Sans" pitchFamily="2" charset="0"/>
              </a:rPr>
              <a:t>., </a:t>
            </a:r>
            <a:r>
              <a:rPr lang="en-US" sz="3200" dirty="0" err="1">
                <a:solidFill>
                  <a:srgbClr val="718BAB"/>
                </a:solidFill>
                <a:latin typeface="DM Sans" pitchFamily="2" charset="0"/>
              </a:rPr>
              <a:t>M.Kom</a:t>
            </a:r>
            <a:r>
              <a:rPr lang="en-US" sz="3200" dirty="0">
                <a:solidFill>
                  <a:srgbClr val="718BAB"/>
                </a:solidFill>
                <a:latin typeface="DM Sans" pitchFamily="2" charset="0"/>
              </a:rPr>
              <a:t>., MBA.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904E4-AD93-C771-BA07-418E87CDD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2DAFACDE-8DA8-C028-5E80-02C0A95F1E5F}"/>
              </a:ext>
            </a:extLst>
          </p:cNvPr>
          <p:cNvSpPr/>
          <p:nvPr/>
        </p:nvSpPr>
        <p:spPr>
          <a:xfrm>
            <a:off x="0" y="0"/>
            <a:ext cx="18287996" cy="2340491"/>
          </a:xfrm>
          <a:custGeom>
            <a:avLst/>
            <a:gdLst/>
            <a:ahLst/>
            <a:cxnLst/>
            <a:rect l="l" t="t" r="r" b="b"/>
            <a:pathLst>
              <a:path w="4816592" h="616426">
                <a:moveTo>
                  <a:pt x="0" y="0"/>
                </a:moveTo>
                <a:lnTo>
                  <a:pt x="4816592" y="0"/>
                </a:lnTo>
                <a:lnTo>
                  <a:pt x="4816592" y="616426"/>
                </a:lnTo>
                <a:lnTo>
                  <a:pt x="0" y="616426"/>
                </a:lnTo>
                <a:close/>
              </a:path>
            </a:pathLst>
          </a:custGeom>
          <a:solidFill>
            <a:srgbClr val="153969"/>
          </a:solidFill>
        </p:spPr>
        <p:txBody>
          <a:bodyPr/>
          <a:lstStyle/>
          <a:p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42453600-5D35-7AA8-91E9-5B87BE7BE595}"/>
              </a:ext>
            </a:extLst>
          </p:cNvPr>
          <p:cNvSpPr txBox="1"/>
          <p:nvPr/>
        </p:nvSpPr>
        <p:spPr>
          <a:xfrm>
            <a:off x="0" y="-216991"/>
            <a:ext cx="18288000" cy="255748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639"/>
              </a:lnSpc>
            </a:pPr>
            <a:endParaRPr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F538565C-E358-6EB5-6AD2-623679785AF5}"/>
              </a:ext>
            </a:extLst>
          </p:cNvPr>
          <p:cNvSpPr txBox="1"/>
          <p:nvPr/>
        </p:nvSpPr>
        <p:spPr>
          <a:xfrm>
            <a:off x="1295400" y="3009900"/>
            <a:ext cx="16078200" cy="68941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6. Tidak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melakukan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ancaman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kekerasan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serta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tidak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menerima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adanya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intimidasi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kekerasan</a:t>
            </a:r>
            <a:endParaRPr lang="en-US" sz="3200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algn="l"/>
            <a:endParaRPr lang="en-US" sz="3200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algn="l"/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7.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Menghormati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orang yang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meyakini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suatu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hal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tetapi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bukan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berarti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atas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isi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keyakinan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atau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kepercayaannya</a:t>
            </a:r>
            <a:endParaRPr lang="en-US" sz="3200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algn="l"/>
            <a:endParaRPr lang="en-US" sz="3200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algn="l"/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8.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Semua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berhak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atas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kehidupan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pribadi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tetapi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harus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menerima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pengawasan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jika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itu adalah demi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kepentingan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publik</a:t>
            </a:r>
            <a:endParaRPr lang="en-US" sz="3200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algn="l"/>
            <a:endParaRPr lang="en-US" sz="3200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algn="l"/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9. Mampu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melawan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penghinaan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pada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reputasi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tanpa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menganggu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atau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membatasi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perdebatan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yang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sah</a:t>
            </a:r>
            <a:endParaRPr lang="en-US" sz="3200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algn="l"/>
            <a:endParaRPr lang="en-US" sz="3200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algn="l"/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10.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Bebas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menantang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batasan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kebebasan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berekspresi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&amp;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informasi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selama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ini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berdasarkan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alasan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untuk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keamanan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nasional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ketertiban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umum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moralitas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&amp;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perlindungan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kekayaan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intelektual</a:t>
            </a:r>
            <a:endParaRPr lang="en-US" sz="3200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</p:txBody>
      </p:sp>
      <p:pic>
        <p:nvPicPr>
          <p:cNvPr id="25" name="Picture 25">
            <a:extLst>
              <a:ext uri="{FF2B5EF4-FFF2-40B4-BE49-F238E27FC236}">
                <a16:creationId xmlns:a16="http://schemas.microsoft.com/office/drawing/2014/main" id="{212B74BB-7BFF-E4DC-FC5F-C6B6CC34497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</a:blip>
          <a:srcRect t="45734" b="45734"/>
          <a:stretch>
            <a:fillRect/>
          </a:stretch>
        </p:blipFill>
        <p:spPr>
          <a:xfrm>
            <a:off x="0" y="0"/>
            <a:ext cx="18288000" cy="2340491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239F4129-1109-886C-6EA7-E247C088266A}"/>
              </a:ext>
            </a:extLst>
          </p:cNvPr>
          <p:cNvSpPr txBox="1"/>
          <p:nvPr/>
        </p:nvSpPr>
        <p:spPr>
          <a:xfrm>
            <a:off x="1295400" y="681334"/>
            <a:ext cx="16649700" cy="1039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10 </a:t>
            </a:r>
            <a:r>
              <a:rPr lang="en-US" sz="60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Prinsip</a:t>
            </a:r>
            <a:r>
              <a:rPr lang="en-US" sz="6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Kebabasan</a:t>
            </a:r>
            <a:r>
              <a:rPr lang="en-US" sz="6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Berpendapat</a:t>
            </a:r>
            <a:endParaRPr lang="en-US" sz="60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Klein Bold"/>
            </a:endParaRPr>
          </a:p>
        </p:txBody>
      </p:sp>
    </p:spTree>
    <p:extLst>
      <p:ext uri="{BB962C8B-B14F-4D97-AF65-F5344CB8AC3E}">
        <p14:creationId xmlns:p14="http://schemas.microsoft.com/office/powerpoint/2010/main" val="3952400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F3620-7520-C989-BA27-8809C73FD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BB58B84C-5305-B35F-4753-1B6A24B790E8}"/>
              </a:ext>
            </a:extLst>
          </p:cNvPr>
          <p:cNvSpPr/>
          <p:nvPr/>
        </p:nvSpPr>
        <p:spPr>
          <a:xfrm>
            <a:off x="0" y="0"/>
            <a:ext cx="18287996" cy="2340491"/>
          </a:xfrm>
          <a:custGeom>
            <a:avLst/>
            <a:gdLst/>
            <a:ahLst/>
            <a:cxnLst/>
            <a:rect l="l" t="t" r="r" b="b"/>
            <a:pathLst>
              <a:path w="4816592" h="616426">
                <a:moveTo>
                  <a:pt x="0" y="0"/>
                </a:moveTo>
                <a:lnTo>
                  <a:pt x="4816592" y="0"/>
                </a:lnTo>
                <a:lnTo>
                  <a:pt x="4816592" y="616426"/>
                </a:lnTo>
                <a:lnTo>
                  <a:pt x="0" y="616426"/>
                </a:lnTo>
                <a:close/>
              </a:path>
            </a:pathLst>
          </a:custGeom>
          <a:solidFill>
            <a:srgbClr val="153969"/>
          </a:solidFill>
        </p:spPr>
        <p:txBody>
          <a:bodyPr/>
          <a:lstStyle/>
          <a:p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4238C23C-5D16-7B9F-D730-AFF5DE89E958}"/>
              </a:ext>
            </a:extLst>
          </p:cNvPr>
          <p:cNvSpPr txBox="1"/>
          <p:nvPr/>
        </p:nvSpPr>
        <p:spPr>
          <a:xfrm>
            <a:off x="0" y="-216991"/>
            <a:ext cx="18288000" cy="255748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639"/>
              </a:lnSpc>
            </a:pPr>
            <a:endParaRPr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5" name="Picture 25">
            <a:extLst>
              <a:ext uri="{FF2B5EF4-FFF2-40B4-BE49-F238E27FC236}">
                <a16:creationId xmlns:a16="http://schemas.microsoft.com/office/drawing/2014/main" id="{34FAA59F-E859-8903-C230-9A4020B920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</a:blip>
          <a:srcRect t="45734" b="45734"/>
          <a:stretch>
            <a:fillRect/>
          </a:stretch>
        </p:blipFill>
        <p:spPr>
          <a:xfrm>
            <a:off x="0" y="0"/>
            <a:ext cx="18288000" cy="2340491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1505CF0A-0F23-ADD9-B2E9-AB89D7D37946}"/>
              </a:ext>
            </a:extLst>
          </p:cNvPr>
          <p:cNvSpPr txBox="1"/>
          <p:nvPr/>
        </p:nvSpPr>
        <p:spPr>
          <a:xfrm>
            <a:off x="1028700" y="3162300"/>
            <a:ext cx="10629900" cy="1039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000" b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Kebebasan</a:t>
            </a:r>
            <a:r>
              <a:rPr lang="en-US" sz="6000" b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 </a:t>
            </a:r>
            <a:r>
              <a:rPr lang="en-US" sz="6000" b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Berekspresi</a:t>
            </a:r>
            <a:endParaRPr lang="en-US" sz="6000" b="1" dirty="0">
              <a:solidFill>
                <a:srgbClr val="718BAB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Klein 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AB403A-ADBB-5205-8452-7A53603645CF}"/>
              </a:ext>
            </a:extLst>
          </p:cNvPr>
          <p:cNvSpPr txBox="1"/>
          <p:nvPr/>
        </p:nvSpPr>
        <p:spPr>
          <a:xfrm>
            <a:off x="1028700" y="4457700"/>
            <a:ext cx="164973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kebebasan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2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menyatakan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2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pendapat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yang </a:t>
            </a:r>
            <a:r>
              <a:rPr lang="en-US" sz="32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berhubungan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2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dengan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200" b="1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publik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atau </a:t>
            </a:r>
            <a:r>
              <a:rPr lang="en-US" sz="3200" b="1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hubungan</a:t>
            </a:r>
            <a:r>
              <a:rPr lang="en-US" sz="32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200" b="1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antar</a:t>
            </a:r>
            <a:r>
              <a:rPr lang="en-US" sz="32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200" b="1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manusia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yang </a:t>
            </a:r>
            <a:r>
              <a:rPr lang="en-US" sz="32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dilindungi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2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dalam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Pasal 19 </a:t>
            </a:r>
            <a:r>
              <a:rPr lang="en-US" sz="32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ayat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(2) KIHSP, dan </a:t>
            </a:r>
            <a:r>
              <a:rPr lang="en-US" sz="32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berkaitan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2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dengan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2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kebebasan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untuk </a:t>
            </a:r>
            <a:r>
              <a:rPr lang="en-US" sz="32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mencari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32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menerima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dan </a:t>
            </a:r>
            <a:r>
              <a:rPr lang="en-US" sz="32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memberikan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2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informasi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dan </a:t>
            </a:r>
            <a:r>
              <a:rPr lang="en-US" sz="32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pemikiran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2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apapun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endParaRPr lang="en-US" sz="3200" b="1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32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Pasal 19 </a:t>
            </a:r>
            <a:r>
              <a:rPr lang="en-US" sz="3200" b="1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ayat</a:t>
            </a:r>
            <a:r>
              <a:rPr lang="en-US" sz="32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(2) KIHSP </a:t>
            </a:r>
            <a:r>
              <a:rPr lang="en-US" sz="32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melindungi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2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semua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2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bentuk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2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ekspresi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dan </a:t>
            </a:r>
            <a:r>
              <a:rPr lang="en-US" sz="32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cara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2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penyebarannya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32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Bentuk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r>
              <a:rPr lang="en-US" sz="32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seperti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itu </a:t>
            </a:r>
            <a:r>
              <a:rPr lang="en-US" sz="32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termasuk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200" b="1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bahasa</a:t>
            </a:r>
            <a:r>
              <a:rPr lang="en-US" sz="32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200" b="1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lisan</a:t>
            </a:r>
            <a:r>
              <a:rPr lang="en-US" sz="32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tulisan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dan </a:t>
            </a:r>
            <a:r>
              <a:rPr lang="en-US" sz="3200" b="1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isyarat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dan </a:t>
            </a:r>
            <a:r>
              <a:rPr lang="en-US" sz="3200" b="1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ekspresi</a:t>
            </a:r>
            <a:r>
              <a:rPr lang="en-US" sz="32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non-verbal </a:t>
            </a:r>
            <a:r>
              <a:rPr lang="en-US" sz="32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seperti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2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gambar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dan </a:t>
            </a:r>
            <a:r>
              <a:rPr lang="en-US" sz="32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objek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2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seni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r>
              <a:rPr lang="en-US" sz="32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Sarana </a:t>
            </a:r>
            <a:r>
              <a:rPr lang="en-US" sz="3200" b="1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ekspresi</a:t>
            </a:r>
            <a:r>
              <a:rPr lang="en-US" sz="32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2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termasuk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2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buku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32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koran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32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pamflet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poster, </a:t>
            </a:r>
            <a:r>
              <a:rPr lang="en-US" sz="32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spanduk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32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pakaian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dan </a:t>
            </a:r>
          </a:p>
          <a:p>
            <a:r>
              <a:rPr lang="en-US" sz="32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pengaduan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/</a:t>
            </a:r>
            <a:r>
              <a:rPr lang="en-US" sz="32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permohonan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2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hukum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32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Kebebasan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pula </a:t>
            </a:r>
            <a:r>
              <a:rPr lang="en-US" sz="32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mencakup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2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semua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2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bentuk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mode </a:t>
            </a:r>
            <a:r>
              <a:rPr lang="en-US" sz="32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ekspresi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audio-visual </a:t>
            </a:r>
            <a:r>
              <a:rPr lang="en-US" sz="32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serta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2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elektronik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dan </a:t>
            </a:r>
            <a:r>
              <a:rPr lang="en-US" sz="32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berbasis</a:t>
            </a:r>
            <a:r>
              <a:rPr lang="en-US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internet.</a:t>
            </a:r>
          </a:p>
        </p:txBody>
      </p:sp>
    </p:spTree>
    <p:extLst>
      <p:ext uri="{BB962C8B-B14F-4D97-AF65-F5344CB8AC3E}">
        <p14:creationId xmlns:p14="http://schemas.microsoft.com/office/powerpoint/2010/main" val="386681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19772-035C-8966-7CE3-6D99E0FD8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61C0B33D-6217-847E-3C17-9B228E172DBD}"/>
              </a:ext>
            </a:extLst>
          </p:cNvPr>
          <p:cNvSpPr/>
          <p:nvPr/>
        </p:nvSpPr>
        <p:spPr>
          <a:xfrm>
            <a:off x="0" y="0"/>
            <a:ext cx="18287996" cy="2340491"/>
          </a:xfrm>
          <a:custGeom>
            <a:avLst/>
            <a:gdLst/>
            <a:ahLst/>
            <a:cxnLst/>
            <a:rect l="l" t="t" r="r" b="b"/>
            <a:pathLst>
              <a:path w="4816592" h="616426">
                <a:moveTo>
                  <a:pt x="0" y="0"/>
                </a:moveTo>
                <a:lnTo>
                  <a:pt x="4816592" y="0"/>
                </a:lnTo>
                <a:lnTo>
                  <a:pt x="4816592" y="616426"/>
                </a:lnTo>
                <a:lnTo>
                  <a:pt x="0" y="616426"/>
                </a:lnTo>
                <a:close/>
              </a:path>
            </a:pathLst>
          </a:custGeom>
          <a:solidFill>
            <a:srgbClr val="153969"/>
          </a:solidFill>
        </p:spPr>
        <p:txBody>
          <a:bodyPr/>
          <a:lstStyle/>
          <a:p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D7F71E2-608E-D61B-006E-B90C11EFDE31}"/>
              </a:ext>
            </a:extLst>
          </p:cNvPr>
          <p:cNvSpPr txBox="1"/>
          <p:nvPr/>
        </p:nvSpPr>
        <p:spPr>
          <a:xfrm>
            <a:off x="0" y="-216991"/>
            <a:ext cx="18288000" cy="255748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639"/>
              </a:lnSpc>
            </a:pPr>
            <a:endParaRPr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C22AF4BE-763A-FDB6-E4C5-FBFAE409D327}"/>
              </a:ext>
            </a:extLst>
          </p:cNvPr>
          <p:cNvSpPr txBox="1"/>
          <p:nvPr/>
        </p:nvSpPr>
        <p:spPr>
          <a:xfrm>
            <a:off x="1295400" y="3009900"/>
            <a:ext cx="14173200" cy="393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Setiap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orang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berhak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untuk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menyampaikan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pidato</a:t>
            </a:r>
            <a:r>
              <a:rPr lang="en-US" sz="3200" b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politik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baik yang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bersifat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politik</a:t>
            </a:r>
            <a:r>
              <a:rPr lang="en-US" sz="3200" b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praktis</a:t>
            </a:r>
            <a:r>
              <a:rPr lang="en-US" sz="3200" b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maupun</a:t>
            </a:r>
            <a:r>
              <a:rPr lang="en-US" sz="3200" b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politik</a:t>
            </a:r>
            <a:r>
              <a:rPr lang="en-US" sz="3200" b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secara </a:t>
            </a:r>
            <a:r>
              <a:rPr lang="en-US" sz="3200" b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umum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sebagai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bagian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dari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kemerdekaan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berbicara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yang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dilindungi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oleh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undang-undang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 </a:t>
            </a:r>
          </a:p>
          <a:p>
            <a:pPr algn="l"/>
            <a:endParaRPr lang="en-US" sz="3200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algn="l"/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Pidato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politik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yang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disampaikan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dalam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berbagai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bentuk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dan media, baik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pidato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secara langsung di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hadapan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masyarakat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ataupun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secara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tidak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langsung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melalui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media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elektronik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misalnya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radio dan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televisi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maupun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media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berbasis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internet,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harus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dihormati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dan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dilindungi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 </a:t>
            </a:r>
          </a:p>
        </p:txBody>
      </p:sp>
      <p:pic>
        <p:nvPicPr>
          <p:cNvPr id="25" name="Picture 25">
            <a:extLst>
              <a:ext uri="{FF2B5EF4-FFF2-40B4-BE49-F238E27FC236}">
                <a16:creationId xmlns:a16="http://schemas.microsoft.com/office/drawing/2014/main" id="{0989AD22-0958-F75C-997D-20334B792F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</a:blip>
          <a:srcRect t="45734" b="45734"/>
          <a:stretch>
            <a:fillRect/>
          </a:stretch>
        </p:blipFill>
        <p:spPr>
          <a:xfrm>
            <a:off x="0" y="0"/>
            <a:ext cx="18288000" cy="2340491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E2190501-3BD6-642C-9C79-64A25912BE38}"/>
              </a:ext>
            </a:extLst>
          </p:cNvPr>
          <p:cNvSpPr txBox="1"/>
          <p:nvPr/>
        </p:nvSpPr>
        <p:spPr>
          <a:xfrm>
            <a:off x="1295400" y="681334"/>
            <a:ext cx="16649700" cy="1039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A. </a:t>
            </a:r>
            <a:r>
              <a:rPr lang="en-US" sz="60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Pidato</a:t>
            </a:r>
            <a:r>
              <a:rPr lang="en-US" sz="6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 &amp; </a:t>
            </a:r>
            <a:r>
              <a:rPr lang="en-US" sz="60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Ekspresi</a:t>
            </a:r>
            <a:r>
              <a:rPr lang="en-US" sz="6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Politik</a:t>
            </a:r>
            <a:endParaRPr lang="en-US" sz="60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Klein Bold"/>
            </a:endParaRPr>
          </a:p>
        </p:txBody>
      </p:sp>
    </p:spTree>
    <p:extLst>
      <p:ext uri="{BB962C8B-B14F-4D97-AF65-F5344CB8AC3E}">
        <p14:creationId xmlns:p14="http://schemas.microsoft.com/office/powerpoint/2010/main" val="823968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8478E-72B7-D931-D6A8-585143343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59E172A9-2ABD-A260-2F1B-7FD1E0A67576}"/>
              </a:ext>
            </a:extLst>
          </p:cNvPr>
          <p:cNvSpPr/>
          <p:nvPr/>
        </p:nvSpPr>
        <p:spPr>
          <a:xfrm>
            <a:off x="0" y="0"/>
            <a:ext cx="18287996" cy="2340491"/>
          </a:xfrm>
          <a:custGeom>
            <a:avLst/>
            <a:gdLst/>
            <a:ahLst/>
            <a:cxnLst/>
            <a:rect l="l" t="t" r="r" b="b"/>
            <a:pathLst>
              <a:path w="4816592" h="616426">
                <a:moveTo>
                  <a:pt x="0" y="0"/>
                </a:moveTo>
                <a:lnTo>
                  <a:pt x="4816592" y="0"/>
                </a:lnTo>
                <a:lnTo>
                  <a:pt x="4816592" y="616426"/>
                </a:lnTo>
                <a:lnTo>
                  <a:pt x="0" y="616426"/>
                </a:lnTo>
                <a:close/>
              </a:path>
            </a:pathLst>
          </a:custGeom>
          <a:solidFill>
            <a:srgbClr val="153969"/>
          </a:solidFill>
        </p:spPr>
        <p:txBody>
          <a:bodyPr/>
          <a:lstStyle/>
          <a:p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34F0B77-2970-D879-47D6-B62B66DA5408}"/>
              </a:ext>
            </a:extLst>
          </p:cNvPr>
          <p:cNvSpPr txBox="1"/>
          <p:nvPr/>
        </p:nvSpPr>
        <p:spPr>
          <a:xfrm>
            <a:off x="0" y="-216991"/>
            <a:ext cx="18288000" cy="255748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639"/>
              </a:lnSpc>
            </a:pPr>
            <a:endParaRPr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55379C65-9EB0-FE32-309E-CAB67E983965}"/>
              </a:ext>
            </a:extLst>
          </p:cNvPr>
          <p:cNvSpPr txBox="1"/>
          <p:nvPr/>
        </p:nvSpPr>
        <p:spPr>
          <a:xfrm>
            <a:off x="1295400" y="3136125"/>
            <a:ext cx="15316200" cy="6401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Istilah “</a:t>
            </a:r>
            <a:r>
              <a:rPr lang="en-US" sz="3200" b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siar</a:t>
            </a:r>
            <a:r>
              <a:rPr lang="en-US" sz="3200" b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keagamaan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”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sering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disandingkan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dengan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istilah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“</a:t>
            </a:r>
            <a:r>
              <a:rPr lang="en-US" sz="3200" b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ekspresi</a:t>
            </a:r>
            <a:r>
              <a:rPr lang="en-US" sz="3200" b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keagamaan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”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Ekspresi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keagamaan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dalam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konteks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ini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adalah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ekspresi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sebagaimana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yang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dilindungi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berdasarkan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Pasal 19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ayat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(2) KIHSP. </a:t>
            </a:r>
          </a:p>
          <a:p>
            <a:pPr algn="l"/>
            <a:endParaRPr lang="en-US" sz="3200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algn="l"/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Cakupan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dari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ekspresi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keagamaan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adalah </a:t>
            </a:r>
            <a:r>
              <a:rPr lang="en-US" sz="3200" b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penggunaan</a:t>
            </a:r>
            <a:r>
              <a:rPr lang="en-US" sz="3200" b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bahasa</a:t>
            </a:r>
            <a:r>
              <a:rPr lang="en-US" sz="3200" b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dan </a:t>
            </a:r>
            <a:r>
              <a:rPr lang="en-US" sz="3200" b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simbol</a:t>
            </a:r>
            <a:endParaRPr lang="en-US" sz="3200" b="1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algn="l"/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simbol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penggunaan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tipe-tipe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pakaian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atau </a:t>
            </a:r>
            <a:r>
              <a:rPr lang="en-US" sz="3200" b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aksesoris</a:t>
            </a:r>
            <a:r>
              <a:rPr lang="en-US" sz="3200" b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keagamaan</a:t>
            </a:r>
            <a:r>
              <a:rPr lang="en-US" sz="3200" b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tertentu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diruang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publik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b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dakwah</a:t>
            </a:r>
            <a:r>
              <a:rPr lang="en-US" sz="3200" b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keagamaan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b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meyakini</a:t>
            </a:r>
            <a:r>
              <a:rPr lang="en-US" sz="3200" b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kebenaran</a:t>
            </a:r>
            <a:r>
              <a:rPr lang="en-US" sz="3200" b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atas</a:t>
            </a:r>
            <a:r>
              <a:rPr lang="en-US" sz="3200" b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agama 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atau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kepercayaannya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b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teks-teks</a:t>
            </a:r>
            <a:r>
              <a:rPr lang="en-US" sz="3200" b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agamaan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serta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berbagai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ekspresi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keagamaan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lainnya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</a:t>
            </a:r>
          </a:p>
          <a:p>
            <a:pPr algn="l"/>
            <a:endParaRPr lang="en-US" sz="3200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algn="l"/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Ekspresi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Keagamaan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merupakan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bagian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dari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“</a:t>
            </a:r>
            <a:r>
              <a:rPr lang="en-US" sz="32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kebebasan</a:t>
            </a:r>
            <a:r>
              <a:rPr lang="en-US" sz="32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berbicara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” yang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berdasarkan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hukum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HAM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internasional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merujuk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pada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kebebasan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berekspresi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yakni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termasuk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hak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untuk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mencari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menerima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dan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menyebarluaskan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informasi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serta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gagasan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dalam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berbagai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bentuk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dan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dengan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alat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apapun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</a:t>
            </a:r>
          </a:p>
        </p:txBody>
      </p:sp>
      <p:pic>
        <p:nvPicPr>
          <p:cNvPr id="25" name="Picture 25">
            <a:extLst>
              <a:ext uri="{FF2B5EF4-FFF2-40B4-BE49-F238E27FC236}">
                <a16:creationId xmlns:a16="http://schemas.microsoft.com/office/drawing/2014/main" id="{427B93AD-C442-8DCA-E210-0506FD51F85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</a:blip>
          <a:srcRect t="45734" b="45734"/>
          <a:stretch>
            <a:fillRect/>
          </a:stretch>
        </p:blipFill>
        <p:spPr>
          <a:xfrm>
            <a:off x="0" y="0"/>
            <a:ext cx="18288000" cy="2340491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2E68369B-6C4B-932B-A2FD-C5725A50E1B2}"/>
              </a:ext>
            </a:extLst>
          </p:cNvPr>
          <p:cNvSpPr txBox="1"/>
          <p:nvPr/>
        </p:nvSpPr>
        <p:spPr>
          <a:xfrm>
            <a:off x="1295400" y="681334"/>
            <a:ext cx="16649700" cy="1039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B. </a:t>
            </a:r>
            <a:r>
              <a:rPr lang="en-US" sz="60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Ekspresi</a:t>
            </a:r>
            <a:r>
              <a:rPr lang="en-US" sz="6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Keagamaan</a:t>
            </a:r>
            <a:endParaRPr lang="en-US" sz="60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Klein Bold"/>
            </a:endParaRPr>
          </a:p>
        </p:txBody>
      </p:sp>
    </p:spTree>
    <p:extLst>
      <p:ext uri="{BB962C8B-B14F-4D97-AF65-F5344CB8AC3E}">
        <p14:creationId xmlns:p14="http://schemas.microsoft.com/office/powerpoint/2010/main" val="3293423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0F13C-B768-3D10-DCC4-3D26C567B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712AE3BD-240E-445A-DCE5-71BD2F96B0FC}"/>
              </a:ext>
            </a:extLst>
          </p:cNvPr>
          <p:cNvSpPr/>
          <p:nvPr/>
        </p:nvSpPr>
        <p:spPr>
          <a:xfrm>
            <a:off x="0" y="0"/>
            <a:ext cx="18287996" cy="2340491"/>
          </a:xfrm>
          <a:custGeom>
            <a:avLst/>
            <a:gdLst/>
            <a:ahLst/>
            <a:cxnLst/>
            <a:rect l="l" t="t" r="r" b="b"/>
            <a:pathLst>
              <a:path w="4816592" h="616426">
                <a:moveTo>
                  <a:pt x="0" y="0"/>
                </a:moveTo>
                <a:lnTo>
                  <a:pt x="4816592" y="0"/>
                </a:lnTo>
                <a:lnTo>
                  <a:pt x="4816592" y="616426"/>
                </a:lnTo>
                <a:lnTo>
                  <a:pt x="0" y="616426"/>
                </a:lnTo>
                <a:close/>
              </a:path>
            </a:pathLst>
          </a:custGeom>
          <a:solidFill>
            <a:srgbClr val="153969"/>
          </a:solidFill>
        </p:spPr>
        <p:txBody>
          <a:bodyPr/>
          <a:lstStyle/>
          <a:p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44C521CE-D01A-5F38-D50A-13A4528C3728}"/>
              </a:ext>
            </a:extLst>
          </p:cNvPr>
          <p:cNvSpPr txBox="1"/>
          <p:nvPr/>
        </p:nvSpPr>
        <p:spPr>
          <a:xfrm>
            <a:off x="0" y="-216991"/>
            <a:ext cx="18288000" cy="255748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639"/>
              </a:lnSpc>
            </a:pPr>
            <a:endParaRPr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C3034B1D-AB28-649B-FBF3-E2877ABB5D1E}"/>
              </a:ext>
            </a:extLst>
          </p:cNvPr>
          <p:cNvSpPr txBox="1"/>
          <p:nvPr/>
        </p:nvSpPr>
        <p:spPr>
          <a:xfrm>
            <a:off x="1295400" y="3136125"/>
            <a:ext cx="15316200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Istilah “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kebebasan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ekspresi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seni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” atau “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kebebasan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seni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”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sering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digunakan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secara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bergantian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 </a:t>
            </a:r>
          </a:p>
          <a:p>
            <a:pPr algn="l"/>
            <a:endParaRPr lang="en-US" sz="3200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algn="l"/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UNESCO atau Badan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Perserikatan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Bangsa-Bangsa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tentang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Pendidikan,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Keilmuan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dan </a:t>
            </a:r>
          </a:p>
          <a:p>
            <a:pPr algn="l"/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Kebudayaan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mendefinisikan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bahwa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kebebasan</a:t>
            </a:r>
            <a:r>
              <a:rPr lang="en-US" sz="3200" b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berkesenian</a:t>
            </a:r>
            <a:r>
              <a:rPr lang="en-US" sz="3200" b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adalah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kebebasan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untuk </a:t>
            </a:r>
          </a:p>
          <a:p>
            <a:pPr algn="l"/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berimajinasi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menciptakan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dan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mendistribusikan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ekspresi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budaya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yang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beragam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bebas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dari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sensor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pemerintah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campur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tangan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politik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atau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tekanan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dari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aktor-aktor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non-negara. </a:t>
            </a:r>
          </a:p>
          <a:p>
            <a:pPr algn="l"/>
            <a:endParaRPr lang="en-US" sz="3200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algn="l"/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Bentuk-bentuk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ekspresi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seni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mencakup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semua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aktivitas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dan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bentuk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seni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diantaranya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: (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)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lukisan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dan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gambar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; (ii)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mematung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; (iii) drama; (iv)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musik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; (v)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tarian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;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penulisan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kreatif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; dan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fotografi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</a:t>
            </a:r>
            <a:endParaRPr lang="en-US" sz="3200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</p:txBody>
      </p:sp>
      <p:pic>
        <p:nvPicPr>
          <p:cNvPr id="25" name="Picture 25">
            <a:extLst>
              <a:ext uri="{FF2B5EF4-FFF2-40B4-BE49-F238E27FC236}">
                <a16:creationId xmlns:a16="http://schemas.microsoft.com/office/drawing/2014/main" id="{0541EFE9-E091-E5CF-DB37-DC98B999361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</a:blip>
          <a:srcRect t="45734" b="45734"/>
          <a:stretch>
            <a:fillRect/>
          </a:stretch>
        </p:blipFill>
        <p:spPr>
          <a:xfrm>
            <a:off x="0" y="0"/>
            <a:ext cx="18288000" cy="2340491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412F480E-C530-875F-7C81-F2C4FC9CC0A3}"/>
              </a:ext>
            </a:extLst>
          </p:cNvPr>
          <p:cNvSpPr txBox="1"/>
          <p:nvPr/>
        </p:nvSpPr>
        <p:spPr>
          <a:xfrm>
            <a:off x="1295400" y="681334"/>
            <a:ext cx="16649700" cy="1039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C. </a:t>
            </a:r>
            <a:r>
              <a:rPr lang="en-US" sz="60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Ekspresi</a:t>
            </a:r>
            <a:r>
              <a:rPr lang="en-US" sz="6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 Seni</a:t>
            </a:r>
          </a:p>
        </p:txBody>
      </p:sp>
    </p:spTree>
    <p:extLst>
      <p:ext uri="{BB962C8B-B14F-4D97-AF65-F5344CB8AC3E}">
        <p14:creationId xmlns:p14="http://schemas.microsoft.com/office/powerpoint/2010/main" val="817036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10D16-40E4-E021-D1FD-7EE37E7B9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B88C402F-E47A-A811-551A-C67315A4375A}"/>
              </a:ext>
            </a:extLst>
          </p:cNvPr>
          <p:cNvSpPr/>
          <p:nvPr/>
        </p:nvSpPr>
        <p:spPr>
          <a:xfrm>
            <a:off x="0" y="0"/>
            <a:ext cx="18287996" cy="2340491"/>
          </a:xfrm>
          <a:custGeom>
            <a:avLst/>
            <a:gdLst/>
            <a:ahLst/>
            <a:cxnLst/>
            <a:rect l="l" t="t" r="r" b="b"/>
            <a:pathLst>
              <a:path w="4816592" h="616426">
                <a:moveTo>
                  <a:pt x="0" y="0"/>
                </a:moveTo>
                <a:lnTo>
                  <a:pt x="4816592" y="0"/>
                </a:lnTo>
                <a:lnTo>
                  <a:pt x="4816592" y="616426"/>
                </a:lnTo>
                <a:lnTo>
                  <a:pt x="0" y="616426"/>
                </a:lnTo>
                <a:close/>
              </a:path>
            </a:pathLst>
          </a:custGeom>
          <a:solidFill>
            <a:srgbClr val="153969"/>
          </a:solidFill>
        </p:spPr>
        <p:txBody>
          <a:bodyPr/>
          <a:lstStyle/>
          <a:p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0A72F8D-1B6D-D712-7736-164217ED4048}"/>
              </a:ext>
            </a:extLst>
          </p:cNvPr>
          <p:cNvSpPr txBox="1"/>
          <p:nvPr/>
        </p:nvSpPr>
        <p:spPr>
          <a:xfrm>
            <a:off x="0" y="-216991"/>
            <a:ext cx="18288000" cy="255748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639"/>
              </a:lnSpc>
            </a:pPr>
            <a:endParaRPr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B9A2AF95-AAB6-D3E2-327C-E5E61C867AC4}"/>
              </a:ext>
            </a:extLst>
          </p:cNvPr>
          <p:cNvSpPr txBox="1"/>
          <p:nvPr/>
        </p:nvSpPr>
        <p:spPr>
          <a:xfrm>
            <a:off x="1295400" y="3136125"/>
            <a:ext cx="16154400" cy="6401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Definisi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“</a:t>
            </a:r>
            <a:r>
              <a:rPr lang="en-US" sz="3200" b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ungkapan</a:t>
            </a:r>
            <a:r>
              <a:rPr lang="en-US" sz="3200" b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simbolik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” secara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umum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adalah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suatu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bentuk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komunikasi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non-verbal atau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tidak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tertulis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yang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dilakukan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dengan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tujuan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untuk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mengkomunikasikan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gagasan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keyakinan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atau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pandangan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tertentu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atau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spesifik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termasuk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pandangan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politik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</a:t>
            </a:r>
          </a:p>
          <a:p>
            <a:pPr algn="l"/>
            <a:endParaRPr lang="en-US" sz="3200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algn="l"/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Bahwa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terdapat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banyak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contoh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dari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tindakan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simbolik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yang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bertujuan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untuk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mengkomunikasikan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pandangan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tertentu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diantaranya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adalah </a:t>
            </a:r>
            <a:r>
              <a:rPr lang="en-US" sz="32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pembakaran</a:t>
            </a:r>
            <a:r>
              <a:rPr lang="en-US" sz="32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bendera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pengibaran</a:t>
            </a:r>
            <a:r>
              <a:rPr lang="en-US" sz="32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bendera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memakai</a:t>
            </a:r>
            <a:r>
              <a:rPr lang="en-US" sz="32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seragam</a:t>
            </a:r>
            <a:r>
              <a:rPr lang="en-US" sz="32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atau </a:t>
            </a:r>
            <a:r>
              <a:rPr lang="en-US" sz="32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tanda-tanda</a:t>
            </a:r>
            <a:r>
              <a:rPr lang="en-US" sz="32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angkatan</a:t>
            </a:r>
            <a:r>
              <a:rPr lang="en-US" sz="32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bersenjata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menghormat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atau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menolak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menghormati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bendera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marching,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protes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dengan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diam, slogan di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kaos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tertentu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lirik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musik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pertunjukan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drama,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pembakaran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foto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pejabat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penggunaan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simbol-simbol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tubuh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dan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sebagainya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</a:t>
            </a:r>
          </a:p>
          <a:p>
            <a:pPr algn="l"/>
            <a:endParaRPr lang="en-US" sz="3200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algn="l"/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Penggunaan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ungkapan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simbolik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ini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seringkali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dimaksudkan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untuk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memberikan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pesan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yang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tidak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dapat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disampaikan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melalui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kata-kata dan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akan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berdampak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lebih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efektif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</a:t>
            </a:r>
          </a:p>
        </p:txBody>
      </p:sp>
      <p:pic>
        <p:nvPicPr>
          <p:cNvPr id="25" name="Picture 25">
            <a:extLst>
              <a:ext uri="{FF2B5EF4-FFF2-40B4-BE49-F238E27FC236}">
                <a16:creationId xmlns:a16="http://schemas.microsoft.com/office/drawing/2014/main" id="{9B759C28-63E5-3660-7F32-13E449D175E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</a:blip>
          <a:srcRect t="45734" b="45734"/>
          <a:stretch>
            <a:fillRect/>
          </a:stretch>
        </p:blipFill>
        <p:spPr>
          <a:xfrm>
            <a:off x="0" y="0"/>
            <a:ext cx="18288000" cy="2340491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7A7DD500-A117-A93D-79FA-01ED97490BB5}"/>
              </a:ext>
            </a:extLst>
          </p:cNvPr>
          <p:cNvSpPr txBox="1"/>
          <p:nvPr/>
        </p:nvSpPr>
        <p:spPr>
          <a:xfrm>
            <a:off x="1295400" y="681334"/>
            <a:ext cx="16649700" cy="1039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D. </a:t>
            </a:r>
            <a:r>
              <a:rPr lang="en-US" sz="60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Ekspresi</a:t>
            </a:r>
            <a:r>
              <a:rPr lang="en-US" sz="6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Simbolik</a:t>
            </a:r>
            <a:endParaRPr lang="en-US" sz="60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Klein Bold"/>
            </a:endParaRPr>
          </a:p>
        </p:txBody>
      </p:sp>
    </p:spTree>
    <p:extLst>
      <p:ext uri="{BB962C8B-B14F-4D97-AF65-F5344CB8AC3E}">
        <p14:creationId xmlns:p14="http://schemas.microsoft.com/office/powerpoint/2010/main" val="2372100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4F075-C61A-B2CA-E4BA-669B784F5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1DC04DF7-6FA7-CB68-45E4-7E1CC3380AB1}"/>
              </a:ext>
            </a:extLst>
          </p:cNvPr>
          <p:cNvSpPr/>
          <p:nvPr/>
        </p:nvSpPr>
        <p:spPr>
          <a:xfrm>
            <a:off x="0" y="0"/>
            <a:ext cx="18287996" cy="2340491"/>
          </a:xfrm>
          <a:custGeom>
            <a:avLst/>
            <a:gdLst/>
            <a:ahLst/>
            <a:cxnLst/>
            <a:rect l="l" t="t" r="r" b="b"/>
            <a:pathLst>
              <a:path w="4816592" h="616426">
                <a:moveTo>
                  <a:pt x="0" y="0"/>
                </a:moveTo>
                <a:lnTo>
                  <a:pt x="4816592" y="0"/>
                </a:lnTo>
                <a:lnTo>
                  <a:pt x="4816592" y="616426"/>
                </a:lnTo>
                <a:lnTo>
                  <a:pt x="0" y="616426"/>
                </a:lnTo>
                <a:close/>
              </a:path>
            </a:pathLst>
          </a:custGeom>
          <a:solidFill>
            <a:srgbClr val="153969"/>
          </a:solidFill>
        </p:spPr>
        <p:txBody>
          <a:bodyPr/>
          <a:lstStyle/>
          <a:p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1F50A857-324A-8F5E-E25A-DE409DCE01B2}"/>
              </a:ext>
            </a:extLst>
          </p:cNvPr>
          <p:cNvSpPr txBox="1"/>
          <p:nvPr/>
        </p:nvSpPr>
        <p:spPr>
          <a:xfrm>
            <a:off x="0" y="-216991"/>
            <a:ext cx="18288000" cy="255748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639"/>
              </a:lnSpc>
            </a:pPr>
            <a:endParaRPr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4D382B18-CF76-5E5D-3B39-C8164F08FE13}"/>
              </a:ext>
            </a:extLst>
          </p:cNvPr>
          <p:cNvSpPr txBox="1"/>
          <p:nvPr/>
        </p:nvSpPr>
        <p:spPr>
          <a:xfrm>
            <a:off x="1295400" y="3136125"/>
            <a:ext cx="15697200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sv-SE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Jaminan kebebasan pers meliputi jaminan </a:t>
            </a:r>
            <a:r>
              <a:rPr lang="sv-SE" sz="3200" b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hak-hak jurnalis</a:t>
            </a:r>
            <a:r>
              <a:rPr lang="sv-SE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kerja jurnalistik untuk mendapatkan </a:t>
            </a:r>
            <a:r>
              <a:rPr lang="sv-SE" sz="3200" b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akses informasi, kebebasan editorial</a:t>
            </a:r>
            <a:r>
              <a:rPr lang="sv-SE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serta kebebasan mendirikan usaha </a:t>
            </a:r>
            <a:r>
              <a:rPr lang="sv-SE" sz="3200" b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penerbitan maupun penyiaran</a:t>
            </a:r>
            <a:r>
              <a:rPr lang="sv-SE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 </a:t>
            </a:r>
          </a:p>
          <a:p>
            <a:pPr algn="l"/>
            <a:endParaRPr lang="sv-SE" sz="3200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algn="l"/>
            <a:r>
              <a:rPr lang="sv-SE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Monopoli atas media massa, campur tangan kuasa politik dan ekonomi, dilarang karena akan mempengaruhi kebebasan pers menjalankan fungsinya. </a:t>
            </a:r>
            <a:endParaRPr lang="en-US" sz="3200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</p:txBody>
      </p:sp>
      <p:pic>
        <p:nvPicPr>
          <p:cNvPr id="25" name="Picture 25">
            <a:extLst>
              <a:ext uri="{FF2B5EF4-FFF2-40B4-BE49-F238E27FC236}">
                <a16:creationId xmlns:a16="http://schemas.microsoft.com/office/drawing/2014/main" id="{9DFE0B05-7B95-AD60-35FC-84FF13F8D45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</a:blip>
          <a:srcRect t="45734" b="45734"/>
          <a:stretch>
            <a:fillRect/>
          </a:stretch>
        </p:blipFill>
        <p:spPr>
          <a:xfrm>
            <a:off x="0" y="0"/>
            <a:ext cx="18288000" cy="2340491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26915438-2660-0686-D801-5ECF422E9399}"/>
              </a:ext>
            </a:extLst>
          </p:cNvPr>
          <p:cNvSpPr txBox="1"/>
          <p:nvPr/>
        </p:nvSpPr>
        <p:spPr>
          <a:xfrm>
            <a:off x="1295400" y="681334"/>
            <a:ext cx="16649700" cy="1039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E. </a:t>
            </a:r>
            <a:r>
              <a:rPr lang="en-US" sz="60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Kebebasan</a:t>
            </a:r>
            <a:r>
              <a:rPr lang="en-US" sz="6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 Pers</a:t>
            </a:r>
          </a:p>
        </p:txBody>
      </p:sp>
    </p:spTree>
    <p:extLst>
      <p:ext uri="{BB962C8B-B14F-4D97-AF65-F5344CB8AC3E}">
        <p14:creationId xmlns:p14="http://schemas.microsoft.com/office/powerpoint/2010/main" val="896047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42768-EEF2-1EEA-421B-074F16442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4512964B-7A48-4F17-379B-E51BD9B28D2E}"/>
              </a:ext>
            </a:extLst>
          </p:cNvPr>
          <p:cNvSpPr/>
          <p:nvPr/>
        </p:nvSpPr>
        <p:spPr>
          <a:xfrm>
            <a:off x="0" y="0"/>
            <a:ext cx="18287996" cy="2340491"/>
          </a:xfrm>
          <a:custGeom>
            <a:avLst/>
            <a:gdLst/>
            <a:ahLst/>
            <a:cxnLst/>
            <a:rect l="l" t="t" r="r" b="b"/>
            <a:pathLst>
              <a:path w="4816592" h="616426">
                <a:moveTo>
                  <a:pt x="0" y="0"/>
                </a:moveTo>
                <a:lnTo>
                  <a:pt x="4816592" y="0"/>
                </a:lnTo>
                <a:lnTo>
                  <a:pt x="4816592" y="616426"/>
                </a:lnTo>
                <a:lnTo>
                  <a:pt x="0" y="616426"/>
                </a:lnTo>
                <a:close/>
              </a:path>
            </a:pathLst>
          </a:custGeom>
          <a:solidFill>
            <a:srgbClr val="153969"/>
          </a:solidFill>
        </p:spPr>
        <p:txBody>
          <a:bodyPr/>
          <a:lstStyle/>
          <a:p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1ED73FAF-E92C-6F8C-E5D7-2F41E7DF0F50}"/>
              </a:ext>
            </a:extLst>
          </p:cNvPr>
          <p:cNvSpPr txBox="1"/>
          <p:nvPr/>
        </p:nvSpPr>
        <p:spPr>
          <a:xfrm>
            <a:off x="0" y="-216991"/>
            <a:ext cx="18288000" cy="255748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639"/>
              </a:lnSpc>
            </a:pPr>
            <a:endParaRPr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CF765792-466A-E85C-57C7-A3AC609F3B80}"/>
              </a:ext>
            </a:extLst>
          </p:cNvPr>
          <p:cNvSpPr txBox="1"/>
          <p:nvPr/>
        </p:nvSpPr>
        <p:spPr>
          <a:xfrm>
            <a:off x="1295400" y="3390900"/>
            <a:ext cx="15697200" cy="393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sv-SE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Negara wajib memastikan </a:t>
            </a:r>
            <a:r>
              <a:rPr lang="sv-SE" sz="3200" b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akses atas internet bagi setiap orang </a:t>
            </a:r>
            <a:r>
              <a:rPr lang="sv-SE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sebagai bagian dari akses atas informasi dan informasi publik.</a:t>
            </a:r>
          </a:p>
          <a:p>
            <a:pPr algn="l"/>
            <a:endParaRPr lang="sv-SE" sz="3200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algn="l"/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Akses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atas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internet adalah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hak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dasar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bagi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setiap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orang. Pada 27 Juni 2016, Dewan HAM </a:t>
            </a:r>
          </a:p>
          <a:p>
            <a:pPr algn="l"/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Perserikatan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Bangsa-Bangsa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mengeluarkan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resolusi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yang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menegaskan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pentingnya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promosi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proteksi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dan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penikmatan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hak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asasi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manusia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atas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internet yang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menekankan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bahwa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akses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atas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internet menjadi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hak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setiap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orang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sehingga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harus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dijamin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dan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dilindungi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 </a:t>
            </a:r>
          </a:p>
        </p:txBody>
      </p:sp>
      <p:pic>
        <p:nvPicPr>
          <p:cNvPr id="25" name="Picture 25">
            <a:extLst>
              <a:ext uri="{FF2B5EF4-FFF2-40B4-BE49-F238E27FC236}">
                <a16:creationId xmlns:a16="http://schemas.microsoft.com/office/drawing/2014/main" id="{FD2AD52F-E1E4-E415-2E82-0A95E1AAC8E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</a:blip>
          <a:srcRect t="45734" b="45734"/>
          <a:stretch>
            <a:fillRect/>
          </a:stretch>
        </p:blipFill>
        <p:spPr>
          <a:xfrm>
            <a:off x="0" y="0"/>
            <a:ext cx="18288000" cy="2340491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56519337-873E-9523-FE15-58DBFB6970A6}"/>
              </a:ext>
            </a:extLst>
          </p:cNvPr>
          <p:cNvSpPr txBox="1"/>
          <p:nvPr/>
        </p:nvSpPr>
        <p:spPr>
          <a:xfrm>
            <a:off x="1295400" y="681334"/>
            <a:ext cx="16649700" cy="1039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F. Hak Atas Internet</a:t>
            </a:r>
          </a:p>
        </p:txBody>
      </p:sp>
    </p:spTree>
    <p:extLst>
      <p:ext uri="{BB962C8B-B14F-4D97-AF65-F5344CB8AC3E}">
        <p14:creationId xmlns:p14="http://schemas.microsoft.com/office/powerpoint/2010/main" val="310377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43458-12C2-81D9-3781-B3DB16A1C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CDF86A75-1A92-30BE-0C00-AADD2A6E21FF}"/>
              </a:ext>
            </a:extLst>
          </p:cNvPr>
          <p:cNvSpPr/>
          <p:nvPr/>
        </p:nvSpPr>
        <p:spPr>
          <a:xfrm>
            <a:off x="0" y="0"/>
            <a:ext cx="18287996" cy="2340491"/>
          </a:xfrm>
          <a:custGeom>
            <a:avLst/>
            <a:gdLst/>
            <a:ahLst/>
            <a:cxnLst/>
            <a:rect l="l" t="t" r="r" b="b"/>
            <a:pathLst>
              <a:path w="4816592" h="616426">
                <a:moveTo>
                  <a:pt x="0" y="0"/>
                </a:moveTo>
                <a:lnTo>
                  <a:pt x="4816592" y="0"/>
                </a:lnTo>
                <a:lnTo>
                  <a:pt x="4816592" y="616426"/>
                </a:lnTo>
                <a:lnTo>
                  <a:pt x="0" y="616426"/>
                </a:lnTo>
                <a:close/>
              </a:path>
            </a:pathLst>
          </a:custGeom>
          <a:solidFill>
            <a:srgbClr val="153969"/>
          </a:solidFill>
        </p:spPr>
        <p:txBody>
          <a:bodyPr/>
          <a:lstStyle/>
          <a:p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EEB8F68-E9E3-193E-9119-1165A7D9C578}"/>
              </a:ext>
            </a:extLst>
          </p:cNvPr>
          <p:cNvSpPr txBox="1"/>
          <p:nvPr/>
        </p:nvSpPr>
        <p:spPr>
          <a:xfrm>
            <a:off x="0" y="-216991"/>
            <a:ext cx="18288000" cy="255748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639"/>
              </a:lnSpc>
            </a:pPr>
            <a:endParaRPr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9AC0F376-EFA2-466A-ACB5-651DB737A76F}"/>
              </a:ext>
            </a:extLst>
          </p:cNvPr>
          <p:cNvSpPr txBox="1"/>
          <p:nvPr/>
        </p:nvSpPr>
        <p:spPr>
          <a:xfrm>
            <a:off x="1295400" y="3390900"/>
            <a:ext cx="15697200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sv-SE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Informasi publik adalah informasi yang dihasilkan, disimpan, dikelola, dikirim, dan/atau diterima oleh suatu badan publik yang berkaitan dengan penyelenggara dan penyelenggaraan negara dan/atau penyelenggara dan penyelenggaraan badan publik lainnya serta informasi lain yang berkaitan dengan kepentingan publik. </a:t>
            </a:r>
          </a:p>
          <a:p>
            <a:pPr algn="l"/>
            <a:endParaRPr lang="sv-SE" sz="3200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algn="l"/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Negara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wajib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memenuhi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hak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setiap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orang untuk </a:t>
            </a:r>
            <a:r>
              <a:rPr lang="en-US" sz="32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memperoleh</a:t>
            </a:r>
            <a:r>
              <a:rPr lang="en-US" sz="32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informasi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 Badan Publik </a:t>
            </a:r>
          </a:p>
          <a:p>
            <a:pPr algn="l"/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berkewajiban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untuk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menyediakan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dan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melayani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permintaan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informasi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secara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cepat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tepat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waktu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biaya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ringan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/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proporsional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dan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cara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sederhana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 </a:t>
            </a:r>
          </a:p>
          <a:p>
            <a:pPr algn="l"/>
            <a:endParaRPr lang="en-US" sz="3200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algn="l"/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Hak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atas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informasi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khususnya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informasi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publik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wajib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disediakan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oleh badan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publik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melalui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media yang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mudah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diakses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dan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terjangkau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baik secara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ekonomi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fisik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maupun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budaya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 </a:t>
            </a:r>
            <a:endParaRPr lang="en-US" dirty="0">
              <a:sym typeface="Helios"/>
            </a:endParaRPr>
          </a:p>
        </p:txBody>
      </p:sp>
      <p:pic>
        <p:nvPicPr>
          <p:cNvPr id="25" name="Picture 25">
            <a:extLst>
              <a:ext uri="{FF2B5EF4-FFF2-40B4-BE49-F238E27FC236}">
                <a16:creationId xmlns:a16="http://schemas.microsoft.com/office/drawing/2014/main" id="{A3659AE0-A2EF-145D-4ACC-F596A8DDC25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</a:blip>
          <a:srcRect t="45734" b="45734"/>
          <a:stretch>
            <a:fillRect/>
          </a:stretch>
        </p:blipFill>
        <p:spPr>
          <a:xfrm>
            <a:off x="0" y="0"/>
            <a:ext cx="18288000" cy="2340491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8477F665-D71A-9E26-746B-CAF37F68D186}"/>
              </a:ext>
            </a:extLst>
          </p:cNvPr>
          <p:cNvSpPr txBox="1"/>
          <p:nvPr/>
        </p:nvSpPr>
        <p:spPr>
          <a:xfrm>
            <a:off x="1295400" y="681334"/>
            <a:ext cx="16649700" cy="1039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G. Hak </a:t>
            </a:r>
            <a:r>
              <a:rPr lang="en-US" sz="60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atas</a:t>
            </a:r>
            <a:r>
              <a:rPr lang="en-US" sz="6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Informasi</a:t>
            </a:r>
            <a:r>
              <a:rPr lang="en-US" sz="6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 &amp; </a:t>
            </a:r>
            <a:r>
              <a:rPr lang="en-US" sz="60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Informasi</a:t>
            </a:r>
            <a:r>
              <a:rPr lang="en-US" sz="6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 Publik</a:t>
            </a:r>
          </a:p>
        </p:txBody>
      </p:sp>
    </p:spTree>
    <p:extLst>
      <p:ext uri="{BB962C8B-B14F-4D97-AF65-F5344CB8AC3E}">
        <p14:creationId xmlns:p14="http://schemas.microsoft.com/office/powerpoint/2010/main" val="3231646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6DA3A-229C-44EB-00D5-B57A5B682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B8229EED-885B-C844-C64B-ACAF1A6D4C90}"/>
              </a:ext>
            </a:extLst>
          </p:cNvPr>
          <p:cNvSpPr/>
          <p:nvPr/>
        </p:nvSpPr>
        <p:spPr>
          <a:xfrm>
            <a:off x="0" y="0"/>
            <a:ext cx="18287996" cy="2340491"/>
          </a:xfrm>
          <a:custGeom>
            <a:avLst/>
            <a:gdLst/>
            <a:ahLst/>
            <a:cxnLst/>
            <a:rect l="l" t="t" r="r" b="b"/>
            <a:pathLst>
              <a:path w="4816592" h="616426">
                <a:moveTo>
                  <a:pt x="0" y="0"/>
                </a:moveTo>
                <a:lnTo>
                  <a:pt x="4816592" y="0"/>
                </a:lnTo>
                <a:lnTo>
                  <a:pt x="4816592" y="616426"/>
                </a:lnTo>
                <a:lnTo>
                  <a:pt x="0" y="616426"/>
                </a:lnTo>
                <a:close/>
              </a:path>
            </a:pathLst>
          </a:custGeom>
          <a:solidFill>
            <a:srgbClr val="153969"/>
          </a:solidFill>
        </p:spPr>
        <p:txBody>
          <a:bodyPr/>
          <a:lstStyle/>
          <a:p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F5E25E54-488B-469A-9011-C8D1832A3A13}"/>
              </a:ext>
            </a:extLst>
          </p:cNvPr>
          <p:cNvSpPr txBox="1"/>
          <p:nvPr/>
        </p:nvSpPr>
        <p:spPr>
          <a:xfrm>
            <a:off x="0" y="-216991"/>
            <a:ext cx="18288000" cy="255748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639"/>
              </a:lnSpc>
            </a:pPr>
            <a:endParaRPr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0A4613A5-83B5-483C-9802-263749B7F742}"/>
              </a:ext>
            </a:extLst>
          </p:cNvPr>
          <p:cNvSpPr txBox="1"/>
          <p:nvPr/>
        </p:nvSpPr>
        <p:spPr>
          <a:xfrm>
            <a:off x="1295400" y="3390900"/>
            <a:ext cx="15697200" cy="5693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sv-SE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Pasal 9 ayat (1) UU Dikti, mendefinisikan “Kebebasan akademik sebagaimana dimaksud dalam Pasal 8 ayat (1) merupakan kebebasan Sivitas Akademika dalam Pendidikan Tinggi untuk mendalami dan mengembangkan Ilmu Pengetahuan dan Teknologi secara bertanggung jawab melalui pelaksanaan Tridharma.”</a:t>
            </a:r>
          </a:p>
          <a:p>
            <a:pPr algn="l"/>
            <a:endParaRPr lang="sv-SE" sz="3200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algn="l"/>
            <a:r>
              <a:rPr lang="sv-SE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Secara umum, ada dua komponen berkaitan dengan prinsip kebebasan akademik, yakni: </a:t>
            </a:r>
          </a:p>
          <a:p>
            <a:pPr marL="514350" indent="-514350" algn="l">
              <a:buFont typeface="+mj-lt"/>
              <a:buAutoNum type="alphaLcPeriod"/>
            </a:pPr>
            <a:r>
              <a:rPr lang="sv-SE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Pertama, Kebebasan Akademik bagi komunitas anggotanya. Dalam bahasa hukum di Indonesia sebut sebagai </a:t>
            </a:r>
            <a:r>
              <a:rPr lang="sv-SE" sz="3200" b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Civitas Akademik</a:t>
            </a:r>
            <a:r>
              <a:rPr lang="sv-SE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yang terdiri dari dosen dan mahasiswa, baik sebagai individu maupun kelompok; </a:t>
            </a:r>
          </a:p>
          <a:p>
            <a:pPr marL="514350" indent="-514350" algn="l">
              <a:buFont typeface="+mj-lt"/>
              <a:buAutoNum type="alphaLcPeriod"/>
            </a:pPr>
            <a:r>
              <a:rPr lang="sv-SE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Kedua, Kebebasan bagi Universitas, atau kerapkali disebut sebagai Otonomi Kampus. </a:t>
            </a:r>
          </a:p>
          <a:p>
            <a:pPr algn="l"/>
            <a:endParaRPr lang="sv-SE" sz="3200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algn="l"/>
            <a:endParaRPr lang="en-US" dirty="0">
              <a:sym typeface="Helios"/>
            </a:endParaRPr>
          </a:p>
        </p:txBody>
      </p:sp>
      <p:pic>
        <p:nvPicPr>
          <p:cNvPr id="25" name="Picture 25">
            <a:extLst>
              <a:ext uri="{FF2B5EF4-FFF2-40B4-BE49-F238E27FC236}">
                <a16:creationId xmlns:a16="http://schemas.microsoft.com/office/drawing/2014/main" id="{B22DBD45-B949-B997-44B1-52EEA05E69B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</a:blip>
          <a:srcRect t="45734" b="45734"/>
          <a:stretch>
            <a:fillRect/>
          </a:stretch>
        </p:blipFill>
        <p:spPr>
          <a:xfrm>
            <a:off x="0" y="0"/>
            <a:ext cx="18288000" cy="2340491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FE72EBDD-F307-11EB-4B58-29C304BFFDB0}"/>
              </a:ext>
            </a:extLst>
          </p:cNvPr>
          <p:cNvSpPr txBox="1"/>
          <p:nvPr/>
        </p:nvSpPr>
        <p:spPr>
          <a:xfrm>
            <a:off x="1295400" y="681334"/>
            <a:ext cx="16649700" cy="1039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H. </a:t>
            </a:r>
            <a:r>
              <a:rPr lang="en-US" sz="60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Kebebasan</a:t>
            </a:r>
            <a:r>
              <a:rPr lang="en-US" sz="6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 Akademik</a:t>
            </a:r>
          </a:p>
        </p:txBody>
      </p:sp>
    </p:spTree>
    <p:extLst>
      <p:ext uri="{BB962C8B-B14F-4D97-AF65-F5344CB8AC3E}">
        <p14:creationId xmlns:p14="http://schemas.microsoft.com/office/powerpoint/2010/main" val="3500984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E2D5B-76BB-9E92-5FF1-E9CAF2136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C90F4908-B96C-660E-C340-0EF1B3464B08}"/>
              </a:ext>
            </a:extLst>
          </p:cNvPr>
          <p:cNvSpPr/>
          <p:nvPr/>
        </p:nvSpPr>
        <p:spPr>
          <a:xfrm>
            <a:off x="0" y="0"/>
            <a:ext cx="18287996" cy="2340491"/>
          </a:xfrm>
          <a:custGeom>
            <a:avLst/>
            <a:gdLst/>
            <a:ahLst/>
            <a:cxnLst/>
            <a:rect l="l" t="t" r="r" b="b"/>
            <a:pathLst>
              <a:path w="4816592" h="616426">
                <a:moveTo>
                  <a:pt x="0" y="0"/>
                </a:moveTo>
                <a:lnTo>
                  <a:pt x="4816592" y="0"/>
                </a:lnTo>
                <a:lnTo>
                  <a:pt x="4816592" y="616426"/>
                </a:lnTo>
                <a:lnTo>
                  <a:pt x="0" y="616426"/>
                </a:lnTo>
                <a:close/>
              </a:path>
            </a:pathLst>
          </a:custGeom>
          <a:solidFill>
            <a:srgbClr val="153969"/>
          </a:solidFill>
        </p:spPr>
        <p:txBody>
          <a:bodyPr/>
          <a:lstStyle/>
          <a:p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3BEF240-BCFE-213A-EED0-93E373A1769C}"/>
              </a:ext>
            </a:extLst>
          </p:cNvPr>
          <p:cNvSpPr txBox="1"/>
          <p:nvPr/>
        </p:nvSpPr>
        <p:spPr>
          <a:xfrm>
            <a:off x="0" y="-216991"/>
            <a:ext cx="18288000" cy="255748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639"/>
              </a:lnSpc>
            </a:pPr>
            <a:endParaRPr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A8090548-CDC3-BC5C-186C-B417734706FF}"/>
              </a:ext>
            </a:extLst>
          </p:cNvPr>
          <p:cNvSpPr txBox="1"/>
          <p:nvPr/>
        </p:nvSpPr>
        <p:spPr>
          <a:xfrm>
            <a:off x="1028700" y="3086100"/>
            <a:ext cx="6896100" cy="1039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000" b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Hak </a:t>
            </a:r>
            <a:r>
              <a:rPr lang="en-US" sz="6000" b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Asasi</a:t>
            </a:r>
            <a:r>
              <a:rPr lang="en-US" sz="6000" b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 </a:t>
            </a:r>
            <a:r>
              <a:rPr lang="en-US" sz="6000" b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Manusia</a:t>
            </a:r>
            <a:endParaRPr lang="en-US" sz="6000" b="1" dirty="0">
              <a:solidFill>
                <a:srgbClr val="718BAB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Klein Bold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9730B03E-E898-23DF-7C4E-4D684CE118B7}"/>
              </a:ext>
            </a:extLst>
          </p:cNvPr>
          <p:cNvSpPr txBox="1"/>
          <p:nvPr/>
        </p:nvSpPr>
        <p:spPr>
          <a:xfrm>
            <a:off x="1028700" y="4475728"/>
            <a:ext cx="13677900" cy="2646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Hak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dasar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yang secara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kodrati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melekat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pada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diri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manusia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bersifat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universal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dan </a:t>
            </a:r>
            <a:r>
              <a:rPr lang="en-US" sz="3200" b="1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langgeng</a:t>
            </a:r>
            <a:r>
              <a:rPr lang="en-US" sz="32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(yang) oleh </a:t>
            </a:r>
            <a:r>
              <a:rPr lang="en-US" sz="32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karena</a:t>
            </a:r>
            <a:r>
              <a:rPr lang="en-US" sz="32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itu </a:t>
            </a:r>
            <a:r>
              <a:rPr lang="en-US" sz="32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harus</a:t>
            </a:r>
            <a:r>
              <a:rPr lang="en-US" sz="32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dilindungi</a:t>
            </a:r>
            <a:r>
              <a:rPr lang="en-US" sz="32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dihormati</a:t>
            </a:r>
            <a:r>
              <a:rPr lang="en-US" sz="32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dipertahankan</a:t>
            </a:r>
            <a:r>
              <a:rPr lang="en-US" sz="32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dan </a:t>
            </a:r>
            <a:r>
              <a:rPr lang="en-US" sz="32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tidak</a:t>
            </a:r>
            <a:r>
              <a:rPr lang="en-US" sz="32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boleh </a:t>
            </a:r>
            <a:r>
              <a:rPr lang="en-US" sz="32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diabaikan</a:t>
            </a:r>
            <a:r>
              <a:rPr lang="en-US" sz="32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dikurangi</a:t>
            </a:r>
            <a:r>
              <a:rPr lang="en-US" sz="32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atau </a:t>
            </a:r>
            <a:r>
              <a:rPr lang="en-US" sz="32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dirampas</a:t>
            </a:r>
            <a:r>
              <a:rPr lang="en-US" sz="32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oleh </a:t>
            </a:r>
            <a:r>
              <a:rPr lang="en-US" sz="32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siapapun</a:t>
            </a:r>
            <a:endParaRPr lang="en-US" sz="3200" i="1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algn="l"/>
            <a:endParaRPr lang="en-US" sz="2800" i="1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algn="l"/>
            <a:endParaRPr lang="en-US" sz="2400" i="1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algn="l"/>
            <a:r>
              <a:rPr lang="en-US" sz="24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- </a:t>
            </a:r>
            <a:r>
              <a:rPr lang="en-US" sz="24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Undang-Undang</a:t>
            </a:r>
            <a:r>
              <a:rPr lang="en-US" sz="24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RI No. 39 tahun 1999</a:t>
            </a:r>
            <a:endParaRPr lang="en-US" sz="2400" i="1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</p:txBody>
      </p:sp>
      <p:pic>
        <p:nvPicPr>
          <p:cNvPr id="25" name="Picture 25">
            <a:extLst>
              <a:ext uri="{FF2B5EF4-FFF2-40B4-BE49-F238E27FC236}">
                <a16:creationId xmlns:a16="http://schemas.microsoft.com/office/drawing/2014/main" id="{77115822-F191-6E81-8C46-32BC971BF6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</a:blip>
          <a:srcRect t="45734" b="45734"/>
          <a:stretch>
            <a:fillRect/>
          </a:stretch>
        </p:blipFill>
        <p:spPr>
          <a:xfrm>
            <a:off x="0" y="0"/>
            <a:ext cx="18288000" cy="234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94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DFE40-C1AE-C365-1625-B0A0C4693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BEE532FB-99FF-1FA4-F1C0-EF69AB55F355}"/>
              </a:ext>
            </a:extLst>
          </p:cNvPr>
          <p:cNvSpPr/>
          <p:nvPr/>
        </p:nvSpPr>
        <p:spPr>
          <a:xfrm>
            <a:off x="0" y="0"/>
            <a:ext cx="18287996" cy="2340491"/>
          </a:xfrm>
          <a:custGeom>
            <a:avLst/>
            <a:gdLst/>
            <a:ahLst/>
            <a:cxnLst/>
            <a:rect l="l" t="t" r="r" b="b"/>
            <a:pathLst>
              <a:path w="4816592" h="616426">
                <a:moveTo>
                  <a:pt x="0" y="0"/>
                </a:moveTo>
                <a:lnTo>
                  <a:pt x="4816592" y="0"/>
                </a:lnTo>
                <a:lnTo>
                  <a:pt x="4816592" y="616426"/>
                </a:lnTo>
                <a:lnTo>
                  <a:pt x="0" y="616426"/>
                </a:lnTo>
                <a:close/>
              </a:path>
            </a:pathLst>
          </a:custGeom>
          <a:solidFill>
            <a:srgbClr val="153969"/>
          </a:solidFill>
        </p:spPr>
        <p:txBody>
          <a:bodyPr/>
          <a:lstStyle/>
          <a:p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1BB9D76-774B-BDDA-42E7-BB49CA064757}"/>
              </a:ext>
            </a:extLst>
          </p:cNvPr>
          <p:cNvSpPr txBox="1"/>
          <p:nvPr/>
        </p:nvSpPr>
        <p:spPr>
          <a:xfrm>
            <a:off x="0" y="-216991"/>
            <a:ext cx="18288000" cy="255748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639"/>
              </a:lnSpc>
            </a:pPr>
            <a:endParaRPr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ED1ADCA7-E2BB-B113-0D26-0F12FA18BFE3}"/>
              </a:ext>
            </a:extLst>
          </p:cNvPr>
          <p:cNvSpPr txBox="1"/>
          <p:nvPr/>
        </p:nvSpPr>
        <p:spPr>
          <a:xfrm>
            <a:off x="1295400" y="3390900"/>
            <a:ext cx="11049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sv-SE" sz="40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Cari contoh kasus yang berkaitan dengan Kebebasan Berpendapat &amp; Berekspresi!</a:t>
            </a:r>
            <a:endParaRPr lang="en-US" sz="2400" dirty="0">
              <a:sym typeface="Helios"/>
            </a:endParaRPr>
          </a:p>
        </p:txBody>
      </p:sp>
      <p:pic>
        <p:nvPicPr>
          <p:cNvPr id="25" name="Picture 25">
            <a:extLst>
              <a:ext uri="{FF2B5EF4-FFF2-40B4-BE49-F238E27FC236}">
                <a16:creationId xmlns:a16="http://schemas.microsoft.com/office/drawing/2014/main" id="{CC35383F-4886-3734-AF6C-0FC6051A1E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</a:blip>
          <a:srcRect t="45734" b="45734"/>
          <a:stretch>
            <a:fillRect/>
          </a:stretch>
        </p:blipFill>
        <p:spPr>
          <a:xfrm>
            <a:off x="0" y="0"/>
            <a:ext cx="18288000" cy="2340491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97E55AB7-58A1-996D-4167-A2A4F0BCBBAB}"/>
              </a:ext>
            </a:extLst>
          </p:cNvPr>
          <p:cNvSpPr txBox="1"/>
          <p:nvPr/>
        </p:nvSpPr>
        <p:spPr>
          <a:xfrm>
            <a:off x="1295400" y="681334"/>
            <a:ext cx="16649700" cy="1039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Discuss</a:t>
            </a:r>
          </a:p>
        </p:txBody>
      </p:sp>
    </p:spTree>
    <p:extLst>
      <p:ext uri="{BB962C8B-B14F-4D97-AF65-F5344CB8AC3E}">
        <p14:creationId xmlns:p14="http://schemas.microsoft.com/office/powerpoint/2010/main" val="2190371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3CA4E-04C8-81FA-04EF-3F1A44BF4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2194350C-3AE8-3304-66CE-BDED319C5EA7}"/>
              </a:ext>
            </a:extLst>
          </p:cNvPr>
          <p:cNvSpPr/>
          <p:nvPr/>
        </p:nvSpPr>
        <p:spPr>
          <a:xfrm>
            <a:off x="0" y="0"/>
            <a:ext cx="18287996" cy="2340491"/>
          </a:xfrm>
          <a:custGeom>
            <a:avLst/>
            <a:gdLst/>
            <a:ahLst/>
            <a:cxnLst/>
            <a:rect l="l" t="t" r="r" b="b"/>
            <a:pathLst>
              <a:path w="4816592" h="616426">
                <a:moveTo>
                  <a:pt x="0" y="0"/>
                </a:moveTo>
                <a:lnTo>
                  <a:pt x="4816592" y="0"/>
                </a:lnTo>
                <a:lnTo>
                  <a:pt x="4816592" y="616426"/>
                </a:lnTo>
                <a:lnTo>
                  <a:pt x="0" y="616426"/>
                </a:lnTo>
                <a:close/>
              </a:path>
            </a:pathLst>
          </a:custGeom>
          <a:solidFill>
            <a:srgbClr val="153969"/>
          </a:solidFill>
        </p:spPr>
        <p:txBody>
          <a:bodyPr/>
          <a:lstStyle/>
          <a:p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12B85380-E67B-6383-E18B-4DE036F7AE1B}"/>
              </a:ext>
            </a:extLst>
          </p:cNvPr>
          <p:cNvSpPr txBox="1"/>
          <p:nvPr/>
        </p:nvSpPr>
        <p:spPr>
          <a:xfrm>
            <a:off x="0" y="-216991"/>
            <a:ext cx="18288000" cy="255748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639"/>
              </a:lnSpc>
            </a:pPr>
            <a:endParaRPr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38027771-44AD-BA8F-936E-9E9CAB490A91}"/>
              </a:ext>
            </a:extLst>
          </p:cNvPr>
          <p:cNvSpPr txBox="1"/>
          <p:nvPr/>
        </p:nvSpPr>
        <p:spPr>
          <a:xfrm>
            <a:off x="1028700" y="3086100"/>
            <a:ext cx="10629900" cy="1039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000" b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Kebebasan</a:t>
            </a:r>
            <a:r>
              <a:rPr lang="en-US" sz="6000" b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 </a:t>
            </a:r>
            <a:r>
              <a:rPr lang="en-US" sz="6000" b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Berpendapat</a:t>
            </a:r>
            <a:endParaRPr lang="en-US" sz="6000" b="1" dirty="0">
              <a:solidFill>
                <a:srgbClr val="718BAB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Klein Bold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5DCF411A-0DCC-A813-62D9-95FE666CD8DE}"/>
              </a:ext>
            </a:extLst>
          </p:cNvPr>
          <p:cNvSpPr txBox="1"/>
          <p:nvPr/>
        </p:nvSpPr>
        <p:spPr>
          <a:xfrm>
            <a:off x="1028700" y="4475728"/>
            <a:ext cx="1482090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6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sebagaimana</a:t>
            </a:r>
            <a:r>
              <a:rPr lang="en-US" sz="36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6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diatur</a:t>
            </a:r>
            <a:r>
              <a:rPr lang="en-US" sz="36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6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dalam</a:t>
            </a:r>
            <a:r>
              <a:rPr lang="en-US" sz="36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Pasal 19 </a:t>
            </a:r>
            <a:r>
              <a:rPr lang="en-US" sz="36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ayat</a:t>
            </a:r>
            <a:r>
              <a:rPr lang="en-US" sz="36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(1) KIHSP, </a:t>
            </a:r>
            <a:br>
              <a:rPr lang="en-US" sz="36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</a:br>
            <a:r>
              <a:rPr lang="en-US" sz="36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kebebasan</a:t>
            </a:r>
            <a:r>
              <a:rPr lang="en-US" sz="36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6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pribadi</a:t>
            </a:r>
            <a:r>
              <a:rPr lang="en-US" sz="36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6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merupakan</a:t>
            </a:r>
            <a:r>
              <a:rPr lang="en-US" sz="36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yang </a:t>
            </a:r>
            <a:r>
              <a:rPr lang="en-US" sz="36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berkaitan</a:t>
            </a:r>
            <a:r>
              <a:rPr lang="en-US" sz="36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6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dengan</a:t>
            </a:r>
            <a:r>
              <a:rPr lang="en-US" sz="36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6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fikiran</a:t>
            </a:r>
            <a:r>
              <a:rPr lang="en-US" sz="36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yang </a:t>
            </a:r>
            <a:r>
              <a:rPr lang="en-US" sz="36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dimilikinya</a:t>
            </a:r>
            <a:r>
              <a:rPr lang="en-US" sz="36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 </a:t>
            </a:r>
          </a:p>
          <a:p>
            <a:pPr algn="l"/>
            <a:endParaRPr lang="en-US" sz="3600" i="1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algn="l"/>
            <a:r>
              <a:rPr lang="en-US" sz="36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Kebebasan</a:t>
            </a:r>
            <a:r>
              <a:rPr lang="en-US" sz="36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6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berpendapat</a:t>
            </a:r>
            <a:r>
              <a:rPr lang="en-US" sz="36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6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merupakan</a:t>
            </a:r>
            <a:r>
              <a:rPr lang="en-US" sz="36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6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suatu</a:t>
            </a:r>
            <a:r>
              <a:rPr lang="en-US" sz="36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600" b="1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kemerdekaan</a:t>
            </a:r>
            <a:r>
              <a:rPr lang="en-US" sz="36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6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bagi</a:t>
            </a:r>
            <a:r>
              <a:rPr lang="en-US" sz="36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6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seseorang</a:t>
            </a:r>
            <a:r>
              <a:rPr lang="en-US" sz="36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untuk </a:t>
            </a:r>
            <a:r>
              <a:rPr lang="en-US" sz="3600" b="1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mengeluarkan</a:t>
            </a:r>
            <a:r>
              <a:rPr lang="en-US" sz="3600" b="1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ide </a:t>
            </a:r>
            <a:r>
              <a:rPr lang="en-US" sz="36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atau </a:t>
            </a:r>
            <a:r>
              <a:rPr lang="en-US" sz="3600" b="1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gagasan</a:t>
            </a:r>
            <a:r>
              <a:rPr lang="en-US" sz="36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6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tentang</a:t>
            </a:r>
            <a:r>
              <a:rPr lang="en-US" sz="36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6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sesuatu</a:t>
            </a:r>
            <a:r>
              <a:rPr lang="en-US" sz="36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 </a:t>
            </a:r>
          </a:p>
        </p:txBody>
      </p:sp>
      <p:pic>
        <p:nvPicPr>
          <p:cNvPr id="25" name="Picture 25">
            <a:extLst>
              <a:ext uri="{FF2B5EF4-FFF2-40B4-BE49-F238E27FC236}">
                <a16:creationId xmlns:a16="http://schemas.microsoft.com/office/drawing/2014/main" id="{D9E90D3B-F43C-A6FB-B89E-CA5565C12BE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</a:blip>
          <a:srcRect t="45734" b="45734"/>
          <a:stretch>
            <a:fillRect/>
          </a:stretch>
        </p:blipFill>
        <p:spPr>
          <a:xfrm>
            <a:off x="0" y="0"/>
            <a:ext cx="18288000" cy="234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43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162E7-7591-4C4D-0F46-54D199AC1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334F0AD6-CEA4-9532-D1F9-B2D34CFCBEA5}"/>
              </a:ext>
            </a:extLst>
          </p:cNvPr>
          <p:cNvSpPr/>
          <p:nvPr/>
        </p:nvSpPr>
        <p:spPr>
          <a:xfrm>
            <a:off x="0" y="0"/>
            <a:ext cx="18287996" cy="2340491"/>
          </a:xfrm>
          <a:custGeom>
            <a:avLst/>
            <a:gdLst/>
            <a:ahLst/>
            <a:cxnLst/>
            <a:rect l="l" t="t" r="r" b="b"/>
            <a:pathLst>
              <a:path w="4816592" h="616426">
                <a:moveTo>
                  <a:pt x="0" y="0"/>
                </a:moveTo>
                <a:lnTo>
                  <a:pt x="4816592" y="0"/>
                </a:lnTo>
                <a:lnTo>
                  <a:pt x="4816592" y="616426"/>
                </a:lnTo>
                <a:lnTo>
                  <a:pt x="0" y="616426"/>
                </a:lnTo>
                <a:close/>
              </a:path>
            </a:pathLst>
          </a:custGeom>
          <a:solidFill>
            <a:srgbClr val="153969"/>
          </a:solidFill>
        </p:spPr>
        <p:txBody>
          <a:bodyPr/>
          <a:lstStyle/>
          <a:p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F3571021-5A53-9B13-A2C7-91E73F5EE475}"/>
              </a:ext>
            </a:extLst>
          </p:cNvPr>
          <p:cNvSpPr txBox="1"/>
          <p:nvPr/>
        </p:nvSpPr>
        <p:spPr>
          <a:xfrm>
            <a:off x="0" y="-216991"/>
            <a:ext cx="18288000" cy="255748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639"/>
              </a:lnSpc>
            </a:pPr>
            <a:endParaRPr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17E90F9A-36CD-DDA0-8A8F-658C0079C526}"/>
              </a:ext>
            </a:extLst>
          </p:cNvPr>
          <p:cNvSpPr txBox="1"/>
          <p:nvPr/>
        </p:nvSpPr>
        <p:spPr>
          <a:xfrm>
            <a:off x="1314448" y="3771900"/>
            <a:ext cx="156591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l">
              <a:buAutoNum type="arabicParenBoth"/>
            </a:pP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Setiap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orang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berhak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untuk </a:t>
            </a:r>
            <a:r>
              <a:rPr lang="en-US" sz="32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berkomunikasi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dan </a:t>
            </a:r>
            <a:r>
              <a:rPr lang="en-US" sz="32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memperoleh</a:t>
            </a:r>
            <a:r>
              <a:rPr lang="en-US" sz="32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informasi</a:t>
            </a:r>
            <a:r>
              <a:rPr lang="en-US" sz="32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yang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diperlukan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untuk </a:t>
            </a:r>
            <a:r>
              <a:rPr lang="en-US" sz="32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mengembangkan</a:t>
            </a:r>
            <a:r>
              <a:rPr lang="en-US" sz="32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pribadi</a:t>
            </a:r>
            <a:r>
              <a:rPr lang="en-US" sz="3200" b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dan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lingkungan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sosialnya</a:t>
            </a:r>
            <a:endParaRPr lang="en-US" sz="3200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marL="514350" indent="-514350" algn="l">
              <a:buAutoNum type="arabicParenBoth"/>
            </a:pPr>
            <a:endParaRPr lang="en-US" sz="3200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marL="514350" indent="-514350" algn="l">
              <a:buAutoNum type="arabicParenBoth"/>
            </a:pP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Setiap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orang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berhak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untuk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mencari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memperoleh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memiliki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menyimpan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mengolah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dan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menyampaikan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informasi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dengan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menggunakan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segala</a:t>
            </a:r>
            <a:r>
              <a:rPr lang="en-US" sz="3200" b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jenis</a:t>
            </a:r>
            <a:r>
              <a:rPr lang="en-US" sz="3200" b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sarana</a:t>
            </a:r>
            <a:r>
              <a:rPr lang="en-US" sz="3200" b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yang </a:t>
            </a:r>
            <a:r>
              <a:rPr lang="en-US" sz="3200" b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tersedia</a:t>
            </a:r>
            <a:endParaRPr lang="en-US" sz="3200" b="1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marL="514350" indent="-514350" algn="l">
              <a:buAutoNum type="arabicParenBoth"/>
            </a:pPr>
            <a:endParaRPr lang="en-US" sz="3200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marL="514350" indent="-514350" algn="l">
              <a:buAutoNum type="arabicParenBoth"/>
            </a:pPr>
            <a:endParaRPr lang="en-US" sz="3200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algn="ctr"/>
            <a:r>
              <a:rPr lang="en-US" sz="3200" b="1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Tap MPR No. VII/MPR/1998 </a:t>
            </a:r>
            <a:r>
              <a:rPr lang="en-US" sz="3200" b="1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pasal</a:t>
            </a:r>
            <a:r>
              <a:rPr lang="en-US" sz="3200" b="1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14</a:t>
            </a:r>
            <a:endParaRPr lang="en-US" sz="2800" b="1" i="1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</p:txBody>
      </p:sp>
      <p:pic>
        <p:nvPicPr>
          <p:cNvPr id="25" name="Picture 25">
            <a:extLst>
              <a:ext uri="{FF2B5EF4-FFF2-40B4-BE49-F238E27FC236}">
                <a16:creationId xmlns:a16="http://schemas.microsoft.com/office/drawing/2014/main" id="{74957EE5-0706-79D8-D908-1ACBE97C6E1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</a:blip>
          <a:srcRect t="45734" b="45734"/>
          <a:stretch>
            <a:fillRect/>
          </a:stretch>
        </p:blipFill>
        <p:spPr>
          <a:xfrm>
            <a:off x="0" y="0"/>
            <a:ext cx="18288000" cy="234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38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241E539-07F2-B239-610C-E78CF36B9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AAF7EDE3-7C47-87F8-EB76-686FD4F427A7}"/>
              </a:ext>
            </a:extLst>
          </p:cNvPr>
          <p:cNvSpPr/>
          <p:nvPr/>
        </p:nvSpPr>
        <p:spPr>
          <a:xfrm>
            <a:off x="0" y="0"/>
            <a:ext cx="18287996" cy="2340491"/>
          </a:xfrm>
          <a:custGeom>
            <a:avLst/>
            <a:gdLst/>
            <a:ahLst/>
            <a:cxnLst/>
            <a:rect l="l" t="t" r="r" b="b"/>
            <a:pathLst>
              <a:path w="4816592" h="616426">
                <a:moveTo>
                  <a:pt x="0" y="0"/>
                </a:moveTo>
                <a:lnTo>
                  <a:pt x="4816592" y="0"/>
                </a:lnTo>
                <a:lnTo>
                  <a:pt x="4816592" y="616426"/>
                </a:lnTo>
                <a:lnTo>
                  <a:pt x="0" y="616426"/>
                </a:lnTo>
                <a:close/>
              </a:path>
            </a:pathLst>
          </a:custGeom>
          <a:solidFill>
            <a:srgbClr val="153969"/>
          </a:solidFill>
        </p:spPr>
        <p:txBody>
          <a:bodyPr/>
          <a:lstStyle/>
          <a:p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DF292A2-C01B-F749-92D6-E0B57DA52D50}"/>
              </a:ext>
            </a:extLst>
          </p:cNvPr>
          <p:cNvSpPr txBox="1"/>
          <p:nvPr/>
        </p:nvSpPr>
        <p:spPr>
          <a:xfrm>
            <a:off x="0" y="-216991"/>
            <a:ext cx="18288000" cy="255748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639"/>
              </a:lnSpc>
            </a:pPr>
            <a:endParaRPr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FEBA43EE-A5E6-B5E9-FBC2-40B2C74CC37F}"/>
              </a:ext>
            </a:extLst>
          </p:cNvPr>
          <p:cNvSpPr txBox="1"/>
          <p:nvPr/>
        </p:nvSpPr>
        <p:spPr>
          <a:xfrm>
            <a:off x="1028700" y="3086100"/>
            <a:ext cx="16649700" cy="2206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000" b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Deklarasi</a:t>
            </a:r>
            <a:r>
              <a:rPr lang="en-US" sz="6000" b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 Universal Hak </a:t>
            </a:r>
            <a:r>
              <a:rPr lang="en-US" sz="6000" b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Asasi</a:t>
            </a:r>
            <a:r>
              <a:rPr lang="en-US" sz="6000" b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 </a:t>
            </a:r>
            <a:r>
              <a:rPr lang="en-US" sz="6000" b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Manusia</a:t>
            </a:r>
            <a:r>
              <a:rPr lang="en-US" sz="6000" b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 </a:t>
            </a:r>
          </a:p>
          <a:p>
            <a:pPr algn="l">
              <a:lnSpc>
                <a:spcPts val="9099"/>
              </a:lnSpc>
            </a:pPr>
            <a:r>
              <a:rPr lang="en-US" sz="6000" b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(“DUHAM”) Pasal 1</a:t>
            </a:r>
            <a:endParaRPr lang="en-US" sz="6000" b="1" dirty="0">
              <a:solidFill>
                <a:srgbClr val="718BAB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Klein Bold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DD8CA08C-CE3E-7EB8-8528-B946D2A2320E}"/>
              </a:ext>
            </a:extLst>
          </p:cNvPr>
          <p:cNvSpPr txBox="1"/>
          <p:nvPr/>
        </p:nvSpPr>
        <p:spPr>
          <a:xfrm>
            <a:off x="1044742" y="6037826"/>
            <a:ext cx="15546805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“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semua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orang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dilahirkan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merdeka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dan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mempunyai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martabat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dan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hak-hak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yang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sama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 Mereka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dikaruniai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akal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dan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hati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nurani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dan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hendaknya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bergaul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satu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sama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lain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dalam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persaudaraan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.”</a:t>
            </a:r>
            <a:endParaRPr lang="en-US" sz="2400" i="1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</p:txBody>
      </p:sp>
      <p:pic>
        <p:nvPicPr>
          <p:cNvPr id="25" name="Picture 25">
            <a:extLst>
              <a:ext uri="{FF2B5EF4-FFF2-40B4-BE49-F238E27FC236}">
                <a16:creationId xmlns:a16="http://schemas.microsoft.com/office/drawing/2014/main" id="{8F948A29-F9CC-178D-0E39-C20E701F564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</a:blip>
          <a:srcRect t="45734" b="45734"/>
          <a:stretch>
            <a:fillRect/>
          </a:stretch>
        </p:blipFill>
        <p:spPr>
          <a:xfrm>
            <a:off x="0" y="0"/>
            <a:ext cx="18288000" cy="234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82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A25C2-53CB-7042-F4F4-EBE4C6BBC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98719CE8-BB12-79AC-2D18-38C8C78CE5B3}"/>
              </a:ext>
            </a:extLst>
          </p:cNvPr>
          <p:cNvSpPr/>
          <p:nvPr/>
        </p:nvSpPr>
        <p:spPr>
          <a:xfrm>
            <a:off x="0" y="0"/>
            <a:ext cx="18287996" cy="2340491"/>
          </a:xfrm>
          <a:custGeom>
            <a:avLst/>
            <a:gdLst/>
            <a:ahLst/>
            <a:cxnLst/>
            <a:rect l="l" t="t" r="r" b="b"/>
            <a:pathLst>
              <a:path w="4816592" h="616426">
                <a:moveTo>
                  <a:pt x="0" y="0"/>
                </a:moveTo>
                <a:lnTo>
                  <a:pt x="4816592" y="0"/>
                </a:lnTo>
                <a:lnTo>
                  <a:pt x="4816592" y="616426"/>
                </a:lnTo>
                <a:lnTo>
                  <a:pt x="0" y="616426"/>
                </a:lnTo>
                <a:close/>
              </a:path>
            </a:pathLst>
          </a:custGeom>
          <a:solidFill>
            <a:srgbClr val="153969"/>
          </a:solidFill>
        </p:spPr>
        <p:txBody>
          <a:bodyPr/>
          <a:lstStyle/>
          <a:p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DD2E65B-037D-3607-1354-43B89ADE991B}"/>
              </a:ext>
            </a:extLst>
          </p:cNvPr>
          <p:cNvSpPr txBox="1"/>
          <p:nvPr/>
        </p:nvSpPr>
        <p:spPr>
          <a:xfrm>
            <a:off x="0" y="-216991"/>
            <a:ext cx="18288000" cy="255748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639"/>
              </a:lnSpc>
            </a:pPr>
            <a:endParaRPr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6F73ABEA-9214-1953-A483-AA2116A67E09}"/>
              </a:ext>
            </a:extLst>
          </p:cNvPr>
          <p:cNvSpPr txBox="1"/>
          <p:nvPr/>
        </p:nvSpPr>
        <p:spPr>
          <a:xfrm>
            <a:off x="1028700" y="3086100"/>
            <a:ext cx="16649700" cy="2206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99"/>
              </a:lnSpc>
            </a:pPr>
            <a:r>
              <a:rPr lang="en-US" sz="6000" b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Deklarasi</a:t>
            </a:r>
            <a:r>
              <a:rPr lang="en-US" sz="6000" b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 Universal Hak </a:t>
            </a:r>
            <a:r>
              <a:rPr lang="en-US" sz="6000" b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Asasi</a:t>
            </a:r>
            <a:r>
              <a:rPr lang="en-US" sz="6000" b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 </a:t>
            </a:r>
            <a:r>
              <a:rPr lang="en-US" sz="6000" b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Manusia</a:t>
            </a:r>
            <a:r>
              <a:rPr lang="en-US" sz="6000" b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 </a:t>
            </a:r>
          </a:p>
          <a:p>
            <a:pPr algn="l">
              <a:lnSpc>
                <a:spcPts val="9099"/>
              </a:lnSpc>
            </a:pPr>
            <a:r>
              <a:rPr lang="en-US" sz="6000" b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“DUHAM” PBB Pasal 19</a:t>
            </a:r>
            <a:endParaRPr lang="en-US" sz="6000" b="1" dirty="0">
              <a:solidFill>
                <a:srgbClr val="718BAB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Klein Bold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A9A81DB3-7E46-A5D6-99EC-722041299A4B}"/>
              </a:ext>
            </a:extLst>
          </p:cNvPr>
          <p:cNvSpPr txBox="1"/>
          <p:nvPr/>
        </p:nvSpPr>
        <p:spPr>
          <a:xfrm>
            <a:off x="1058197" y="6134100"/>
            <a:ext cx="15546805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Setiap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orang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berhak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atas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kebebasan</a:t>
            </a:r>
            <a:r>
              <a:rPr lang="en-US" sz="3200" b="1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berpendapat</a:t>
            </a:r>
            <a:r>
              <a:rPr lang="en-US" sz="3200" b="1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dan </a:t>
            </a:r>
            <a:r>
              <a:rPr lang="en-US" sz="3200" b="1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berekspresi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dalam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hal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ini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mencakup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kebebasan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untuk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berpegang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teguh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pada </a:t>
            </a:r>
            <a:r>
              <a:rPr lang="en-US" sz="3200" b="1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pendapat</a:t>
            </a:r>
            <a:r>
              <a:rPr lang="en-US" sz="3200" b="1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tertentu</a:t>
            </a:r>
            <a:r>
              <a:rPr lang="en-US" sz="3200" b="1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tanpa</a:t>
            </a:r>
            <a:r>
              <a:rPr lang="en-US" sz="3200" b="1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mendapatkan</a:t>
            </a:r>
            <a:r>
              <a:rPr lang="en-US" sz="3200" b="1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gangguan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dan untuk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mencari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menerima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dan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menyampaikan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informasi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dan ide/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gagasan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melalui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media </a:t>
            </a:r>
            <a:r>
              <a:rPr lang="en-US" sz="3200" b="1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apa</a:t>
            </a:r>
            <a:r>
              <a:rPr lang="en-US" sz="3200" b="1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saja</a:t>
            </a:r>
            <a:r>
              <a:rPr lang="en-US" sz="3200" b="1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tanpa</a:t>
            </a:r>
            <a:r>
              <a:rPr lang="en-US" sz="3200" b="1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ada</a:t>
            </a:r>
            <a:r>
              <a:rPr lang="en-US" sz="3200" b="1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batasan</a:t>
            </a:r>
            <a:r>
              <a:rPr lang="en-US" sz="3200" b="1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</a:t>
            </a:r>
            <a:endParaRPr lang="en-US" sz="2400" b="1" i="1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</p:txBody>
      </p:sp>
      <p:pic>
        <p:nvPicPr>
          <p:cNvPr id="25" name="Picture 25">
            <a:extLst>
              <a:ext uri="{FF2B5EF4-FFF2-40B4-BE49-F238E27FC236}">
                <a16:creationId xmlns:a16="http://schemas.microsoft.com/office/drawing/2014/main" id="{C7F5C117-8D4C-9495-968B-D70A8249299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</a:blip>
          <a:srcRect t="45734" b="45734"/>
          <a:stretch>
            <a:fillRect/>
          </a:stretch>
        </p:blipFill>
        <p:spPr>
          <a:xfrm>
            <a:off x="0" y="0"/>
            <a:ext cx="18288000" cy="234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47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6149A-7E0C-930D-04A4-636E3BD5A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F65AC8D4-34DB-7342-0A0A-B505D94F28AC}"/>
              </a:ext>
            </a:extLst>
          </p:cNvPr>
          <p:cNvSpPr/>
          <p:nvPr/>
        </p:nvSpPr>
        <p:spPr>
          <a:xfrm>
            <a:off x="0" y="0"/>
            <a:ext cx="18287996" cy="2340491"/>
          </a:xfrm>
          <a:custGeom>
            <a:avLst/>
            <a:gdLst/>
            <a:ahLst/>
            <a:cxnLst/>
            <a:rect l="l" t="t" r="r" b="b"/>
            <a:pathLst>
              <a:path w="4816592" h="616426">
                <a:moveTo>
                  <a:pt x="0" y="0"/>
                </a:moveTo>
                <a:lnTo>
                  <a:pt x="4816592" y="0"/>
                </a:lnTo>
                <a:lnTo>
                  <a:pt x="4816592" y="616426"/>
                </a:lnTo>
                <a:lnTo>
                  <a:pt x="0" y="616426"/>
                </a:lnTo>
                <a:close/>
              </a:path>
            </a:pathLst>
          </a:custGeom>
          <a:solidFill>
            <a:srgbClr val="153969"/>
          </a:solidFill>
        </p:spPr>
        <p:txBody>
          <a:bodyPr/>
          <a:lstStyle/>
          <a:p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B4FE003-E24A-A807-BC49-A8A7961D1965}"/>
              </a:ext>
            </a:extLst>
          </p:cNvPr>
          <p:cNvSpPr txBox="1"/>
          <p:nvPr/>
        </p:nvSpPr>
        <p:spPr>
          <a:xfrm>
            <a:off x="0" y="-216991"/>
            <a:ext cx="18288000" cy="255748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639"/>
              </a:lnSpc>
            </a:pPr>
            <a:endParaRPr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50E244AD-1B29-7B67-8242-100EA3898A88}"/>
              </a:ext>
            </a:extLst>
          </p:cNvPr>
          <p:cNvSpPr txBox="1"/>
          <p:nvPr/>
        </p:nvSpPr>
        <p:spPr>
          <a:xfrm>
            <a:off x="1020679" y="2991170"/>
            <a:ext cx="15209921" cy="5355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l">
              <a:buAutoNum type="arabicParenBoth"/>
            </a:pPr>
            <a:r>
              <a:rPr lang="en-US" sz="29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Setiap</a:t>
            </a:r>
            <a:r>
              <a:rPr lang="en-US" sz="29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orang </a:t>
            </a:r>
            <a:r>
              <a:rPr lang="en-US" sz="29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berhak</a:t>
            </a:r>
            <a:r>
              <a:rPr lang="en-US" sz="29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untuk </a:t>
            </a:r>
            <a:r>
              <a:rPr lang="en-US" sz="2900" b="1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berpendapat</a:t>
            </a:r>
            <a:r>
              <a:rPr lang="en-US" sz="29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9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tanpa</a:t>
            </a:r>
            <a:r>
              <a:rPr lang="en-US" sz="29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9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campur</a:t>
            </a:r>
            <a:r>
              <a:rPr lang="en-US" sz="29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9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tangan</a:t>
            </a:r>
            <a:r>
              <a:rPr lang="en-US" sz="29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(</a:t>
            </a:r>
            <a:r>
              <a:rPr lang="en-US" sz="29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pihak</a:t>
            </a:r>
            <a:r>
              <a:rPr lang="en-US" sz="29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lain)</a:t>
            </a:r>
          </a:p>
          <a:p>
            <a:pPr marL="457200" indent="-457200" algn="l">
              <a:buAutoNum type="arabicParenBoth"/>
            </a:pPr>
            <a:endParaRPr lang="en-US" sz="2900" i="1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marL="457200" indent="-457200" algn="l">
              <a:buAutoNum type="arabicParenBoth"/>
            </a:pPr>
            <a:r>
              <a:rPr lang="en-US" sz="29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Setiap</a:t>
            </a:r>
            <a:r>
              <a:rPr lang="en-US" sz="29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orang </a:t>
            </a:r>
            <a:r>
              <a:rPr lang="en-US" sz="29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berhak</a:t>
            </a:r>
            <a:r>
              <a:rPr lang="en-US" sz="29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9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atas</a:t>
            </a:r>
            <a:r>
              <a:rPr lang="en-US" sz="29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900" b="1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kebebasan</a:t>
            </a:r>
            <a:r>
              <a:rPr lang="en-US" sz="2900" b="1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900" b="1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berekspresi</a:t>
            </a:r>
            <a:r>
              <a:rPr lang="en-US" sz="29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; </a:t>
            </a:r>
            <a:r>
              <a:rPr lang="en-US" sz="29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hak</a:t>
            </a:r>
            <a:r>
              <a:rPr lang="en-US" sz="29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9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ini</a:t>
            </a:r>
            <a:r>
              <a:rPr lang="en-US" sz="29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9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termasuk</a:t>
            </a:r>
            <a:r>
              <a:rPr lang="en-US" sz="29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9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kebebasan</a:t>
            </a:r>
            <a:r>
              <a:rPr lang="en-US" sz="29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untuk </a:t>
            </a:r>
            <a:r>
              <a:rPr lang="en-US" sz="29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mencari</a:t>
            </a:r>
            <a:r>
              <a:rPr lang="en-US" sz="29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29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menerima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dan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memberikan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informasi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dan ide/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gagasan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apapun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terlepas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dari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pembatasan-pembatasan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baik secara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lisan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tulisan,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cetakan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dalam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bentuk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karya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seni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atau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melalui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media lain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sesuai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dengan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pilihannya</a:t>
            </a:r>
            <a:endParaRPr lang="en-US" sz="2900" i="1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marL="457200" indent="-457200" algn="l">
              <a:buAutoNum type="arabicParenBoth"/>
            </a:pPr>
            <a:endParaRPr lang="en-US" sz="2900" i="1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marL="457200" indent="-457200" algn="l">
              <a:buAutoNum type="arabicParenBoth"/>
            </a:pP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Pelaksanaan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hak-hak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yang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dicantumkan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dalam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ayat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2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pasal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ini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turut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membawa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kewajiban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dan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tanggung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jawab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khusus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 Oleh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karenanya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dapat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dikenai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pembatasan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tertentu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tetapi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hal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(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pembatasan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)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ini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hanya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dilakukan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sesuai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dengan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hukum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dan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sepanjang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diperlukan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untuk:</a:t>
            </a:r>
          </a:p>
          <a:p>
            <a:pPr lvl="1"/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a)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Menghormati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hak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atau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reputasi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(nama baik) orang lain</a:t>
            </a:r>
          </a:p>
          <a:p>
            <a:pPr lvl="1"/>
            <a:r>
              <a:rPr lang="en-US" sz="29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b) </a:t>
            </a:r>
            <a:r>
              <a:rPr lang="en-US" sz="29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Melindungi</a:t>
            </a:r>
            <a:r>
              <a:rPr lang="en-US" sz="29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9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eamanan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nasional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ketertiban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umum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Kesehatan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ataupun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moral 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umum</a:t>
            </a:r>
            <a:r>
              <a:rPr lang="en-US" sz="2900" i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/</a:t>
            </a:r>
            <a:r>
              <a:rPr lang="en-US" sz="2900" i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publik</a:t>
            </a:r>
            <a:endParaRPr lang="en-US" sz="2900" i="1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</p:txBody>
      </p:sp>
      <p:pic>
        <p:nvPicPr>
          <p:cNvPr id="25" name="Picture 25">
            <a:extLst>
              <a:ext uri="{FF2B5EF4-FFF2-40B4-BE49-F238E27FC236}">
                <a16:creationId xmlns:a16="http://schemas.microsoft.com/office/drawing/2014/main" id="{8054772D-3974-22AE-F017-3FB7BB72870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</a:blip>
          <a:srcRect t="45734" b="45734"/>
          <a:stretch>
            <a:fillRect/>
          </a:stretch>
        </p:blipFill>
        <p:spPr>
          <a:xfrm>
            <a:off x="0" y="0"/>
            <a:ext cx="18288000" cy="2340491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E7B6451A-611B-1798-F2D9-5B9676D38E1B}"/>
              </a:ext>
            </a:extLst>
          </p:cNvPr>
          <p:cNvSpPr txBox="1"/>
          <p:nvPr/>
        </p:nvSpPr>
        <p:spPr>
          <a:xfrm>
            <a:off x="1020679" y="650679"/>
            <a:ext cx="16649700" cy="1039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0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Resolusi</a:t>
            </a:r>
            <a:r>
              <a:rPr lang="en-US" sz="6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Majelis</a:t>
            </a:r>
            <a:r>
              <a:rPr lang="en-US" sz="6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 Umum PBB </a:t>
            </a:r>
            <a:r>
              <a:rPr lang="en-US" sz="60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pasal</a:t>
            </a:r>
            <a:r>
              <a:rPr lang="en-US" sz="6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 19</a:t>
            </a:r>
          </a:p>
        </p:txBody>
      </p:sp>
    </p:spTree>
    <p:extLst>
      <p:ext uri="{BB962C8B-B14F-4D97-AF65-F5344CB8AC3E}">
        <p14:creationId xmlns:p14="http://schemas.microsoft.com/office/powerpoint/2010/main" val="2026755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D7993-1DDA-3F6A-9C6C-01F48523A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688C2E9B-7C9F-F1B7-1672-BE34ACF7BAB5}"/>
              </a:ext>
            </a:extLst>
          </p:cNvPr>
          <p:cNvSpPr/>
          <p:nvPr/>
        </p:nvSpPr>
        <p:spPr>
          <a:xfrm>
            <a:off x="0" y="0"/>
            <a:ext cx="18287996" cy="2340491"/>
          </a:xfrm>
          <a:custGeom>
            <a:avLst/>
            <a:gdLst/>
            <a:ahLst/>
            <a:cxnLst/>
            <a:rect l="l" t="t" r="r" b="b"/>
            <a:pathLst>
              <a:path w="4816592" h="616426">
                <a:moveTo>
                  <a:pt x="0" y="0"/>
                </a:moveTo>
                <a:lnTo>
                  <a:pt x="4816592" y="0"/>
                </a:lnTo>
                <a:lnTo>
                  <a:pt x="4816592" y="616426"/>
                </a:lnTo>
                <a:lnTo>
                  <a:pt x="0" y="616426"/>
                </a:lnTo>
                <a:close/>
              </a:path>
            </a:pathLst>
          </a:custGeom>
          <a:solidFill>
            <a:srgbClr val="153969"/>
          </a:solidFill>
        </p:spPr>
        <p:txBody>
          <a:bodyPr/>
          <a:lstStyle/>
          <a:p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654AB9A-5BDB-0357-A6CD-C8F6B35EE19F}"/>
              </a:ext>
            </a:extLst>
          </p:cNvPr>
          <p:cNvSpPr txBox="1"/>
          <p:nvPr/>
        </p:nvSpPr>
        <p:spPr>
          <a:xfrm>
            <a:off x="0" y="-216991"/>
            <a:ext cx="18288000" cy="255748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639"/>
              </a:lnSpc>
            </a:pPr>
            <a:endParaRPr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5351BB34-4569-AC42-1336-EFFB148E6804}"/>
              </a:ext>
            </a:extLst>
          </p:cNvPr>
          <p:cNvSpPr txBox="1"/>
          <p:nvPr/>
        </p:nvSpPr>
        <p:spPr>
          <a:xfrm>
            <a:off x="1028700" y="3086100"/>
            <a:ext cx="16649700" cy="2206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000" b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Pembatasan</a:t>
            </a:r>
            <a:r>
              <a:rPr lang="en-US" sz="6000" b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 </a:t>
            </a:r>
            <a:r>
              <a:rPr lang="en-US" sz="6000" b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Kebebasan</a:t>
            </a:r>
            <a:r>
              <a:rPr lang="en-US" sz="6000" b="1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 </a:t>
            </a:r>
            <a:r>
              <a:rPr lang="en-US" sz="6000" b="1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Berpendapat</a:t>
            </a:r>
            <a:br>
              <a:rPr lang="en-US" sz="6000" b="1" dirty="0">
                <a:solidFill>
                  <a:srgbClr val="718BA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</a:br>
            <a:r>
              <a:rPr lang="en-US" sz="6000" b="1" dirty="0">
                <a:solidFill>
                  <a:srgbClr val="718BA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DUHAM PBB Pasal 29 Ayat 2</a:t>
            </a:r>
            <a:endParaRPr lang="en-US" sz="6000" b="1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Klein Bold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6C140044-1A8A-C0F5-2CD7-9064C9CC3EF4}"/>
              </a:ext>
            </a:extLst>
          </p:cNvPr>
          <p:cNvSpPr txBox="1"/>
          <p:nvPr/>
        </p:nvSpPr>
        <p:spPr>
          <a:xfrm>
            <a:off x="1028700" y="6011758"/>
            <a:ext cx="15546805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Dalam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menjalankan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hak-hak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dan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kebebasan-kebebasannya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setiap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orang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harus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tunduk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hanya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pada </a:t>
            </a:r>
            <a:r>
              <a:rPr lang="en-US" sz="3200" b="1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pembatasan-pembatasan</a:t>
            </a:r>
            <a:r>
              <a:rPr lang="en-US" sz="3200" b="1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yang </a:t>
            </a:r>
            <a:r>
              <a:rPr lang="en-US" sz="3200" b="1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ditetapkan</a:t>
            </a:r>
            <a:r>
              <a:rPr lang="en-US" sz="3200" b="1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oleh </a:t>
            </a:r>
            <a:r>
              <a:rPr lang="en-US" sz="3200" b="1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undang-undang</a:t>
            </a:r>
            <a:r>
              <a:rPr lang="en-US" sz="3200" b="1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dengan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maksud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semata-mata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untuk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menjamin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pengakuan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dan </a:t>
            </a:r>
            <a:r>
              <a:rPr lang="en-US" sz="3200" b="1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penghormatan</a:t>
            </a:r>
            <a:r>
              <a:rPr lang="en-US" sz="3200" b="1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terhadap</a:t>
            </a:r>
            <a:r>
              <a:rPr lang="en-US" sz="3200" b="1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b="1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hak-hak</a:t>
            </a:r>
            <a:r>
              <a:rPr lang="en-US" sz="3200" b="1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dan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kebebasan-kebabasan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orang lain dan untuk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memenuhi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persyaratan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aspek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moralitas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ketertiban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dan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kesejahteraan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umum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dalam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suatu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Masyarakat yang </a:t>
            </a:r>
            <a:r>
              <a:rPr lang="en-US" sz="3200" i="1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demokratis</a:t>
            </a:r>
            <a:r>
              <a:rPr lang="en-US" sz="3200" i="1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</a:t>
            </a:r>
            <a:endParaRPr lang="en-US" sz="2400" i="1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</p:txBody>
      </p:sp>
      <p:pic>
        <p:nvPicPr>
          <p:cNvPr id="25" name="Picture 25">
            <a:extLst>
              <a:ext uri="{FF2B5EF4-FFF2-40B4-BE49-F238E27FC236}">
                <a16:creationId xmlns:a16="http://schemas.microsoft.com/office/drawing/2014/main" id="{025ADC85-1D5B-8412-6487-66E09370007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</a:blip>
          <a:srcRect t="45734" b="45734"/>
          <a:stretch>
            <a:fillRect/>
          </a:stretch>
        </p:blipFill>
        <p:spPr>
          <a:xfrm>
            <a:off x="0" y="0"/>
            <a:ext cx="18288000" cy="234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24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18341-7C07-C463-8EBA-B98B508AE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079A45F1-2232-7522-6A5C-0722B4DDBBA9}"/>
              </a:ext>
            </a:extLst>
          </p:cNvPr>
          <p:cNvSpPr/>
          <p:nvPr/>
        </p:nvSpPr>
        <p:spPr>
          <a:xfrm>
            <a:off x="0" y="0"/>
            <a:ext cx="18287996" cy="2340491"/>
          </a:xfrm>
          <a:custGeom>
            <a:avLst/>
            <a:gdLst/>
            <a:ahLst/>
            <a:cxnLst/>
            <a:rect l="l" t="t" r="r" b="b"/>
            <a:pathLst>
              <a:path w="4816592" h="616426">
                <a:moveTo>
                  <a:pt x="0" y="0"/>
                </a:moveTo>
                <a:lnTo>
                  <a:pt x="4816592" y="0"/>
                </a:lnTo>
                <a:lnTo>
                  <a:pt x="4816592" y="616426"/>
                </a:lnTo>
                <a:lnTo>
                  <a:pt x="0" y="616426"/>
                </a:lnTo>
                <a:close/>
              </a:path>
            </a:pathLst>
          </a:custGeom>
          <a:solidFill>
            <a:srgbClr val="153969"/>
          </a:solidFill>
        </p:spPr>
        <p:txBody>
          <a:bodyPr/>
          <a:lstStyle/>
          <a:p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3623EC5-0554-DDCD-D72A-F6D8B1F7F032}"/>
              </a:ext>
            </a:extLst>
          </p:cNvPr>
          <p:cNvSpPr txBox="1"/>
          <p:nvPr/>
        </p:nvSpPr>
        <p:spPr>
          <a:xfrm>
            <a:off x="0" y="-216991"/>
            <a:ext cx="18288000" cy="255748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639"/>
              </a:lnSpc>
            </a:pPr>
            <a:endParaRPr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49EC3ADC-7A2C-4302-6DDF-B77D35F85C63}"/>
              </a:ext>
            </a:extLst>
          </p:cNvPr>
          <p:cNvSpPr txBox="1"/>
          <p:nvPr/>
        </p:nvSpPr>
        <p:spPr>
          <a:xfrm>
            <a:off x="1295400" y="3009900"/>
            <a:ext cx="16078200" cy="6401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l">
              <a:buAutoNum type="arabicPeriod"/>
            </a:pP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Bebas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dan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dapat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mengekspresikan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diri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untuk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mencari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menerima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&amp;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menyampaikan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informasi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, ide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serta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gagasan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tanpa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batas</a:t>
            </a:r>
          </a:p>
          <a:p>
            <a:pPr marL="457200" indent="-457200" algn="l">
              <a:buAutoNum type="arabicPeriod"/>
            </a:pPr>
            <a:endParaRPr lang="en-US" sz="3200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marL="457200" indent="-457200" algn="l">
              <a:buAutoNum type="arabicPeriod"/>
            </a:pP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Mempertahankan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internet &amp;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semua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bentuk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komunikasi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lainnya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dari</a:t>
            </a:r>
            <a:r>
              <a:rPr lang="en-US" sz="3200" u="none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gangguan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-gangguan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yang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tidak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sah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oleh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kedua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kekuatan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publik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dan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swasta</a:t>
            </a:r>
            <a:endParaRPr lang="en-US" sz="3200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marL="457200" indent="-457200" algn="l">
              <a:buAutoNum type="arabicPeriod"/>
            </a:pPr>
            <a:endParaRPr lang="en-US" sz="3200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marL="457200" indent="-457200" algn="l">
              <a:buAutoNum type="arabicPeriod"/>
            </a:pP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Membutuhkan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dan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membuat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media yang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terbuka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beragam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sehingga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dapat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membuat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Keputusan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berdasarkan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informasi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yang baik &amp;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berpartisipasi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penuh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dalam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kehidupan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politik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.</a:t>
            </a:r>
          </a:p>
          <a:p>
            <a:pPr marL="457200" indent="-457200" algn="l">
              <a:buAutoNum type="arabicPeriod"/>
            </a:pPr>
            <a:endParaRPr lang="en-US" sz="3200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marL="457200" indent="-457200" algn="l">
              <a:buAutoNum type="arabicPeriod"/>
            </a:pP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Berbicara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secara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terbuka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dan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sopan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tentang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segala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macam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perbedaan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manusia</a:t>
            </a:r>
            <a:endParaRPr lang="en-US" sz="3200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marL="457200" indent="-457200" algn="l">
              <a:buAutoNum type="arabicPeriod"/>
            </a:pPr>
            <a:endParaRPr lang="en-US" sz="3200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  <a:p>
            <a:pPr marL="457200" indent="-457200" algn="l">
              <a:buAutoNum type="arabicPeriod"/>
            </a:pP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Mengizinkan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untuk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tiada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yang tabu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dalam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diskusi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&amp;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penyebaran</a:t>
            </a:r>
            <a:r>
              <a:rPr lang="en-US" sz="3200" dirty="0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ios"/>
              </a:rPr>
              <a:t>pengetahuan</a:t>
            </a:r>
            <a:endParaRPr lang="en-US" sz="2400" u="none" dirty="0">
              <a:solidFill>
                <a:srgbClr val="2A2E3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ios"/>
            </a:endParaRPr>
          </a:p>
        </p:txBody>
      </p:sp>
      <p:pic>
        <p:nvPicPr>
          <p:cNvPr id="25" name="Picture 25">
            <a:extLst>
              <a:ext uri="{FF2B5EF4-FFF2-40B4-BE49-F238E27FC236}">
                <a16:creationId xmlns:a16="http://schemas.microsoft.com/office/drawing/2014/main" id="{05FB8C9C-5152-1D1D-689D-8BC7AE634F1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</a:blip>
          <a:srcRect t="45734" b="45734"/>
          <a:stretch>
            <a:fillRect/>
          </a:stretch>
        </p:blipFill>
        <p:spPr>
          <a:xfrm>
            <a:off x="0" y="0"/>
            <a:ext cx="18288000" cy="2340491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6C710D6F-5A57-6E98-355E-12F87E66C9B5}"/>
              </a:ext>
            </a:extLst>
          </p:cNvPr>
          <p:cNvSpPr txBox="1"/>
          <p:nvPr/>
        </p:nvSpPr>
        <p:spPr>
          <a:xfrm>
            <a:off x="1295400" y="681334"/>
            <a:ext cx="16649700" cy="1039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10 </a:t>
            </a:r>
            <a:r>
              <a:rPr lang="en-US" sz="60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Prinsip</a:t>
            </a:r>
            <a:r>
              <a:rPr lang="en-US" sz="6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Kebabasan</a:t>
            </a:r>
            <a:r>
              <a:rPr lang="en-US" sz="6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Klein Bold"/>
              </a:rPr>
              <a:t>Berpendapat</a:t>
            </a:r>
            <a:endParaRPr lang="en-US" sz="60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Klein Bold"/>
            </a:endParaRPr>
          </a:p>
        </p:txBody>
      </p:sp>
    </p:spTree>
    <p:extLst>
      <p:ext uri="{BB962C8B-B14F-4D97-AF65-F5344CB8AC3E}">
        <p14:creationId xmlns:p14="http://schemas.microsoft.com/office/powerpoint/2010/main" val="638142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1513</Words>
  <Application>Microsoft Office PowerPoint</Application>
  <PresentationFormat>Custom</PresentationFormat>
  <Paragraphs>115</Paragraphs>
  <Slides>20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Didact Gothic</vt:lpstr>
      <vt:lpstr>Calibri</vt:lpstr>
      <vt:lpstr>Klein Bold</vt:lpstr>
      <vt:lpstr>Aptos</vt:lpstr>
      <vt:lpstr>DM Sans</vt:lpstr>
      <vt:lpstr>Lato</vt:lpstr>
      <vt:lpstr>Helios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Profile Presentation</dc:title>
  <cp:lastModifiedBy>rafika</cp:lastModifiedBy>
  <cp:revision>22</cp:revision>
  <dcterms:created xsi:type="dcterms:W3CDTF">2006-08-16T00:00:00Z</dcterms:created>
  <dcterms:modified xsi:type="dcterms:W3CDTF">2025-05-21T06:04:47Z</dcterms:modified>
  <dc:identifier>DAGgcYEFva0</dc:identifier>
</cp:coreProperties>
</file>