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6858000" cy="9144000"/>
  <p:embeddedFontLst>
    <p:embeddedFont>
      <p:font typeface="More Sugar" panose="020B0604020202020204" charset="0"/>
      <p:regular r:id="rId23"/>
    </p:embeddedFont>
    <p:embeddedFont>
      <p:font typeface="Now" panose="020B0604020202020204" charset="0"/>
      <p:regular r:id="rId24"/>
    </p:embeddedFont>
    <p:embeddedFont>
      <p:font typeface="Now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sv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sv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5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5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4744" y="674315"/>
            <a:ext cx="16778511" cy="8938371"/>
          </a:xfrm>
          <a:custGeom>
            <a:avLst/>
            <a:gdLst/>
            <a:ahLst/>
            <a:cxnLst/>
            <a:rect l="l" t="t" r="r" b="b"/>
            <a:pathLst>
              <a:path w="16778511" h="8938371">
                <a:moveTo>
                  <a:pt x="16778512" y="0"/>
                </a:moveTo>
                <a:lnTo>
                  <a:pt x="0" y="0"/>
                </a:lnTo>
                <a:lnTo>
                  <a:pt x="0" y="8938370"/>
                </a:lnTo>
                <a:lnTo>
                  <a:pt x="16778512" y="8938370"/>
                </a:lnTo>
                <a:lnTo>
                  <a:pt x="167785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741238" y="7328533"/>
            <a:ext cx="1501709" cy="1929767"/>
          </a:xfrm>
          <a:custGeom>
            <a:avLst/>
            <a:gdLst/>
            <a:ahLst/>
            <a:cxnLst/>
            <a:rect l="l" t="t" r="r" b="b"/>
            <a:pathLst>
              <a:path w="1501709" h="1929767">
                <a:moveTo>
                  <a:pt x="0" y="0"/>
                </a:moveTo>
                <a:lnTo>
                  <a:pt x="1501709" y="0"/>
                </a:lnTo>
                <a:lnTo>
                  <a:pt x="1501709" y="1929767"/>
                </a:lnTo>
                <a:lnTo>
                  <a:pt x="0" y="1929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19983" y="1375018"/>
            <a:ext cx="1423191" cy="1697951"/>
          </a:xfrm>
          <a:custGeom>
            <a:avLst/>
            <a:gdLst/>
            <a:ahLst/>
            <a:cxnLst/>
            <a:rect l="l" t="t" r="r" b="b"/>
            <a:pathLst>
              <a:path w="1423191" h="1697951">
                <a:moveTo>
                  <a:pt x="0" y="0"/>
                </a:moveTo>
                <a:lnTo>
                  <a:pt x="1423191" y="0"/>
                </a:lnTo>
                <a:lnTo>
                  <a:pt x="1423191" y="1697951"/>
                </a:lnTo>
                <a:lnTo>
                  <a:pt x="0" y="1697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2700000">
            <a:off x="2485301" y="-86373"/>
            <a:ext cx="1479884" cy="1521376"/>
          </a:xfrm>
          <a:custGeom>
            <a:avLst/>
            <a:gdLst/>
            <a:ahLst/>
            <a:cxnLst/>
            <a:rect l="l" t="t" r="r" b="b"/>
            <a:pathLst>
              <a:path w="1479884" h="1521376">
                <a:moveTo>
                  <a:pt x="0" y="0"/>
                </a:moveTo>
                <a:lnTo>
                  <a:pt x="1479884" y="0"/>
                </a:lnTo>
                <a:lnTo>
                  <a:pt x="1479884" y="1521376"/>
                </a:lnTo>
                <a:lnTo>
                  <a:pt x="0" y="1521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262524">
            <a:off x="14771285" y="8422618"/>
            <a:ext cx="1351572" cy="1474929"/>
          </a:xfrm>
          <a:custGeom>
            <a:avLst/>
            <a:gdLst/>
            <a:ahLst/>
            <a:cxnLst/>
            <a:rect l="l" t="t" r="r" b="b"/>
            <a:pathLst>
              <a:path w="1351572" h="1474929">
                <a:moveTo>
                  <a:pt x="0" y="0"/>
                </a:moveTo>
                <a:lnTo>
                  <a:pt x="1351572" y="0"/>
                </a:lnTo>
                <a:lnTo>
                  <a:pt x="1351572" y="1474929"/>
                </a:lnTo>
                <a:lnTo>
                  <a:pt x="0" y="14749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0" y="6185085"/>
            <a:ext cx="4139547" cy="4101915"/>
          </a:xfrm>
          <a:custGeom>
            <a:avLst/>
            <a:gdLst/>
            <a:ahLst/>
            <a:cxnLst/>
            <a:rect l="l" t="t" r="r" b="b"/>
            <a:pathLst>
              <a:path w="4139547" h="4101915">
                <a:moveTo>
                  <a:pt x="0" y="0"/>
                </a:moveTo>
                <a:lnTo>
                  <a:pt x="4139547" y="0"/>
                </a:lnTo>
                <a:lnTo>
                  <a:pt x="4139547" y="4101915"/>
                </a:lnTo>
                <a:lnTo>
                  <a:pt x="0" y="41019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5667709" y="485140"/>
            <a:ext cx="2023212" cy="2587829"/>
          </a:xfrm>
          <a:custGeom>
            <a:avLst/>
            <a:gdLst/>
            <a:ahLst/>
            <a:cxnLst/>
            <a:rect l="l" t="t" r="r" b="b"/>
            <a:pathLst>
              <a:path w="2023212" h="2587829">
                <a:moveTo>
                  <a:pt x="0" y="0"/>
                </a:moveTo>
                <a:lnTo>
                  <a:pt x="2023211" y="0"/>
                </a:lnTo>
                <a:lnTo>
                  <a:pt x="2023211" y="2587829"/>
                </a:lnTo>
                <a:lnTo>
                  <a:pt x="0" y="25878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717761" y="1534856"/>
            <a:ext cx="7175383" cy="569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10"/>
              </a:lnSpc>
            </a:pPr>
            <a:r>
              <a:rPr lang="en-US" sz="10100" spc="-272">
                <a:solidFill>
                  <a:srgbClr val="343434"/>
                </a:solidFill>
                <a:latin typeface="More Sugar"/>
                <a:ea typeface="More Sugar"/>
                <a:cs typeface="More Sugar"/>
                <a:sym typeface="More Sugar"/>
              </a:rPr>
              <a:t>MATRIKS DAN OPERASI DASAR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380289" y="3424306"/>
            <a:ext cx="3976528" cy="3904227"/>
          </a:xfrm>
          <a:custGeom>
            <a:avLst/>
            <a:gdLst/>
            <a:ahLst/>
            <a:cxnLst/>
            <a:rect l="l" t="t" r="r" b="b"/>
            <a:pathLst>
              <a:path w="3976528" h="3904227">
                <a:moveTo>
                  <a:pt x="0" y="0"/>
                </a:moveTo>
                <a:lnTo>
                  <a:pt x="3976528" y="0"/>
                </a:lnTo>
                <a:lnTo>
                  <a:pt x="3976528" y="3904227"/>
                </a:lnTo>
                <a:lnTo>
                  <a:pt x="0" y="39042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1" name="Group 11"/>
          <p:cNvGrpSpPr/>
          <p:nvPr/>
        </p:nvGrpSpPr>
        <p:grpSpPr>
          <a:xfrm>
            <a:off x="4791857" y="7147408"/>
            <a:ext cx="3232638" cy="917331"/>
            <a:chOff x="0" y="0"/>
            <a:chExt cx="851394" cy="2416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1394" cy="241602"/>
            </a:xfrm>
            <a:custGeom>
              <a:avLst/>
              <a:gdLst/>
              <a:ahLst/>
              <a:cxnLst/>
              <a:rect l="l" t="t" r="r" b="b"/>
              <a:pathLst>
                <a:path w="851394" h="241602">
                  <a:moveTo>
                    <a:pt x="120801" y="0"/>
                  </a:moveTo>
                  <a:lnTo>
                    <a:pt x="730594" y="0"/>
                  </a:lnTo>
                  <a:cubicBezTo>
                    <a:pt x="762632" y="0"/>
                    <a:pt x="793358" y="12727"/>
                    <a:pt x="816013" y="35382"/>
                  </a:cubicBezTo>
                  <a:cubicBezTo>
                    <a:pt x="838667" y="58036"/>
                    <a:pt x="851394" y="88762"/>
                    <a:pt x="851394" y="120801"/>
                  </a:cubicBezTo>
                  <a:lnTo>
                    <a:pt x="851394" y="120801"/>
                  </a:lnTo>
                  <a:cubicBezTo>
                    <a:pt x="851394" y="152839"/>
                    <a:pt x="838667" y="183565"/>
                    <a:pt x="816013" y="206220"/>
                  </a:cubicBezTo>
                  <a:cubicBezTo>
                    <a:pt x="793358" y="228874"/>
                    <a:pt x="762632" y="241602"/>
                    <a:pt x="730594" y="241602"/>
                  </a:cubicBezTo>
                  <a:lnTo>
                    <a:pt x="120801" y="241602"/>
                  </a:lnTo>
                  <a:cubicBezTo>
                    <a:pt x="88762" y="241602"/>
                    <a:pt x="58036" y="228874"/>
                    <a:pt x="35382" y="206220"/>
                  </a:cubicBezTo>
                  <a:cubicBezTo>
                    <a:pt x="12727" y="183565"/>
                    <a:pt x="0" y="152839"/>
                    <a:pt x="0" y="120801"/>
                  </a:cubicBezTo>
                  <a:lnTo>
                    <a:pt x="0" y="120801"/>
                  </a:lnTo>
                  <a:cubicBezTo>
                    <a:pt x="0" y="88762"/>
                    <a:pt x="12727" y="58036"/>
                    <a:pt x="35382" y="35382"/>
                  </a:cubicBezTo>
                  <a:cubicBezTo>
                    <a:pt x="58036" y="12727"/>
                    <a:pt x="88762" y="0"/>
                    <a:pt x="120801" y="0"/>
                  </a:cubicBezTo>
                  <a:close/>
                </a:path>
              </a:pathLst>
            </a:custGeom>
            <a:solidFill>
              <a:srgbClr val="A7653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851394" cy="251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67"/>
                </a:lnSpc>
                <a:spcBef>
                  <a:spcPct val="0"/>
                </a:spcBef>
              </a:pPr>
              <a:r>
                <a:rPr lang="en-US" sz="2900" b="1" spc="58">
                  <a:solidFill>
                    <a:srgbClr val="FDF4DA"/>
                  </a:solidFill>
                  <a:latin typeface="Now Bold"/>
                  <a:ea typeface="Now Bold"/>
                  <a:cs typeface="Now Bold"/>
                  <a:sym typeface="Now Bold"/>
                </a:rPr>
                <a:t>PERTEMUAN 2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247552" cy="10287000"/>
            <a:chOff x="0" y="0"/>
            <a:chExt cx="164544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5446" cy="2709333"/>
            </a:xfrm>
            <a:custGeom>
              <a:avLst/>
              <a:gdLst/>
              <a:ahLst/>
              <a:cxnLst/>
              <a:rect l="l" t="t" r="r" b="b"/>
              <a:pathLst>
                <a:path w="1645446" h="2709333">
                  <a:moveTo>
                    <a:pt x="0" y="0"/>
                  </a:moveTo>
                  <a:lnTo>
                    <a:pt x="1645446" y="0"/>
                  </a:lnTo>
                  <a:lnTo>
                    <a:pt x="16454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544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0750" y="1028700"/>
            <a:ext cx="5070052" cy="8229600"/>
            <a:chOff x="0" y="0"/>
            <a:chExt cx="133532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5322" cy="2167467"/>
            </a:xfrm>
            <a:custGeom>
              <a:avLst/>
              <a:gdLst/>
              <a:ahLst/>
              <a:cxnLst/>
              <a:rect l="l" t="t" r="r" b="b"/>
              <a:pathLst>
                <a:path w="1335322" h="2167467">
                  <a:moveTo>
                    <a:pt x="0" y="0"/>
                  </a:moveTo>
                  <a:lnTo>
                    <a:pt x="1335322" y="0"/>
                  </a:lnTo>
                  <a:lnTo>
                    <a:pt x="133532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53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654327">
            <a:off x="3711059" y="-688203"/>
            <a:ext cx="2218368" cy="3057019"/>
          </a:xfrm>
          <a:custGeom>
            <a:avLst/>
            <a:gdLst/>
            <a:ahLst/>
            <a:cxnLst/>
            <a:rect l="l" t="t" r="r" b="b"/>
            <a:pathLst>
              <a:path w="2218368" h="3057019">
                <a:moveTo>
                  <a:pt x="0" y="0"/>
                </a:moveTo>
                <a:lnTo>
                  <a:pt x="2218369" y="0"/>
                </a:lnTo>
                <a:lnTo>
                  <a:pt x="2218369" y="3057019"/>
                </a:lnTo>
                <a:lnTo>
                  <a:pt x="0" y="305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913844" y="3677137"/>
            <a:ext cx="9799663" cy="5254183"/>
          </a:xfrm>
          <a:custGeom>
            <a:avLst/>
            <a:gdLst/>
            <a:ahLst/>
            <a:cxnLst/>
            <a:rect l="l" t="t" r="r" b="b"/>
            <a:pathLst>
              <a:path w="9799663" h="5254183">
                <a:moveTo>
                  <a:pt x="0" y="0"/>
                </a:moveTo>
                <a:lnTo>
                  <a:pt x="9799663" y="0"/>
                </a:lnTo>
                <a:lnTo>
                  <a:pt x="9799663" y="5254183"/>
                </a:lnTo>
                <a:lnTo>
                  <a:pt x="0" y="525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1028700" y="6109255"/>
            <a:ext cx="427552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Now"/>
                <a:ea typeface="Now"/>
                <a:cs typeface="Now"/>
                <a:sym typeface="Now"/>
              </a:rPr>
              <a:t>Matriks Diagonal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499404"/>
            <a:ext cx="455210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Jenis-Jenis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26649" y="1089388"/>
            <a:ext cx="10824895" cy="201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Matriks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persegi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dimana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setiap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unsur</a:t>
            </a:r>
            <a:endParaRPr lang="en-US" sz="3798" dirty="0">
              <a:solidFill>
                <a:srgbClr val="424242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317"/>
              </a:lnSpc>
            </a:pP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yang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bukan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merupakan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unsur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diagonal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adalah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nol.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247552" cy="10287000"/>
            <a:chOff x="0" y="0"/>
            <a:chExt cx="164544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5446" cy="2709333"/>
            </a:xfrm>
            <a:custGeom>
              <a:avLst/>
              <a:gdLst/>
              <a:ahLst/>
              <a:cxnLst/>
              <a:rect l="l" t="t" r="r" b="b"/>
              <a:pathLst>
                <a:path w="1645446" h="2709333">
                  <a:moveTo>
                    <a:pt x="0" y="0"/>
                  </a:moveTo>
                  <a:lnTo>
                    <a:pt x="1645446" y="0"/>
                  </a:lnTo>
                  <a:lnTo>
                    <a:pt x="16454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544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0750" y="1028700"/>
            <a:ext cx="5070052" cy="8229600"/>
            <a:chOff x="0" y="0"/>
            <a:chExt cx="133532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5322" cy="2167467"/>
            </a:xfrm>
            <a:custGeom>
              <a:avLst/>
              <a:gdLst/>
              <a:ahLst/>
              <a:cxnLst/>
              <a:rect l="l" t="t" r="r" b="b"/>
              <a:pathLst>
                <a:path w="1335322" h="2167467">
                  <a:moveTo>
                    <a:pt x="0" y="0"/>
                  </a:moveTo>
                  <a:lnTo>
                    <a:pt x="1335322" y="0"/>
                  </a:lnTo>
                  <a:lnTo>
                    <a:pt x="133532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53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654327">
            <a:off x="3711059" y="-688203"/>
            <a:ext cx="2218368" cy="3057019"/>
          </a:xfrm>
          <a:custGeom>
            <a:avLst/>
            <a:gdLst/>
            <a:ahLst/>
            <a:cxnLst/>
            <a:rect l="l" t="t" r="r" b="b"/>
            <a:pathLst>
              <a:path w="2218368" h="3057019">
                <a:moveTo>
                  <a:pt x="0" y="0"/>
                </a:moveTo>
                <a:lnTo>
                  <a:pt x="2218369" y="0"/>
                </a:lnTo>
                <a:lnTo>
                  <a:pt x="2218369" y="3057019"/>
                </a:lnTo>
                <a:lnTo>
                  <a:pt x="0" y="305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256840" y="4001923"/>
            <a:ext cx="9897161" cy="4749702"/>
          </a:xfrm>
          <a:custGeom>
            <a:avLst/>
            <a:gdLst/>
            <a:ahLst/>
            <a:cxnLst/>
            <a:rect l="l" t="t" r="r" b="b"/>
            <a:pathLst>
              <a:path w="9897161" h="4749702">
                <a:moveTo>
                  <a:pt x="0" y="0"/>
                </a:moveTo>
                <a:lnTo>
                  <a:pt x="9897162" y="0"/>
                </a:lnTo>
                <a:lnTo>
                  <a:pt x="9897162" y="4749702"/>
                </a:lnTo>
                <a:lnTo>
                  <a:pt x="0" y="47497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1028700" y="6109255"/>
            <a:ext cx="4275525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Now"/>
                <a:ea typeface="Now"/>
                <a:cs typeface="Now"/>
                <a:sym typeface="Now"/>
              </a:rPr>
              <a:t>Matriks Satuan (Identitas)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499404"/>
            <a:ext cx="455210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Jenis-Jenis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26649" y="1089388"/>
            <a:ext cx="10824895" cy="197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Matriks Identitas dimana unsur diagonalnya adalah satu dan setiap unsur yang bukan merupakan unsur diagonal adalah nol.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247552" cy="10287000"/>
            <a:chOff x="0" y="0"/>
            <a:chExt cx="164544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5446" cy="2709333"/>
            </a:xfrm>
            <a:custGeom>
              <a:avLst/>
              <a:gdLst/>
              <a:ahLst/>
              <a:cxnLst/>
              <a:rect l="l" t="t" r="r" b="b"/>
              <a:pathLst>
                <a:path w="1645446" h="2709333">
                  <a:moveTo>
                    <a:pt x="0" y="0"/>
                  </a:moveTo>
                  <a:lnTo>
                    <a:pt x="1645446" y="0"/>
                  </a:lnTo>
                  <a:lnTo>
                    <a:pt x="16454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544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0750" y="1028700"/>
            <a:ext cx="5070052" cy="8229600"/>
            <a:chOff x="0" y="0"/>
            <a:chExt cx="133532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5322" cy="2167467"/>
            </a:xfrm>
            <a:custGeom>
              <a:avLst/>
              <a:gdLst/>
              <a:ahLst/>
              <a:cxnLst/>
              <a:rect l="l" t="t" r="r" b="b"/>
              <a:pathLst>
                <a:path w="1335322" h="2167467">
                  <a:moveTo>
                    <a:pt x="0" y="0"/>
                  </a:moveTo>
                  <a:lnTo>
                    <a:pt x="1335322" y="0"/>
                  </a:lnTo>
                  <a:lnTo>
                    <a:pt x="133532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53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654327">
            <a:off x="3711059" y="-688203"/>
            <a:ext cx="2218368" cy="3057019"/>
          </a:xfrm>
          <a:custGeom>
            <a:avLst/>
            <a:gdLst/>
            <a:ahLst/>
            <a:cxnLst/>
            <a:rect l="l" t="t" r="r" b="b"/>
            <a:pathLst>
              <a:path w="2218368" h="3057019">
                <a:moveTo>
                  <a:pt x="0" y="0"/>
                </a:moveTo>
                <a:lnTo>
                  <a:pt x="2218369" y="0"/>
                </a:lnTo>
                <a:lnTo>
                  <a:pt x="2218369" y="3057019"/>
                </a:lnTo>
                <a:lnTo>
                  <a:pt x="0" y="305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7026649" y="1089388"/>
            <a:ext cx="10824895" cy="197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Matriks transpos diperoleh dengan menukar</a:t>
            </a:r>
          </a:p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baris matriks menjadi kolom seletak, atau sebaliknya. Notasi     (hasil transpos matriks A)</a:t>
            </a:r>
          </a:p>
        </p:txBody>
      </p:sp>
      <p:sp>
        <p:nvSpPr>
          <p:cNvPr id="10" name="Freeform 10"/>
          <p:cNvSpPr/>
          <p:nvPr/>
        </p:nvSpPr>
        <p:spPr>
          <a:xfrm>
            <a:off x="11582400" y="2482087"/>
            <a:ext cx="608291" cy="584437"/>
          </a:xfrm>
          <a:custGeom>
            <a:avLst/>
            <a:gdLst/>
            <a:ahLst/>
            <a:cxnLst/>
            <a:rect l="l" t="t" r="r" b="b"/>
            <a:pathLst>
              <a:path w="608291" h="584437">
                <a:moveTo>
                  <a:pt x="0" y="0"/>
                </a:moveTo>
                <a:lnTo>
                  <a:pt x="608291" y="0"/>
                </a:lnTo>
                <a:lnTo>
                  <a:pt x="608291" y="584437"/>
                </a:lnTo>
                <a:lnTo>
                  <a:pt x="0" y="584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6695227" y="3468229"/>
            <a:ext cx="11301259" cy="2698176"/>
          </a:xfrm>
          <a:custGeom>
            <a:avLst/>
            <a:gdLst/>
            <a:ahLst/>
            <a:cxnLst/>
            <a:rect l="l" t="t" r="r" b="b"/>
            <a:pathLst>
              <a:path w="11301259" h="2698176">
                <a:moveTo>
                  <a:pt x="0" y="0"/>
                </a:moveTo>
                <a:lnTo>
                  <a:pt x="11301259" y="0"/>
                </a:lnTo>
                <a:lnTo>
                  <a:pt x="11301259" y="2698176"/>
                </a:lnTo>
                <a:lnTo>
                  <a:pt x="0" y="26981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TextBox 12"/>
          <p:cNvSpPr txBox="1"/>
          <p:nvPr/>
        </p:nvSpPr>
        <p:spPr>
          <a:xfrm>
            <a:off x="6933409" y="6904362"/>
            <a:ext cx="10824895" cy="131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Jika matriks           maka matriks A dinamakan</a:t>
            </a:r>
          </a:p>
          <a:p>
            <a:pPr algn="just">
              <a:lnSpc>
                <a:spcPts val="5317"/>
              </a:lnSpc>
            </a:pP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matriks Simetri.</a:t>
            </a:r>
          </a:p>
        </p:txBody>
      </p:sp>
      <p:sp>
        <p:nvSpPr>
          <p:cNvPr id="13" name="Freeform 13"/>
          <p:cNvSpPr/>
          <p:nvPr/>
        </p:nvSpPr>
        <p:spPr>
          <a:xfrm>
            <a:off x="9759023" y="7037712"/>
            <a:ext cx="1583587" cy="444316"/>
          </a:xfrm>
          <a:custGeom>
            <a:avLst/>
            <a:gdLst/>
            <a:ahLst/>
            <a:cxnLst/>
            <a:rect l="l" t="t" r="r" b="b"/>
            <a:pathLst>
              <a:path w="1583587" h="444316">
                <a:moveTo>
                  <a:pt x="0" y="0"/>
                </a:moveTo>
                <a:lnTo>
                  <a:pt x="1583587" y="0"/>
                </a:lnTo>
                <a:lnTo>
                  <a:pt x="1583587" y="444315"/>
                </a:lnTo>
                <a:lnTo>
                  <a:pt x="0" y="4443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4" name="TextBox 14"/>
          <p:cNvSpPr txBox="1"/>
          <p:nvPr/>
        </p:nvSpPr>
        <p:spPr>
          <a:xfrm>
            <a:off x="1028700" y="6109255"/>
            <a:ext cx="427552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Now"/>
                <a:ea typeface="Now"/>
                <a:cs typeface="Now"/>
                <a:sym typeface="Now"/>
              </a:rPr>
              <a:t>Transpos Matriks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499404"/>
            <a:ext cx="455210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Jenis-Jenis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Matriks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9791">
            <a:off x="1003985" y="725662"/>
            <a:ext cx="16280030" cy="8835676"/>
            <a:chOff x="0" y="0"/>
            <a:chExt cx="4287745" cy="232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7744" cy="2327091"/>
            </a:xfrm>
            <a:custGeom>
              <a:avLst/>
              <a:gdLst/>
              <a:ahLst/>
              <a:cxnLst/>
              <a:rect l="l" t="t" r="r" b="b"/>
              <a:pathLst>
                <a:path w="4287744" h="2327091">
                  <a:moveTo>
                    <a:pt x="0" y="0"/>
                  </a:moveTo>
                  <a:lnTo>
                    <a:pt x="4287744" y="0"/>
                  </a:lnTo>
                  <a:lnTo>
                    <a:pt x="4287744" y="2327091"/>
                  </a:lnTo>
                  <a:lnTo>
                    <a:pt x="0" y="2327091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87745" cy="235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480653">
            <a:off x="15306781" y="740825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1" y="0"/>
                </a:lnTo>
                <a:lnTo>
                  <a:pt x="2601181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319340">
            <a:off x="329498" y="8388702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0" y="0"/>
                </a:lnTo>
                <a:lnTo>
                  <a:pt x="2601180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1630088" y="2470030"/>
            <a:ext cx="11115631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70"/>
              </a:lnSpc>
              <a:spcBef>
                <a:spcPct val="0"/>
              </a:spcBef>
            </a:pPr>
            <a:r>
              <a:rPr lang="en-US" sz="7300" spc="-197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Operasi Dasar Matriks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27879" y="3519125"/>
            <a:ext cx="13138431" cy="4759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24"/>
              </a:lnSpc>
            </a:pPr>
            <a:r>
              <a:rPr lang="en-US" sz="3499" spc="1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Beberapa operasi dasar Matriks yang akan kita pelajari:</a:t>
            </a:r>
          </a:p>
          <a:p>
            <a:pPr marL="755646" lvl="1" indent="-377823" algn="l">
              <a:lnSpc>
                <a:spcPts val="5424"/>
              </a:lnSpc>
              <a:buAutoNum type="arabicPeriod"/>
            </a:pPr>
            <a:r>
              <a:rPr lang="en-US" sz="3499" spc="1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Penjumlahaan Matriks</a:t>
            </a:r>
          </a:p>
          <a:p>
            <a:pPr marL="755646" lvl="1" indent="-377823" algn="l">
              <a:lnSpc>
                <a:spcPts val="5424"/>
              </a:lnSpc>
              <a:buAutoNum type="arabicPeriod"/>
            </a:pPr>
            <a:r>
              <a:rPr lang="en-US" sz="3499" spc="1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Perkalian Matriks yang terbagi menjadi</a:t>
            </a:r>
          </a:p>
          <a:p>
            <a:pPr marL="1511291" lvl="2" indent="-503764" algn="l">
              <a:lnSpc>
                <a:spcPts val="5424"/>
              </a:lnSpc>
              <a:buAutoNum type="alphaLcPeriod"/>
            </a:pPr>
            <a:r>
              <a:rPr lang="en-US" sz="3499" spc="1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Perkalian Skalar dengan Matriks</a:t>
            </a:r>
          </a:p>
          <a:p>
            <a:pPr marL="1511291" lvl="2" indent="-503764" algn="l">
              <a:lnSpc>
                <a:spcPts val="5424"/>
              </a:lnSpc>
              <a:buAutoNum type="alphaLcPeriod"/>
            </a:pPr>
            <a:r>
              <a:rPr lang="en-US" sz="3499" spc="1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Perkalian Matriks dengan Matriks</a:t>
            </a:r>
          </a:p>
          <a:p>
            <a:pPr marL="755646" lvl="1" indent="-377823" algn="l">
              <a:lnSpc>
                <a:spcPts val="5424"/>
              </a:lnSpc>
              <a:buAutoNum type="arabicPeriod"/>
            </a:pPr>
            <a:r>
              <a:rPr lang="en-US" sz="3499" spc="1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Operasi Berbasis Elementer</a:t>
            </a:r>
          </a:p>
        </p:txBody>
      </p:sp>
      <p:sp>
        <p:nvSpPr>
          <p:cNvPr id="9" name="Freeform 9"/>
          <p:cNvSpPr/>
          <p:nvPr/>
        </p:nvSpPr>
        <p:spPr>
          <a:xfrm rot="1264599">
            <a:off x="14656037" y="7437435"/>
            <a:ext cx="2524454" cy="2478555"/>
          </a:xfrm>
          <a:custGeom>
            <a:avLst/>
            <a:gdLst/>
            <a:ahLst/>
            <a:cxnLst/>
            <a:rect l="l" t="t" r="r" b="b"/>
            <a:pathLst>
              <a:path w="2524454" h="2478555">
                <a:moveTo>
                  <a:pt x="0" y="0"/>
                </a:moveTo>
                <a:lnTo>
                  <a:pt x="2524455" y="0"/>
                </a:lnTo>
                <a:lnTo>
                  <a:pt x="2524455" y="2478555"/>
                </a:lnTo>
                <a:lnTo>
                  <a:pt x="0" y="2478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9791">
            <a:off x="1003985" y="725662"/>
            <a:ext cx="16280030" cy="8835676"/>
            <a:chOff x="0" y="0"/>
            <a:chExt cx="4287745" cy="232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7744" cy="2327091"/>
            </a:xfrm>
            <a:custGeom>
              <a:avLst/>
              <a:gdLst/>
              <a:ahLst/>
              <a:cxnLst/>
              <a:rect l="l" t="t" r="r" b="b"/>
              <a:pathLst>
                <a:path w="4287744" h="2327091">
                  <a:moveTo>
                    <a:pt x="0" y="0"/>
                  </a:moveTo>
                  <a:lnTo>
                    <a:pt x="4287744" y="0"/>
                  </a:lnTo>
                  <a:lnTo>
                    <a:pt x="4287744" y="2327091"/>
                  </a:lnTo>
                  <a:lnTo>
                    <a:pt x="0" y="2327091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87745" cy="235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480653">
            <a:off x="15306781" y="740825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1" y="0"/>
                </a:lnTo>
                <a:lnTo>
                  <a:pt x="2601181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319340">
            <a:off x="329498" y="8388702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0" y="0"/>
                </a:lnTo>
                <a:lnTo>
                  <a:pt x="2601180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593806" y="4716960"/>
            <a:ext cx="13703338" cy="2963347"/>
          </a:xfrm>
          <a:custGeom>
            <a:avLst/>
            <a:gdLst/>
            <a:ahLst/>
            <a:cxnLst/>
            <a:rect l="l" t="t" r="r" b="b"/>
            <a:pathLst>
              <a:path w="13703338" h="2963347">
                <a:moveTo>
                  <a:pt x="0" y="0"/>
                </a:moveTo>
                <a:lnTo>
                  <a:pt x="13703338" y="0"/>
                </a:lnTo>
                <a:lnTo>
                  <a:pt x="13703338" y="2963347"/>
                </a:lnTo>
                <a:lnTo>
                  <a:pt x="0" y="2963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1589894" y="3162581"/>
            <a:ext cx="8239905" cy="982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Penjumlahan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dan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pengurangan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Matriks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hanya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bisa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dilakukan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kepada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b="1" dirty="0" err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Matriks</a:t>
            </a:r>
            <a:r>
              <a:rPr lang="en-US" sz="2799" b="1" dirty="0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 Ordo Sama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0088" y="1366083"/>
            <a:ext cx="12162112" cy="180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750"/>
              </a:lnSpc>
              <a:spcBef>
                <a:spcPct val="0"/>
              </a:spcBef>
            </a:pPr>
            <a:r>
              <a:rPr lang="en-US" sz="7500" spc="-202" dirty="0" err="1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Penjumlahan</a:t>
            </a:r>
            <a:r>
              <a:rPr lang="en-US" sz="7500" spc="-202" dirty="0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 &amp; </a:t>
            </a:r>
            <a:r>
              <a:rPr lang="en-US" sz="7500" spc="-202" dirty="0" err="1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Pengurangan</a:t>
            </a:r>
            <a:r>
              <a:rPr lang="en-US" sz="7500" spc="-202" dirty="0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 </a:t>
            </a:r>
            <a:r>
              <a:rPr lang="en-US" sz="7500" spc="-202" dirty="0" err="1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Matriks</a:t>
            </a:r>
            <a:endParaRPr lang="en-US" sz="7500" spc="-202" dirty="0">
              <a:solidFill>
                <a:srgbClr val="424242"/>
              </a:solidFill>
              <a:latin typeface="More Sugar"/>
              <a:ea typeface="More Sugar"/>
              <a:cs typeface="More Sugar"/>
              <a:sym typeface="More Sugar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9791">
            <a:off x="1003985" y="725662"/>
            <a:ext cx="16280030" cy="8835676"/>
            <a:chOff x="0" y="0"/>
            <a:chExt cx="4287745" cy="232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7744" cy="2327091"/>
            </a:xfrm>
            <a:custGeom>
              <a:avLst/>
              <a:gdLst/>
              <a:ahLst/>
              <a:cxnLst/>
              <a:rect l="l" t="t" r="r" b="b"/>
              <a:pathLst>
                <a:path w="4287744" h="2327091">
                  <a:moveTo>
                    <a:pt x="0" y="0"/>
                  </a:moveTo>
                  <a:lnTo>
                    <a:pt x="4287744" y="0"/>
                  </a:lnTo>
                  <a:lnTo>
                    <a:pt x="4287744" y="2327091"/>
                  </a:lnTo>
                  <a:lnTo>
                    <a:pt x="0" y="2327091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87745" cy="235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89895" y="4101292"/>
            <a:ext cx="15017477" cy="3291730"/>
            <a:chOff x="0" y="0"/>
            <a:chExt cx="3955220" cy="8669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5220" cy="866958"/>
            </a:xfrm>
            <a:custGeom>
              <a:avLst/>
              <a:gdLst/>
              <a:ahLst/>
              <a:cxnLst/>
              <a:rect l="l" t="t" r="r" b="b"/>
              <a:pathLst>
                <a:path w="3955220" h="866958">
                  <a:moveTo>
                    <a:pt x="0" y="0"/>
                  </a:moveTo>
                  <a:lnTo>
                    <a:pt x="3955220" y="0"/>
                  </a:lnTo>
                  <a:lnTo>
                    <a:pt x="3955220" y="866958"/>
                  </a:lnTo>
                  <a:lnTo>
                    <a:pt x="0" y="866958"/>
                  </a:lnTo>
                  <a:close/>
                </a:path>
              </a:pathLst>
            </a:custGeom>
            <a:solidFill>
              <a:srgbClr val="FFC68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55220" cy="89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36" y="3521992"/>
            <a:ext cx="14732128" cy="4450331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 rot="2480653">
            <a:off x="15306781" y="740825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1" y="0"/>
                </a:lnTo>
                <a:lnTo>
                  <a:pt x="2601181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 rot="2319340">
            <a:off x="329498" y="8388702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0" y="0"/>
                </a:lnTo>
                <a:lnTo>
                  <a:pt x="2601180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TextBox 11"/>
          <p:cNvSpPr txBox="1"/>
          <p:nvPr/>
        </p:nvSpPr>
        <p:spPr>
          <a:xfrm>
            <a:off x="1630088" y="2013783"/>
            <a:ext cx="7722358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0"/>
              </a:lnSpc>
              <a:spcBef>
                <a:spcPct val="0"/>
              </a:spcBef>
            </a:pPr>
            <a:r>
              <a:rPr lang="en-US" sz="7500" spc="-202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Penjumlahan 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30088" y="952500"/>
            <a:ext cx="6122958" cy="68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CONTOH SOAL</a:t>
            </a:r>
          </a:p>
        </p:txBody>
      </p:sp>
    </p:spTree>
  </p:cSld>
  <p:clrMapOvr>
    <a:masterClrMapping/>
  </p:clrMapOvr>
  <p:transition>
    <p:cover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31178">
            <a:off x="1028700" y="1371837"/>
            <a:ext cx="15571340" cy="7886463"/>
            <a:chOff x="0" y="0"/>
            <a:chExt cx="4101094" cy="207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093" cy="2077093"/>
            </a:xfrm>
            <a:custGeom>
              <a:avLst/>
              <a:gdLst/>
              <a:ahLst/>
              <a:cxnLst/>
              <a:rect l="l" t="t" r="r" b="b"/>
              <a:pathLst>
                <a:path w="4101093" h="2077093">
                  <a:moveTo>
                    <a:pt x="0" y="0"/>
                  </a:moveTo>
                  <a:lnTo>
                    <a:pt x="4101093" y="0"/>
                  </a:lnTo>
                  <a:lnTo>
                    <a:pt x="4101093" y="2077093"/>
                  </a:lnTo>
                  <a:lnTo>
                    <a:pt x="0" y="2077093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101094" cy="2105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389254" y="1911099"/>
            <a:ext cx="3104507" cy="6789808"/>
            <a:chOff x="0" y="0"/>
            <a:chExt cx="1047723" cy="22914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47723" cy="2291454"/>
            </a:xfrm>
            <a:custGeom>
              <a:avLst/>
              <a:gdLst/>
              <a:ahLst/>
              <a:cxnLst/>
              <a:rect l="l" t="t" r="r" b="b"/>
              <a:pathLst>
                <a:path w="1047723" h="2291454">
                  <a:moveTo>
                    <a:pt x="0" y="0"/>
                  </a:moveTo>
                  <a:lnTo>
                    <a:pt x="1047723" y="0"/>
                  </a:lnTo>
                  <a:lnTo>
                    <a:pt x="1047723" y="2291454"/>
                  </a:lnTo>
                  <a:lnTo>
                    <a:pt x="0" y="2291454"/>
                  </a:lnTo>
                  <a:close/>
                </a:path>
              </a:pathLst>
            </a:custGeom>
            <a:solidFill>
              <a:srgbClr val="FFC6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047723" cy="2320029"/>
            </a:xfrm>
            <a:prstGeom prst="rect">
              <a:avLst/>
            </a:prstGeom>
          </p:spPr>
          <p:txBody>
            <a:bodyPr lIns="39741" tIns="39741" rIns="39741" bIns="39741" rtlCol="0" anchor="ctr"/>
            <a:lstStyle/>
            <a:p>
              <a:pPr marL="0" lvl="0" indent="0"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99077" y="3459092"/>
            <a:ext cx="1084862" cy="1024925"/>
            <a:chOff x="0" y="0"/>
            <a:chExt cx="419136" cy="3959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42726" y="0"/>
                  </a:moveTo>
                  <a:lnTo>
                    <a:pt x="276410" y="0"/>
                  </a:lnTo>
                  <a:cubicBezTo>
                    <a:pt x="355235" y="0"/>
                    <a:pt x="419136" y="63901"/>
                    <a:pt x="419136" y="142726"/>
                  </a:cubicBezTo>
                  <a:lnTo>
                    <a:pt x="419136" y="253253"/>
                  </a:lnTo>
                  <a:cubicBezTo>
                    <a:pt x="419136" y="332079"/>
                    <a:pt x="355235" y="395979"/>
                    <a:pt x="276410" y="395979"/>
                  </a:cubicBezTo>
                  <a:lnTo>
                    <a:pt x="142726" y="395979"/>
                  </a:lnTo>
                  <a:cubicBezTo>
                    <a:pt x="63901" y="395979"/>
                    <a:pt x="0" y="332079"/>
                    <a:pt x="0" y="253253"/>
                  </a:cubicBezTo>
                  <a:lnTo>
                    <a:pt x="0" y="142726"/>
                  </a:lnTo>
                  <a:cubicBezTo>
                    <a:pt x="0" y="63901"/>
                    <a:pt x="63901" y="0"/>
                    <a:pt x="14272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39741" tIns="39741" rIns="39741" bIns="39741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A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594408" y="2419323"/>
            <a:ext cx="2694199" cy="40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7"/>
              </a:lnSpc>
            </a:pPr>
            <a:r>
              <a:rPr lang="en-US" sz="2341" b="1" dirty="0">
                <a:solidFill>
                  <a:srgbClr val="2B2B2B"/>
                </a:solidFill>
                <a:latin typeface="Now Bold"/>
                <a:ea typeface="Now Bold"/>
                <a:cs typeface="Now Bold"/>
                <a:sym typeface="Now Bold"/>
              </a:rPr>
              <a:t>BERAPA NILAI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399077" y="4685689"/>
            <a:ext cx="1084862" cy="1024925"/>
            <a:chOff x="0" y="0"/>
            <a:chExt cx="419136" cy="39597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42726" y="0"/>
                  </a:moveTo>
                  <a:lnTo>
                    <a:pt x="276410" y="0"/>
                  </a:lnTo>
                  <a:cubicBezTo>
                    <a:pt x="355235" y="0"/>
                    <a:pt x="419136" y="63901"/>
                    <a:pt x="419136" y="142726"/>
                  </a:cubicBezTo>
                  <a:lnTo>
                    <a:pt x="419136" y="253253"/>
                  </a:lnTo>
                  <a:cubicBezTo>
                    <a:pt x="419136" y="332079"/>
                    <a:pt x="355235" y="395979"/>
                    <a:pt x="276410" y="395979"/>
                  </a:cubicBezTo>
                  <a:lnTo>
                    <a:pt x="142726" y="395979"/>
                  </a:lnTo>
                  <a:cubicBezTo>
                    <a:pt x="63901" y="395979"/>
                    <a:pt x="0" y="332079"/>
                    <a:pt x="0" y="253253"/>
                  </a:cubicBezTo>
                  <a:lnTo>
                    <a:pt x="0" y="142726"/>
                  </a:lnTo>
                  <a:cubicBezTo>
                    <a:pt x="0" y="63901"/>
                    <a:pt x="63901" y="0"/>
                    <a:pt x="14272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39741" tIns="39741" rIns="39741" bIns="39741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B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399077" y="5942954"/>
            <a:ext cx="1084862" cy="1024925"/>
            <a:chOff x="0" y="0"/>
            <a:chExt cx="419136" cy="39597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42726" y="0"/>
                  </a:moveTo>
                  <a:lnTo>
                    <a:pt x="276410" y="0"/>
                  </a:lnTo>
                  <a:cubicBezTo>
                    <a:pt x="355235" y="0"/>
                    <a:pt x="419136" y="63901"/>
                    <a:pt x="419136" y="142726"/>
                  </a:cubicBezTo>
                  <a:lnTo>
                    <a:pt x="419136" y="253253"/>
                  </a:lnTo>
                  <a:cubicBezTo>
                    <a:pt x="419136" y="332079"/>
                    <a:pt x="355235" y="395979"/>
                    <a:pt x="276410" y="395979"/>
                  </a:cubicBezTo>
                  <a:lnTo>
                    <a:pt x="142726" y="395979"/>
                  </a:lnTo>
                  <a:cubicBezTo>
                    <a:pt x="63901" y="395979"/>
                    <a:pt x="0" y="332079"/>
                    <a:pt x="0" y="253253"/>
                  </a:cubicBezTo>
                  <a:lnTo>
                    <a:pt x="0" y="142726"/>
                  </a:lnTo>
                  <a:cubicBezTo>
                    <a:pt x="0" y="63901"/>
                    <a:pt x="63901" y="0"/>
                    <a:pt x="14272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39741" tIns="39741" rIns="39741" bIns="39741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399077" y="7129658"/>
            <a:ext cx="1084862" cy="1024925"/>
            <a:chOff x="0" y="0"/>
            <a:chExt cx="419136" cy="39597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42726" y="0"/>
                  </a:moveTo>
                  <a:lnTo>
                    <a:pt x="276410" y="0"/>
                  </a:lnTo>
                  <a:cubicBezTo>
                    <a:pt x="355235" y="0"/>
                    <a:pt x="419136" y="63901"/>
                    <a:pt x="419136" y="142726"/>
                  </a:cubicBezTo>
                  <a:lnTo>
                    <a:pt x="419136" y="253253"/>
                  </a:lnTo>
                  <a:cubicBezTo>
                    <a:pt x="419136" y="332079"/>
                    <a:pt x="355235" y="395979"/>
                    <a:pt x="276410" y="395979"/>
                  </a:cubicBezTo>
                  <a:lnTo>
                    <a:pt x="142726" y="395979"/>
                  </a:lnTo>
                  <a:cubicBezTo>
                    <a:pt x="63901" y="395979"/>
                    <a:pt x="0" y="332079"/>
                    <a:pt x="0" y="253253"/>
                  </a:cubicBezTo>
                  <a:lnTo>
                    <a:pt x="0" y="142726"/>
                  </a:lnTo>
                  <a:cubicBezTo>
                    <a:pt x="0" y="63901"/>
                    <a:pt x="63901" y="0"/>
                    <a:pt x="14272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39741" tIns="39741" rIns="39741" bIns="39741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71" y="4669763"/>
            <a:ext cx="13995522" cy="4327563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2923996" y="6833544"/>
            <a:ext cx="1165838" cy="1005254"/>
            <a:chOff x="0" y="0"/>
            <a:chExt cx="307052" cy="26475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7052" cy="264758"/>
            </a:xfrm>
            <a:custGeom>
              <a:avLst/>
              <a:gdLst/>
              <a:ahLst/>
              <a:cxnLst/>
              <a:rect l="l" t="t" r="r" b="b"/>
              <a:pathLst>
                <a:path w="307052" h="264758">
                  <a:moveTo>
                    <a:pt x="132379" y="0"/>
                  </a:moveTo>
                  <a:lnTo>
                    <a:pt x="174673" y="0"/>
                  </a:lnTo>
                  <a:cubicBezTo>
                    <a:pt x="247784" y="0"/>
                    <a:pt x="307052" y="59268"/>
                    <a:pt x="307052" y="132379"/>
                  </a:cubicBezTo>
                  <a:lnTo>
                    <a:pt x="307052" y="132379"/>
                  </a:lnTo>
                  <a:cubicBezTo>
                    <a:pt x="307052" y="167488"/>
                    <a:pt x="293105" y="201159"/>
                    <a:pt x="268279" y="225985"/>
                  </a:cubicBezTo>
                  <a:cubicBezTo>
                    <a:pt x="243453" y="250811"/>
                    <a:pt x="209782" y="264758"/>
                    <a:pt x="174673" y="264758"/>
                  </a:cubicBezTo>
                  <a:lnTo>
                    <a:pt x="132379" y="264758"/>
                  </a:lnTo>
                  <a:cubicBezTo>
                    <a:pt x="59268" y="264758"/>
                    <a:pt x="0" y="205490"/>
                    <a:pt x="0" y="132379"/>
                  </a:cubicBezTo>
                  <a:lnTo>
                    <a:pt x="0" y="132379"/>
                  </a:lnTo>
                  <a:cubicBezTo>
                    <a:pt x="0" y="59268"/>
                    <a:pt x="59268" y="0"/>
                    <a:pt x="132379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307052" cy="340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A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90194" y="5836056"/>
            <a:ext cx="1165838" cy="997488"/>
            <a:chOff x="0" y="0"/>
            <a:chExt cx="307052" cy="2627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07052" cy="262713"/>
            </a:xfrm>
            <a:custGeom>
              <a:avLst/>
              <a:gdLst/>
              <a:ahLst/>
              <a:cxnLst/>
              <a:rect l="l" t="t" r="r" b="b"/>
              <a:pathLst>
                <a:path w="307052" h="262713">
                  <a:moveTo>
                    <a:pt x="131356" y="0"/>
                  </a:moveTo>
                  <a:lnTo>
                    <a:pt x="175695" y="0"/>
                  </a:lnTo>
                  <a:cubicBezTo>
                    <a:pt x="248242" y="0"/>
                    <a:pt x="307052" y="58810"/>
                    <a:pt x="307052" y="131356"/>
                  </a:cubicBezTo>
                  <a:lnTo>
                    <a:pt x="307052" y="131356"/>
                  </a:lnTo>
                  <a:cubicBezTo>
                    <a:pt x="307052" y="203903"/>
                    <a:pt x="248242" y="262713"/>
                    <a:pt x="175695" y="262713"/>
                  </a:cubicBezTo>
                  <a:lnTo>
                    <a:pt x="131356" y="262713"/>
                  </a:lnTo>
                  <a:cubicBezTo>
                    <a:pt x="58810" y="262713"/>
                    <a:pt x="0" y="203903"/>
                    <a:pt x="0" y="131356"/>
                  </a:cubicBezTo>
                  <a:lnTo>
                    <a:pt x="0" y="131356"/>
                  </a:lnTo>
                  <a:cubicBezTo>
                    <a:pt x="0" y="58810"/>
                    <a:pt x="58810" y="0"/>
                    <a:pt x="13135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307052" cy="338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B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496237" y="5836056"/>
            <a:ext cx="1165838" cy="997488"/>
            <a:chOff x="0" y="0"/>
            <a:chExt cx="307052" cy="26271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7052" cy="262713"/>
            </a:xfrm>
            <a:custGeom>
              <a:avLst/>
              <a:gdLst/>
              <a:ahLst/>
              <a:cxnLst/>
              <a:rect l="l" t="t" r="r" b="b"/>
              <a:pathLst>
                <a:path w="307052" h="262713">
                  <a:moveTo>
                    <a:pt x="131356" y="0"/>
                  </a:moveTo>
                  <a:lnTo>
                    <a:pt x="175695" y="0"/>
                  </a:lnTo>
                  <a:cubicBezTo>
                    <a:pt x="248242" y="0"/>
                    <a:pt x="307052" y="58810"/>
                    <a:pt x="307052" y="131356"/>
                  </a:cubicBezTo>
                  <a:lnTo>
                    <a:pt x="307052" y="131356"/>
                  </a:lnTo>
                  <a:cubicBezTo>
                    <a:pt x="307052" y="203903"/>
                    <a:pt x="248242" y="262713"/>
                    <a:pt x="175695" y="262713"/>
                  </a:cubicBezTo>
                  <a:lnTo>
                    <a:pt x="131356" y="262713"/>
                  </a:lnTo>
                  <a:cubicBezTo>
                    <a:pt x="58810" y="262713"/>
                    <a:pt x="0" y="203903"/>
                    <a:pt x="0" y="131356"/>
                  </a:cubicBezTo>
                  <a:lnTo>
                    <a:pt x="0" y="131356"/>
                  </a:lnTo>
                  <a:cubicBezTo>
                    <a:pt x="0" y="58810"/>
                    <a:pt x="58810" y="0"/>
                    <a:pt x="13135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307052" cy="338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256031" y="6841310"/>
            <a:ext cx="1165838" cy="997488"/>
            <a:chOff x="0" y="0"/>
            <a:chExt cx="307052" cy="26271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07052" cy="262713"/>
            </a:xfrm>
            <a:custGeom>
              <a:avLst/>
              <a:gdLst/>
              <a:ahLst/>
              <a:cxnLst/>
              <a:rect l="l" t="t" r="r" b="b"/>
              <a:pathLst>
                <a:path w="307052" h="262713">
                  <a:moveTo>
                    <a:pt x="131356" y="0"/>
                  </a:moveTo>
                  <a:lnTo>
                    <a:pt x="175695" y="0"/>
                  </a:lnTo>
                  <a:cubicBezTo>
                    <a:pt x="248242" y="0"/>
                    <a:pt x="307052" y="58810"/>
                    <a:pt x="307052" y="131356"/>
                  </a:cubicBezTo>
                  <a:lnTo>
                    <a:pt x="307052" y="131356"/>
                  </a:lnTo>
                  <a:cubicBezTo>
                    <a:pt x="307052" y="203903"/>
                    <a:pt x="248242" y="262713"/>
                    <a:pt x="175695" y="262713"/>
                  </a:cubicBezTo>
                  <a:lnTo>
                    <a:pt x="131356" y="262713"/>
                  </a:lnTo>
                  <a:cubicBezTo>
                    <a:pt x="58810" y="262713"/>
                    <a:pt x="0" y="203903"/>
                    <a:pt x="0" y="131356"/>
                  </a:cubicBezTo>
                  <a:lnTo>
                    <a:pt x="0" y="131356"/>
                  </a:lnTo>
                  <a:cubicBezTo>
                    <a:pt x="0" y="58810"/>
                    <a:pt x="58810" y="0"/>
                    <a:pt x="13135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76200"/>
              <a:ext cx="307052" cy="338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</a:p>
          </p:txBody>
        </p:sp>
      </p:grpSp>
      <p:sp>
        <p:nvSpPr>
          <p:cNvPr id="34" name="Freeform 34"/>
          <p:cNvSpPr/>
          <p:nvPr/>
        </p:nvSpPr>
        <p:spPr>
          <a:xfrm rot="-3000746">
            <a:off x="-347900" y="1556058"/>
            <a:ext cx="3909775" cy="915539"/>
          </a:xfrm>
          <a:custGeom>
            <a:avLst/>
            <a:gdLst/>
            <a:ahLst/>
            <a:cxnLst/>
            <a:rect l="l" t="t" r="r" b="b"/>
            <a:pathLst>
              <a:path w="3909775" h="915539">
                <a:moveTo>
                  <a:pt x="0" y="0"/>
                </a:moveTo>
                <a:lnTo>
                  <a:pt x="3909776" y="0"/>
                </a:lnTo>
                <a:lnTo>
                  <a:pt x="3909776" y="915539"/>
                </a:lnTo>
                <a:lnTo>
                  <a:pt x="0" y="915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5" name="TextBox 35"/>
          <p:cNvSpPr txBox="1"/>
          <p:nvPr/>
        </p:nvSpPr>
        <p:spPr>
          <a:xfrm>
            <a:off x="2424564" y="4411751"/>
            <a:ext cx="11662935" cy="48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Tentukan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nilai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yang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benar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dari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setiap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kotak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2799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berlabel</a:t>
            </a:r>
            <a:r>
              <a:rPr lang="en-US" sz="2799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24564" y="3174689"/>
            <a:ext cx="988117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0"/>
              </a:lnSpc>
              <a:spcBef>
                <a:spcPct val="0"/>
              </a:spcBef>
            </a:pPr>
            <a:r>
              <a:rPr lang="en-US" sz="7500" spc="-202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Pengurangan Matriks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24564" y="1937627"/>
            <a:ext cx="6122958" cy="68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LATIHAN SOAL</a:t>
            </a:r>
          </a:p>
        </p:txBody>
      </p:sp>
      <p:sp>
        <p:nvSpPr>
          <p:cNvPr id="38" name="Freeform 38"/>
          <p:cNvSpPr/>
          <p:nvPr/>
        </p:nvSpPr>
        <p:spPr>
          <a:xfrm rot="514689">
            <a:off x="13542393" y="412438"/>
            <a:ext cx="2045415" cy="2818682"/>
          </a:xfrm>
          <a:custGeom>
            <a:avLst/>
            <a:gdLst/>
            <a:ahLst/>
            <a:cxnLst/>
            <a:rect l="l" t="t" r="r" b="b"/>
            <a:pathLst>
              <a:path w="2045415" h="2818682">
                <a:moveTo>
                  <a:pt x="0" y="0"/>
                </a:moveTo>
                <a:lnTo>
                  <a:pt x="2045415" y="0"/>
                </a:lnTo>
                <a:lnTo>
                  <a:pt x="2045415" y="2818682"/>
                </a:lnTo>
                <a:lnTo>
                  <a:pt x="0" y="2818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31178">
            <a:off x="1028700" y="1371837"/>
            <a:ext cx="15571340" cy="7886463"/>
            <a:chOff x="0" y="0"/>
            <a:chExt cx="4101094" cy="207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01093" cy="2077093"/>
            </a:xfrm>
            <a:custGeom>
              <a:avLst/>
              <a:gdLst/>
              <a:ahLst/>
              <a:cxnLst/>
              <a:rect l="l" t="t" r="r" b="b"/>
              <a:pathLst>
                <a:path w="4101093" h="2077093">
                  <a:moveTo>
                    <a:pt x="0" y="0"/>
                  </a:moveTo>
                  <a:lnTo>
                    <a:pt x="4101093" y="0"/>
                  </a:lnTo>
                  <a:lnTo>
                    <a:pt x="4101093" y="2077093"/>
                  </a:lnTo>
                  <a:lnTo>
                    <a:pt x="0" y="2077093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101094" cy="21056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71" y="3697653"/>
            <a:ext cx="13995522" cy="4327563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rot="-3000746">
            <a:off x="-347900" y="1556058"/>
            <a:ext cx="3909775" cy="915539"/>
          </a:xfrm>
          <a:custGeom>
            <a:avLst/>
            <a:gdLst/>
            <a:ahLst/>
            <a:cxnLst/>
            <a:rect l="l" t="t" r="r" b="b"/>
            <a:pathLst>
              <a:path w="3909775" h="915539">
                <a:moveTo>
                  <a:pt x="0" y="0"/>
                </a:moveTo>
                <a:lnTo>
                  <a:pt x="3909776" y="0"/>
                </a:lnTo>
                <a:lnTo>
                  <a:pt x="3909776" y="915539"/>
                </a:lnTo>
                <a:lnTo>
                  <a:pt x="0" y="9155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2424564" y="3174689"/>
            <a:ext cx="988117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0"/>
              </a:lnSpc>
              <a:spcBef>
                <a:spcPct val="0"/>
              </a:spcBef>
            </a:pPr>
            <a:r>
              <a:rPr lang="en-US" sz="7500" spc="-202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Pengurangan Matriks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24564" y="1937627"/>
            <a:ext cx="6122958" cy="68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JAWABAN</a:t>
            </a:r>
          </a:p>
        </p:txBody>
      </p:sp>
      <p:sp>
        <p:nvSpPr>
          <p:cNvPr id="9" name="Freeform 9"/>
          <p:cNvSpPr/>
          <p:nvPr/>
        </p:nvSpPr>
        <p:spPr>
          <a:xfrm rot="514689">
            <a:off x="13542393" y="412438"/>
            <a:ext cx="2045415" cy="2818682"/>
          </a:xfrm>
          <a:custGeom>
            <a:avLst/>
            <a:gdLst/>
            <a:ahLst/>
            <a:cxnLst/>
            <a:rect l="l" t="t" r="r" b="b"/>
            <a:pathLst>
              <a:path w="2045415" h="2818682">
                <a:moveTo>
                  <a:pt x="0" y="0"/>
                </a:moveTo>
                <a:lnTo>
                  <a:pt x="2045415" y="0"/>
                </a:lnTo>
                <a:lnTo>
                  <a:pt x="2045415" y="2818682"/>
                </a:lnTo>
                <a:lnTo>
                  <a:pt x="0" y="28186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9791">
            <a:off x="1003985" y="725662"/>
            <a:ext cx="16280030" cy="8835676"/>
            <a:chOff x="0" y="0"/>
            <a:chExt cx="4287745" cy="232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7744" cy="2327091"/>
            </a:xfrm>
            <a:custGeom>
              <a:avLst/>
              <a:gdLst/>
              <a:ahLst/>
              <a:cxnLst/>
              <a:rect l="l" t="t" r="r" b="b"/>
              <a:pathLst>
                <a:path w="4287744" h="2327091">
                  <a:moveTo>
                    <a:pt x="0" y="0"/>
                  </a:moveTo>
                  <a:lnTo>
                    <a:pt x="4287744" y="0"/>
                  </a:lnTo>
                  <a:lnTo>
                    <a:pt x="4287744" y="2327091"/>
                  </a:lnTo>
                  <a:lnTo>
                    <a:pt x="0" y="2327091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87745" cy="235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480653">
            <a:off x="15306781" y="740825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1" y="0"/>
                </a:lnTo>
                <a:lnTo>
                  <a:pt x="2601181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319340">
            <a:off x="329498" y="8388702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0" y="0"/>
                </a:lnTo>
                <a:lnTo>
                  <a:pt x="2601180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4043757" y="4350820"/>
            <a:ext cx="9910303" cy="3210380"/>
          </a:xfrm>
          <a:custGeom>
            <a:avLst/>
            <a:gdLst/>
            <a:ahLst/>
            <a:cxnLst/>
            <a:rect l="l" t="t" r="r" b="b"/>
            <a:pathLst>
              <a:path w="9910303" h="3210380">
                <a:moveTo>
                  <a:pt x="0" y="0"/>
                </a:moveTo>
                <a:lnTo>
                  <a:pt x="9910304" y="0"/>
                </a:lnTo>
                <a:lnTo>
                  <a:pt x="9910304" y="3210380"/>
                </a:lnTo>
                <a:lnTo>
                  <a:pt x="0" y="3210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1589895" y="3162581"/>
            <a:ext cx="10957888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Adalah perkalian antara sebuah nilai dengan suatu matriks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0088" y="1794708"/>
            <a:ext cx="11044943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50"/>
              </a:lnSpc>
              <a:spcBef>
                <a:spcPct val="0"/>
              </a:spcBef>
            </a:pPr>
            <a:r>
              <a:rPr lang="en-US" sz="7500" spc="-202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Perkalian Skalar Matriks</a:t>
            </a:r>
          </a:p>
        </p:txBody>
      </p:sp>
    </p:spTree>
  </p:cSld>
  <p:clrMapOvr>
    <a:masterClrMapping/>
  </p:clrMapOvr>
  <p:transition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1520">
            <a:off x="1028700" y="1028700"/>
            <a:ext cx="17259300" cy="8229600"/>
            <a:chOff x="0" y="0"/>
            <a:chExt cx="454565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167467"/>
            </a:xfrm>
            <a:custGeom>
              <a:avLst/>
              <a:gdLst/>
              <a:ahLst/>
              <a:cxnLst/>
              <a:rect l="l" t="t" r="r" b="b"/>
              <a:pathLst>
                <a:path w="4545659" h="2167467">
                  <a:moveTo>
                    <a:pt x="0" y="0"/>
                  </a:moveTo>
                  <a:lnTo>
                    <a:pt x="4545659" y="0"/>
                  </a:lnTo>
                  <a:lnTo>
                    <a:pt x="454565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45659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44" y="5225387"/>
            <a:ext cx="16204381" cy="459512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779934" y="7515576"/>
            <a:ext cx="1107061" cy="954573"/>
            <a:chOff x="0" y="0"/>
            <a:chExt cx="307052" cy="2647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7052" cy="264758"/>
            </a:xfrm>
            <a:custGeom>
              <a:avLst/>
              <a:gdLst/>
              <a:ahLst/>
              <a:cxnLst/>
              <a:rect l="l" t="t" r="r" b="b"/>
              <a:pathLst>
                <a:path w="307052" h="264758">
                  <a:moveTo>
                    <a:pt x="132379" y="0"/>
                  </a:moveTo>
                  <a:lnTo>
                    <a:pt x="174673" y="0"/>
                  </a:lnTo>
                  <a:cubicBezTo>
                    <a:pt x="247784" y="0"/>
                    <a:pt x="307052" y="59268"/>
                    <a:pt x="307052" y="132379"/>
                  </a:cubicBezTo>
                  <a:lnTo>
                    <a:pt x="307052" y="132379"/>
                  </a:lnTo>
                  <a:cubicBezTo>
                    <a:pt x="307052" y="167488"/>
                    <a:pt x="293105" y="201159"/>
                    <a:pt x="268279" y="225985"/>
                  </a:cubicBezTo>
                  <a:cubicBezTo>
                    <a:pt x="243453" y="250811"/>
                    <a:pt x="209782" y="264758"/>
                    <a:pt x="174673" y="264758"/>
                  </a:cubicBezTo>
                  <a:lnTo>
                    <a:pt x="132379" y="264758"/>
                  </a:lnTo>
                  <a:cubicBezTo>
                    <a:pt x="59268" y="264758"/>
                    <a:pt x="0" y="205490"/>
                    <a:pt x="0" y="132379"/>
                  </a:cubicBezTo>
                  <a:lnTo>
                    <a:pt x="0" y="132379"/>
                  </a:lnTo>
                  <a:cubicBezTo>
                    <a:pt x="0" y="59268"/>
                    <a:pt x="59268" y="0"/>
                    <a:pt x="132379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307052" cy="340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46293" y="7515576"/>
            <a:ext cx="1107061" cy="947199"/>
            <a:chOff x="0" y="0"/>
            <a:chExt cx="307052" cy="26271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7052" cy="262713"/>
            </a:xfrm>
            <a:custGeom>
              <a:avLst/>
              <a:gdLst/>
              <a:ahLst/>
              <a:cxnLst/>
              <a:rect l="l" t="t" r="r" b="b"/>
              <a:pathLst>
                <a:path w="307052" h="262713">
                  <a:moveTo>
                    <a:pt x="131356" y="0"/>
                  </a:moveTo>
                  <a:lnTo>
                    <a:pt x="175695" y="0"/>
                  </a:lnTo>
                  <a:cubicBezTo>
                    <a:pt x="248242" y="0"/>
                    <a:pt x="307052" y="58810"/>
                    <a:pt x="307052" y="131356"/>
                  </a:cubicBezTo>
                  <a:lnTo>
                    <a:pt x="307052" y="131356"/>
                  </a:lnTo>
                  <a:cubicBezTo>
                    <a:pt x="307052" y="203903"/>
                    <a:pt x="248242" y="262713"/>
                    <a:pt x="175695" y="262713"/>
                  </a:cubicBezTo>
                  <a:lnTo>
                    <a:pt x="131356" y="262713"/>
                  </a:lnTo>
                  <a:cubicBezTo>
                    <a:pt x="58810" y="262713"/>
                    <a:pt x="0" y="203903"/>
                    <a:pt x="0" y="131356"/>
                  </a:cubicBezTo>
                  <a:lnTo>
                    <a:pt x="0" y="131356"/>
                  </a:lnTo>
                  <a:cubicBezTo>
                    <a:pt x="0" y="58810"/>
                    <a:pt x="58810" y="0"/>
                    <a:pt x="13135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307052" cy="338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B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916477" y="6575752"/>
            <a:ext cx="1107061" cy="947199"/>
            <a:chOff x="0" y="0"/>
            <a:chExt cx="307052" cy="26271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052" cy="262713"/>
            </a:xfrm>
            <a:custGeom>
              <a:avLst/>
              <a:gdLst/>
              <a:ahLst/>
              <a:cxnLst/>
              <a:rect l="l" t="t" r="r" b="b"/>
              <a:pathLst>
                <a:path w="307052" h="262713">
                  <a:moveTo>
                    <a:pt x="131356" y="0"/>
                  </a:moveTo>
                  <a:lnTo>
                    <a:pt x="175695" y="0"/>
                  </a:lnTo>
                  <a:cubicBezTo>
                    <a:pt x="248242" y="0"/>
                    <a:pt x="307052" y="58810"/>
                    <a:pt x="307052" y="131356"/>
                  </a:cubicBezTo>
                  <a:lnTo>
                    <a:pt x="307052" y="131356"/>
                  </a:lnTo>
                  <a:cubicBezTo>
                    <a:pt x="307052" y="203903"/>
                    <a:pt x="248242" y="262713"/>
                    <a:pt x="175695" y="262713"/>
                  </a:cubicBezTo>
                  <a:lnTo>
                    <a:pt x="131356" y="262713"/>
                  </a:lnTo>
                  <a:cubicBezTo>
                    <a:pt x="58810" y="262713"/>
                    <a:pt x="0" y="203903"/>
                    <a:pt x="0" y="131356"/>
                  </a:cubicBezTo>
                  <a:lnTo>
                    <a:pt x="0" y="131356"/>
                  </a:lnTo>
                  <a:cubicBezTo>
                    <a:pt x="0" y="58810"/>
                    <a:pt x="58810" y="0"/>
                    <a:pt x="13135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307052" cy="338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905678" y="6568378"/>
            <a:ext cx="1107061" cy="947199"/>
            <a:chOff x="0" y="0"/>
            <a:chExt cx="307052" cy="2627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7052" cy="262713"/>
            </a:xfrm>
            <a:custGeom>
              <a:avLst/>
              <a:gdLst/>
              <a:ahLst/>
              <a:cxnLst/>
              <a:rect l="l" t="t" r="r" b="b"/>
              <a:pathLst>
                <a:path w="307052" h="262713">
                  <a:moveTo>
                    <a:pt x="131356" y="0"/>
                  </a:moveTo>
                  <a:lnTo>
                    <a:pt x="175695" y="0"/>
                  </a:lnTo>
                  <a:cubicBezTo>
                    <a:pt x="248242" y="0"/>
                    <a:pt x="307052" y="58810"/>
                    <a:pt x="307052" y="131356"/>
                  </a:cubicBezTo>
                  <a:lnTo>
                    <a:pt x="307052" y="131356"/>
                  </a:lnTo>
                  <a:cubicBezTo>
                    <a:pt x="307052" y="203903"/>
                    <a:pt x="248242" y="262713"/>
                    <a:pt x="175695" y="262713"/>
                  </a:cubicBezTo>
                  <a:lnTo>
                    <a:pt x="131356" y="262713"/>
                  </a:lnTo>
                  <a:cubicBezTo>
                    <a:pt x="58810" y="262713"/>
                    <a:pt x="0" y="203903"/>
                    <a:pt x="0" y="131356"/>
                  </a:cubicBezTo>
                  <a:lnTo>
                    <a:pt x="0" y="131356"/>
                  </a:lnTo>
                  <a:cubicBezTo>
                    <a:pt x="0" y="58810"/>
                    <a:pt x="58810" y="0"/>
                    <a:pt x="131356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307052" cy="338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17147" y="1677557"/>
            <a:ext cx="7529146" cy="3064073"/>
            <a:chOff x="0" y="0"/>
            <a:chExt cx="1987831" cy="80897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987831" cy="808971"/>
            </a:xfrm>
            <a:custGeom>
              <a:avLst/>
              <a:gdLst/>
              <a:ahLst/>
              <a:cxnLst/>
              <a:rect l="l" t="t" r="r" b="b"/>
              <a:pathLst>
                <a:path w="1987831" h="808971">
                  <a:moveTo>
                    <a:pt x="0" y="0"/>
                  </a:moveTo>
                  <a:lnTo>
                    <a:pt x="1987831" y="0"/>
                  </a:lnTo>
                  <a:lnTo>
                    <a:pt x="1987831" y="808971"/>
                  </a:lnTo>
                  <a:lnTo>
                    <a:pt x="0" y="808971"/>
                  </a:lnTo>
                  <a:close/>
                </a:path>
              </a:pathLst>
            </a:custGeom>
            <a:solidFill>
              <a:srgbClr val="FFC6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1987831" cy="837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59571" y="2928299"/>
            <a:ext cx="1386738" cy="1310123"/>
            <a:chOff x="0" y="0"/>
            <a:chExt cx="419136" cy="39597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11657" y="0"/>
                  </a:moveTo>
                  <a:lnTo>
                    <a:pt x="307480" y="0"/>
                  </a:lnTo>
                  <a:cubicBezTo>
                    <a:pt x="337093" y="0"/>
                    <a:pt x="365493" y="11764"/>
                    <a:pt x="386433" y="32703"/>
                  </a:cubicBezTo>
                  <a:cubicBezTo>
                    <a:pt x="407372" y="53643"/>
                    <a:pt x="419136" y="82043"/>
                    <a:pt x="419136" y="111657"/>
                  </a:cubicBezTo>
                  <a:lnTo>
                    <a:pt x="419136" y="284323"/>
                  </a:lnTo>
                  <a:cubicBezTo>
                    <a:pt x="419136" y="313936"/>
                    <a:pt x="407372" y="342336"/>
                    <a:pt x="386433" y="363276"/>
                  </a:cubicBezTo>
                  <a:cubicBezTo>
                    <a:pt x="365493" y="384216"/>
                    <a:pt x="337093" y="395979"/>
                    <a:pt x="307480" y="395979"/>
                  </a:cubicBezTo>
                  <a:lnTo>
                    <a:pt x="111657" y="395979"/>
                  </a:lnTo>
                  <a:cubicBezTo>
                    <a:pt x="49990" y="395979"/>
                    <a:pt x="0" y="345989"/>
                    <a:pt x="0" y="284323"/>
                  </a:cubicBezTo>
                  <a:lnTo>
                    <a:pt x="0" y="111657"/>
                  </a:lnTo>
                  <a:cubicBezTo>
                    <a:pt x="0" y="82043"/>
                    <a:pt x="11764" y="53643"/>
                    <a:pt x="32703" y="32703"/>
                  </a:cubicBezTo>
                  <a:cubicBezTo>
                    <a:pt x="53643" y="11764"/>
                    <a:pt x="82043" y="0"/>
                    <a:pt x="111657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A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907416" y="2928299"/>
            <a:ext cx="1386738" cy="1310123"/>
            <a:chOff x="0" y="0"/>
            <a:chExt cx="419136" cy="39597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11657" y="0"/>
                  </a:moveTo>
                  <a:lnTo>
                    <a:pt x="307480" y="0"/>
                  </a:lnTo>
                  <a:cubicBezTo>
                    <a:pt x="337093" y="0"/>
                    <a:pt x="365493" y="11764"/>
                    <a:pt x="386433" y="32703"/>
                  </a:cubicBezTo>
                  <a:cubicBezTo>
                    <a:pt x="407372" y="53643"/>
                    <a:pt x="419136" y="82043"/>
                    <a:pt x="419136" y="111657"/>
                  </a:cubicBezTo>
                  <a:lnTo>
                    <a:pt x="419136" y="284323"/>
                  </a:lnTo>
                  <a:cubicBezTo>
                    <a:pt x="419136" y="313936"/>
                    <a:pt x="407372" y="342336"/>
                    <a:pt x="386433" y="363276"/>
                  </a:cubicBezTo>
                  <a:cubicBezTo>
                    <a:pt x="365493" y="384216"/>
                    <a:pt x="337093" y="395979"/>
                    <a:pt x="307480" y="395979"/>
                  </a:cubicBezTo>
                  <a:lnTo>
                    <a:pt x="111657" y="395979"/>
                  </a:lnTo>
                  <a:cubicBezTo>
                    <a:pt x="49990" y="395979"/>
                    <a:pt x="0" y="345989"/>
                    <a:pt x="0" y="284323"/>
                  </a:cubicBezTo>
                  <a:lnTo>
                    <a:pt x="0" y="111657"/>
                  </a:lnTo>
                  <a:cubicBezTo>
                    <a:pt x="0" y="82043"/>
                    <a:pt x="11764" y="53643"/>
                    <a:pt x="32703" y="32703"/>
                  </a:cubicBezTo>
                  <a:cubicBezTo>
                    <a:pt x="53643" y="11764"/>
                    <a:pt x="82043" y="0"/>
                    <a:pt x="111657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B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5655261" y="2928299"/>
            <a:ext cx="1386738" cy="1310123"/>
            <a:chOff x="0" y="0"/>
            <a:chExt cx="419136" cy="39597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11657" y="0"/>
                  </a:moveTo>
                  <a:lnTo>
                    <a:pt x="307480" y="0"/>
                  </a:lnTo>
                  <a:cubicBezTo>
                    <a:pt x="337093" y="0"/>
                    <a:pt x="365493" y="11764"/>
                    <a:pt x="386433" y="32703"/>
                  </a:cubicBezTo>
                  <a:cubicBezTo>
                    <a:pt x="407372" y="53643"/>
                    <a:pt x="419136" y="82043"/>
                    <a:pt x="419136" y="111657"/>
                  </a:cubicBezTo>
                  <a:lnTo>
                    <a:pt x="419136" y="284323"/>
                  </a:lnTo>
                  <a:cubicBezTo>
                    <a:pt x="419136" y="313936"/>
                    <a:pt x="407372" y="342336"/>
                    <a:pt x="386433" y="363276"/>
                  </a:cubicBezTo>
                  <a:cubicBezTo>
                    <a:pt x="365493" y="384216"/>
                    <a:pt x="337093" y="395979"/>
                    <a:pt x="307480" y="395979"/>
                  </a:cubicBezTo>
                  <a:lnTo>
                    <a:pt x="111657" y="395979"/>
                  </a:lnTo>
                  <a:cubicBezTo>
                    <a:pt x="49990" y="395979"/>
                    <a:pt x="0" y="345989"/>
                    <a:pt x="0" y="284323"/>
                  </a:cubicBezTo>
                  <a:lnTo>
                    <a:pt x="0" y="111657"/>
                  </a:lnTo>
                  <a:cubicBezTo>
                    <a:pt x="0" y="82043"/>
                    <a:pt x="11764" y="53643"/>
                    <a:pt x="32703" y="32703"/>
                  </a:cubicBezTo>
                  <a:cubicBezTo>
                    <a:pt x="53643" y="11764"/>
                    <a:pt x="82043" y="0"/>
                    <a:pt x="111657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C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403107" y="2928299"/>
            <a:ext cx="1386738" cy="1310123"/>
            <a:chOff x="0" y="0"/>
            <a:chExt cx="419136" cy="39597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19136" cy="395979"/>
            </a:xfrm>
            <a:custGeom>
              <a:avLst/>
              <a:gdLst/>
              <a:ahLst/>
              <a:cxnLst/>
              <a:rect l="l" t="t" r="r" b="b"/>
              <a:pathLst>
                <a:path w="419136" h="395979">
                  <a:moveTo>
                    <a:pt x="111657" y="0"/>
                  </a:moveTo>
                  <a:lnTo>
                    <a:pt x="307480" y="0"/>
                  </a:lnTo>
                  <a:cubicBezTo>
                    <a:pt x="337093" y="0"/>
                    <a:pt x="365493" y="11764"/>
                    <a:pt x="386433" y="32703"/>
                  </a:cubicBezTo>
                  <a:cubicBezTo>
                    <a:pt x="407372" y="53643"/>
                    <a:pt x="419136" y="82043"/>
                    <a:pt x="419136" y="111657"/>
                  </a:cubicBezTo>
                  <a:lnTo>
                    <a:pt x="419136" y="284323"/>
                  </a:lnTo>
                  <a:cubicBezTo>
                    <a:pt x="419136" y="313936"/>
                    <a:pt x="407372" y="342336"/>
                    <a:pt x="386433" y="363276"/>
                  </a:cubicBezTo>
                  <a:cubicBezTo>
                    <a:pt x="365493" y="384216"/>
                    <a:pt x="337093" y="395979"/>
                    <a:pt x="307480" y="395979"/>
                  </a:cubicBezTo>
                  <a:lnTo>
                    <a:pt x="111657" y="395979"/>
                  </a:lnTo>
                  <a:cubicBezTo>
                    <a:pt x="49990" y="395979"/>
                    <a:pt x="0" y="345989"/>
                    <a:pt x="0" y="284323"/>
                  </a:cubicBezTo>
                  <a:lnTo>
                    <a:pt x="0" y="111657"/>
                  </a:lnTo>
                  <a:cubicBezTo>
                    <a:pt x="0" y="82043"/>
                    <a:pt x="11764" y="53643"/>
                    <a:pt x="32703" y="32703"/>
                  </a:cubicBezTo>
                  <a:cubicBezTo>
                    <a:pt x="53643" y="11764"/>
                    <a:pt x="82043" y="0"/>
                    <a:pt x="111657" y="0"/>
                  </a:cubicBezTo>
                  <a:close/>
                </a:path>
              </a:pathLst>
            </a:custGeom>
            <a:solidFill>
              <a:srgbClr val="64351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419136" cy="472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D</a:t>
              </a:r>
            </a:p>
          </p:txBody>
        </p:sp>
      </p:grpSp>
      <p:sp>
        <p:nvSpPr>
          <p:cNvPr id="33" name="Freeform 33"/>
          <p:cNvSpPr/>
          <p:nvPr/>
        </p:nvSpPr>
        <p:spPr>
          <a:xfrm rot="2298346">
            <a:off x="363608" y="8316346"/>
            <a:ext cx="3591925" cy="960840"/>
          </a:xfrm>
          <a:custGeom>
            <a:avLst/>
            <a:gdLst/>
            <a:ahLst/>
            <a:cxnLst/>
            <a:rect l="l" t="t" r="r" b="b"/>
            <a:pathLst>
              <a:path w="3591925" h="960840">
                <a:moveTo>
                  <a:pt x="0" y="0"/>
                </a:moveTo>
                <a:lnTo>
                  <a:pt x="3591925" y="0"/>
                </a:lnTo>
                <a:lnTo>
                  <a:pt x="3591925" y="960840"/>
                </a:lnTo>
                <a:lnTo>
                  <a:pt x="0" y="960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4" name="TextBox 34"/>
          <p:cNvSpPr txBox="1"/>
          <p:nvPr/>
        </p:nvSpPr>
        <p:spPr>
          <a:xfrm>
            <a:off x="8096476" y="5086350"/>
            <a:ext cx="917568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Tentukan nilai yang benar dari setiap kotak berlabel. Kemudian masukkan kode yang sesuai.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948734" y="3093806"/>
            <a:ext cx="731056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6999" spc="-188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Perkalian </a:t>
            </a:r>
          </a:p>
          <a:p>
            <a:pPr marL="0" lvl="0" indent="0" algn="r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Skalar Matriks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136342" y="2082667"/>
            <a:ext cx="6122958" cy="68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LATIHAN SOAL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3178628" y="2062912"/>
            <a:ext cx="4606184" cy="51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9"/>
              </a:lnSpc>
            </a:pPr>
            <a:r>
              <a:rPr lang="en-US" sz="2992" b="1">
                <a:solidFill>
                  <a:srgbClr val="2B2B2B"/>
                </a:solidFill>
                <a:latin typeface="Now Bold"/>
                <a:ea typeface="Now Bold"/>
                <a:cs typeface="Now Bold"/>
                <a:sym typeface="Now Bold"/>
              </a:rPr>
              <a:t>BERAPA NILAI?</a:t>
            </a:r>
          </a:p>
        </p:txBody>
      </p:sp>
      <p:sp>
        <p:nvSpPr>
          <p:cNvPr id="38" name="Freeform 38"/>
          <p:cNvSpPr/>
          <p:nvPr/>
        </p:nvSpPr>
        <p:spPr>
          <a:xfrm rot="2298346">
            <a:off x="15746252" y="923127"/>
            <a:ext cx="3591925" cy="960840"/>
          </a:xfrm>
          <a:custGeom>
            <a:avLst/>
            <a:gdLst/>
            <a:ahLst/>
            <a:cxnLst/>
            <a:rect l="l" t="t" r="r" b="b"/>
            <a:pathLst>
              <a:path w="3591925" h="960840">
                <a:moveTo>
                  <a:pt x="0" y="0"/>
                </a:moveTo>
                <a:lnTo>
                  <a:pt x="3591925" y="0"/>
                </a:lnTo>
                <a:lnTo>
                  <a:pt x="3591925" y="960840"/>
                </a:lnTo>
                <a:lnTo>
                  <a:pt x="0" y="960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9" name="Freeform 39"/>
          <p:cNvSpPr/>
          <p:nvPr/>
        </p:nvSpPr>
        <p:spPr>
          <a:xfrm rot="514689">
            <a:off x="1215452" y="353456"/>
            <a:ext cx="1921705" cy="2648203"/>
          </a:xfrm>
          <a:custGeom>
            <a:avLst/>
            <a:gdLst/>
            <a:ahLst/>
            <a:cxnLst/>
            <a:rect l="l" t="t" r="r" b="b"/>
            <a:pathLst>
              <a:path w="1921705" h="2648203">
                <a:moveTo>
                  <a:pt x="0" y="0"/>
                </a:moveTo>
                <a:lnTo>
                  <a:pt x="1921705" y="0"/>
                </a:lnTo>
                <a:lnTo>
                  <a:pt x="1921705" y="2648203"/>
                </a:lnTo>
                <a:lnTo>
                  <a:pt x="0" y="2648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cover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79388">
            <a:off x="13710517" y="9130608"/>
            <a:ext cx="2125571" cy="2731458"/>
          </a:xfrm>
          <a:custGeom>
            <a:avLst/>
            <a:gdLst/>
            <a:ahLst/>
            <a:cxnLst/>
            <a:rect l="l" t="t" r="r" b="b"/>
            <a:pathLst>
              <a:path w="2125571" h="2731458">
                <a:moveTo>
                  <a:pt x="0" y="0"/>
                </a:moveTo>
                <a:lnTo>
                  <a:pt x="2125571" y="0"/>
                </a:lnTo>
                <a:lnTo>
                  <a:pt x="2125571" y="2731458"/>
                </a:lnTo>
                <a:lnTo>
                  <a:pt x="0" y="27314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rot="-71109">
            <a:off x="22928" y="-260239"/>
            <a:ext cx="1874579" cy="2236482"/>
          </a:xfrm>
          <a:custGeom>
            <a:avLst/>
            <a:gdLst/>
            <a:ahLst/>
            <a:cxnLst/>
            <a:rect l="l" t="t" r="r" b="b"/>
            <a:pathLst>
              <a:path w="1874579" h="2236482">
                <a:moveTo>
                  <a:pt x="0" y="0"/>
                </a:moveTo>
                <a:lnTo>
                  <a:pt x="1874579" y="0"/>
                </a:lnTo>
                <a:lnTo>
                  <a:pt x="1874579" y="2236482"/>
                </a:lnTo>
                <a:lnTo>
                  <a:pt x="0" y="2236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559284" y="1019911"/>
            <a:ext cx="7848707" cy="6949674"/>
          </a:xfrm>
          <a:custGeom>
            <a:avLst/>
            <a:gdLst/>
            <a:ahLst/>
            <a:cxnLst/>
            <a:rect l="l" t="t" r="r" b="b"/>
            <a:pathLst>
              <a:path w="7848707" h="6949674">
                <a:moveTo>
                  <a:pt x="0" y="0"/>
                </a:moveTo>
                <a:lnTo>
                  <a:pt x="7848707" y="0"/>
                </a:lnTo>
                <a:lnTo>
                  <a:pt x="7848707" y="6949674"/>
                </a:lnTo>
                <a:lnTo>
                  <a:pt x="0" y="6949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2700000">
            <a:off x="16441465" y="8491747"/>
            <a:ext cx="1886260" cy="1939146"/>
          </a:xfrm>
          <a:custGeom>
            <a:avLst/>
            <a:gdLst/>
            <a:ahLst/>
            <a:cxnLst/>
            <a:rect l="l" t="t" r="r" b="b"/>
            <a:pathLst>
              <a:path w="1886260" h="1939146">
                <a:moveTo>
                  <a:pt x="0" y="0"/>
                </a:moveTo>
                <a:lnTo>
                  <a:pt x="1886260" y="0"/>
                </a:lnTo>
                <a:lnTo>
                  <a:pt x="1886260" y="1939146"/>
                </a:lnTo>
                <a:lnTo>
                  <a:pt x="0" y="19391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-122582">
            <a:off x="8762553" y="731764"/>
            <a:ext cx="11047920" cy="8332254"/>
          </a:xfrm>
          <a:custGeom>
            <a:avLst/>
            <a:gdLst/>
            <a:ahLst/>
            <a:cxnLst/>
            <a:rect l="l" t="t" r="r" b="b"/>
            <a:pathLst>
              <a:path w="11047920" h="8332254">
                <a:moveTo>
                  <a:pt x="0" y="0"/>
                </a:moveTo>
                <a:lnTo>
                  <a:pt x="11047920" y="0"/>
                </a:lnTo>
                <a:lnTo>
                  <a:pt x="11047920" y="8332254"/>
                </a:lnTo>
                <a:lnTo>
                  <a:pt x="0" y="83322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29771" b="-7889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7" name="Group 7"/>
          <p:cNvGrpSpPr/>
          <p:nvPr/>
        </p:nvGrpSpPr>
        <p:grpSpPr>
          <a:xfrm>
            <a:off x="9707426" y="4253737"/>
            <a:ext cx="384232" cy="38423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637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6449" tIns="56449" rIns="56449" bIns="5644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707426" y="5168911"/>
            <a:ext cx="384232" cy="384232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637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6449" tIns="56449" rIns="56449" bIns="5644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07426" y="6084085"/>
            <a:ext cx="384232" cy="38423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27637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6449" tIns="56449" rIns="56449" bIns="56449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 rot="-339610">
            <a:off x="1668280" y="2468170"/>
            <a:ext cx="5634473" cy="222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16"/>
              </a:lnSpc>
            </a:pPr>
            <a:r>
              <a:rPr lang="en-US" sz="5287" u="none" strike="noStrike" spc="-142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TUJUAN PEMBELAJARAN HARI INI</a:t>
            </a:r>
          </a:p>
        </p:txBody>
      </p:sp>
      <p:sp>
        <p:nvSpPr>
          <p:cNvPr id="17" name="Freeform 17"/>
          <p:cNvSpPr/>
          <p:nvPr/>
        </p:nvSpPr>
        <p:spPr>
          <a:xfrm>
            <a:off x="763432" y="4897891"/>
            <a:ext cx="6212010" cy="6632039"/>
          </a:xfrm>
          <a:custGeom>
            <a:avLst/>
            <a:gdLst/>
            <a:ahLst/>
            <a:cxnLst/>
            <a:rect l="l" t="t" r="r" b="b"/>
            <a:pathLst>
              <a:path w="6212010" h="6632039">
                <a:moveTo>
                  <a:pt x="0" y="0"/>
                </a:moveTo>
                <a:lnTo>
                  <a:pt x="6212010" y="0"/>
                </a:lnTo>
                <a:lnTo>
                  <a:pt x="6212010" y="6632039"/>
                </a:lnTo>
                <a:lnTo>
                  <a:pt x="0" y="66320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10303334" y="4236303"/>
            <a:ext cx="627573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Notasi dan Terminologi Matriks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707426" y="2223175"/>
            <a:ext cx="5402359" cy="147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49"/>
              </a:lnSpc>
              <a:spcBef>
                <a:spcPct val="0"/>
              </a:spcBef>
            </a:pPr>
            <a:r>
              <a:rPr lang="en-US" sz="3499" b="1" spc="69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Hari ini kita akan mempelajari mengenai: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03334" y="5153025"/>
            <a:ext cx="627573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Jenis-Jenis Matriks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303334" y="6067425"/>
            <a:ext cx="7081261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Operasi Sederhana Matriks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1520">
            <a:off x="1028700" y="1028700"/>
            <a:ext cx="17259300" cy="8229600"/>
            <a:chOff x="0" y="0"/>
            <a:chExt cx="4545659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167467"/>
            </a:xfrm>
            <a:custGeom>
              <a:avLst/>
              <a:gdLst/>
              <a:ahLst/>
              <a:cxnLst/>
              <a:rect l="l" t="t" r="r" b="b"/>
              <a:pathLst>
                <a:path w="4545659" h="2167467">
                  <a:moveTo>
                    <a:pt x="0" y="0"/>
                  </a:moveTo>
                  <a:lnTo>
                    <a:pt x="4545659" y="0"/>
                  </a:lnTo>
                  <a:lnTo>
                    <a:pt x="4545659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45659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44" y="5225387"/>
            <a:ext cx="16204381" cy="4595127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 rot="2298346">
            <a:off x="363608" y="8316346"/>
            <a:ext cx="3591925" cy="960840"/>
          </a:xfrm>
          <a:custGeom>
            <a:avLst/>
            <a:gdLst/>
            <a:ahLst/>
            <a:cxnLst/>
            <a:rect l="l" t="t" r="r" b="b"/>
            <a:pathLst>
              <a:path w="3591925" h="960840">
                <a:moveTo>
                  <a:pt x="0" y="0"/>
                </a:moveTo>
                <a:lnTo>
                  <a:pt x="3591925" y="0"/>
                </a:lnTo>
                <a:lnTo>
                  <a:pt x="3591925" y="960840"/>
                </a:lnTo>
                <a:lnTo>
                  <a:pt x="0" y="960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8096476" y="5086350"/>
            <a:ext cx="9175684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Tentukan nilai yang benar dari setiap kotak berlabel.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48734" y="3093806"/>
            <a:ext cx="7310566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</a:pPr>
            <a:r>
              <a:rPr lang="en-US" sz="6999" spc="-188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Perkalian </a:t>
            </a:r>
          </a:p>
          <a:p>
            <a:pPr marL="0" lvl="0" indent="0" algn="r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Skalar Matriks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136342" y="2082667"/>
            <a:ext cx="6122958" cy="684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599"/>
              </a:lnSpc>
            </a:pPr>
            <a:r>
              <a:rPr lang="en-US" sz="3999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JAWABAN</a:t>
            </a:r>
          </a:p>
        </p:txBody>
      </p:sp>
      <p:sp>
        <p:nvSpPr>
          <p:cNvPr id="10" name="Freeform 10"/>
          <p:cNvSpPr/>
          <p:nvPr/>
        </p:nvSpPr>
        <p:spPr>
          <a:xfrm rot="2298346">
            <a:off x="15746252" y="923127"/>
            <a:ext cx="3591925" cy="960840"/>
          </a:xfrm>
          <a:custGeom>
            <a:avLst/>
            <a:gdLst/>
            <a:ahLst/>
            <a:cxnLst/>
            <a:rect l="l" t="t" r="r" b="b"/>
            <a:pathLst>
              <a:path w="3591925" h="960840">
                <a:moveTo>
                  <a:pt x="0" y="0"/>
                </a:moveTo>
                <a:lnTo>
                  <a:pt x="3591925" y="0"/>
                </a:lnTo>
                <a:lnTo>
                  <a:pt x="3591925" y="960840"/>
                </a:lnTo>
                <a:lnTo>
                  <a:pt x="0" y="9608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 rot="514689">
            <a:off x="1215452" y="353456"/>
            <a:ext cx="1921705" cy="2648203"/>
          </a:xfrm>
          <a:custGeom>
            <a:avLst/>
            <a:gdLst/>
            <a:ahLst/>
            <a:cxnLst/>
            <a:rect l="l" t="t" r="r" b="b"/>
            <a:pathLst>
              <a:path w="1921705" h="2648203">
                <a:moveTo>
                  <a:pt x="0" y="0"/>
                </a:moveTo>
                <a:lnTo>
                  <a:pt x="1921705" y="0"/>
                </a:lnTo>
                <a:lnTo>
                  <a:pt x="1921705" y="2648203"/>
                </a:lnTo>
                <a:lnTo>
                  <a:pt x="0" y="26482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4744" y="674315"/>
            <a:ext cx="16778511" cy="8938371"/>
          </a:xfrm>
          <a:custGeom>
            <a:avLst/>
            <a:gdLst/>
            <a:ahLst/>
            <a:cxnLst/>
            <a:rect l="l" t="t" r="r" b="b"/>
            <a:pathLst>
              <a:path w="16778511" h="8938371">
                <a:moveTo>
                  <a:pt x="16778512" y="0"/>
                </a:moveTo>
                <a:lnTo>
                  <a:pt x="0" y="0"/>
                </a:lnTo>
                <a:lnTo>
                  <a:pt x="0" y="8938370"/>
                </a:lnTo>
                <a:lnTo>
                  <a:pt x="16778512" y="8938370"/>
                </a:lnTo>
                <a:lnTo>
                  <a:pt x="1677851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6741238" y="7328533"/>
            <a:ext cx="1501709" cy="1929767"/>
          </a:xfrm>
          <a:custGeom>
            <a:avLst/>
            <a:gdLst/>
            <a:ahLst/>
            <a:cxnLst/>
            <a:rect l="l" t="t" r="r" b="b"/>
            <a:pathLst>
              <a:path w="1501709" h="1929767">
                <a:moveTo>
                  <a:pt x="0" y="0"/>
                </a:moveTo>
                <a:lnTo>
                  <a:pt x="1501709" y="0"/>
                </a:lnTo>
                <a:lnTo>
                  <a:pt x="1501709" y="1929767"/>
                </a:lnTo>
                <a:lnTo>
                  <a:pt x="0" y="1929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4" name="Freeform 4"/>
          <p:cNvSpPr/>
          <p:nvPr/>
        </p:nvSpPr>
        <p:spPr>
          <a:xfrm>
            <a:off x="719983" y="1375018"/>
            <a:ext cx="1423191" cy="1697951"/>
          </a:xfrm>
          <a:custGeom>
            <a:avLst/>
            <a:gdLst/>
            <a:ahLst/>
            <a:cxnLst/>
            <a:rect l="l" t="t" r="r" b="b"/>
            <a:pathLst>
              <a:path w="1423191" h="1697951">
                <a:moveTo>
                  <a:pt x="0" y="0"/>
                </a:moveTo>
                <a:lnTo>
                  <a:pt x="1423191" y="0"/>
                </a:lnTo>
                <a:lnTo>
                  <a:pt x="1423191" y="1697951"/>
                </a:lnTo>
                <a:lnTo>
                  <a:pt x="0" y="16979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5" name="Freeform 5"/>
          <p:cNvSpPr/>
          <p:nvPr/>
        </p:nvSpPr>
        <p:spPr>
          <a:xfrm rot="2700000">
            <a:off x="2485301" y="-86373"/>
            <a:ext cx="1479884" cy="1521376"/>
          </a:xfrm>
          <a:custGeom>
            <a:avLst/>
            <a:gdLst/>
            <a:ahLst/>
            <a:cxnLst/>
            <a:rect l="l" t="t" r="r" b="b"/>
            <a:pathLst>
              <a:path w="1479884" h="1521376">
                <a:moveTo>
                  <a:pt x="0" y="0"/>
                </a:moveTo>
                <a:lnTo>
                  <a:pt x="1479884" y="0"/>
                </a:lnTo>
                <a:lnTo>
                  <a:pt x="1479884" y="1521376"/>
                </a:lnTo>
                <a:lnTo>
                  <a:pt x="0" y="1521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262524">
            <a:off x="14771285" y="8422618"/>
            <a:ext cx="1351572" cy="1474929"/>
          </a:xfrm>
          <a:custGeom>
            <a:avLst/>
            <a:gdLst/>
            <a:ahLst/>
            <a:cxnLst/>
            <a:rect l="l" t="t" r="r" b="b"/>
            <a:pathLst>
              <a:path w="1351572" h="1474929">
                <a:moveTo>
                  <a:pt x="0" y="0"/>
                </a:moveTo>
                <a:lnTo>
                  <a:pt x="1351572" y="0"/>
                </a:lnTo>
                <a:lnTo>
                  <a:pt x="1351572" y="1474929"/>
                </a:lnTo>
                <a:lnTo>
                  <a:pt x="0" y="14749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0" y="6185085"/>
            <a:ext cx="4139547" cy="4101915"/>
          </a:xfrm>
          <a:custGeom>
            <a:avLst/>
            <a:gdLst/>
            <a:ahLst/>
            <a:cxnLst/>
            <a:rect l="l" t="t" r="r" b="b"/>
            <a:pathLst>
              <a:path w="4139547" h="4101915">
                <a:moveTo>
                  <a:pt x="0" y="0"/>
                </a:moveTo>
                <a:lnTo>
                  <a:pt x="4139547" y="0"/>
                </a:lnTo>
                <a:lnTo>
                  <a:pt x="4139547" y="4101915"/>
                </a:lnTo>
                <a:lnTo>
                  <a:pt x="0" y="41019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>
            <a:off x="15667709" y="485140"/>
            <a:ext cx="2023212" cy="2587829"/>
          </a:xfrm>
          <a:custGeom>
            <a:avLst/>
            <a:gdLst/>
            <a:ahLst/>
            <a:cxnLst/>
            <a:rect l="l" t="t" r="r" b="b"/>
            <a:pathLst>
              <a:path w="2023212" h="2587829">
                <a:moveTo>
                  <a:pt x="0" y="0"/>
                </a:moveTo>
                <a:lnTo>
                  <a:pt x="2023211" y="0"/>
                </a:lnTo>
                <a:lnTo>
                  <a:pt x="2023211" y="2587829"/>
                </a:lnTo>
                <a:lnTo>
                  <a:pt x="0" y="25878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739956" y="3918578"/>
            <a:ext cx="7175383" cy="34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 spc="-324">
                <a:solidFill>
                  <a:srgbClr val="343434"/>
                </a:solidFill>
                <a:latin typeface="More Sugar"/>
                <a:ea typeface="More Sugar"/>
                <a:cs typeface="More Sugar"/>
                <a:sym typeface="More Sugar"/>
              </a:rPr>
              <a:t>TERIMA</a:t>
            </a:r>
          </a:p>
          <a:p>
            <a:pPr marL="0" lvl="0" indent="0" algn="ctr">
              <a:lnSpc>
                <a:spcPts val="13200"/>
              </a:lnSpc>
            </a:pPr>
            <a:r>
              <a:rPr lang="en-US" sz="12000" spc="-324">
                <a:solidFill>
                  <a:srgbClr val="343434"/>
                </a:solidFill>
                <a:latin typeface="More Sugar"/>
                <a:ea typeface="More Sugar"/>
                <a:cs typeface="More Sugar"/>
                <a:sym typeface="More Sugar"/>
              </a:rPr>
              <a:t>KASIH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39956" y="2491609"/>
            <a:ext cx="7255912" cy="511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8"/>
              </a:lnSpc>
              <a:spcBef>
                <a:spcPct val="0"/>
              </a:spcBef>
            </a:pPr>
            <a:r>
              <a:rPr lang="en-US" sz="3299" b="1" spc="65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SEKIAN MATERI HARI INI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380289" y="3424306"/>
            <a:ext cx="3976528" cy="3904227"/>
          </a:xfrm>
          <a:custGeom>
            <a:avLst/>
            <a:gdLst/>
            <a:ahLst/>
            <a:cxnLst/>
            <a:rect l="l" t="t" r="r" b="b"/>
            <a:pathLst>
              <a:path w="3976528" h="3904227">
                <a:moveTo>
                  <a:pt x="0" y="0"/>
                </a:moveTo>
                <a:lnTo>
                  <a:pt x="3976528" y="0"/>
                </a:lnTo>
                <a:lnTo>
                  <a:pt x="3976528" y="3904227"/>
                </a:lnTo>
                <a:lnTo>
                  <a:pt x="0" y="39042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9791">
            <a:off x="1003985" y="725662"/>
            <a:ext cx="16280030" cy="8835676"/>
            <a:chOff x="0" y="0"/>
            <a:chExt cx="4287745" cy="232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7744" cy="2327091"/>
            </a:xfrm>
            <a:custGeom>
              <a:avLst/>
              <a:gdLst/>
              <a:ahLst/>
              <a:cxnLst/>
              <a:rect l="l" t="t" r="r" b="b"/>
              <a:pathLst>
                <a:path w="4287744" h="2327091">
                  <a:moveTo>
                    <a:pt x="0" y="0"/>
                  </a:moveTo>
                  <a:lnTo>
                    <a:pt x="4287744" y="0"/>
                  </a:lnTo>
                  <a:lnTo>
                    <a:pt x="4287744" y="2327091"/>
                  </a:lnTo>
                  <a:lnTo>
                    <a:pt x="0" y="2327091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87745" cy="235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480653">
            <a:off x="15306781" y="740825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1" y="0"/>
                </a:lnTo>
                <a:lnTo>
                  <a:pt x="2601181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319340">
            <a:off x="329498" y="8388702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0" y="0"/>
                </a:lnTo>
                <a:lnTo>
                  <a:pt x="2601180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1894235" y="3589608"/>
            <a:ext cx="7354873" cy="4357907"/>
          </a:xfrm>
          <a:custGeom>
            <a:avLst/>
            <a:gdLst/>
            <a:ahLst/>
            <a:cxnLst/>
            <a:rect l="l" t="t" r="r" b="b"/>
            <a:pathLst>
              <a:path w="7354873" h="4357907">
                <a:moveTo>
                  <a:pt x="0" y="0"/>
                </a:moveTo>
                <a:lnTo>
                  <a:pt x="7354873" y="0"/>
                </a:lnTo>
                <a:lnTo>
                  <a:pt x="7354873" y="4357907"/>
                </a:lnTo>
                <a:lnTo>
                  <a:pt x="0" y="43579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9495790" y="4227324"/>
            <a:ext cx="447922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← Baris Pertama (m)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0088" y="2470030"/>
            <a:ext cx="8216882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70"/>
              </a:lnSpc>
              <a:spcBef>
                <a:spcPct val="0"/>
              </a:spcBef>
            </a:pPr>
            <a:r>
              <a:rPr lang="en-US" sz="7300" spc="-197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Notasi &amp; Terminologi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61313" y="8099915"/>
            <a:ext cx="447922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</a:pPr>
            <a:r>
              <a:rPr lang="en-US" sz="32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Kolom Kedua (n)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85710" y="6121889"/>
            <a:ext cx="6064104" cy="1825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Jadi, untuk merujuk suatu nilai didalam matriks digunakan variabel a(m,n)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92037">
            <a:off x="-3620757" y="-129524"/>
            <a:ext cx="10905471" cy="12489236"/>
            <a:chOff x="0" y="0"/>
            <a:chExt cx="2872223" cy="3289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2223" cy="3289346"/>
            </a:xfrm>
            <a:custGeom>
              <a:avLst/>
              <a:gdLst/>
              <a:ahLst/>
              <a:cxnLst/>
              <a:rect l="l" t="t" r="r" b="b"/>
              <a:pathLst>
                <a:path w="2872223" h="3289346">
                  <a:moveTo>
                    <a:pt x="0" y="0"/>
                  </a:moveTo>
                  <a:lnTo>
                    <a:pt x="2872223" y="0"/>
                  </a:lnTo>
                  <a:lnTo>
                    <a:pt x="2872223" y="3289346"/>
                  </a:lnTo>
                  <a:lnTo>
                    <a:pt x="0" y="3289346"/>
                  </a:lnTo>
                  <a:close/>
                </a:path>
              </a:pathLst>
            </a:custGeom>
            <a:solidFill>
              <a:srgbClr val="D99447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72223" cy="3317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92037">
            <a:off x="-4143221" y="-506860"/>
            <a:ext cx="10522772" cy="11026957"/>
            <a:chOff x="0" y="0"/>
            <a:chExt cx="2771430" cy="29042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430" cy="2904219"/>
            </a:xfrm>
            <a:custGeom>
              <a:avLst/>
              <a:gdLst/>
              <a:ahLst/>
              <a:cxnLst/>
              <a:rect l="l" t="t" r="r" b="b"/>
              <a:pathLst>
                <a:path w="2771430" h="2904219">
                  <a:moveTo>
                    <a:pt x="0" y="0"/>
                  </a:moveTo>
                  <a:lnTo>
                    <a:pt x="2771430" y="0"/>
                  </a:lnTo>
                  <a:lnTo>
                    <a:pt x="2771430" y="2904219"/>
                  </a:lnTo>
                  <a:lnTo>
                    <a:pt x="0" y="2904219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71430" cy="2932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25128" y="589422"/>
            <a:ext cx="9659727" cy="2616908"/>
          </a:xfrm>
          <a:custGeom>
            <a:avLst/>
            <a:gdLst/>
            <a:ahLst/>
            <a:cxnLst/>
            <a:rect l="l" t="t" r="r" b="b"/>
            <a:pathLst>
              <a:path w="9659727" h="2616908">
                <a:moveTo>
                  <a:pt x="0" y="0"/>
                </a:moveTo>
                <a:lnTo>
                  <a:pt x="9659726" y="0"/>
                </a:lnTo>
                <a:lnTo>
                  <a:pt x="9659726" y="2616908"/>
                </a:lnTo>
                <a:lnTo>
                  <a:pt x="0" y="261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-2053587" y="2789831"/>
            <a:ext cx="7771133" cy="5326758"/>
          </a:xfrm>
          <a:custGeom>
            <a:avLst/>
            <a:gdLst/>
            <a:ahLst/>
            <a:cxnLst/>
            <a:rect l="l" t="t" r="r" b="b"/>
            <a:pathLst>
              <a:path w="7771133" h="5326758">
                <a:moveTo>
                  <a:pt x="0" y="0"/>
                </a:moveTo>
                <a:lnTo>
                  <a:pt x="7771132" y="0"/>
                </a:lnTo>
                <a:lnTo>
                  <a:pt x="7771132" y="5326758"/>
                </a:lnTo>
                <a:lnTo>
                  <a:pt x="0" y="5326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 rot="-281441">
            <a:off x="8317191" y="1501243"/>
            <a:ext cx="10624112" cy="100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99"/>
              </a:lnSpc>
              <a:spcBef>
                <a:spcPct val="0"/>
              </a:spcBef>
            </a:pPr>
            <a:r>
              <a:rPr lang="en-US" sz="8110" spc="-21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Notasi &amp;Terminologi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2091" y="3378047"/>
            <a:ext cx="3805800" cy="262927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9985710" y="6102839"/>
            <a:ext cx="7273590" cy="2203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77"/>
              </a:lnSpc>
            </a:pPr>
            <a:r>
              <a:rPr lang="en-US" sz="41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Misalkan, kita punya matriks B diatas. Berapa nilai </a:t>
            </a:r>
            <a:r>
              <a:rPr lang="en-US" sz="41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B(1,2) ?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92037">
            <a:off x="-3620757" y="-129524"/>
            <a:ext cx="10905471" cy="12489236"/>
            <a:chOff x="0" y="0"/>
            <a:chExt cx="2872223" cy="32893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72223" cy="3289346"/>
            </a:xfrm>
            <a:custGeom>
              <a:avLst/>
              <a:gdLst/>
              <a:ahLst/>
              <a:cxnLst/>
              <a:rect l="l" t="t" r="r" b="b"/>
              <a:pathLst>
                <a:path w="2872223" h="3289346">
                  <a:moveTo>
                    <a:pt x="0" y="0"/>
                  </a:moveTo>
                  <a:lnTo>
                    <a:pt x="2872223" y="0"/>
                  </a:lnTo>
                  <a:lnTo>
                    <a:pt x="2872223" y="3289346"/>
                  </a:lnTo>
                  <a:lnTo>
                    <a:pt x="0" y="3289346"/>
                  </a:lnTo>
                  <a:close/>
                </a:path>
              </a:pathLst>
            </a:custGeom>
            <a:solidFill>
              <a:srgbClr val="D99447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872223" cy="3317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92037">
            <a:off x="-4143221" y="-506860"/>
            <a:ext cx="10522772" cy="11026957"/>
            <a:chOff x="0" y="0"/>
            <a:chExt cx="2771430" cy="29042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71430" cy="2904219"/>
            </a:xfrm>
            <a:custGeom>
              <a:avLst/>
              <a:gdLst/>
              <a:ahLst/>
              <a:cxnLst/>
              <a:rect l="l" t="t" r="r" b="b"/>
              <a:pathLst>
                <a:path w="2771430" h="2904219">
                  <a:moveTo>
                    <a:pt x="0" y="0"/>
                  </a:moveTo>
                  <a:lnTo>
                    <a:pt x="2771430" y="0"/>
                  </a:lnTo>
                  <a:lnTo>
                    <a:pt x="2771430" y="2904219"/>
                  </a:lnTo>
                  <a:lnTo>
                    <a:pt x="0" y="2904219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71430" cy="2932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25128" y="427497"/>
            <a:ext cx="9659727" cy="2616908"/>
          </a:xfrm>
          <a:custGeom>
            <a:avLst/>
            <a:gdLst/>
            <a:ahLst/>
            <a:cxnLst/>
            <a:rect l="l" t="t" r="r" b="b"/>
            <a:pathLst>
              <a:path w="9659727" h="2616908">
                <a:moveTo>
                  <a:pt x="0" y="0"/>
                </a:moveTo>
                <a:lnTo>
                  <a:pt x="9659726" y="0"/>
                </a:lnTo>
                <a:lnTo>
                  <a:pt x="9659726" y="2616908"/>
                </a:lnTo>
                <a:lnTo>
                  <a:pt x="0" y="2616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-2053587" y="2789831"/>
            <a:ext cx="7771133" cy="5326758"/>
          </a:xfrm>
          <a:custGeom>
            <a:avLst/>
            <a:gdLst/>
            <a:ahLst/>
            <a:cxnLst/>
            <a:rect l="l" t="t" r="r" b="b"/>
            <a:pathLst>
              <a:path w="7771133" h="5326758">
                <a:moveTo>
                  <a:pt x="0" y="0"/>
                </a:moveTo>
                <a:lnTo>
                  <a:pt x="7771132" y="0"/>
                </a:lnTo>
                <a:lnTo>
                  <a:pt x="7771132" y="5326758"/>
                </a:lnTo>
                <a:lnTo>
                  <a:pt x="0" y="5326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 rot="-281441">
            <a:off x="8316142" y="1347702"/>
            <a:ext cx="10624112" cy="1004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99"/>
              </a:lnSpc>
              <a:spcBef>
                <a:spcPct val="0"/>
              </a:spcBef>
            </a:pPr>
            <a:r>
              <a:rPr lang="en-US" sz="8110" spc="-21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Ordo (Ukuran)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274174" y="3221698"/>
            <a:ext cx="9636235" cy="2646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Merupakan ukuran dari Matriks. Jika disebutkan bahwa Matriks A memiliki ordo 3x4 maka dapat dikatakan bahwa matriks memiliki 3 baris dan 4 kolom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76898" y="6068452"/>
            <a:ext cx="9636235" cy="399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Jika dikatakan </a:t>
            </a: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Matriks A dan B berukuran sama</a:t>
            </a: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, maka yang sama adalah ordonya.</a:t>
            </a:r>
          </a:p>
          <a:p>
            <a:pPr algn="just">
              <a:lnSpc>
                <a:spcPts val="5317"/>
              </a:lnSpc>
            </a:pPr>
            <a:endParaRPr lang="en-US" sz="3798">
              <a:solidFill>
                <a:srgbClr val="424242"/>
              </a:solidFill>
              <a:latin typeface="Now"/>
              <a:ea typeface="Now"/>
              <a:cs typeface="Now"/>
              <a:sym typeface="Now"/>
            </a:endParaRPr>
          </a:p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Jika dikatakan</a:t>
            </a: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 Matriks A = B , </a:t>
            </a: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maka nilai didalam </a:t>
            </a: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Matriksnya sama persis</a:t>
            </a:r>
          </a:p>
        </p:txBody>
      </p:sp>
    </p:spTree>
  </p:cSld>
  <p:clrMapOvr>
    <a:masterClrMapping/>
  </p:clrMapOvr>
  <p:transition>
    <p:cover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247552" cy="10287000"/>
            <a:chOff x="0" y="0"/>
            <a:chExt cx="164544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5446" cy="2709333"/>
            </a:xfrm>
            <a:custGeom>
              <a:avLst/>
              <a:gdLst/>
              <a:ahLst/>
              <a:cxnLst/>
              <a:rect l="l" t="t" r="r" b="b"/>
              <a:pathLst>
                <a:path w="1645446" h="2709333">
                  <a:moveTo>
                    <a:pt x="0" y="0"/>
                  </a:moveTo>
                  <a:lnTo>
                    <a:pt x="1645446" y="0"/>
                  </a:lnTo>
                  <a:lnTo>
                    <a:pt x="16454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544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0750" y="1028700"/>
            <a:ext cx="5070052" cy="8229600"/>
            <a:chOff x="0" y="0"/>
            <a:chExt cx="133532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5322" cy="2167467"/>
            </a:xfrm>
            <a:custGeom>
              <a:avLst/>
              <a:gdLst/>
              <a:ahLst/>
              <a:cxnLst/>
              <a:rect l="l" t="t" r="r" b="b"/>
              <a:pathLst>
                <a:path w="1335322" h="2167467">
                  <a:moveTo>
                    <a:pt x="0" y="0"/>
                  </a:moveTo>
                  <a:lnTo>
                    <a:pt x="1335322" y="0"/>
                  </a:lnTo>
                  <a:lnTo>
                    <a:pt x="133532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53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654327">
            <a:off x="3711059" y="-688203"/>
            <a:ext cx="2218368" cy="3057019"/>
          </a:xfrm>
          <a:custGeom>
            <a:avLst/>
            <a:gdLst/>
            <a:ahLst/>
            <a:cxnLst/>
            <a:rect l="l" t="t" r="r" b="b"/>
            <a:pathLst>
              <a:path w="2218368" h="3057019">
                <a:moveTo>
                  <a:pt x="0" y="0"/>
                </a:moveTo>
                <a:lnTo>
                  <a:pt x="2218369" y="0"/>
                </a:lnTo>
                <a:lnTo>
                  <a:pt x="2218369" y="3057019"/>
                </a:lnTo>
                <a:lnTo>
                  <a:pt x="0" y="305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7012140" y="3789716"/>
            <a:ext cx="4788074" cy="4753378"/>
          </a:xfrm>
          <a:custGeom>
            <a:avLst/>
            <a:gdLst/>
            <a:ahLst/>
            <a:cxnLst/>
            <a:rect l="l" t="t" r="r" b="b"/>
            <a:pathLst>
              <a:path w="4788074" h="4753378">
                <a:moveTo>
                  <a:pt x="0" y="0"/>
                </a:moveTo>
                <a:lnTo>
                  <a:pt x="4788075" y="0"/>
                </a:lnTo>
                <a:lnTo>
                  <a:pt x="4788075" y="4753378"/>
                </a:lnTo>
                <a:lnTo>
                  <a:pt x="0" y="47533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1028700" y="6109255"/>
            <a:ext cx="4275525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Now"/>
                <a:ea typeface="Now"/>
                <a:cs typeface="Now"/>
                <a:sym typeface="Now"/>
              </a:rPr>
              <a:t>Matriks Bujur Sangkar / Persegi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499404"/>
            <a:ext cx="455210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Jenis-Jenis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12140" y="1108525"/>
            <a:ext cx="9636235" cy="198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Merupakan Matriks yang memiliki jumlah </a:t>
            </a: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baris</a:t>
            </a: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dan </a:t>
            </a: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kolom</a:t>
            </a: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yang </a:t>
            </a: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sama</a:t>
            </a: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(2x2, 3x3, dst)</a:t>
            </a:r>
          </a:p>
        </p:txBody>
      </p:sp>
    </p:spTree>
  </p:cSld>
  <p:clrMapOvr>
    <a:masterClrMapping/>
  </p:clrMapOvr>
  <p:transition>
    <p:cover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35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09791">
            <a:off x="1003985" y="725662"/>
            <a:ext cx="16280030" cy="8835676"/>
            <a:chOff x="0" y="0"/>
            <a:chExt cx="4287745" cy="2327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7744" cy="2327091"/>
            </a:xfrm>
            <a:custGeom>
              <a:avLst/>
              <a:gdLst/>
              <a:ahLst/>
              <a:cxnLst/>
              <a:rect l="l" t="t" r="r" b="b"/>
              <a:pathLst>
                <a:path w="4287744" h="2327091">
                  <a:moveTo>
                    <a:pt x="0" y="0"/>
                  </a:moveTo>
                  <a:lnTo>
                    <a:pt x="4287744" y="0"/>
                  </a:lnTo>
                  <a:lnTo>
                    <a:pt x="4287744" y="2327091"/>
                  </a:lnTo>
                  <a:lnTo>
                    <a:pt x="0" y="2327091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287745" cy="2355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2480653">
            <a:off x="15306781" y="740825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1" y="0"/>
                </a:lnTo>
                <a:lnTo>
                  <a:pt x="2601181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6" name="Freeform 6"/>
          <p:cNvSpPr/>
          <p:nvPr/>
        </p:nvSpPr>
        <p:spPr>
          <a:xfrm rot="2319340">
            <a:off x="329498" y="8388702"/>
            <a:ext cx="2601180" cy="949431"/>
          </a:xfrm>
          <a:custGeom>
            <a:avLst/>
            <a:gdLst/>
            <a:ahLst/>
            <a:cxnLst/>
            <a:rect l="l" t="t" r="r" b="b"/>
            <a:pathLst>
              <a:path w="2601180" h="949431">
                <a:moveTo>
                  <a:pt x="0" y="0"/>
                </a:moveTo>
                <a:lnTo>
                  <a:pt x="2601180" y="0"/>
                </a:lnTo>
                <a:lnTo>
                  <a:pt x="2601180" y="949431"/>
                </a:lnTo>
                <a:lnTo>
                  <a:pt x="0" y="9494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Freeform 7"/>
          <p:cNvSpPr/>
          <p:nvPr/>
        </p:nvSpPr>
        <p:spPr>
          <a:xfrm>
            <a:off x="2942263" y="5190300"/>
            <a:ext cx="5479280" cy="3673117"/>
          </a:xfrm>
          <a:custGeom>
            <a:avLst/>
            <a:gdLst/>
            <a:ahLst/>
            <a:cxnLst/>
            <a:rect l="l" t="t" r="r" b="b"/>
            <a:pathLst>
              <a:path w="5479280" h="3673117">
                <a:moveTo>
                  <a:pt x="0" y="0"/>
                </a:moveTo>
                <a:lnTo>
                  <a:pt x="5479280" y="0"/>
                </a:lnTo>
                <a:lnTo>
                  <a:pt x="5479280" y="3673118"/>
                </a:lnTo>
                <a:lnTo>
                  <a:pt x="0" y="36731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7188" b="-1624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TextBox 8"/>
          <p:cNvSpPr txBox="1"/>
          <p:nvPr/>
        </p:nvSpPr>
        <p:spPr>
          <a:xfrm>
            <a:off x="1630088" y="2514055"/>
            <a:ext cx="13025601" cy="89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70"/>
              </a:lnSpc>
              <a:spcBef>
                <a:spcPct val="0"/>
              </a:spcBef>
            </a:pPr>
            <a:r>
              <a:rPr lang="en-US" sz="7300" spc="-197">
                <a:solidFill>
                  <a:srgbClr val="424242"/>
                </a:solidFill>
                <a:latin typeface="More Sugar"/>
                <a:ea typeface="More Sugar"/>
                <a:cs typeface="More Sugar"/>
                <a:sym typeface="More Sugar"/>
              </a:rPr>
              <a:t>Unsur Diagonal Utama Matriks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1838" y="3729894"/>
            <a:ext cx="1457548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Unsur diagonal Matriks adalah  serangkaian nilai pada </a:t>
            </a:r>
            <a:r>
              <a:rPr lang="en-US" sz="3399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matriks persegi </a:t>
            </a:r>
            <a:r>
              <a:rPr lang="en-US" sz="33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yang memiliki urutan baris dan kolom yang sama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99578" y="5250720"/>
            <a:ext cx="7678317" cy="368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Diagonal Utama  penting untuk diketahui karena dapat membantu kita menentukan berbagai hal seperti </a:t>
            </a:r>
            <a:r>
              <a:rPr lang="en-US" sz="3499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trace , determinan, skala </a:t>
            </a:r>
          </a:p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dan materi lain yang akan kita pelajari dalam waktu kedepan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247552" cy="10287000"/>
            <a:chOff x="0" y="0"/>
            <a:chExt cx="164544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5446" cy="2709333"/>
            </a:xfrm>
            <a:custGeom>
              <a:avLst/>
              <a:gdLst/>
              <a:ahLst/>
              <a:cxnLst/>
              <a:rect l="l" t="t" r="r" b="b"/>
              <a:pathLst>
                <a:path w="1645446" h="2709333">
                  <a:moveTo>
                    <a:pt x="0" y="0"/>
                  </a:moveTo>
                  <a:lnTo>
                    <a:pt x="1645446" y="0"/>
                  </a:lnTo>
                  <a:lnTo>
                    <a:pt x="16454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544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0750" y="1028700"/>
            <a:ext cx="5070052" cy="8229600"/>
            <a:chOff x="0" y="0"/>
            <a:chExt cx="133532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5322" cy="2167467"/>
            </a:xfrm>
            <a:custGeom>
              <a:avLst/>
              <a:gdLst/>
              <a:ahLst/>
              <a:cxnLst/>
              <a:rect l="l" t="t" r="r" b="b"/>
              <a:pathLst>
                <a:path w="1335322" h="2167467">
                  <a:moveTo>
                    <a:pt x="0" y="0"/>
                  </a:moveTo>
                  <a:lnTo>
                    <a:pt x="1335322" y="0"/>
                  </a:lnTo>
                  <a:lnTo>
                    <a:pt x="133532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53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654327">
            <a:off x="3711059" y="-688203"/>
            <a:ext cx="2218368" cy="3057019"/>
          </a:xfrm>
          <a:custGeom>
            <a:avLst/>
            <a:gdLst/>
            <a:ahLst/>
            <a:cxnLst/>
            <a:rect l="l" t="t" r="r" b="b"/>
            <a:pathLst>
              <a:path w="2218368" h="3057019">
                <a:moveTo>
                  <a:pt x="0" y="0"/>
                </a:moveTo>
                <a:lnTo>
                  <a:pt x="2218369" y="0"/>
                </a:lnTo>
                <a:lnTo>
                  <a:pt x="2218369" y="3057019"/>
                </a:lnTo>
                <a:lnTo>
                  <a:pt x="0" y="305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904568" y="4763409"/>
            <a:ext cx="9556351" cy="5162626"/>
          </a:xfrm>
          <a:custGeom>
            <a:avLst/>
            <a:gdLst/>
            <a:ahLst/>
            <a:cxnLst/>
            <a:rect l="l" t="t" r="r" b="b"/>
            <a:pathLst>
              <a:path w="9556351" h="5162626">
                <a:moveTo>
                  <a:pt x="0" y="0"/>
                </a:moveTo>
                <a:lnTo>
                  <a:pt x="9556350" y="0"/>
                </a:lnTo>
                <a:lnTo>
                  <a:pt x="9556350" y="5162626"/>
                </a:lnTo>
                <a:lnTo>
                  <a:pt x="0" y="5162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TextBox 10"/>
          <p:cNvSpPr txBox="1"/>
          <p:nvPr/>
        </p:nvSpPr>
        <p:spPr>
          <a:xfrm>
            <a:off x="1028700" y="6109255"/>
            <a:ext cx="427552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Now"/>
                <a:ea typeface="Now"/>
                <a:cs typeface="Now"/>
                <a:sym typeface="Now"/>
              </a:rPr>
              <a:t>Matriks Segitiga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499404"/>
            <a:ext cx="455210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Jenis-Jenis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Matriks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12140" y="1108525"/>
            <a:ext cx="9636235" cy="131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Terdiri dari dua:</a:t>
            </a:r>
          </a:p>
          <a:p>
            <a:pPr algn="just">
              <a:lnSpc>
                <a:spcPts val="5317"/>
              </a:lnSpc>
            </a:pP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Segitiga Atas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12140" y="2496771"/>
            <a:ext cx="10824895" cy="201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Matriks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persegi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yang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semua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unsur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dibawah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unsur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diagonal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utama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pada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kolom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yang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bersesuaian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adalah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nol.</a:t>
            </a:r>
          </a:p>
        </p:txBody>
      </p:sp>
      <p:sp>
        <p:nvSpPr>
          <p:cNvPr id="14" name="AutoShape 14"/>
          <p:cNvSpPr/>
          <p:nvPr/>
        </p:nvSpPr>
        <p:spPr>
          <a:xfrm>
            <a:off x="9581259" y="5466346"/>
            <a:ext cx="6565614" cy="4342291"/>
          </a:xfrm>
          <a:prstGeom prst="line">
            <a:avLst/>
          </a:prstGeom>
          <a:ln w="2381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5" name="AutoShape 15"/>
          <p:cNvSpPr/>
          <p:nvPr/>
        </p:nvSpPr>
        <p:spPr>
          <a:xfrm flipV="1">
            <a:off x="16146873" y="5421299"/>
            <a:ext cx="0" cy="4342291"/>
          </a:xfrm>
          <a:prstGeom prst="line">
            <a:avLst/>
          </a:prstGeom>
          <a:ln w="2381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6" name="AutoShape 16"/>
          <p:cNvSpPr/>
          <p:nvPr/>
        </p:nvSpPr>
        <p:spPr>
          <a:xfrm flipV="1">
            <a:off x="9581259" y="5421299"/>
            <a:ext cx="6565614" cy="0"/>
          </a:xfrm>
          <a:prstGeom prst="line">
            <a:avLst/>
          </a:prstGeom>
          <a:ln w="2381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247552" cy="10287000"/>
            <a:chOff x="0" y="0"/>
            <a:chExt cx="164544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45446" cy="2709333"/>
            </a:xfrm>
            <a:custGeom>
              <a:avLst/>
              <a:gdLst/>
              <a:ahLst/>
              <a:cxnLst/>
              <a:rect l="l" t="t" r="r" b="b"/>
              <a:pathLst>
                <a:path w="1645446" h="2709333">
                  <a:moveTo>
                    <a:pt x="0" y="0"/>
                  </a:moveTo>
                  <a:lnTo>
                    <a:pt x="1645446" y="0"/>
                  </a:lnTo>
                  <a:lnTo>
                    <a:pt x="164544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43518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645446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10750" y="1028700"/>
            <a:ext cx="5070052" cy="8229600"/>
            <a:chOff x="0" y="0"/>
            <a:chExt cx="1335322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5322" cy="2167467"/>
            </a:xfrm>
            <a:custGeom>
              <a:avLst/>
              <a:gdLst/>
              <a:ahLst/>
              <a:cxnLst/>
              <a:rect l="l" t="t" r="r" b="b"/>
              <a:pathLst>
                <a:path w="1335322" h="2167467">
                  <a:moveTo>
                    <a:pt x="0" y="0"/>
                  </a:moveTo>
                  <a:lnTo>
                    <a:pt x="1335322" y="0"/>
                  </a:lnTo>
                  <a:lnTo>
                    <a:pt x="133532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7F3F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3532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3654327">
            <a:off x="3711059" y="-688203"/>
            <a:ext cx="2218368" cy="3057019"/>
          </a:xfrm>
          <a:custGeom>
            <a:avLst/>
            <a:gdLst/>
            <a:ahLst/>
            <a:cxnLst/>
            <a:rect l="l" t="t" r="r" b="b"/>
            <a:pathLst>
              <a:path w="2218368" h="3057019">
                <a:moveTo>
                  <a:pt x="0" y="0"/>
                </a:moveTo>
                <a:lnTo>
                  <a:pt x="2218369" y="0"/>
                </a:lnTo>
                <a:lnTo>
                  <a:pt x="2218369" y="3057019"/>
                </a:lnTo>
                <a:lnTo>
                  <a:pt x="0" y="30570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Freeform 9"/>
          <p:cNvSpPr/>
          <p:nvPr/>
        </p:nvSpPr>
        <p:spPr>
          <a:xfrm>
            <a:off x="6488043" y="4751442"/>
            <a:ext cx="9658830" cy="5194884"/>
          </a:xfrm>
          <a:custGeom>
            <a:avLst/>
            <a:gdLst/>
            <a:ahLst/>
            <a:cxnLst/>
            <a:rect l="l" t="t" r="r" b="b"/>
            <a:pathLst>
              <a:path w="9658830" h="5194884">
                <a:moveTo>
                  <a:pt x="0" y="0"/>
                </a:moveTo>
                <a:lnTo>
                  <a:pt x="9658830" y="0"/>
                </a:lnTo>
                <a:lnTo>
                  <a:pt x="9658830" y="5194884"/>
                </a:lnTo>
                <a:lnTo>
                  <a:pt x="0" y="519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AutoShape 10"/>
          <p:cNvSpPr/>
          <p:nvPr/>
        </p:nvSpPr>
        <p:spPr>
          <a:xfrm>
            <a:off x="9646938" y="5367038"/>
            <a:ext cx="5811141" cy="4197200"/>
          </a:xfrm>
          <a:prstGeom prst="line">
            <a:avLst/>
          </a:prstGeom>
          <a:ln w="2381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1" name="AutoShape 11"/>
          <p:cNvSpPr/>
          <p:nvPr/>
        </p:nvSpPr>
        <p:spPr>
          <a:xfrm flipV="1">
            <a:off x="9646938" y="5269255"/>
            <a:ext cx="0" cy="4342291"/>
          </a:xfrm>
          <a:prstGeom prst="line">
            <a:avLst/>
          </a:prstGeom>
          <a:ln w="2381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2" name="AutoShape 12"/>
          <p:cNvSpPr/>
          <p:nvPr/>
        </p:nvSpPr>
        <p:spPr>
          <a:xfrm flipV="1">
            <a:off x="9519016" y="9538209"/>
            <a:ext cx="5811141" cy="26029"/>
          </a:xfrm>
          <a:prstGeom prst="line">
            <a:avLst/>
          </a:prstGeom>
          <a:ln w="2381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3" name="TextBox 13"/>
          <p:cNvSpPr txBox="1"/>
          <p:nvPr/>
        </p:nvSpPr>
        <p:spPr>
          <a:xfrm>
            <a:off x="1028700" y="6109255"/>
            <a:ext cx="4275525" cy="570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2B2B2B"/>
                </a:solidFill>
                <a:latin typeface="Now"/>
                <a:ea typeface="Now"/>
                <a:cs typeface="Now"/>
                <a:sym typeface="Now"/>
              </a:rPr>
              <a:t>Matriks Segitiga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499404"/>
            <a:ext cx="4552102" cy="164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Jenis-Jenis</a:t>
            </a:r>
          </a:p>
          <a:p>
            <a:pPr marL="0" lvl="0" indent="0" algn="l">
              <a:lnSpc>
                <a:spcPts val="6299"/>
              </a:lnSpc>
              <a:spcBef>
                <a:spcPct val="0"/>
              </a:spcBef>
            </a:pPr>
            <a:r>
              <a:rPr lang="en-US" sz="6999" spc="-188">
                <a:solidFill>
                  <a:srgbClr val="2B2B2B"/>
                </a:solidFill>
                <a:latin typeface="More Sugar"/>
                <a:ea typeface="More Sugar"/>
                <a:cs typeface="More Sugar"/>
                <a:sym typeface="More Sugar"/>
              </a:rPr>
              <a:t>Matriks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12140" y="1108525"/>
            <a:ext cx="9636235" cy="131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Terdiri dari dua:</a:t>
            </a:r>
          </a:p>
          <a:p>
            <a:pPr algn="just">
              <a:lnSpc>
                <a:spcPts val="5317"/>
              </a:lnSpc>
            </a:pPr>
            <a:r>
              <a:rPr lang="en-US" sz="3798" b="1">
                <a:solidFill>
                  <a:srgbClr val="424242"/>
                </a:solidFill>
                <a:latin typeface="Now Bold"/>
                <a:ea typeface="Now Bold"/>
                <a:cs typeface="Now Bold"/>
                <a:sym typeface="Now Bold"/>
              </a:rPr>
              <a:t>Segitiga Bawah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12140" y="2496771"/>
            <a:ext cx="10824895" cy="201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7"/>
              </a:lnSpc>
            </a:pP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Matriks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persegi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yang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semua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unsur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diatas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unsur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diagonal pada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kolom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yang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bersesuaian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</a:t>
            </a:r>
            <a:r>
              <a:rPr lang="en-US" sz="3798" dirty="0" err="1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adalah</a:t>
            </a:r>
            <a:r>
              <a:rPr lang="en-US" sz="3798" dirty="0">
                <a:solidFill>
                  <a:srgbClr val="424242"/>
                </a:solidFill>
                <a:latin typeface="Now"/>
                <a:ea typeface="Now"/>
                <a:cs typeface="Now"/>
                <a:sym typeface="Now"/>
              </a:rPr>
              <a:t> nol.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466</Words>
  <Application>Microsoft Office PowerPoint</Application>
  <PresentationFormat>Custom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Now Bold</vt:lpstr>
      <vt:lpstr>More Sugar</vt:lpstr>
      <vt:lpstr>Arial</vt:lpstr>
      <vt:lpstr>Now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Matriks dan Operasi Dasar</dc:title>
  <cp:lastModifiedBy>Jul 1205</cp:lastModifiedBy>
  <cp:revision>5</cp:revision>
  <dcterms:created xsi:type="dcterms:W3CDTF">2006-08-16T00:00:00Z</dcterms:created>
  <dcterms:modified xsi:type="dcterms:W3CDTF">2026-02-19T07:05:39Z</dcterms:modified>
  <dc:identifier>DAHBoT_w9Yc</dc:identifier>
</cp:coreProperties>
</file>