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Roboto"/>
      <p:regular r:id="rId28"/>
      <p:bold r:id="rId29"/>
      <p:italic r:id="rId30"/>
      <p:boldItalic r:id="rId31"/>
    </p:embeddedFont>
    <p:embeddedFont>
      <p:font typeface="Inter"/>
      <p:bold r:id="rId32"/>
      <p:boldItalic r:id="rId33"/>
    </p:embeddedFont>
    <p:embeddedFont>
      <p:font typeface="Poppins"/>
      <p:bold r:id="rId34"/>
      <p:boldItalic r:id="rId35"/>
    </p:embeddedFont>
    <p:embeddedFont>
      <p:font typeface="Montserrat"/>
      <p:bold r:id="rId36"/>
      <p:boldItalic r:id="rId37"/>
    </p:embeddedFont>
    <p:embeddedFont>
      <p:font typeface="Poppins Light"/>
      <p:regular r:id="rId38"/>
      <p:bold r:id="rId39"/>
      <p:italic r:id="rId40"/>
      <p:boldItalic r:id="rId41"/>
    </p:embeddedFont>
    <p:embeddedFont>
      <p:font typeface="DM Sans"/>
      <p:regular r:id="rId42"/>
      <p:bold r:id="rId43"/>
      <p:italic r:id="rId44"/>
      <p:boldItalic r:id="rId45"/>
    </p:embeddedFont>
    <p:embeddedFont>
      <p:font typeface="Open Sans"/>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8" roundtripDataSignature="AMtx7mjJ3abEZiERmlAKqj34GHin3+gt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CB6A6A-4486-4CC3-8AD3-82F3C68E9FB8}">
  <a:tblStyle styleId="{4ACB6A6A-4486-4CC3-8AD3-82F3C68E9FB8}"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italic.fntdata"/><Relationship Id="rId20" Type="http://schemas.openxmlformats.org/officeDocument/2006/relationships/slide" Target="slides/slide14.xml"/><Relationship Id="rId42" Type="http://schemas.openxmlformats.org/officeDocument/2006/relationships/font" Target="fonts/DMSans-regular.fntdata"/><Relationship Id="rId41" Type="http://schemas.openxmlformats.org/officeDocument/2006/relationships/font" Target="fonts/PoppinsLight-boldItalic.fntdata"/><Relationship Id="rId22" Type="http://schemas.openxmlformats.org/officeDocument/2006/relationships/slide" Target="slides/slide16.xml"/><Relationship Id="rId44" Type="http://schemas.openxmlformats.org/officeDocument/2006/relationships/font" Target="fonts/DMSans-italic.fntdata"/><Relationship Id="rId21" Type="http://schemas.openxmlformats.org/officeDocument/2006/relationships/slide" Target="slides/slide15.xml"/><Relationship Id="rId43" Type="http://schemas.openxmlformats.org/officeDocument/2006/relationships/font" Target="fonts/DMSans-bold.fntdata"/><Relationship Id="rId24" Type="http://schemas.openxmlformats.org/officeDocument/2006/relationships/slide" Target="slides/slide18.xml"/><Relationship Id="rId46" Type="http://schemas.openxmlformats.org/officeDocument/2006/relationships/font" Target="fonts/OpenSans-bold.fntdata"/><Relationship Id="rId23" Type="http://schemas.openxmlformats.org/officeDocument/2006/relationships/slide" Target="slides/slide17.xml"/><Relationship Id="rId45" Type="http://schemas.openxmlformats.org/officeDocument/2006/relationships/font" Target="fonts/DM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OpenSans-boldItalic.fntdata"/><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Inter-boldItalic.fntdata"/><Relationship Id="rId10" Type="http://schemas.openxmlformats.org/officeDocument/2006/relationships/slide" Target="slides/slide4.xml"/><Relationship Id="rId32" Type="http://schemas.openxmlformats.org/officeDocument/2006/relationships/font" Target="fonts/Inter-bold.fntdata"/><Relationship Id="rId13" Type="http://schemas.openxmlformats.org/officeDocument/2006/relationships/slide" Target="slides/slide7.xml"/><Relationship Id="rId35" Type="http://schemas.openxmlformats.org/officeDocument/2006/relationships/font" Target="fonts/Poppins-boldItalic.fntdata"/><Relationship Id="rId12" Type="http://schemas.openxmlformats.org/officeDocument/2006/relationships/slide" Target="slides/slide6.xml"/><Relationship Id="rId34" Type="http://schemas.openxmlformats.org/officeDocument/2006/relationships/font" Target="fonts/Poppins-bold.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bold.fntdata"/><Relationship Id="rId17" Type="http://schemas.openxmlformats.org/officeDocument/2006/relationships/slide" Target="slides/slide11.xml"/><Relationship Id="rId39" Type="http://schemas.openxmlformats.org/officeDocument/2006/relationships/font" Target="fonts/PoppinsLight-bold.fntdata"/><Relationship Id="rId16" Type="http://schemas.openxmlformats.org/officeDocument/2006/relationships/slide" Target="slides/slide10.xml"/><Relationship Id="rId38" Type="http://schemas.openxmlformats.org/officeDocument/2006/relationships/font" Target="fonts/PoppinsLight-regular.fntdata"/><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https://www.youtube.com/watch?v=2tuWjtc2Ifk</a:t>
            </a:r>
            <a:endParaRPr/>
          </a:p>
        </p:txBody>
      </p:sp>
      <p:sp>
        <p:nvSpPr>
          <p:cNvPr id="375" name="Google Shape;37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
          <p:cNvGrpSpPr/>
          <p:nvPr/>
        </p:nvGrpSpPr>
        <p:grpSpPr>
          <a:xfrm>
            <a:off x="-429343" y="-588596"/>
            <a:ext cx="9573343" cy="3674696"/>
            <a:chOff x="0" y="-38100"/>
            <a:chExt cx="2521374" cy="967821"/>
          </a:xfrm>
        </p:grpSpPr>
        <p:sp>
          <p:nvSpPr>
            <p:cNvPr id="89" name="Google Shape;89;p1"/>
            <p:cNvSpPr/>
            <p:nvPr/>
          </p:nvSpPr>
          <p:spPr>
            <a:xfrm>
              <a:off x="0" y="0"/>
              <a:ext cx="2521374" cy="929721"/>
            </a:xfrm>
            <a:custGeom>
              <a:rect b="b" l="l" r="r" t="t"/>
              <a:pathLst>
                <a:path extrusionOk="0" h="929721" w="2521374">
                  <a:moveTo>
                    <a:pt x="0" y="0"/>
                  </a:moveTo>
                  <a:lnTo>
                    <a:pt x="2521374" y="0"/>
                  </a:lnTo>
                  <a:lnTo>
                    <a:pt x="2521374" y="929721"/>
                  </a:lnTo>
                  <a:lnTo>
                    <a:pt x="0" y="929721"/>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txBox="1"/>
            <p:nvPr/>
          </p:nvSpPr>
          <p:spPr>
            <a:xfrm>
              <a:off x="0" y="-38100"/>
              <a:ext cx="2521374" cy="9678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1" name="Google Shape;91;p1"/>
          <p:cNvSpPr/>
          <p:nvPr/>
        </p:nvSpPr>
        <p:spPr>
          <a:xfrm>
            <a:off x="1028700" y="1028700"/>
            <a:ext cx="16230600" cy="4114800"/>
          </a:xfrm>
          <a:custGeom>
            <a:rect b="b" l="l" r="r" t="t"/>
            <a:pathLst>
              <a:path extrusionOk="0" h="576353" w="2273391">
                <a:moveTo>
                  <a:pt x="0" y="0"/>
                </a:moveTo>
                <a:lnTo>
                  <a:pt x="2273391" y="0"/>
                </a:lnTo>
                <a:lnTo>
                  <a:pt x="2273391" y="576353"/>
                </a:lnTo>
                <a:lnTo>
                  <a:pt x="0" y="576353"/>
                </a:lnTo>
                <a:close/>
              </a:path>
            </a:pathLst>
          </a:custGeom>
          <a:blipFill rotWithShape="1">
            <a:blip r:embed="rId3">
              <a:alphaModFix/>
            </a:blip>
            <a:stretch>
              <a:fillRect b="-53960" l="0" r="0" t="-14187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2" name="Google Shape;92;p1"/>
          <p:cNvGrpSpPr/>
          <p:nvPr/>
        </p:nvGrpSpPr>
        <p:grpSpPr>
          <a:xfrm>
            <a:off x="15947894" y="-588596"/>
            <a:ext cx="712426" cy="2233945"/>
            <a:chOff x="0" y="-38100"/>
            <a:chExt cx="187635" cy="588364"/>
          </a:xfrm>
        </p:grpSpPr>
        <p:sp>
          <p:nvSpPr>
            <p:cNvPr id="93" name="Google Shape;93;p1"/>
            <p:cNvSpPr/>
            <p:nvPr/>
          </p:nvSpPr>
          <p:spPr>
            <a:xfrm>
              <a:off x="0" y="0"/>
              <a:ext cx="187635" cy="550264"/>
            </a:xfrm>
            <a:custGeom>
              <a:rect b="b" l="l" r="r" t="t"/>
              <a:pathLst>
                <a:path extrusionOk="0" h="550264" w="187635">
                  <a:moveTo>
                    <a:pt x="0" y="0"/>
                  </a:moveTo>
                  <a:lnTo>
                    <a:pt x="187635" y="0"/>
                  </a:lnTo>
                  <a:lnTo>
                    <a:pt x="187635" y="550264"/>
                  </a:lnTo>
                  <a:lnTo>
                    <a:pt x="0" y="550264"/>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txBox="1"/>
            <p:nvPr/>
          </p:nvSpPr>
          <p:spPr>
            <a:xfrm>
              <a:off x="0" y="-38100"/>
              <a:ext cx="187635" cy="5883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5" name="Google Shape;95;p1"/>
          <p:cNvGrpSpPr/>
          <p:nvPr/>
        </p:nvGrpSpPr>
        <p:grpSpPr>
          <a:xfrm>
            <a:off x="2000765" y="3582947"/>
            <a:ext cx="1856777" cy="1984447"/>
            <a:chOff x="0" y="-38100"/>
            <a:chExt cx="489028" cy="522653"/>
          </a:xfrm>
        </p:grpSpPr>
        <p:sp>
          <p:nvSpPr>
            <p:cNvPr id="96" name="Google Shape;96;p1"/>
            <p:cNvSpPr/>
            <p:nvPr/>
          </p:nvSpPr>
          <p:spPr>
            <a:xfrm>
              <a:off x="0" y="0"/>
              <a:ext cx="489028" cy="484553"/>
            </a:xfrm>
            <a:custGeom>
              <a:rect b="b" l="l" r="r" t="t"/>
              <a:pathLst>
                <a:path extrusionOk="0" h="484553" w="489028">
                  <a:moveTo>
                    <a:pt x="0" y="0"/>
                  </a:moveTo>
                  <a:lnTo>
                    <a:pt x="489028" y="0"/>
                  </a:lnTo>
                  <a:lnTo>
                    <a:pt x="489028" y="484553"/>
                  </a:lnTo>
                  <a:lnTo>
                    <a:pt x="0" y="484553"/>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txBox="1"/>
            <p:nvPr/>
          </p:nvSpPr>
          <p:spPr>
            <a:xfrm>
              <a:off x="0" y="-38100"/>
              <a:ext cx="489028" cy="5226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 name="Google Shape;98;p1"/>
          <p:cNvGrpSpPr/>
          <p:nvPr/>
        </p:nvGrpSpPr>
        <p:grpSpPr>
          <a:xfrm>
            <a:off x="15947894" y="4502840"/>
            <a:ext cx="712426" cy="4755460"/>
            <a:chOff x="0" y="-38100"/>
            <a:chExt cx="187635" cy="1252467"/>
          </a:xfrm>
        </p:grpSpPr>
        <p:sp>
          <p:nvSpPr>
            <p:cNvPr id="99" name="Google Shape;99;p1"/>
            <p:cNvSpPr/>
            <p:nvPr/>
          </p:nvSpPr>
          <p:spPr>
            <a:xfrm>
              <a:off x="0" y="0"/>
              <a:ext cx="187635" cy="1214367"/>
            </a:xfrm>
            <a:custGeom>
              <a:rect b="b" l="l" r="r" t="t"/>
              <a:pathLst>
                <a:path extrusionOk="0" h="1214367" w="187635">
                  <a:moveTo>
                    <a:pt x="0" y="0"/>
                  </a:moveTo>
                  <a:lnTo>
                    <a:pt x="187635" y="0"/>
                  </a:lnTo>
                  <a:lnTo>
                    <a:pt x="187635" y="1214367"/>
                  </a:lnTo>
                  <a:lnTo>
                    <a:pt x="0" y="1214367"/>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
            <p:cNvSpPr txBox="1"/>
            <p:nvPr/>
          </p:nvSpPr>
          <p:spPr>
            <a:xfrm>
              <a:off x="0" y="-38100"/>
              <a:ext cx="187635" cy="12524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 name="Google Shape;101;p1"/>
          <p:cNvGrpSpPr/>
          <p:nvPr/>
        </p:nvGrpSpPr>
        <p:grpSpPr>
          <a:xfrm>
            <a:off x="-279831" y="6144811"/>
            <a:ext cx="1308531" cy="2115059"/>
            <a:chOff x="0" y="-38100"/>
            <a:chExt cx="344634" cy="557052"/>
          </a:xfrm>
        </p:grpSpPr>
        <p:sp>
          <p:nvSpPr>
            <p:cNvPr id="102" name="Google Shape;102;p1"/>
            <p:cNvSpPr/>
            <p:nvPr/>
          </p:nvSpPr>
          <p:spPr>
            <a:xfrm>
              <a:off x="0" y="0"/>
              <a:ext cx="344634" cy="518952"/>
            </a:xfrm>
            <a:custGeom>
              <a:rect b="b" l="l" r="r" t="t"/>
              <a:pathLst>
                <a:path extrusionOk="0" h="518952" w="344634">
                  <a:moveTo>
                    <a:pt x="0" y="0"/>
                  </a:moveTo>
                  <a:lnTo>
                    <a:pt x="344634" y="0"/>
                  </a:lnTo>
                  <a:lnTo>
                    <a:pt x="344634" y="518952"/>
                  </a:lnTo>
                  <a:lnTo>
                    <a:pt x="0" y="518952"/>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txBox="1"/>
            <p:nvPr/>
          </p:nvSpPr>
          <p:spPr>
            <a:xfrm>
              <a:off x="0" y="-38100"/>
              <a:ext cx="344634" cy="5570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 name="Google Shape;104;p1"/>
          <p:cNvSpPr txBox="1"/>
          <p:nvPr/>
        </p:nvSpPr>
        <p:spPr>
          <a:xfrm>
            <a:off x="2000765" y="6422822"/>
            <a:ext cx="12446845" cy="9302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999">
                <a:solidFill>
                  <a:srgbClr val="2A2A2A"/>
                </a:solidFill>
                <a:latin typeface="Inter"/>
                <a:ea typeface="Inter"/>
                <a:cs typeface="Inter"/>
                <a:sym typeface="Inter"/>
              </a:rPr>
              <a:t>PENGUKURAN KINERJA TI</a:t>
            </a:r>
            <a:endParaRPr/>
          </a:p>
        </p:txBody>
      </p:sp>
      <p:sp>
        <p:nvSpPr>
          <p:cNvPr id="105" name="Google Shape;105;p1"/>
          <p:cNvSpPr txBox="1"/>
          <p:nvPr/>
        </p:nvSpPr>
        <p:spPr>
          <a:xfrm>
            <a:off x="2119489" y="4260151"/>
            <a:ext cx="1619328" cy="6603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4999">
                <a:solidFill>
                  <a:srgbClr val="FFFFFF"/>
                </a:solidFill>
                <a:latin typeface="Open Sans"/>
                <a:ea typeface="Open Sans"/>
                <a:cs typeface="Open Sans"/>
                <a:sym typeface="Open Sans"/>
              </a:rPr>
              <a:t>PKTI</a:t>
            </a:r>
            <a:endParaRPr/>
          </a:p>
        </p:txBody>
      </p:sp>
      <p:sp>
        <p:nvSpPr>
          <p:cNvPr id="106" name="Google Shape;106;p1"/>
          <p:cNvSpPr txBox="1"/>
          <p:nvPr/>
        </p:nvSpPr>
        <p:spPr>
          <a:xfrm>
            <a:off x="2000765" y="8956470"/>
            <a:ext cx="4618548" cy="2819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100">
                <a:solidFill>
                  <a:srgbClr val="2A2A2A"/>
                </a:solidFill>
                <a:latin typeface="Open Sans"/>
                <a:ea typeface="Open Sans"/>
                <a:cs typeface="Open Sans"/>
                <a:sym typeface="Open Sans"/>
              </a:rPr>
              <a:t>CSF &amp; KPI</a:t>
            </a:r>
            <a:endParaRPr/>
          </a:p>
        </p:txBody>
      </p:sp>
      <p:cxnSp>
        <p:nvCxnSpPr>
          <p:cNvPr id="107" name="Google Shape;107;p1"/>
          <p:cNvCxnSpPr/>
          <p:nvPr/>
        </p:nvCxnSpPr>
        <p:spPr>
          <a:xfrm flipH="1" rot="10800000">
            <a:off x="3564714" y="9078390"/>
            <a:ext cx="11765408" cy="27510"/>
          </a:xfrm>
          <a:prstGeom prst="straightConnector1">
            <a:avLst/>
          </a:prstGeom>
          <a:noFill/>
          <a:ln cap="rnd" cmpd="sng" w="19050">
            <a:solidFill>
              <a:srgbClr val="598196"/>
            </a:solidFill>
            <a:prstDash val="solid"/>
            <a:round/>
            <a:headEnd len="sm" w="sm" type="none"/>
            <a:tailEnd len="sm" w="sm" type="none"/>
          </a:ln>
        </p:spPr>
      </p:cxnSp>
      <p:sp>
        <p:nvSpPr>
          <p:cNvPr id="108" name="Google Shape;108;p1"/>
          <p:cNvSpPr txBox="1"/>
          <p:nvPr/>
        </p:nvSpPr>
        <p:spPr>
          <a:xfrm>
            <a:off x="2226794" y="4949125"/>
            <a:ext cx="1337919" cy="2698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000">
                <a:solidFill>
                  <a:srgbClr val="FFFFFF"/>
                </a:solidFill>
                <a:latin typeface="Open Sans"/>
                <a:ea typeface="Open Sans"/>
                <a:cs typeface="Open Sans"/>
                <a:sym typeface="Open Sans"/>
              </a:rPr>
              <a:t>SI231132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259" name="Shape 259"/>
        <p:cNvGrpSpPr/>
        <p:nvPr/>
      </p:nvGrpSpPr>
      <p:grpSpPr>
        <a:xfrm>
          <a:off x="0" y="0"/>
          <a:ext cx="0" cy="0"/>
          <a:chOff x="0" y="0"/>
          <a:chExt cx="0" cy="0"/>
        </a:xfrm>
      </p:grpSpPr>
      <p:grpSp>
        <p:nvGrpSpPr>
          <p:cNvPr id="260" name="Google Shape;260;p10"/>
          <p:cNvGrpSpPr/>
          <p:nvPr/>
        </p:nvGrpSpPr>
        <p:grpSpPr>
          <a:xfrm>
            <a:off x="500949" y="500949"/>
            <a:ext cx="17286102" cy="9285102"/>
            <a:chOff x="0" y="0"/>
            <a:chExt cx="4552718" cy="2445459"/>
          </a:xfrm>
        </p:grpSpPr>
        <p:sp>
          <p:nvSpPr>
            <p:cNvPr id="261" name="Google Shape;261;p10"/>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0"/>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3" name="Google Shape;263;p10"/>
          <p:cNvGrpSpPr/>
          <p:nvPr/>
        </p:nvGrpSpPr>
        <p:grpSpPr>
          <a:xfrm>
            <a:off x="1471499" y="4879919"/>
            <a:ext cx="1844040" cy="2061031"/>
            <a:chOff x="0" y="-57150"/>
            <a:chExt cx="485673" cy="542823"/>
          </a:xfrm>
        </p:grpSpPr>
        <p:sp>
          <p:nvSpPr>
            <p:cNvPr id="264" name="Google Shape;264;p10"/>
            <p:cNvSpPr/>
            <p:nvPr/>
          </p:nvSpPr>
          <p:spPr>
            <a:xfrm>
              <a:off x="0" y="0"/>
              <a:ext cx="485673" cy="485673"/>
            </a:xfrm>
            <a:custGeom>
              <a:rect b="b" l="l" r="r" t="t"/>
              <a:pathLst>
                <a:path extrusionOk="0" h="485673" w="485673">
                  <a:moveTo>
                    <a:pt x="125950" y="0"/>
                  </a:moveTo>
                  <a:lnTo>
                    <a:pt x="359723" y="0"/>
                  </a:lnTo>
                  <a:cubicBezTo>
                    <a:pt x="393127" y="0"/>
                    <a:pt x="425163" y="13270"/>
                    <a:pt x="448783" y="36890"/>
                  </a:cubicBezTo>
                  <a:cubicBezTo>
                    <a:pt x="472403" y="60510"/>
                    <a:pt x="485673" y="92546"/>
                    <a:pt x="485673" y="125950"/>
                  </a:cubicBezTo>
                  <a:lnTo>
                    <a:pt x="485673" y="359723"/>
                  </a:lnTo>
                  <a:cubicBezTo>
                    <a:pt x="485673" y="393127"/>
                    <a:pt x="472403" y="425163"/>
                    <a:pt x="448783" y="448783"/>
                  </a:cubicBezTo>
                  <a:cubicBezTo>
                    <a:pt x="425163" y="472403"/>
                    <a:pt x="393127" y="485673"/>
                    <a:pt x="359723" y="485673"/>
                  </a:cubicBezTo>
                  <a:lnTo>
                    <a:pt x="125950" y="485673"/>
                  </a:lnTo>
                  <a:cubicBezTo>
                    <a:pt x="56390" y="485673"/>
                    <a:pt x="0" y="429283"/>
                    <a:pt x="0" y="359723"/>
                  </a:cubicBezTo>
                  <a:lnTo>
                    <a:pt x="0" y="125950"/>
                  </a:lnTo>
                  <a:cubicBezTo>
                    <a:pt x="0" y="92546"/>
                    <a:pt x="13270" y="60510"/>
                    <a:pt x="36890" y="36890"/>
                  </a:cubicBezTo>
                  <a:cubicBezTo>
                    <a:pt x="60510" y="13270"/>
                    <a:pt x="92546" y="0"/>
                    <a:pt x="125950"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0"/>
            <p:cNvSpPr txBox="1"/>
            <p:nvPr/>
          </p:nvSpPr>
          <p:spPr>
            <a:xfrm>
              <a:off x="0" y="-57150"/>
              <a:ext cx="485673" cy="542823"/>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6" name="Google Shape;266;p10"/>
          <p:cNvSpPr/>
          <p:nvPr/>
        </p:nvSpPr>
        <p:spPr>
          <a:xfrm rot="-5400000">
            <a:off x="16125177" y="8274206"/>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67" name="Google Shape;267;p10"/>
          <p:cNvCxnSpPr/>
          <p:nvPr/>
        </p:nvCxnSpPr>
        <p:spPr>
          <a:xfrm>
            <a:off x="2393519" y="7392632"/>
            <a:ext cx="0" cy="1569054"/>
          </a:xfrm>
          <a:prstGeom prst="straightConnector1">
            <a:avLst/>
          </a:prstGeom>
          <a:noFill/>
          <a:ln cap="flat" cmpd="sng" w="28575">
            <a:solidFill>
              <a:srgbClr val="598196"/>
            </a:solidFill>
            <a:prstDash val="solid"/>
            <a:round/>
            <a:headEnd len="sm" w="sm" type="none"/>
            <a:tailEnd len="sm" w="sm" type="none"/>
          </a:ln>
        </p:spPr>
      </p:cxnSp>
      <p:sp>
        <p:nvSpPr>
          <p:cNvPr id="268" name="Google Shape;268;p10"/>
          <p:cNvSpPr/>
          <p:nvPr/>
        </p:nvSpPr>
        <p:spPr>
          <a:xfrm>
            <a:off x="1471499" y="1325314"/>
            <a:ext cx="15345001" cy="3042720"/>
          </a:xfrm>
          <a:custGeom>
            <a:rect b="b" l="l" r="r" t="t"/>
            <a:pathLst>
              <a:path extrusionOk="0" h="471397" w="2377342">
                <a:moveTo>
                  <a:pt x="11604" y="0"/>
                </a:moveTo>
                <a:lnTo>
                  <a:pt x="2365738" y="0"/>
                </a:lnTo>
                <a:cubicBezTo>
                  <a:pt x="2368816" y="0"/>
                  <a:pt x="2371767" y="1223"/>
                  <a:pt x="2373943" y="3399"/>
                </a:cubicBezTo>
                <a:cubicBezTo>
                  <a:pt x="2376120" y="5575"/>
                  <a:pt x="2377342" y="8526"/>
                  <a:pt x="2377342" y="11604"/>
                </a:cubicBezTo>
                <a:lnTo>
                  <a:pt x="2377342" y="459793"/>
                </a:lnTo>
                <a:cubicBezTo>
                  <a:pt x="2377342" y="462870"/>
                  <a:pt x="2376120" y="465822"/>
                  <a:pt x="2373943" y="467998"/>
                </a:cubicBezTo>
                <a:cubicBezTo>
                  <a:pt x="2371767" y="470174"/>
                  <a:pt x="2368816" y="471397"/>
                  <a:pt x="2365738" y="471397"/>
                </a:cubicBezTo>
                <a:lnTo>
                  <a:pt x="11604" y="471397"/>
                </a:lnTo>
                <a:cubicBezTo>
                  <a:pt x="5195" y="471397"/>
                  <a:pt x="0" y="466202"/>
                  <a:pt x="0" y="459793"/>
                </a:cubicBezTo>
                <a:lnTo>
                  <a:pt x="0" y="11604"/>
                </a:lnTo>
                <a:cubicBezTo>
                  <a:pt x="0" y="5195"/>
                  <a:pt x="5195" y="0"/>
                  <a:pt x="11604" y="0"/>
                </a:cubicBezTo>
                <a:close/>
              </a:path>
            </a:pathLst>
          </a:custGeom>
          <a:blipFill rotWithShape="1">
            <a:blip r:embed="rId4">
              <a:alphaModFix/>
            </a:blip>
            <a:stretch>
              <a:fillRect b="-202169" l="0" r="0" t="-20216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0"/>
          <p:cNvSpPr txBox="1"/>
          <p:nvPr/>
        </p:nvSpPr>
        <p:spPr>
          <a:xfrm>
            <a:off x="3787414" y="5398904"/>
            <a:ext cx="11343914"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200"/>
              <a:buFont typeface="Open Sans"/>
              <a:buNone/>
            </a:pPr>
            <a:r>
              <a:rPr lang="en-US" sz="2200">
                <a:solidFill>
                  <a:schemeClr val="dk1"/>
                </a:solidFill>
                <a:latin typeface="Open Sans"/>
                <a:ea typeface="Open Sans"/>
                <a:cs typeface="Open Sans"/>
                <a:sym typeface="Open Sans"/>
              </a:rPr>
              <a:t>KPI membantu organisasi dalam mendefinisikan dan mengukur kemajuan menuju tujuan dan sasarannya.</a:t>
            </a:r>
            <a:endParaRPr/>
          </a:p>
          <a:p>
            <a:pPr indent="0" lvl="0" marL="0" marR="0" rtl="0" algn="l">
              <a:spcBef>
                <a:spcPts val="0"/>
              </a:spcBef>
              <a:spcAft>
                <a:spcPts val="0"/>
              </a:spcAft>
              <a:buClr>
                <a:schemeClr val="dk1"/>
              </a:buClr>
              <a:buSzPts val="2200"/>
              <a:buFont typeface="Calibri"/>
              <a:buNone/>
            </a:pPr>
            <a:r>
              <a:t/>
            </a:r>
            <a:endParaRPr sz="2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2200"/>
              <a:buFont typeface="Open Sans"/>
              <a:buNone/>
            </a:pPr>
            <a:r>
              <a:rPr lang="en-US" sz="2200">
                <a:solidFill>
                  <a:schemeClr val="dk1"/>
                </a:solidFill>
                <a:latin typeface="Open Sans"/>
                <a:ea typeface="Open Sans"/>
                <a:cs typeface="Open Sans"/>
                <a:sym typeface="Open Sans"/>
              </a:rPr>
              <a:t>Setelah organisasi menganalisis misinya dan menetapkan tujuannya, organisasi perlu mengukur kemajuan terhadap tujuan tersebut.</a:t>
            </a:r>
            <a:endParaRPr/>
          </a:p>
          <a:p>
            <a:pPr indent="0" lvl="0" marL="0" marR="0" rtl="0" algn="l">
              <a:spcBef>
                <a:spcPts val="0"/>
              </a:spcBef>
              <a:spcAft>
                <a:spcPts val="0"/>
              </a:spcAft>
              <a:buClr>
                <a:schemeClr val="dk1"/>
              </a:buClr>
              <a:buSzPts val="2200"/>
              <a:buFont typeface="Calibri"/>
              <a:buNone/>
            </a:pPr>
            <a:r>
              <a:t/>
            </a:r>
            <a:endParaRPr sz="2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2200"/>
              <a:buFont typeface="Open Sans"/>
              <a:buNone/>
            </a:pPr>
            <a:r>
              <a:rPr lang="en-US" sz="2200">
                <a:solidFill>
                  <a:schemeClr val="dk1"/>
                </a:solidFill>
                <a:latin typeface="Open Sans"/>
                <a:ea typeface="Open Sans"/>
                <a:cs typeface="Open Sans"/>
                <a:sym typeface="Open Sans"/>
              </a:rPr>
              <a:t>KPI menyediakan alat ukur untuk melakukannya.</a:t>
            </a:r>
            <a:endParaRPr/>
          </a:p>
          <a:p>
            <a:pPr indent="0" lvl="0" marL="0" marR="0" rtl="0" algn="l">
              <a:spcBef>
                <a:spcPts val="0"/>
              </a:spcBef>
              <a:spcAft>
                <a:spcPts val="0"/>
              </a:spcAft>
              <a:buClr>
                <a:schemeClr val="dk1"/>
              </a:buClr>
              <a:buSzPts val="2200"/>
              <a:buFont typeface="Calibri"/>
              <a:buNone/>
            </a:pPr>
            <a:r>
              <a:t/>
            </a:r>
            <a:endParaRPr sz="22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KPI merepresentasikan sekumpulan ukuran yang berfokus pada aspek kinerja organisasi yang paling krusial bagi keberhasilan organisasi saat ini maupun di masa depan.</a:t>
            </a:r>
            <a:endParaRPr sz="22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cxnSp>
        <p:nvCxnSpPr>
          <p:cNvPr id="274" name="Google Shape;274;p11"/>
          <p:cNvCxnSpPr/>
          <p:nvPr/>
        </p:nvCxnSpPr>
        <p:spPr>
          <a:xfrm>
            <a:off x="1442174" y="9029700"/>
            <a:ext cx="812519" cy="0"/>
          </a:xfrm>
          <a:prstGeom prst="straightConnector1">
            <a:avLst/>
          </a:prstGeom>
          <a:noFill/>
          <a:ln cap="rnd" cmpd="sng" w="19050">
            <a:solidFill>
              <a:srgbClr val="598196"/>
            </a:solidFill>
            <a:prstDash val="solid"/>
            <a:round/>
            <a:headEnd len="sm" w="sm" type="none"/>
            <a:tailEnd len="sm" w="sm" type="none"/>
          </a:ln>
        </p:spPr>
      </p:cxnSp>
      <p:grpSp>
        <p:nvGrpSpPr>
          <p:cNvPr id="275" name="Google Shape;275;p11"/>
          <p:cNvGrpSpPr/>
          <p:nvPr/>
        </p:nvGrpSpPr>
        <p:grpSpPr>
          <a:xfrm>
            <a:off x="-441499" y="-430509"/>
            <a:ext cx="5301765" cy="4885956"/>
            <a:chOff x="0" y="-38100"/>
            <a:chExt cx="1396350" cy="1286836"/>
          </a:xfrm>
        </p:grpSpPr>
        <p:sp>
          <p:nvSpPr>
            <p:cNvPr id="276" name="Google Shape;276;p11"/>
            <p:cNvSpPr/>
            <p:nvPr/>
          </p:nvSpPr>
          <p:spPr>
            <a:xfrm>
              <a:off x="0" y="0"/>
              <a:ext cx="1396350" cy="1248736"/>
            </a:xfrm>
            <a:custGeom>
              <a:rect b="b" l="l" r="r" t="t"/>
              <a:pathLst>
                <a:path extrusionOk="0" h="1248736" w="1396350">
                  <a:moveTo>
                    <a:pt x="0" y="0"/>
                  </a:moveTo>
                  <a:lnTo>
                    <a:pt x="1396350" y="0"/>
                  </a:lnTo>
                  <a:lnTo>
                    <a:pt x="1396350" y="1248736"/>
                  </a:lnTo>
                  <a:lnTo>
                    <a:pt x="0" y="1248736"/>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1"/>
            <p:cNvSpPr txBox="1"/>
            <p:nvPr/>
          </p:nvSpPr>
          <p:spPr>
            <a:xfrm>
              <a:off x="0" y="-38100"/>
              <a:ext cx="1396350" cy="12868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8" name="Google Shape;278;p11"/>
          <p:cNvSpPr/>
          <p:nvPr/>
        </p:nvSpPr>
        <p:spPr>
          <a:xfrm>
            <a:off x="1442174" y="1061266"/>
            <a:ext cx="7319869" cy="5834830"/>
          </a:xfrm>
          <a:custGeom>
            <a:rect b="b" l="l" r="r" t="t"/>
            <a:pathLst>
              <a:path extrusionOk="0" h="777415" w="1393986">
                <a:moveTo>
                  <a:pt x="0" y="0"/>
                </a:moveTo>
                <a:lnTo>
                  <a:pt x="1393986" y="0"/>
                </a:lnTo>
                <a:lnTo>
                  <a:pt x="1393986" y="777415"/>
                </a:lnTo>
                <a:lnTo>
                  <a:pt x="0" y="777415"/>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1"/>
          <p:cNvSpPr txBox="1"/>
          <p:nvPr/>
        </p:nvSpPr>
        <p:spPr>
          <a:xfrm>
            <a:off x="1419328" y="7498184"/>
            <a:ext cx="7143235"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4800">
                <a:solidFill>
                  <a:srgbClr val="2A2A2A"/>
                </a:solidFill>
                <a:latin typeface="Montserrat"/>
                <a:ea typeface="Montserrat"/>
                <a:cs typeface="Montserrat"/>
                <a:sym typeface="Montserrat"/>
              </a:rPr>
              <a:t>PERAN KPI</a:t>
            </a:r>
            <a:endParaRPr/>
          </a:p>
        </p:txBody>
      </p:sp>
      <p:sp>
        <p:nvSpPr>
          <p:cNvPr id="280" name="Google Shape;280;p11"/>
          <p:cNvSpPr txBox="1"/>
          <p:nvPr/>
        </p:nvSpPr>
        <p:spPr>
          <a:xfrm>
            <a:off x="9927711" y="2019300"/>
            <a:ext cx="6918116" cy="72352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Open Sans"/>
              <a:buNone/>
            </a:pPr>
            <a:r>
              <a:rPr lang="en-US" sz="2400">
                <a:solidFill>
                  <a:schemeClr val="dk1"/>
                </a:solidFill>
                <a:latin typeface="Open Sans"/>
                <a:ea typeface="Open Sans"/>
                <a:cs typeface="Open Sans"/>
                <a:sym typeface="Open Sans"/>
              </a:rPr>
              <a:t>KPI memiliki beberapa peran penting dalam manajemen kinerja, yaitu:</a:t>
            </a:r>
            <a:endParaRPr/>
          </a:p>
          <a:p>
            <a:pPr indent="0" lvl="0" marL="0" marR="0" rtl="0" algn="l">
              <a:lnSpc>
                <a:spcPct val="150000"/>
              </a:lnSpc>
              <a:spcBef>
                <a:spcPts val="0"/>
              </a:spcBef>
              <a:spcAft>
                <a:spcPts val="0"/>
              </a:spcAft>
              <a:buClr>
                <a:schemeClr val="dk1"/>
              </a:buClr>
              <a:buSzPts val="2400"/>
              <a:buFont typeface="Calibri"/>
              <a:buNone/>
            </a:pPr>
            <a:r>
              <a:t/>
            </a:r>
            <a:endParaRPr sz="2400">
              <a:solidFill>
                <a:schemeClr val="dk1"/>
              </a:solidFill>
              <a:latin typeface="Open Sans"/>
              <a:ea typeface="Open Sans"/>
              <a:cs typeface="Open Sans"/>
              <a:sym typeface="Open Sans"/>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Sebagai alat ukur pencapaian tujuan strategis organisasi.</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Sebagai dasar monitoring dan evaluasi kinerja secara berkala.</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Membantu manajemen dalam pengambilan keputusan berbasis data.</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Mengidentifikasi area yang memerlukan perbaikan atau peningkatan.</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Mendorong akuntabilitas dan transparansi kinerja.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284" name="Shape 284"/>
        <p:cNvGrpSpPr/>
        <p:nvPr/>
      </p:nvGrpSpPr>
      <p:grpSpPr>
        <a:xfrm>
          <a:off x="0" y="0"/>
          <a:ext cx="0" cy="0"/>
          <a:chOff x="0" y="0"/>
          <a:chExt cx="0" cy="0"/>
        </a:xfrm>
      </p:grpSpPr>
      <p:grpSp>
        <p:nvGrpSpPr>
          <p:cNvPr id="285" name="Google Shape;285;p12"/>
          <p:cNvGrpSpPr/>
          <p:nvPr/>
        </p:nvGrpSpPr>
        <p:grpSpPr>
          <a:xfrm>
            <a:off x="500949" y="500949"/>
            <a:ext cx="17286102" cy="9285102"/>
            <a:chOff x="0" y="0"/>
            <a:chExt cx="4552718" cy="2445459"/>
          </a:xfrm>
        </p:grpSpPr>
        <p:sp>
          <p:nvSpPr>
            <p:cNvPr id="286" name="Google Shape;286;p12"/>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2"/>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8" name="Google Shape;288;p12"/>
          <p:cNvSpPr/>
          <p:nvPr/>
        </p:nvSpPr>
        <p:spPr>
          <a:xfrm>
            <a:off x="1159511" y="1162050"/>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2"/>
          <p:cNvSpPr/>
          <p:nvPr/>
        </p:nvSpPr>
        <p:spPr>
          <a:xfrm>
            <a:off x="10501038" y="1438579"/>
            <a:ext cx="6095623" cy="7578360"/>
          </a:xfrm>
          <a:custGeom>
            <a:rect b="b" l="l" r="r" t="t"/>
            <a:pathLst>
              <a:path extrusionOk="0" h="1174086" w="944372">
                <a:moveTo>
                  <a:pt x="29212" y="0"/>
                </a:moveTo>
                <a:lnTo>
                  <a:pt x="915160" y="0"/>
                </a:lnTo>
                <a:cubicBezTo>
                  <a:pt x="931293" y="0"/>
                  <a:pt x="944372" y="13079"/>
                  <a:pt x="944372" y="29212"/>
                </a:cubicBezTo>
                <a:lnTo>
                  <a:pt x="944372" y="1144874"/>
                </a:lnTo>
                <a:cubicBezTo>
                  <a:pt x="944372" y="1152622"/>
                  <a:pt x="941294" y="1160052"/>
                  <a:pt x="935816" y="1165530"/>
                </a:cubicBezTo>
                <a:cubicBezTo>
                  <a:pt x="930337" y="1171009"/>
                  <a:pt x="922907" y="1174086"/>
                  <a:pt x="915160" y="1174086"/>
                </a:cubicBezTo>
                <a:lnTo>
                  <a:pt x="29212" y="1174086"/>
                </a:lnTo>
                <a:cubicBezTo>
                  <a:pt x="21464" y="1174086"/>
                  <a:pt x="14034" y="1171009"/>
                  <a:pt x="8556" y="1165530"/>
                </a:cubicBezTo>
                <a:cubicBezTo>
                  <a:pt x="3078" y="1160052"/>
                  <a:pt x="0" y="1152622"/>
                  <a:pt x="0" y="1144874"/>
                </a:cubicBezTo>
                <a:lnTo>
                  <a:pt x="0" y="29212"/>
                </a:lnTo>
                <a:cubicBezTo>
                  <a:pt x="0" y="21464"/>
                  <a:pt x="3078" y="14034"/>
                  <a:pt x="8556" y="8556"/>
                </a:cubicBezTo>
                <a:cubicBezTo>
                  <a:pt x="14034" y="3078"/>
                  <a:pt x="21464" y="0"/>
                  <a:pt x="29212"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2"/>
          <p:cNvSpPr txBox="1"/>
          <p:nvPr/>
        </p:nvSpPr>
        <p:spPr>
          <a:xfrm>
            <a:off x="1166884" y="1955019"/>
            <a:ext cx="9334151" cy="68634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Relevant &amp; Consistent</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Selaras dengan visi, strategi, dan tujuan organisasi.</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Realistic</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Sesuai dengan kondisi dan kapasitas nyata organisasi.</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Specific</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Dirumuskan jelas, tidak ambigu, dan fokus pada satu hal.</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Attainable</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Target dapat dicapai namun tetap menantang.</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Measurable</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Dapat diukur dengan metode dan data yang jelas.</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Used to Identify Trends</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Dapat menunjukkan perkembangan kinerja dari waktu ke waktu.</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Timely</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Memiliki periode pengukuran dan pelaporan yang jelas.</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Understood</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Dipahami oleh seluruh pihak yang terlibat.</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Agreed</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Disepakati bersama antara manajemen dan pelaksana.</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Reported</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Dilaporkan secara rutin dan transparan.</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Assessed</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Dievaluasi berkala untuk memastikan tetap relevan.</a:t>
            </a:r>
            <a:endParaRPr/>
          </a:p>
        </p:txBody>
      </p:sp>
      <p:sp>
        <p:nvSpPr>
          <p:cNvPr id="291" name="Google Shape;291;p12"/>
          <p:cNvSpPr txBox="1"/>
          <p:nvPr/>
        </p:nvSpPr>
        <p:spPr>
          <a:xfrm>
            <a:off x="10762619" y="3755427"/>
            <a:ext cx="5572459" cy="277614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6000">
                <a:solidFill>
                  <a:schemeClr val="lt1"/>
                </a:solidFill>
                <a:latin typeface="Poppins"/>
                <a:ea typeface="Poppins"/>
                <a:cs typeface="Poppins"/>
                <a:sym typeface="Poppins"/>
              </a:rPr>
              <a:t>Guideline for Constructing KPI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295" name="Shape 295"/>
        <p:cNvGrpSpPr/>
        <p:nvPr/>
      </p:nvGrpSpPr>
      <p:grpSpPr>
        <a:xfrm>
          <a:off x="0" y="0"/>
          <a:ext cx="0" cy="0"/>
          <a:chOff x="0" y="0"/>
          <a:chExt cx="0" cy="0"/>
        </a:xfrm>
      </p:grpSpPr>
      <p:grpSp>
        <p:nvGrpSpPr>
          <p:cNvPr id="296" name="Google Shape;296;p13"/>
          <p:cNvGrpSpPr/>
          <p:nvPr/>
        </p:nvGrpSpPr>
        <p:grpSpPr>
          <a:xfrm>
            <a:off x="500949" y="500949"/>
            <a:ext cx="17286102" cy="9285102"/>
            <a:chOff x="0" y="0"/>
            <a:chExt cx="4552718" cy="2445459"/>
          </a:xfrm>
        </p:grpSpPr>
        <p:sp>
          <p:nvSpPr>
            <p:cNvPr id="297" name="Google Shape;297;p13"/>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3"/>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9" name="Google Shape;299;p13"/>
          <p:cNvSpPr/>
          <p:nvPr/>
        </p:nvSpPr>
        <p:spPr>
          <a:xfrm>
            <a:off x="1159511" y="1162050"/>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3"/>
          <p:cNvSpPr/>
          <p:nvPr/>
        </p:nvSpPr>
        <p:spPr>
          <a:xfrm>
            <a:off x="10501038" y="1438579"/>
            <a:ext cx="6095623" cy="7578360"/>
          </a:xfrm>
          <a:custGeom>
            <a:rect b="b" l="l" r="r" t="t"/>
            <a:pathLst>
              <a:path extrusionOk="0" h="1174086" w="944372">
                <a:moveTo>
                  <a:pt x="29212" y="0"/>
                </a:moveTo>
                <a:lnTo>
                  <a:pt x="915160" y="0"/>
                </a:lnTo>
                <a:cubicBezTo>
                  <a:pt x="931293" y="0"/>
                  <a:pt x="944372" y="13079"/>
                  <a:pt x="944372" y="29212"/>
                </a:cubicBezTo>
                <a:lnTo>
                  <a:pt x="944372" y="1144874"/>
                </a:lnTo>
                <a:cubicBezTo>
                  <a:pt x="944372" y="1152622"/>
                  <a:pt x="941294" y="1160052"/>
                  <a:pt x="935816" y="1165530"/>
                </a:cubicBezTo>
                <a:cubicBezTo>
                  <a:pt x="930337" y="1171009"/>
                  <a:pt x="922907" y="1174086"/>
                  <a:pt x="915160" y="1174086"/>
                </a:cubicBezTo>
                <a:lnTo>
                  <a:pt x="29212" y="1174086"/>
                </a:lnTo>
                <a:cubicBezTo>
                  <a:pt x="21464" y="1174086"/>
                  <a:pt x="14034" y="1171009"/>
                  <a:pt x="8556" y="1165530"/>
                </a:cubicBezTo>
                <a:cubicBezTo>
                  <a:pt x="3078" y="1160052"/>
                  <a:pt x="0" y="1152622"/>
                  <a:pt x="0" y="1144874"/>
                </a:cubicBezTo>
                <a:lnTo>
                  <a:pt x="0" y="29212"/>
                </a:lnTo>
                <a:cubicBezTo>
                  <a:pt x="0" y="21464"/>
                  <a:pt x="3078" y="14034"/>
                  <a:pt x="8556" y="8556"/>
                </a:cubicBezTo>
                <a:cubicBezTo>
                  <a:pt x="14034" y="3078"/>
                  <a:pt x="21464" y="0"/>
                  <a:pt x="29212"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3"/>
          <p:cNvSpPr txBox="1"/>
          <p:nvPr/>
        </p:nvSpPr>
        <p:spPr>
          <a:xfrm>
            <a:off x="10762619" y="3755427"/>
            <a:ext cx="5572459" cy="277614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6000">
                <a:solidFill>
                  <a:schemeClr val="lt1"/>
                </a:solidFill>
                <a:latin typeface="Poppins"/>
                <a:ea typeface="Poppins"/>
                <a:cs typeface="Poppins"/>
                <a:sym typeface="Poppins"/>
              </a:rPr>
              <a:t>Guideline for Constructing KPI</a:t>
            </a:r>
            <a:endParaRPr/>
          </a:p>
        </p:txBody>
      </p:sp>
      <p:pic>
        <p:nvPicPr>
          <p:cNvPr id="302" name="Google Shape;302;p13"/>
          <p:cNvPicPr preferRelativeResize="0"/>
          <p:nvPr/>
        </p:nvPicPr>
        <p:blipFill rotWithShape="1">
          <a:blip r:embed="rId4">
            <a:alphaModFix/>
          </a:blip>
          <a:srcRect b="0" l="0" r="0" t="0"/>
          <a:stretch/>
        </p:blipFill>
        <p:spPr>
          <a:xfrm>
            <a:off x="1164427" y="2476500"/>
            <a:ext cx="9099118" cy="56249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pSp>
        <p:nvGrpSpPr>
          <p:cNvPr id="307" name="Google Shape;307;p14"/>
          <p:cNvGrpSpPr/>
          <p:nvPr/>
        </p:nvGrpSpPr>
        <p:grpSpPr>
          <a:xfrm>
            <a:off x="-275497" y="3856023"/>
            <a:ext cx="18844021" cy="5745176"/>
            <a:chOff x="0" y="-38100"/>
            <a:chExt cx="4963034" cy="1513133"/>
          </a:xfrm>
        </p:grpSpPr>
        <p:sp>
          <p:nvSpPr>
            <p:cNvPr id="308" name="Google Shape;308;p14"/>
            <p:cNvSpPr/>
            <p:nvPr/>
          </p:nvSpPr>
          <p:spPr>
            <a:xfrm>
              <a:off x="0" y="0"/>
              <a:ext cx="4963034" cy="1475033"/>
            </a:xfrm>
            <a:custGeom>
              <a:rect b="b" l="l" r="r" t="t"/>
              <a:pathLst>
                <a:path extrusionOk="0" h="1438326" w="4963034">
                  <a:moveTo>
                    <a:pt x="0" y="0"/>
                  </a:moveTo>
                  <a:lnTo>
                    <a:pt x="4963034" y="0"/>
                  </a:lnTo>
                  <a:lnTo>
                    <a:pt x="4963034" y="1438326"/>
                  </a:lnTo>
                  <a:lnTo>
                    <a:pt x="0" y="1438326"/>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4"/>
            <p:cNvSpPr txBox="1"/>
            <p:nvPr/>
          </p:nvSpPr>
          <p:spPr>
            <a:xfrm>
              <a:off x="0" y="-38100"/>
              <a:ext cx="4963034" cy="14764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0" name="Google Shape;310;p14"/>
          <p:cNvSpPr txBox="1"/>
          <p:nvPr/>
        </p:nvSpPr>
        <p:spPr>
          <a:xfrm>
            <a:off x="4001075" y="1333500"/>
            <a:ext cx="10285851" cy="92333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6000">
                <a:solidFill>
                  <a:srgbClr val="2A2A2A"/>
                </a:solidFill>
                <a:latin typeface="Montserrat"/>
                <a:ea typeface="Montserrat"/>
                <a:cs typeface="Montserrat"/>
                <a:sym typeface="Montserrat"/>
              </a:rPr>
              <a:t>JENIS KPI</a:t>
            </a:r>
            <a:endParaRPr/>
          </a:p>
        </p:txBody>
      </p:sp>
      <p:cxnSp>
        <p:nvCxnSpPr>
          <p:cNvPr id="311" name="Google Shape;311;p14"/>
          <p:cNvCxnSpPr/>
          <p:nvPr/>
        </p:nvCxnSpPr>
        <p:spPr>
          <a:xfrm rot="10800000">
            <a:off x="3254447" y="4923539"/>
            <a:ext cx="0" cy="670306"/>
          </a:xfrm>
          <a:prstGeom prst="straightConnector1">
            <a:avLst/>
          </a:prstGeom>
          <a:noFill/>
          <a:ln cap="rnd" cmpd="sng" w="47625">
            <a:solidFill>
              <a:srgbClr val="FFFFFF"/>
            </a:solidFill>
            <a:prstDash val="solid"/>
            <a:round/>
            <a:headEnd len="lg" w="lg" type="oval"/>
            <a:tailEnd len="sm" w="sm" type="none"/>
          </a:ln>
        </p:spPr>
      </p:cxnSp>
      <p:grpSp>
        <p:nvGrpSpPr>
          <p:cNvPr id="312" name="Google Shape;312;p14"/>
          <p:cNvGrpSpPr/>
          <p:nvPr/>
        </p:nvGrpSpPr>
        <p:grpSpPr>
          <a:xfrm>
            <a:off x="2016345" y="2331839"/>
            <a:ext cx="2504374" cy="2649035"/>
            <a:chOff x="0" y="-38100"/>
            <a:chExt cx="659588" cy="697688"/>
          </a:xfrm>
        </p:grpSpPr>
        <p:sp>
          <p:nvSpPr>
            <p:cNvPr id="313" name="Google Shape;313;p14"/>
            <p:cNvSpPr/>
            <p:nvPr/>
          </p:nvSpPr>
          <p:spPr>
            <a:xfrm>
              <a:off x="0" y="0"/>
              <a:ext cx="659588" cy="659588"/>
            </a:xfrm>
            <a:custGeom>
              <a:rect b="b" l="l" r="r" t="t"/>
              <a:pathLst>
                <a:path extrusionOk="0" h="659588" w="659588">
                  <a:moveTo>
                    <a:pt x="0" y="0"/>
                  </a:moveTo>
                  <a:lnTo>
                    <a:pt x="659588" y="0"/>
                  </a:lnTo>
                  <a:lnTo>
                    <a:pt x="659588" y="659588"/>
                  </a:lnTo>
                  <a:lnTo>
                    <a:pt x="0" y="65958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4"/>
            <p:cNvSpPr txBox="1"/>
            <p:nvPr/>
          </p:nvSpPr>
          <p:spPr>
            <a:xfrm>
              <a:off x="0" y="-38100"/>
              <a:ext cx="659588" cy="6976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5" name="Google Shape;315;p14"/>
          <p:cNvGrpSpPr/>
          <p:nvPr/>
        </p:nvGrpSpPr>
        <p:grpSpPr>
          <a:xfrm>
            <a:off x="2073679" y="2395797"/>
            <a:ext cx="2389705" cy="2527742"/>
            <a:chOff x="0" y="-38100"/>
            <a:chExt cx="659588" cy="697688"/>
          </a:xfrm>
        </p:grpSpPr>
        <p:sp>
          <p:nvSpPr>
            <p:cNvPr id="316" name="Google Shape;316;p14"/>
            <p:cNvSpPr/>
            <p:nvPr/>
          </p:nvSpPr>
          <p:spPr>
            <a:xfrm>
              <a:off x="0" y="0"/>
              <a:ext cx="659588" cy="659588"/>
            </a:xfrm>
            <a:custGeom>
              <a:rect b="b" l="l" r="r" t="t"/>
              <a:pathLst>
                <a:path extrusionOk="0" h="659588" w="659588">
                  <a:moveTo>
                    <a:pt x="0" y="0"/>
                  </a:moveTo>
                  <a:lnTo>
                    <a:pt x="659588" y="0"/>
                  </a:lnTo>
                  <a:lnTo>
                    <a:pt x="659588" y="659588"/>
                  </a:lnTo>
                  <a:lnTo>
                    <a:pt x="0" y="659588"/>
                  </a:lnTo>
                  <a:close/>
                </a:path>
              </a:pathLst>
            </a:custGeom>
            <a:noFill/>
            <a:ln cap="sq" cmpd="sng" w="476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4"/>
            <p:cNvSpPr txBox="1"/>
            <p:nvPr/>
          </p:nvSpPr>
          <p:spPr>
            <a:xfrm>
              <a:off x="0" y="-38100"/>
              <a:ext cx="659588" cy="6976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8" name="Google Shape;318;p14"/>
          <p:cNvSpPr txBox="1"/>
          <p:nvPr/>
        </p:nvSpPr>
        <p:spPr>
          <a:xfrm>
            <a:off x="1143000" y="5908874"/>
            <a:ext cx="4461151"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Open Sans"/>
                <a:ea typeface="Open Sans"/>
                <a:cs typeface="Open Sans"/>
                <a:sym typeface="Open Sans"/>
              </a:rPr>
              <a:t>TECHNOLOGY METRICS</a:t>
            </a:r>
            <a:endParaRPr/>
          </a:p>
        </p:txBody>
      </p:sp>
      <p:grpSp>
        <p:nvGrpSpPr>
          <p:cNvPr id="319" name="Google Shape;319;p14"/>
          <p:cNvGrpSpPr/>
          <p:nvPr/>
        </p:nvGrpSpPr>
        <p:grpSpPr>
          <a:xfrm>
            <a:off x="7891813" y="2331839"/>
            <a:ext cx="2504374" cy="2649035"/>
            <a:chOff x="0" y="-38100"/>
            <a:chExt cx="659588" cy="697688"/>
          </a:xfrm>
        </p:grpSpPr>
        <p:sp>
          <p:nvSpPr>
            <p:cNvPr id="320" name="Google Shape;320;p14"/>
            <p:cNvSpPr/>
            <p:nvPr/>
          </p:nvSpPr>
          <p:spPr>
            <a:xfrm>
              <a:off x="0" y="0"/>
              <a:ext cx="659588" cy="659588"/>
            </a:xfrm>
            <a:custGeom>
              <a:rect b="b" l="l" r="r" t="t"/>
              <a:pathLst>
                <a:path extrusionOk="0" h="659588" w="659588">
                  <a:moveTo>
                    <a:pt x="0" y="0"/>
                  </a:moveTo>
                  <a:lnTo>
                    <a:pt x="659588" y="0"/>
                  </a:lnTo>
                  <a:lnTo>
                    <a:pt x="659588" y="659588"/>
                  </a:lnTo>
                  <a:lnTo>
                    <a:pt x="0" y="65958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4"/>
            <p:cNvSpPr txBox="1"/>
            <p:nvPr/>
          </p:nvSpPr>
          <p:spPr>
            <a:xfrm>
              <a:off x="0" y="-38100"/>
              <a:ext cx="659588" cy="6976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2" name="Google Shape;322;p14"/>
          <p:cNvGrpSpPr/>
          <p:nvPr/>
        </p:nvGrpSpPr>
        <p:grpSpPr>
          <a:xfrm>
            <a:off x="7949148" y="2395797"/>
            <a:ext cx="2389705" cy="2527742"/>
            <a:chOff x="0" y="-38100"/>
            <a:chExt cx="659588" cy="697688"/>
          </a:xfrm>
        </p:grpSpPr>
        <p:sp>
          <p:nvSpPr>
            <p:cNvPr id="323" name="Google Shape;323;p14"/>
            <p:cNvSpPr/>
            <p:nvPr/>
          </p:nvSpPr>
          <p:spPr>
            <a:xfrm>
              <a:off x="0" y="0"/>
              <a:ext cx="659588" cy="659588"/>
            </a:xfrm>
            <a:custGeom>
              <a:rect b="b" l="l" r="r" t="t"/>
              <a:pathLst>
                <a:path extrusionOk="0" h="659588" w="659588">
                  <a:moveTo>
                    <a:pt x="0" y="0"/>
                  </a:moveTo>
                  <a:lnTo>
                    <a:pt x="659588" y="0"/>
                  </a:lnTo>
                  <a:lnTo>
                    <a:pt x="659588" y="659588"/>
                  </a:lnTo>
                  <a:lnTo>
                    <a:pt x="0" y="659588"/>
                  </a:lnTo>
                  <a:close/>
                </a:path>
              </a:pathLst>
            </a:custGeom>
            <a:noFill/>
            <a:ln cap="sq" cmpd="sng" w="476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4"/>
            <p:cNvSpPr txBox="1"/>
            <p:nvPr/>
          </p:nvSpPr>
          <p:spPr>
            <a:xfrm>
              <a:off x="0" y="-38100"/>
              <a:ext cx="659588" cy="6976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25" name="Google Shape;325;p14"/>
          <p:cNvCxnSpPr/>
          <p:nvPr/>
        </p:nvCxnSpPr>
        <p:spPr>
          <a:xfrm rot="10800000">
            <a:off x="9144000" y="4911441"/>
            <a:ext cx="0" cy="682404"/>
          </a:xfrm>
          <a:prstGeom prst="straightConnector1">
            <a:avLst/>
          </a:prstGeom>
          <a:noFill/>
          <a:ln cap="rnd" cmpd="sng" w="47625">
            <a:solidFill>
              <a:srgbClr val="FFFFFF"/>
            </a:solidFill>
            <a:prstDash val="solid"/>
            <a:round/>
            <a:headEnd len="lg" w="lg" type="oval"/>
            <a:tailEnd len="sm" w="sm" type="none"/>
          </a:ln>
        </p:spPr>
      </p:cxnSp>
      <p:sp>
        <p:nvSpPr>
          <p:cNvPr id="326" name="Google Shape;326;p14"/>
          <p:cNvSpPr txBox="1"/>
          <p:nvPr/>
        </p:nvSpPr>
        <p:spPr>
          <a:xfrm>
            <a:off x="4899327" y="2308299"/>
            <a:ext cx="8489345" cy="32060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100">
                <a:solidFill>
                  <a:srgbClr val="2A2A2A"/>
                </a:solidFill>
                <a:latin typeface="Open Sans"/>
                <a:ea typeface="Open Sans"/>
                <a:cs typeface="Open Sans"/>
                <a:sym typeface="Open Sans"/>
              </a:rPr>
              <a:t>Jenis indikator pengukuran kinerja TI</a:t>
            </a:r>
            <a:endParaRPr/>
          </a:p>
        </p:txBody>
      </p:sp>
      <p:sp>
        <p:nvSpPr>
          <p:cNvPr id="327" name="Google Shape;327;p14"/>
          <p:cNvSpPr txBox="1"/>
          <p:nvPr/>
        </p:nvSpPr>
        <p:spPr>
          <a:xfrm>
            <a:off x="7628070" y="5908874"/>
            <a:ext cx="3021458"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Open Sans"/>
                <a:ea typeface="Open Sans"/>
                <a:cs typeface="Open Sans"/>
                <a:sym typeface="Open Sans"/>
              </a:rPr>
              <a:t>PROCESS METRICS</a:t>
            </a:r>
            <a:endParaRPr/>
          </a:p>
        </p:txBody>
      </p:sp>
      <p:grpSp>
        <p:nvGrpSpPr>
          <p:cNvPr id="328" name="Google Shape;328;p14"/>
          <p:cNvGrpSpPr/>
          <p:nvPr/>
        </p:nvGrpSpPr>
        <p:grpSpPr>
          <a:xfrm>
            <a:off x="13767281" y="2331839"/>
            <a:ext cx="2504374" cy="2649035"/>
            <a:chOff x="0" y="-38100"/>
            <a:chExt cx="659588" cy="697688"/>
          </a:xfrm>
        </p:grpSpPr>
        <p:sp>
          <p:nvSpPr>
            <p:cNvPr id="329" name="Google Shape;329;p14"/>
            <p:cNvSpPr/>
            <p:nvPr/>
          </p:nvSpPr>
          <p:spPr>
            <a:xfrm>
              <a:off x="0" y="0"/>
              <a:ext cx="659588" cy="659588"/>
            </a:xfrm>
            <a:custGeom>
              <a:rect b="b" l="l" r="r" t="t"/>
              <a:pathLst>
                <a:path extrusionOk="0" h="659588" w="659588">
                  <a:moveTo>
                    <a:pt x="0" y="0"/>
                  </a:moveTo>
                  <a:lnTo>
                    <a:pt x="659588" y="0"/>
                  </a:lnTo>
                  <a:lnTo>
                    <a:pt x="659588" y="659588"/>
                  </a:lnTo>
                  <a:lnTo>
                    <a:pt x="0" y="65958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4"/>
            <p:cNvSpPr txBox="1"/>
            <p:nvPr/>
          </p:nvSpPr>
          <p:spPr>
            <a:xfrm>
              <a:off x="0" y="-38100"/>
              <a:ext cx="659588" cy="6976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1" name="Google Shape;331;p14"/>
          <p:cNvGrpSpPr/>
          <p:nvPr/>
        </p:nvGrpSpPr>
        <p:grpSpPr>
          <a:xfrm>
            <a:off x="13824616" y="2395797"/>
            <a:ext cx="2389705" cy="2527742"/>
            <a:chOff x="0" y="-38100"/>
            <a:chExt cx="659588" cy="697688"/>
          </a:xfrm>
        </p:grpSpPr>
        <p:sp>
          <p:nvSpPr>
            <p:cNvPr id="332" name="Google Shape;332;p14"/>
            <p:cNvSpPr/>
            <p:nvPr/>
          </p:nvSpPr>
          <p:spPr>
            <a:xfrm>
              <a:off x="0" y="0"/>
              <a:ext cx="659588" cy="659588"/>
            </a:xfrm>
            <a:custGeom>
              <a:rect b="b" l="l" r="r" t="t"/>
              <a:pathLst>
                <a:path extrusionOk="0" h="659588" w="659588">
                  <a:moveTo>
                    <a:pt x="0" y="0"/>
                  </a:moveTo>
                  <a:lnTo>
                    <a:pt x="659588" y="0"/>
                  </a:lnTo>
                  <a:lnTo>
                    <a:pt x="659588" y="659588"/>
                  </a:lnTo>
                  <a:lnTo>
                    <a:pt x="0" y="659588"/>
                  </a:lnTo>
                  <a:close/>
                </a:path>
              </a:pathLst>
            </a:custGeom>
            <a:noFill/>
            <a:ln cap="sq" cmpd="sng" w="476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4"/>
            <p:cNvSpPr txBox="1"/>
            <p:nvPr/>
          </p:nvSpPr>
          <p:spPr>
            <a:xfrm>
              <a:off x="0" y="-38100"/>
              <a:ext cx="659588" cy="6976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34" name="Google Shape;334;p14"/>
          <p:cNvCxnSpPr/>
          <p:nvPr/>
        </p:nvCxnSpPr>
        <p:spPr>
          <a:xfrm flipH="1" rot="10800000">
            <a:off x="15048634" y="4899343"/>
            <a:ext cx="1080" cy="694503"/>
          </a:xfrm>
          <a:prstGeom prst="straightConnector1">
            <a:avLst/>
          </a:prstGeom>
          <a:noFill/>
          <a:ln cap="rnd" cmpd="sng" w="47625">
            <a:solidFill>
              <a:srgbClr val="FFFFFF"/>
            </a:solidFill>
            <a:prstDash val="solid"/>
            <a:round/>
            <a:headEnd len="lg" w="lg" type="oval"/>
            <a:tailEnd len="sm" w="sm" type="none"/>
          </a:ln>
        </p:spPr>
      </p:cxnSp>
      <p:sp>
        <p:nvSpPr>
          <p:cNvPr id="335" name="Google Shape;335;p14"/>
          <p:cNvSpPr txBox="1"/>
          <p:nvPr/>
        </p:nvSpPr>
        <p:spPr>
          <a:xfrm>
            <a:off x="13503538" y="5908874"/>
            <a:ext cx="3021458"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Open Sans"/>
                <a:ea typeface="Open Sans"/>
                <a:cs typeface="Open Sans"/>
                <a:sym typeface="Open Sans"/>
              </a:rPr>
              <a:t>SERVICE METRICS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339" name="Shape 339"/>
        <p:cNvGrpSpPr/>
        <p:nvPr/>
      </p:nvGrpSpPr>
      <p:grpSpPr>
        <a:xfrm>
          <a:off x="0" y="0"/>
          <a:ext cx="0" cy="0"/>
          <a:chOff x="0" y="0"/>
          <a:chExt cx="0" cy="0"/>
        </a:xfrm>
      </p:grpSpPr>
      <p:grpSp>
        <p:nvGrpSpPr>
          <p:cNvPr id="340" name="Google Shape;340;p15"/>
          <p:cNvGrpSpPr/>
          <p:nvPr/>
        </p:nvGrpSpPr>
        <p:grpSpPr>
          <a:xfrm>
            <a:off x="500949" y="564382"/>
            <a:ext cx="17286102" cy="9285102"/>
            <a:chOff x="0" y="0"/>
            <a:chExt cx="4552718" cy="2445459"/>
          </a:xfrm>
        </p:grpSpPr>
        <p:sp>
          <p:nvSpPr>
            <p:cNvPr id="341" name="Google Shape;341;p15"/>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5"/>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3" name="Google Shape;343;p15"/>
          <p:cNvSpPr txBox="1"/>
          <p:nvPr/>
        </p:nvSpPr>
        <p:spPr>
          <a:xfrm>
            <a:off x="1549341" y="2979986"/>
            <a:ext cx="7569017" cy="18743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200">
                <a:solidFill>
                  <a:srgbClr val="101419"/>
                </a:solidFill>
                <a:latin typeface="Poppins"/>
                <a:ea typeface="Poppins"/>
                <a:cs typeface="Poppins"/>
                <a:sym typeface="Poppins"/>
              </a:rPr>
              <a:t>TECHNOLOGY METRICS</a:t>
            </a:r>
            <a:endParaRPr/>
          </a:p>
        </p:txBody>
      </p:sp>
      <p:sp>
        <p:nvSpPr>
          <p:cNvPr id="344" name="Google Shape;344;p15"/>
          <p:cNvSpPr/>
          <p:nvPr/>
        </p:nvSpPr>
        <p:spPr>
          <a:xfrm>
            <a:off x="9623306" y="1733854"/>
            <a:ext cx="1106118" cy="276529"/>
          </a:xfrm>
          <a:custGeom>
            <a:rect b="b" l="l" r="r" t="t"/>
            <a:pathLst>
              <a:path extrusionOk="0" h="276529" w="1106118">
                <a:moveTo>
                  <a:pt x="0" y="0"/>
                </a:moveTo>
                <a:lnTo>
                  <a:pt x="1106118" y="0"/>
                </a:lnTo>
                <a:lnTo>
                  <a:pt x="1106118" y="276530"/>
                </a:lnTo>
                <a:lnTo>
                  <a:pt x="0" y="2765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5" name="Google Shape;345;p15"/>
          <p:cNvCxnSpPr/>
          <p:nvPr/>
        </p:nvCxnSpPr>
        <p:spPr>
          <a:xfrm>
            <a:off x="8190747" y="3848100"/>
            <a:ext cx="2272872" cy="0"/>
          </a:xfrm>
          <a:prstGeom prst="straightConnector1">
            <a:avLst/>
          </a:prstGeom>
          <a:noFill/>
          <a:ln cap="flat" cmpd="sng" w="28575">
            <a:solidFill>
              <a:srgbClr val="598196"/>
            </a:solidFill>
            <a:prstDash val="solid"/>
            <a:round/>
            <a:headEnd len="sm" w="sm" type="none"/>
            <a:tailEnd len="sm" w="sm" type="none"/>
          </a:ln>
        </p:spPr>
      </p:cxnSp>
      <p:sp>
        <p:nvSpPr>
          <p:cNvPr id="346" name="Google Shape;346;p15"/>
          <p:cNvSpPr txBox="1"/>
          <p:nvPr/>
        </p:nvSpPr>
        <p:spPr>
          <a:xfrm>
            <a:off x="1549341" y="6134303"/>
            <a:ext cx="12319059" cy="258532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dk1"/>
                </a:solidFill>
                <a:latin typeface="Open Sans"/>
                <a:ea typeface="Open Sans"/>
                <a:cs typeface="Open Sans"/>
                <a:sym typeface="Open Sans"/>
              </a:rPr>
              <a:t>Metrix teknologi mengukur aspek-aspek spesifik dari infrastruktur dan peralatan TI.</a:t>
            </a:r>
            <a:endParaRPr/>
          </a:p>
          <a:p>
            <a:pPr indent="0" lvl="0" marL="0" marR="0" rtl="0" algn="l">
              <a:spcBef>
                <a:spcPts val="0"/>
              </a:spcBef>
              <a:spcAft>
                <a:spcPts val="0"/>
              </a:spcAft>
              <a:buNone/>
            </a:pPr>
            <a:r>
              <a:t/>
            </a:r>
            <a:endParaRPr b="1"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Contohnya: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tingkat pemanfaatan central processing unit (CPU) pada server,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kapasitas ruang penyimpanan yang digunakan,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status jaringan (misalnya kecepatan dan pemanfaatan bandwidth)</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rata-rata waktu aktif / ketersediaan teknologi (</a:t>
            </a:r>
            <a:r>
              <a:rPr i="1" lang="en-US" sz="2400">
                <a:solidFill>
                  <a:schemeClr val="dk1"/>
                </a:solidFill>
                <a:latin typeface="Open Sans"/>
                <a:ea typeface="Open Sans"/>
                <a:cs typeface="Open Sans"/>
                <a:sym typeface="Open Sans"/>
              </a:rPr>
              <a:t>average uptime</a:t>
            </a:r>
            <a:r>
              <a:rPr lang="en-US" sz="2400">
                <a:solidFill>
                  <a:schemeClr val="dk1"/>
                </a:solidFill>
                <a:latin typeface="Open Sans"/>
                <a:ea typeface="Open Sans"/>
                <a:cs typeface="Open Sans"/>
                <a:sym typeface="Open Sans"/>
              </a:rPr>
              <a:t>)</a:t>
            </a:r>
            <a:endParaRPr i="1" sz="2400">
              <a:solidFill>
                <a:schemeClr val="dk1"/>
              </a:solidFill>
              <a:latin typeface="Open Sans"/>
              <a:ea typeface="Open Sans"/>
              <a:cs typeface="Open Sans"/>
              <a:sym typeface="Open Sans"/>
            </a:endParaRPr>
          </a:p>
        </p:txBody>
      </p:sp>
      <p:sp>
        <p:nvSpPr>
          <p:cNvPr id="347" name="Google Shape;347;p15"/>
          <p:cNvSpPr/>
          <p:nvPr/>
        </p:nvSpPr>
        <p:spPr>
          <a:xfrm>
            <a:off x="11381716" y="1733854"/>
            <a:ext cx="5356943" cy="3915057"/>
          </a:xfrm>
          <a:custGeom>
            <a:rect b="b" l="l" r="r" t="t"/>
            <a:pathLst>
              <a:path extrusionOk="0" h="1057928" w="1447556">
                <a:moveTo>
                  <a:pt x="33240" y="0"/>
                </a:moveTo>
                <a:lnTo>
                  <a:pt x="1414316" y="0"/>
                </a:lnTo>
                <a:cubicBezTo>
                  <a:pt x="1423132" y="0"/>
                  <a:pt x="1431586" y="3502"/>
                  <a:pt x="1437820" y="9736"/>
                </a:cubicBezTo>
                <a:cubicBezTo>
                  <a:pt x="1444054" y="15969"/>
                  <a:pt x="1447556" y="24424"/>
                  <a:pt x="1447556" y="33240"/>
                </a:cubicBezTo>
                <a:lnTo>
                  <a:pt x="1447556" y="1024689"/>
                </a:lnTo>
                <a:cubicBezTo>
                  <a:pt x="1447556" y="1033504"/>
                  <a:pt x="1444054" y="1041959"/>
                  <a:pt x="1437820" y="1048193"/>
                </a:cubicBezTo>
                <a:cubicBezTo>
                  <a:pt x="1431586" y="1054426"/>
                  <a:pt x="1423132" y="1057928"/>
                  <a:pt x="1414316" y="1057928"/>
                </a:cubicBezTo>
                <a:lnTo>
                  <a:pt x="33240" y="1057928"/>
                </a:lnTo>
                <a:cubicBezTo>
                  <a:pt x="24424" y="1057928"/>
                  <a:pt x="15969" y="1054426"/>
                  <a:pt x="9736" y="1048193"/>
                </a:cubicBezTo>
                <a:cubicBezTo>
                  <a:pt x="3502" y="1041959"/>
                  <a:pt x="0" y="1033504"/>
                  <a:pt x="0" y="1024689"/>
                </a:cubicBezTo>
                <a:lnTo>
                  <a:pt x="0" y="33240"/>
                </a:lnTo>
                <a:cubicBezTo>
                  <a:pt x="0" y="24424"/>
                  <a:pt x="3502" y="15969"/>
                  <a:pt x="9736" y="9736"/>
                </a:cubicBezTo>
                <a:cubicBezTo>
                  <a:pt x="15969" y="3502"/>
                  <a:pt x="24424" y="0"/>
                  <a:pt x="33240" y="0"/>
                </a:cubicBezTo>
                <a:close/>
              </a:path>
            </a:pathLst>
          </a:custGeom>
          <a:blipFill rotWithShape="1">
            <a:blip r:embed="rId4">
              <a:alphaModFix/>
            </a:blip>
            <a:stretch>
              <a:fillRect b="-18414" l="0" r="0" t="-184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351" name="Shape 351"/>
        <p:cNvGrpSpPr/>
        <p:nvPr/>
      </p:nvGrpSpPr>
      <p:grpSpPr>
        <a:xfrm>
          <a:off x="0" y="0"/>
          <a:ext cx="0" cy="0"/>
          <a:chOff x="0" y="0"/>
          <a:chExt cx="0" cy="0"/>
        </a:xfrm>
      </p:grpSpPr>
      <p:grpSp>
        <p:nvGrpSpPr>
          <p:cNvPr id="352" name="Google Shape;352;p16"/>
          <p:cNvGrpSpPr/>
          <p:nvPr/>
        </p:nvGrpSpPr>
        <p:grpSpPr>
          <a:xfrm>
            <a:off x="500949" y="564382"/>
            <a:ext cx="17286102" cy="9285102"/>
            <a:chOff x="0" y="0"/>
            <a:chExt cx="4552718" cy="2445459"/>
          </a:xfrm>
        </p:grpSpPr>
        <p:sp>
          <p:nvSpPr>
            <p:cNvPr id="353" name="Google Shape;353;p16"/>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6"/>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5" name="Google Shape;355;p16"/>
          <p:cNvSpPr txBox="1"/>
          <p:nvPr/>
        </p:nvSpPr>
        <p:spPr>
          <a:xfrm>
            <a:off x="1549341" y="2979986"/>
            <a:ext cx="7569017" cy="18743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200">
                <a:solidFill>
                  <a:srgbClr val="101419"/>
                </a:solidFill>
                <a:latin typeface="Poppins"/>
                <a:ea typeface="Poppins"/>
                <a:cs typeface="Poppins"/>
                <a:sym typeface="Poppins"/>
              </a:rPr>
              <a:t>PROCESS METRICS</a:t>
            </a:r>
            <a:endParaRPr/>
          </a:p>
        </p:txBody>
      </p:sp>
      <p:sp>
        <p:nvSpPr>
          <p:cNvPr id="356" name="Google Shape;356;p16"/>
          <p:cNvSpPr/>
          <p:nvPr/>
        </p:nvSpPr>
        <p:spPr>
          <a:xfrm>
            <a:off x="9623306" y="1733854"/>
            <a:ext cx="1106118" cy="276529"/>
          </a:xfrm>
          <a:custGeom>
            <a:rect b="b" l="l" r="r" t="t"/>
            <a:pathLst>
              <a:path extrusionOk="0" h="276529" w="1106118">
                <a:moveTo>
                  <a:pt x="0" y="0"/>
                </a:moveTo>
                <a:lnTo>
                  <a:pt x="1106118" y="0"/>
                </a:lnTo>
                <a:lnTo>
                  <a:pt x="1106118" y="276530"/>
                </a:lnTo>
                <a:lnTo>
                  <a:pt x="0" y="2765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57" name="Google Shape;357;p16"/>
          <p:cNvCxnSpPr/>
          <p:nvPr/>
        </p:nvCxnSpPr>
        <p:spPr>
          <a:xfrm>
            <a:off x="8190747" y="3848100"/>
            <a:ext cx="2272872" cy="0"/>
          </a:xfrm>
          <a:prstGeom prst="straightConnector1">
            <a:avLst/>
          </a:prstGeom>
          <a:noFill/>
          <a:ln cap="flat" cmpd="sng" w="28575">
            <a:solidFill>
              <a:srgbClr val="598196"/>
            </a:solidFill>
            <a:prstDash val="solid"/>
            <a:round/>
            <a:headEnd len="sm" w="sm" type="none"/>
            <a:tailEnd len="sm" w="sm" type="none"/>
          </a:ln>
        </p:spPr>
      </p:cxnSp>
      <p:sp>
        <p:nvSpPr>
          <p:cNvPr id="358" name="Google Shape;358;p16"/>
          <p:cNvSpPr txBox="1"/>
          <p:nvPr/>
        </p:nvSpPr>
        <p:spPr>
          <a:xfrm>
            <a:off x="1549341" y="6134303"/>
            <a:ext cx="12319059" cy="258532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dk1"/>
                </a:solidFill>
                <a:latin typeface="Open Sans"/>
                <a:ea typeface="Open Sans"/>
                <a:cs typeface="Open Sans"/>
                <a:sym typeface="Open Sans"/>
              </a:rPr>
              <a:t>Metrix proses mengukur aspek-aspek spesifik dari suatu proses.</a:t>
            </a:r>
            <a:endParaRPr/>
          </a:p>
          <a:p>
            <a:pPr indent="0" lvl="0" marL="0" marR="0" rtl="0" algn="l">
              <a:spcBef>
                <a:spcPts val="0"/>
              </a:spcBef>
              <a:spcAft>
                <a:spcPts val="0"/>
              </a:spcAft>
              <a:buNone/>
            </a:pPr>
            <a:r>
              <a:t/>
            </a:r>
            <a:endParaRPr b="1"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Contohnya: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jumlah perubahan (</a:t>
            </a:r>
            <a:r>
              <a:rPr i="1" lang="en-US" sz="2400">
                <a:solidFill>
                  <a:schemeClr val="dk1"/>
                </a:solidFill>
                <a:latin typeface="Open Sans"/>
                <a:ea typeface="Open Sans"/>
                <a:cs typeface="Open Sans"/>
                <a:sym typeface="Open Sans"/>
              </a:rPr>
              <a:t>changes</a:t>
            </a:r>
            <a:r>
              <a:rPr lang="en-US" sz="2400">
                <a:solidFill>
                  <a:schemeClr val="dk1"/>
                </a:solidFill>
                <a:latin typeface="Open Sans"/>
                <a:ea typeface="Open Sans"/>
                <a:cs typeface="Open Sans"/>
                <a:sym typeface="Open Sans"/>
              </a:rPr>
              <a:t>) yang dibatalkan (</a:t>
            </a:r>
            <a:r>
              <a:rPr i="1" lang="en-US" sz="2400">
                <a:solidFill>
                  <a:schemeClr val="dk1"/>
                </a:solidFill>
                <a:latin typeface="Open Sans"/>
                <a:ea typeface="Open Sans"/>
                <a:cs typeface="Open Sans"/>
                <a:sym typeface="Open Sans"/>
              </a:rPr>
              <a:t>roll back</a:t>
            </a:r>
            <a:r>
              <a:rPr lang="en-US" sz="2400">
                <a:solidFill>
                  <a:schemeClr val="dk1"/>
                </a:solidFill>
                <a:latin typeface="Open Sans"/>
                <a:ea typeface="Open Sans"/>
                <a:cs typeface="Open Sans"/>
                <a:sym typeface="Open Sans"/>
              </a:rPr>
              <a:t>) dalam satu bulan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rata-rata waktu respons insiden dalam satu bulan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persentase karyawan yang menyelesaikan tugas tepat waktu</a:t>
            </a:r>
            <a:endParaRPr sz="2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serta rata-rata waktu yang dibutuhkan untuk menyelesaikan suatu proses.</a:t>
            </a:r>
            <a:endParaRPr/>
          </a:p>
        </p:txBody>
      </p:sp>
      <p:sp>
        <p:nvSpPr>
          <p:cNvPr id="359" name="Google Shape;359;p16"/>
          <p:cNvSpPr/>
          <p:nvPr/>
        </p:nvSpPr>
        <p:spPr>
          <a:xfrm>
            <a:off x="11381716" y="1733854"/>
            <a:ext cx="5356943" cy="3915057"/>
          </a:xfrm>
          <a:custGeom>
            <a:rect b="b" l="l" r="r" t="t"/>
            <a:pathLst>
              <a:path extrusionOk="0" h="1057928" w="1447556">
                <a:moveTo>
                  <a:pt x="33240" y="0"/>
                </a:moveTo>
                <a:lnTo>
                  <a:pt x="1414316" y="0"/>
                </a:lnTo>
                <a:cubicBezTo>
                  <a:pt x="1423132" y="0"/>
                  <a:pt x="1431586" y="3502"/>
                  <a:pt x="1437820" y="9736"/>
                </a:cubicBezTo>
                <a:cubicBezTo>
                  <a:pt x="1444054" y="15969"/>
                  <a:pt x="1447556" y="24424"/>
                  <a:pt x="1447556" y="33240"/>
                </a:cubicBezTo>
                <a:lnTo>
                  <a:pt x="1447556" y="1024689"/>
                </a:lnTo>
                <a:cubicBezTo>
                  <a:pt x="1447556" y="1033504"/>
                  <a:pt x="1444054" y="1041959"/>
                  <a:pt x="1437820" y="1048193"/>
                </a:cubicBezTo>
                <a:cubicBezTo>
                  <a:pt x="1431586" y="1054426"/>
                  <a:pt x="1423132" y="1057928"/>
                  <a:pt x="1414316" y="1057928"/>
                </a:cubicBezTo>
                <a:lnTo>
                  <a:pt x="33240" y="1057928"/>
                </a:lnTo>
                <a:cubicBezTo>
                  <a:pt x="24424" y="1057928"/>
                  <a:pt x="15969" y="1054426"/>
                  <a:pt x="9736" y="1048193"/>
                </a:cubicBezTo>
                <a:cubicBezTo>
                  <a:pt x="3502" y="1041959"/>
                  <a:pt x="0" y="1033504"/>
                  <a:pt x="0" y="1024689"/>
                </a:cubicBezTo>
                <a:lnTo>
                  <a:pt x="0" y="33240"/>
                </a:lnTo>
                <a:cubicBezTo>
                  <a:pt x="0" y="24424"/>
                  <a:pt x="3502" y="15969"/>
                  <a:pt x="9736" y="9736"/>
                </a:cubicBezTo>
                <a:cubicBezTo>
                  <a:pt x="15969" y="3502"/>
                  <a:pt x="24424" y="0"/>
                  <a:pt x="33240" y="0"/>
                </a:cubicBezTo>
                <a:close/>
              </a:path>
            </a:pathLst>
          </a:custGeom>
          <a:blipFill rotWithShape="1">
            <a:blip r:embed="rId4">
              <a:alphaModFix/>
            </a:blip>
            <a:stretch>
              <a:fillRect b="-18414" l="0" r="0" t="-184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363" name="Shape 363"/>
        <p:cNvGrpSpPr/>
        <p:nvPr/>
      </p:nvGrpSpPr>
      <p:grpSpPr>
        <a:xfrm>
          <a:off x="0" y="0"/>
          <a:ext cx="0" cy="0"/>
          <a:chOff x="0" y="0"/>
          <a:chExt cx="0" cy="0"/>
        </a:xfrm>
      </p:grpSpPr>
      <p:grpSp>
        <p:nvGrpSpPr>
          <p:cNvPr id="364" name="Google Shape;364;p17"/>
          <p:cNvGrpSpPr/>
          <p:nvPr/>
        </p:nvGrpSpPr>
        <p:grpSpPr>
          <a:xfrm>
            <a:off x="500949" y="564382"/>
            <a:ext cx="17286102" cy="9285102"/>
            <a:chOff x="0" y="0"/>
            <a:chExt cx="4552718" cy="2445459"/>
          </a:xfrm>
        </p:grpSpPr>
        <p:sp>
          <p:nvSpPr>
            <p:cNvPr id="365" name="Google Shape;365;p17"/>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7"/>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7" name="Google Shape;367;p17"/>
          <p:cNvSpPr txBox="1"/>
          <p:nvPr/>
        </p:nvSpPr>
        <p:spPr>
          <a:xfrm>
            <a:off x="1549341" y="2628900"/>
            <a:ext cx="7569017" cy="18743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200">
                <a:solidFill>
                  <a:srgbClr val="101419"/>
                </a:solidFill>
                <a:latin typeface="Poppins"/>
                <a:ea typeface="Poppins"/>
                <a:cs typeface="Poppins"/>
                <a:sym typeface="Poppins"/>
              </a:rPr>
              <a:t>SERVICE METRICS</a:t>
            </a:r>
            <a:endParaRPr/>
          </a:p>
        </p:txBody>
      </p:sp>
      <p:sp>
        <p:nvSpPr>
          <p:cNvPr id="368" name="Google Shape;368;p17"/>
          <p:cNvSpPr/>
          <p:nvPr/>
        </p:nvSpPr>
        <p:spPr>
          <a:xfrm>
            <a:off x="9623306" y="1733854"/>
            <a:ext cx="1106118" cy="276529"/>
          </a:xfrm>
          <a:custGeom>
            <a:rect b="b" l="l" r="r" t="t"/>
            <a:pathLst>
              <a:path extrusionOk="0" h="276529" w="1106118">
                <a:moveTo>
                  <a:pt x="0" y="0"/>
                </a:moveTo>
                <a:lnTo>
                  <a:pt x="1106118" y="0"/>
                </a:lnTo>
                <a:lnTo>
                  <a:pt x="1106118" y="276530"/>
                </a:lnTo>
                <a:lnTo>
                  <a:pt x="0" y="2765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69" name="Google Shape;369;p17"/>
          <p:cNvCxnSpPr/>
          <p:nvPr/>
        </p:nvCxnSpPr>
        <p:spPr>
          <a:xfrm>
            <a:off x="8190747" y="3497014"/>
            <a:ext cx="2272872" cy="0"/>
          </a:xfrm>
          <a:prstGeom prst="straightConnector1">
            <a:avLst/>
          </a:prstGeom>
          <a:noFill/>
          <a:ln cap="flat" cmpd="sng" w="28575">
            <a:solidFill>
              <a:srgbClr val="598196"/>
            </a:solidFill>
            <a:prstDash val="solid"/>
            <a:round/>
            <a:headEnd len="sm" w="sm" type="none"/>
            <a:tailEnd len="sm" w="sm" type="none"/>
          </a:ln>
        </p:spPr>
      </p:cxnSp>
      <p:sp>
        <p:nvSpPr>
          <p:cNvPr id="370" name="Google Shape;370;p17"/>
          <p:cNvSpPr txBox="1"/>
          <p:nvPr/>
        </p:nvSpPr>
        <p:spPr>
          <a:xfrm>
            <a:off x="1549341" y="5143500"/>
            <a:ext cx="15367059" cy="443198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dk1"/>
                </a:solidFill>
                <a:latin typeface="Open Sans"/>
                <a:ea typeface="Open Sans"/>
                <a:cs typeface="Open Sans"/>
                <a:sym typeface="Open Sans"/>
              </a:rPr>
              <a:t>Metrix layanan memberikan pengukuran kinerja layanan secara </a:t>
            </a:r>
            <a:br>
              <a:rPr b="1" lang="en-US" sz="2400">
                <a:solidFill>
                  <a:schemeClr val="dk1"/>
                </a:solidFill>
                <a:latin typeface="Open Sans"/>
                <a:ea typeface="Open Sans"/>
                <a:cs typeface="Open Sans"/>
                <a:sym typeface="Open Sans"/>
              </a:rPr>
            </a:br>
            <a:r>
              <a:rPr b="1" lang="en-US" sz="2400">
                <a:solidFill>
                  <a:schemeClr val="dk1"/>
                </a:solidFill>
                <a:latin typeface="Open Sans"/>
                <a:ea typeface="Open Sans"/>
                <a:cs typeface="Open Sans"/>
                <a:sym typeface="Open Sans"/>
              </a:rPr>
              <a:t>end-to-end (menyeluruh dari awal hingga akhir).</a:t>
            </a:r>
            <a:endParaRPr/>
          </a:p>
          <a:p>
            <a:pPr indent="0" lvl="0" marL="0" marR="0" rtl="0" algn="l">
              <a:spcBef>
                <a:spcPts val="0"/>
              </a:spcBef>
              <a:spcAft>
                <a:spcPts val="0"/>
              </a:spcAft>
              <a:buNone/>
            </a:pPr>
            <a:r>
              <a:rPr b="1" lang="en-US" sz="2400">
                <a:solidFill>
                  <a:schemeClr val="dk1"/>
                </a:solidFill>
                <a:latin typeface="Open Sans"/>
                <a:ea typeface="Open Sans"/>
                <a:cs typeface="Open Sans"/>
                <a:sym typeface="Open Sans"/>
              </a:rPr>
              <a:t>Metrix layanan lebih bersifat sebagai penilaian terhadap hal-hal yang sudah diketahui mengenai suatu permasalahan dan diukur dengan cara yang memberikan gambaran umum (perkiraan) hasil.</a:t>
            </a:r>
            <a:endParaRPr/>
          </a:p>
          <a:p>
            <a:pPr indent="0" lvl="0" marL="0" marR="0" rtl="0" algn="l">
              <a:spcBef>
                <a:spcPts val="0"/>
              </a:spcBef>
              <a:spcAft>
                <a:spcPts val="0"/>
              </a:spcAft>
              <a:buNone/>
            </a:pPr>
            <a:r>
              <a:t/>
            </a:r>
            <a:endParaRPr b="1"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Contohnya:</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Hasil survei kepuasan pelanggan yang menunjukkan seberapa besar kontribusi TI terhadap kepuasan pelanggan</a:t>
            </a:r>
            <a:endParaRPr sz="2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Biaya pelaksanaan suatu transaksi (misalnya bank menggunakan metrik ini untuk mengukur biaya transaksi melalui berbagai saluran layanan seperti internet, mobile, ATM, dan kantor cabang).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Efisiensi layanan, yang didasarkan pada rata-rata waktu yang dibutuhkan untuk menyelesaikan suatu layanan tertentu.</a:t>
            </a:r>
            <a:endParaRPr/>
          </a:p>
        </p:txBody>
      </p:sp>
      <p:sp>
        <p:nvSpPr>
          <p:cNvPr id="371" name="Google Shape;371;p17"/>
          <p:cNvSpPr/>
          <p:nvPr/>
        </p:nvSpPr>
        <p:spPr>
          <a:xfrm>
            <a:off x="11381716" y="1733854"/>
            <a:ext cx="5356943" cy="3915057"/>
          </a:xfrm>
          <a:custGeom>
            <a:rect b="b" l="l" r="r" t="t"/>
            <a:pathLst>
              <a:path extrusionOk="0" h="1057928" w="1447556">
                <a:moveTo>
                  <a:pt x="33240" y="0"/>
                </a:moveTo>
                <a:lnTo>
                  <a:pt x="1414316" y="0"/>
                </a:lnTo>
                <a:cubicBezTo>
                  <a:pt x="1423132" y="0"/>
                  <a:pt x="1431586" y="3502"/>
                  <a:pt x="1437820" y="9736"/>
                </a:cubicBezTo>
                <a:cubicBezTo>
                  <a:pt x="1444054" y="15969"/>
                  <a:pt x="1447556" y="24424"/>
                  <a:pt x="1447556" y="33240"/>
                </a:cubicBezTo>
                <a:lnTo>
                  <a:pt x="1447556" y="1024689"/>
                </a:lnTo>
                <a:cubicBezTo>
                  <a:pt x="1447556" y="1033504"/>
                  <a:pt x="1444054" y="1041959"/>
                  <a:pt x="1437820" y="1048193"/>
                </a:cubicBezTo>
                <a:cubicBezTo>
                  <a:pt x="1431586" y="1054426"/>
                  <a:pt x="1423132" y="1057928"/>
                  <a:pt x="1414316" y="1057928"/>
                </a:cubicBezTo>
                <a:lnTo>
                  <a:pt x="33240" y="1057928"/>
                </a:lnTo>
                <a:cubicBezTo>
                  <a:pt x="24424" y="1057928"/>
                  <a:pt x="15969" y="1054426"/>
                  <a:pt x="9736" y="1048193"/>
                </a:cubicBezTo>
                <a:cubicBezTo>
                  <a:pt x="3502" y="1041959"/>
                  <a:pt x="0" y="1033504"/>
                  <a:pt x="0" y="1024689"/>
                </a:cubicBezTo>
                <a:lnTo>
                  <a:pt x="0" y="33240"/>
                </a:lnTo>
                <a:cubicBezTo>
                  <a:pt x="0" y="24424"/>
                  <a:pt x="3502" y="15969"/>
                  <a:pt x="9736" y="9736"/>
                </a:cubicBezTo>
                <a:cubicBezTo>
                  <a:pt x="15969" y="3502"/>
                  <a:pt x="24424" y="0"/>
                  <a:pt x="33240" y="0"/>
                </a:cubicBezTo>
                <a:close/>
              </a:path>
            </a:pathLst>
          </a:custGeom>
          <a:blipFill rotWithShape="1">
            <a:blip r:embed="rId4">
              <a:alphaModFix/>
            </a:blip>
            <a:stretch>
              <a:fillRect b="-18414" l="0" r="0" t="-184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cxnSp>
        <p:nvCxnSpPr>
          <p:cNvPr id="377" name="Google Shape;377;p18"/>
          <p:cNvCxnSpPr/>
          <p:nvPr/>
        </p:nvCxnSpPr>
        <p:spPr>
          <a:xfrm>
            <a:off x="4618036" y="2486256"/>
            <a:ext cx="8850917" cy="0"/>
          </a:xfrm>
          <a:prstGeom prst="straightConnector1">
            <a:avLst/>
          </a:prstGeom>
          <a:noFill/>
          <a:ln cap="flat" cmpd="sng" w="19050">
            <a:solidFill>
              <a:srgbClr val="7D8491"/>
            </a:solidFill>
            <a:prstDash val="solid"/>
            <a:round/>
            <a:headEnd len="sm" w="sm" type="none"/>
            <a:tailEnd len="sm" w="sm" type="none"/>
          </a:ln>
        </p:spPr>
      </p:cxnSp>
      <p:sp>
        <p:nvSpPr>
          <p:cNvPr id="378" name="Google Shape;378;p18"/>
          <p:cNvSpPr txBox="1"/>
          <p:nvPr/>
        </p:nvSpPr>
        <p:spPr>
          <a:xfrm>
            <a:off x="1032422" y="1181100"/>
            <a:ext cx="16226878" cy="1230337"/>
          </a:xfrm>
          <a:prstGeom prst="rect">
            <a:avLst/>
          </a:prstGeom>
          <a:noFill/>
          <a:ln>
            <a:noFill/>
          </a:ln>
        </p:spPr>
        <p:txBody>
          <a:bodyPr anchorCtr="0" anchor="t" bIns="0" lIns="0" spcFirstLastPara="1" rIns="0" wrap="square" tIns="0">
            <a:spAutoFit/>
          </a:bodyPr>
          <a:lstStyle/>
          <a:p>
            <a:pPr indent="0" lvl="0" marL="0" marR="0" rtl="0" algn="ctr">
              <a:lnSpc>
                <a:spcPct val="230125"/>
              </a:lnSpc>
              <a:spcBef>
                <a:spcPts val="0"/>
              </a:spcBef>
              <a:spcAft>
                <a:spcPts val="0"/>
              </a:spcAft>
              <a:buNone/>
            </a:pPr>
            <a:r>
              <a:rPr b="1" lang="en-US" sz="4800">
                <a:solidFill>
                  <a:schemeClr val="dk1"/>
                </a:solidFill>
                <a:latin typeface="Poppins"/>
                <a:ea typeface="Poppins"/>
                <a:cs typeface="Poppins"/>
                <a:sym typeface="Poppins"/>
              </a:rPr>
              <a:t>4 ATTRIBUT PENTING KPIs</a:t>
            </a:r>
            <a:endParaRPr/>
          </a:p>
        </p:txBody>
      </p:sp>
      <p:grpSp>
        <p:nvGrpSpPr>
          <p:cNvPr id="379" name="Google Shape;379;p18"/>
          <p:cNvGrpSpPr/>
          <p:nvPr/>
        </p:nvGrpSpPr>
        <p:grpSpPr>
          <a:xfrm>
            <a:off x="1459230" y="3133874"/>
            <a:ext cx="15369540" cy="2478968"/>
            <a:chOff x="0" y="-47625"/>
            <a:chExt cx="4047945" cy="652897"/>
          </a:xfrm>
        </p:grpSpPr>
        <p:sp>
          <p:nvSpPr>
            <p:cNvPr id="380" name="Google Shape;380;p18"/>
            <p:cNvSpPr/>
            <p:nvPr/>
          </p:nvSpPr>
          <p:spPr>
            <a:xfrm>
              <a:off x="0" y="0"/>
              <a:ext cx="4047945" cy="605272"/>
            </a:xfrm>
            <a:custGeom>
              <a:rect b="b" l="l" r="r" t="t"/>
              <a:pathLst>
                <a:path extrusionOk="0" h="605272" w="4047945">
                  <a:moveTo>
                    <a:pt x="25690" y="0"/>
                  </a:moveTo>
                  <a:lnTo>
                    <a:pt x="4022255" y="0"/>
                  </a:lnTo>
                  <a:cubicBezTo>
                    <a:pt x="4029068" y="0"/>
                    <a:pt x="4035603" y="2707"/>
                    <a:pt x="4040420" y="7524"/>
                  </a:cubicBezTo>
                  <a:cubicBezTo>
                    <a:pt x="4045238" y="12342"/>
                    <a:pt x="4047945" y="18876"/>
                    <a:pt x="4047945" y="25690"/>
                  </a:cubicBezTo>
                  <a:lnTo>
                    <a:pt x="4047945" y="579582"/>
                  </a:lnTo>
                  <a:cubicBezTo>
                    <a:pt x="4047945" y="586396"/>
                    <a:pt x="4045238" y="592930"/>
                    <a:pt x="4040420" y="597748"/>
                  </a:cubicBezTo>
                  <a:cubicBezTo>
                    <a:pt x="4035603" y="602565"/>
                    <a:pt x="4029068" y="605272"/>
                    <a:pt x="4022255" y="605272"/>
                  </a:cubicBezTo>
                  <a:lnTo>
                    <a:pt x="25690" y="605272"/>
                  </a:lnTo>
                  <a:cubicBezTo>
                    <a:pt x="18876" y="605272"/>
                    <a:pt x="12342" y="602565"/>
                    <a:pt x="7524" y="597748"/>
                  </a:cubicBezTo>
                  <a:cubicBezTo>
                    <a:pt x="2707" y="592930"/>
                    <a:pt x="0" y="586396"/>
                    <a:pt x="0" y="579582"/>
                  </a:cubicBezTo>
                  <a:lnTo>
                    <a:pt x="0" y="25690"/>
                  </a:lnTo>
                  <a:cubicBezTo>
                    <a:pt x="0" y="18876"/>
                    <a:pt x="2707" y="12342"/>
                    <a:pt x="7524" y="7524"/>
                  </a:cubicBezTo>
                  <a:cubicBezTo>
                    <a:pt x="12342" y="2707"/>
                    <a:pt x="18876" y="0"/>
                    <a:pt x="25690" y="0"/>
                  </a:cubicBezTo>
                  <a:close/>
                </a:path>
              </a:pathLst>
            </a:custGeom>
            <a:solidFill>
              <a:srgbClr val="598196"/>
            </a:solidFill>
            <a:ln cap="rnd" cmpd="sng" w="9525">
              <a:solidFill>
                <a:srgbClr val="7D849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8"/>
            <p:cNvSpPr txBox="1"/>
            <p:nvPr/>
          </p:nvSpPr>
          <p:spPr>
            <a:xfrm>
              <a:off x="0" y="-47625"/>
              <a:ext cx="4047945" cy="652897"/>
            </a:xfrm>
            <a:prstGeom prst="rect">
              <a:avLst/>
            </a:prstGeom>
            <a:noFill/>
            <a:ln>
              <a:noFill/>
            </a:ln>
          </p:spPr>
          <p:txBody>
            <a:bodyPr anchorCtr="0" anchor="ctr" bIns="50800" lIns="50800" spcFirstLastPara="1" rIns="50800" wrap="square" tIns="50800">
              <a:noAutofit/>
            </a:bodyPr>
            <a:lstStyle/>
            <a:p>
              <a:pPr indent="0" lvl="0" marL="0" marR="0" rtl="0" algn="ctr">
                <a:lnSpc>
                  <a:spcPct val="1709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2" name="Google Shape;382;p18"/>
          <p:cNvGrpSpPr/>
          <p:nvPr/>
        </p:nvGrpSpPr>
        <p:grpSpPr>
          <a:xfrm>
            <a:off x="1459230" y="5843161"/>
            <a:ext cx="15369540" cy="3110339"/>
            <a:chOff x="0" y="-47625"/>
            <a:chExt cx="4047945" cy="652897"/>
          </a:xfrm>
        </p:grpSpPr>
        <p:sp>
          <p:nvSpPr>
            <p:cNvPr id="383" name="Google Shape;383;p18"/>
            <p:cNvSpPr/>
            <p:nvPr/>
          </p:nvSpPr>
          <p:spPr>
            <a:xfrm>
              <a:off x="0" y="0"/>
              <a:ext cx="4047945" cy="605272"/>
            </a:xfrm>
            <a:custGeom>
              <a:rect b="b" l="l" r="r" t="t"/>
              <a:pathLst>
                <a:path extrusionOk="0" h="605272" w="4047945">
                  <a:moveTo>
                    <a:pt x="25690" y="0"/>
                  </a:moveTo>
                  <a:lnTo>
                    <a:pt x="4022255" y="0"/>
                  </a:lnTo>
                  <a:cubicBezTo>
                    <a:pt x="4029068" y="0"/>
                    <a:pt x="4035603" y="2707"/>
                    <a:pt x="4040420" y="7524"/>
                  </a:cubicBezTo>
                  <a:cubicBezTo>
                    <a:pt x="4045238" y="12342"/>
                    <a:pt x="4047945" y="18876"/>
                    <a:pt x="4047945" y="25690"/>
                  </a:cubicBezTo>
                  <a:lnTo>
                    <a:pt x="4047945" y="579582"/>
                  </a:lnTo>
                  <a:cubicBezTo>
                    <a:pt x="4047945" y="586396"/>
                    <a:pt x="4045238" y="592930"/>
                    <a:pt x="4040420" y="597748"/>
                  </a:cubicBezTo>
                  <a:cubicBezTo>
                    <a:pt x="4035603" y="602565"/>
                    <a:pt x="4029068" y="605272"/>
                    <a:pt x="4022255" y="605272"/>
                  </a:cubicBezTo>
                  <a:lnTo>
                    <a:pt x="25690" y="605272"/>
                  </a:lnTo>
                  <a:cubicBezTo>
                    <a:pt x="18876" y="605272"/>
                    <a:pt x="12342" y="602565"/>
                    <a:pt x="7524" y="597748"/>
                  </a:cubicBezTo>
                  <a:cubicBezTo>
                    <a:pt x="2707" y="592930"/>
                    <a:pt x="0" y="586396"/>
                    <a:pt x="0" y="579582"/>
                  </a:cubicBezTo>
                  <a:lnTo>
                    <a:pt x="0" y="25690"/>
                  </a:lnTo>
                  <a:cubicBezTo>
                    <a:pt x="0" y="18876"/>
                    <a:pt x="2707" y="12342"/>
                    <a:pt x="7524" y="7524"/>
                  </a:cubicBezTo>
                  <a:cubicBezTo>
                    <a:pt x="12342" y="2707"/>
                    <a:pt x="18876" y="0"/>
                    <a:pt x="25690" y="0"/>
                  </a:cubicBezTo>
                  <a:close/>
                </a:path>
              </a:pathLst>
            </a:custGeom>
            <a:gradFill>
              <a:gsLst>
                <a:gs pos="0">
                  <a:srgbClr val="FFFFFF">
                    <a:alpha val="0"/>
                  </a:srgbClr>
                </a:gs>
                <a:gs pos="100000">
                  <a:srgbClr val="FFFFFF">
                    <a:alpha val="5098"/>
                  </a:srgbClr>
                </a:gs>
              </a:gsLst>
              <a:lin ang="0" scaled="0"/>
            </a:gradFill>
            <a:ln cap="rnd" cmpd="sng" w="9525">
              <a:solidFill>
                <a:srgbClr val="59819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8"/>
            <p:cNvSpPr txBox="1"/>
            <p:nvPr/>
          </p:nvSpPr>
          <p:spPr>
            <a:xfrm>
              <a:off x="0" y="-47625"/>
              <a:ext cx="4047945" cy="652897"/>
            </a:xfrm>
            <a:prstGeom prst="rect">
              <a:avLst/>
            </a:prstGeom>
            <a:noFill/>
            <a:ln>
              <a:noFill/>
            </a:ln>
          </p:spPr>
          <p:txBody>
            <a:bodyPr anchorCtr="0" anchor="ctr" bIns="50800" lIns="50800" spcFirstLastPara="1" rIns="50800" wrap="square" tIns="50800">
              <a:noAutofit/>
            </a:bodyPr>
            <a:lstStyle/>
            <a:p>
              <a:pPr indent="0" lvl="0" marL="0" marR="0" rtl="0" algn="ctr">
                <a:lnSpc>
                  <a:spcPct val="170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5" name="Google Shape;385;p18"/>
          <p:cNvSpPr txBox="1"/>
          <p:nvPr/>
        </p:nvSpPr>
        <p:spPr>
          <a:xfrm>
            <a:off x="2342504" y="3390900"/>
            <a:ext cx="2077021" cy="12274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800">
                <a:solidFill>
                  <a:srgbClr val="FFFFFF"/>
                </a:solidFill>
                <a:latin typeface="Poppins"/>
                <a:ea typeface="Poppins"/>
                <a:cs typeface="Poppins"/>
                <a:sym typeface="Poppins"/>
              </a:rPr>
              <a:t>01</a:t>
            </a:r>
            <a:endParaRPr/>
          </a:p>
        </p:txBody>
      </p:sp>
      <p:sp>
        <p:nvSpPr>
          <p:cNvPr id="386" name="Google Shape;386;p18"/>
          <p:cNvSpPr txBox="1"/>
          <p:nvPr/>
        </p:nvSpPr>
        <p:spPr>
          <a:xfrm>
            <a:off x="5593942" y="3390900"/>
            <a:ext cx="2769553" cy="12274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800">
                <a:solidFill>
                  <a:srgbClr val="FFFFFF"/>
                </a:solidFill>
                <a:latin typeface="Poppins"/>
                <a:ea typeface="Poppins"/>
                <a:cs typeface="Poppins"/>
                <a:sym typeface="Poppins"/>
              </a:rPr>
              <a:t>02</a:t>
            </a:r>
            <a:endParaRPr/>
          </a:p>
        </p:txBody>
      </p:sp>
      <p:sp>
        <p:nvSpPr>
          <p:cNvPr id="387" name="Google Shape;387;p18"/>
          <p:cNvSpPr txBox="1"/>
          <p:nvPr/>
        </p:nvSpPr>
        <p:spPr>
          <a:xfrm>
            <a:off x="9099158" y="3394216"/>
            <a:ext cx="2769553" cy="12274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800">
                <a:solidFill>
                  <a:srgbClr val="FFFFFF"/>
                </a:solidFill>
                <a:latin typeface="Poppins"/>
                <a:ea typeface="Poppins"/>
                <a:cs typeface="Poppins"/>
                <a:sym typeface="Poppins"/>
              </a:rPr>
              <a:t>03</a:t>
            </a:r>
            <a:endParaRPr/>
          </a:p>
        </p:txBody>
      </p:sp>
      <p:sp>
        <p:nvSpPr>
          <p:cNvPr id="388" name="Google Shape;388;p18"/>
          <p:cNvSpPr txBox="1"/>
          <p:nvPr/>
        </p:nvSpPr>
        <p:spPr>
          <a:xfrm>
            <a:off x="13208243" y="3394216"/>
            <a:ext cx="2769553" cy="12274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800">
                <a:solidFill>
                  <a:srgbClr val="FFFFFF"/>
                </a:solidFill>
                <a:latin typeface="Poppins"/>
                <a:ea typeface="Poppins"/>
                <a:cs typeface="Poppins"/>
                <a:sym typeface="Poppins"/>
              </a:rPr>
              <a:t>04</a:t>
            </a:r>
            <a:endParaRPr/>
          </a:p>
        </p:txBody>
      </p:sp>
      <p:sp>
        <p:nvSpPr>
          <p:cNvPr id="389" name="Google Shape;389;p18"/>
          <p:cNvSpPr txBox="1"/>
          <p:nvPr/>
        </p:nvSpPr>
        <p:spPr>
          <a:xfrm>
            <a:off x="2214996" y="4680475"/>
            <a:ext cx="2332036"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FFFF"/>
                </a:solidFill>
                <a:latin typeface="Poppins"/>
                <a:ea typeface="Poppins"/>
                <a:cs typeface="Poppins"/>
                <a:sym typeface="Poppins"/>
              </a:rPr>
              <a:t>Clear </a:t>
            </a:r>
            <a:r>
              <a:rPr b="1" lang="en-US" sz="2000">
                <a:solidFill>
                  <a:srgbClr val="FFFFFF"/>
                </a:solidFill>
                <a:latin typeface="Poppins"/>
                <a:ea typeface="Poppins"/>
                <a:cs typeface="Poppins"/>
                <a:sym typeface="Poppins"/>
              </a:rPr>
              <a:t>Measure</a:t>
            </a:r>
            <a:endParaRPr/>
          </a:p>
          <a:p>
            <a:pPr indent="0" lvl="0" marL="0" marR="0" rtl="0" algn="ctr">
              <a:spcBef>
                <a:spcPts val="0"/>
              </a:spcBef>
              <a:spcAft>
                <a:spcPts val="0"/>
              </a:spcAft>
              <a:buNone/>
            </a:pPr>
            <a:r>
              <a:rPr lang="en-US" sz="1600">
                <a:solidFill>
                  <a:srgbClr val="FFFFFF"/>
                </a:solidFill>
                <a:latin typeface="Poppins"/>
                <a:ea typeface="Poppins"/>
                <a:cs typeface="Poppins"/>
                <a:sym typeface="Poppins"/>
              </a:rPr>
              <a:t>(Ukuran yang jelas)</a:t>
            </a:r>
            <a:endParaRPr sz="2000">
              <a:solidFill>
                <a:srgbClr val="FFFFFF"/>
              </a:solidFill>
              <a:latin typeface="Poppins"/>
              <a:ea typeface="Poppins"/>
              <a:cs typeface="Poppins"/>
              <a:sym typeface="Poppins"/>
            </a:endParaRPr>
          </a:p>
        </p:txBody>
      </p:sp>
      <p:sp>
        <p:nvSpPr>
          <p:cNvPr id="390" name="Google Shape;390;p18"/>
          <p:cNvSpPr txBox="1"/>
          <p:nvPr/>
        </p:nvSpPr>
        <p:spPr>
          <a:xfrm>
            <a:off x="1752600" y="6591300"/>
            <a:ext cx="3256829" cy="193899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800">
                <a:solidFill>
                  <a:srgbClr val="2B2B2B"/>
                </a:solidFill>
                <a:latin typeface="Poppins Light"/>
                <a:ea typeface="Poppins Light"/>
                <a:cs typeface="Poppins Light"/>
                <a:sym typeface="Poppins Light"/>
              </a:rPr>
              <a:t>KPI harus memiliki definisi dan metode perhitungan yang jelas agar tidak menimbulkan interpretasi berbeda. Semua pihak harus memahami apa yang diukur dan bagaimana cara menghitungnya.</a:t>
            </a:r>
            <a:endParaRPr/>
          </a:p>
        </p:txBody>
      </p:sp>
      <p:sp>
        <p:nvSpPr>
          <p:cNvPr id="391" name="Google Shape;391;p18"/>
          <p:cNvSpPr txBox="1"/>
          <p:nvPr/>
        </p:nvSpPr>
        <p:spPr>
          <a:xfrm>
            <a:off x="5812700" y="4680475"/>
            <a:ext cx="2332036"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FFFF"/>
                </a:solidFill>
                <a:latin typeface="Poppins"/>
                <a:ea typeface="Poppins"/>
                <a:cs typeface="Poppins"/>
                <a:sym typeface="Poppins"/>
              </a:rPr>
              <a:t>Specific </a:t>
            </a:r>
            <a:r>
              <a:rPr b="1" lang="en-US" sz="2000">
                <a:solidFill>
                  <a:srgbClr val="FFFFFF"/>
                </a:solidFill>
                <a:latin typeface="Poppins"/>
                <a:ea typeface="Poppins"/>
                <a:cs typeface="Poppins"/>
                <a:sym typeface="Poppins"/>
              </a:rPr>
              <a:t>Target</a:t>
            </a:r>
            <a:br>
              <a:rPr lang="en-US" sz="2000">
                <a:solidFill>
                  <a:srgbClr val="FFFFFF"/>
                </a:solidFill>
                <a:latin typeface="Poppins"/>
                <a:ea typeface="Poppins"/>
                <a:cs typeface="Poppins"/>
                <a:sym typeface="Poppins"/>
              </a:rPr>
            </a:br>
            <a:r>
              <a:rPr lang="en-US" sz="1600">
                <a:solidFill>
                  <a:srgbClr val="FFFFFF"/>
                </a:solidFill>
                <a:latin typeface="Poppins"/>
                <a:ea typeface="Poppins"/>
                <a:cs typeface="Poppins"/>
                <a:sym typeface="Poppins"/>
              </a:rPr>
              <a:t>(Target yang spesifik)</a:t>
            </a:r>
            <a:endParaRPr sz="2000">
              <a:solidFill>
                <a:srgbClr val="FFFFFF"/>
              </a:solidFill>
              <a:latin typeface="Poppins"/>
              <a:ea typeface="Poppins"/>
              <a:cs typeface="Poppins"/>
              <a:sym typeface="Poppins"/>
            </a:endParaRPr>
          </a:p>
        </p:txBody>
      </p:sp>
      <p:sp>
        <p:nvSpPr>
          <p:cNvPr id="392" name="Google Shape;392;p18"/>
          <p:cNvSpPr txBox="1"/>
          <p:nvPr/>
        </p:nvSpPr>
        <p:spPr>
          <a:xfrm>
            <a:off x="8915400" y="4680475"/>
            <a:ext cx="3137068"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FFFF"/>
                </a:solidFill>
                <a:latin typeface="Poppins"/>
                <a:ea typeface="Poppins"/>
                <a:cs typeface="Poppins"/>
                <a:sym typeface="Poppins"/>
              </a:rPr>
              <a:t>Reliable Data </a:t>
            </a:r>
            <a:r>
              <a:rPr b="1" lang="en-US" sz="2000">
                <a:solidFill>
                  <a:srgbClr val="FFFFFF"/>
                </a:solidFill>
                <a:latin typeface="Poppins"/>
                <a:ea typeface="Poppins"/>
                <a:cs typeface="Poppins"/>
                <a:sym typeface="Poppins"/>
              </a:rPr>
              <a:t>Source</a:t>
            </a:r>
            <a:br>
              <a:rPr lang="en-US" sz="2000">
                <a:solidFill>
                  <a:srgbClr val="FFFFFF"/>
                </a:solidFill>
                <a:latin typeface="Poppins"/>
                <a:ea typeface="Poppins"/>
                <a:cs typeface="Poppins"/>
                <a:sym typeface="Poppins"/>
              </a:rPr>
            </a:br>
            <a:r>
              <a:rPr lang="en-US" sz="1600">
                <a:solidFill>
                  <a:srgbClr val="FFFFFF"/>
                </a:solidFill>
                <a:latin typeface="Poppins"/>
                <a:ea typeface="Poppins"/>
                <a:cs typeface="Poppins"/>
                <a:sym typeface="Poppins"/>
              </a:rPr>
              <a:t>(Sumber data yang andal)</a:t>
            </a:r>
            <a:endParaRPr sz="2000">
              <a:solidFill>
                <a:srgbClr val="FFFFFF"/>
              </a:solidFill>
              <a:latin typeface="Poppins"/>
              <a:ea typeface="Poppins"/>
              <a:cs typeface="Poppins"/>
              <a:sym typeface="Poppins"/>
            </a:endParaRPr>
          </a:p>
        </p:txBody>
      </p:sp>
      <p:sp>
        <p:nvSpPr>
          <p:cNvPr id="393" name="Google Shape;393;p18"/>
          <p:cNvSpPr txBox="1"/>
          <p:nvPr/>
        </p:nvSpPr>
        <p:spPr>
          <a:xfrm>
            <a:off x="12357268" y="4680475"/>
            <a:ext cx="4471502"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rgbClr val="FFFFFF"/>
                </a:solidFill>
                <a:latin typeface="Poppins"/>
                <a:ea typeface="Poppins"/>
                <a:cs typeface="Poppins"/>
                <a:sym typeface="Poppins"/>
              </a:rPr>
              <a:t>Consistent Reporting </a:t>
            </a:r>
            <a:r>
              <a:rPr b="1" lang="en-US" sz="2000">
                <a:solidFill>
                  <a:srgbClr val="FFFFFF"/>
                </a:solidFill>
                <a:latin typeface="Poppins"/>
                <a:ea typeface="Poppins"/>
                <a:cs typeface="Poppins"/>
                <a:sym typeface="Poppins"/>
              </a:rPr>
              <a:t>Frequency</a:t>
            </a:r>
            <a:br>
              <a:rPr lang="en-US" sz="2000">
                <a:solidFill>
                  <a:srgbClr val="FFFFFF"/>
                </a:solidFill>
                <a:latin typeface="Poppins"/>
                <a:ea typeface="Poppins"/>
                <a:cs typeface="Poppins"/>
                <a:sym typeface="Poppins"/>
              </a:rPr>
            </a:br>
            <a:r>
              <a:rPr lang="en-US" sz="1600">
                <a:solidFill>
                  <a:srgbClr val="FFFFFF"/>
                </a:solidFill>
                <a:latin typeface="Poppins"/>
                <a:ea typeface="Poppins"/>
                <a:cs typeface="Poppins"/>
                <a:sym typeface="Poppins"/>
              </a:rPr>
              <a:t>(Frekuensi Pelaporan yang Konsisten)</a:t>
            </a:r>
            <a:endParaRPr sz="2000">
              <a:solidFill>
                <a:srgbClr val="FFFFFF"/>
              </a:solidFill>
              <a:latin typeface="Poppins"/>
              <a:ea typeface="Poppins"/>
              <a:cs typeface="Poppins"/>
              <a:sym typeface="Poppins"/>
            </a:endParaRPr>
          </a:p>
        </p:txBody>
      </p:sp>
      <p:sp>
        <p:nvSpPr>
          <p:cNvPr id="394" name="Google Shape;394;p18"/>
          <p:cNvSpPr txBox="1"/>
          <p:nvPr/>
        </p:nvSpPr>
        <p:spPr>
          <a:xfrm>
            <a:off x="5575437" y="6591300"/>
            <a:ext cx="2806563" cy="193899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800">
                <a:solidFill>
                  <a:srgbClr val="2B2B2B"/>
                </a:solidFill>
                <a:latin typeface="Poppins Light"/>
                <a:ea typeface="Poppins Light"/>
                <a:cs typeface="Poppins Light"/>
                <a:sym typeface="Poppins Light"/>
              </a:rPr>
              <a:t>KPI harus memiliki angka atau nilai target yang terukur dan terdefinisi dengan baik dalam periode tertentu, sehingga keberhasilan dapat dinilai secara objektif.</a:t>
            </a:r>
            <a:endParaRPr/>
          </a:p>
        </p:txBody>
      </p:sp>
      <p:sp>
        <p:nvSpPr>
          <p:cNvPr id="395" name="Google Shape;395;p18"/>
          <p:cNvSpPr txBox="1"/>
          <p:nvPr/>
        </p:nvSpPr>
        <p:spPr>
          <a:xfrm>
            <a:off x="9312481" y="6600248"/>
            <a:ext cx="2342906" cy="193899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800">
                <a:solidFill>
                  <a:srgbClr val="2B2B2B"/>
                </a:solidFill>
                <a:latin typeface="Poppins Light"/>
                <a:ea typeface="Poppins Light"/>
                <a:cs typeface="Poppins Light"/>
                <a:sym typeface="Poppins Light"/>
              </a:rPr>
              <a:t>Data yang digunakan untuk mengukur KPI harus berasal dari sumber yang valid, akurat, dan dapat dipercaya agar hasil pengukuran kredibel.</a:t>
            </a:r>
            <a:endParaRPr/>
          </a:p>
        </p:txBody>
      </p:sp>
      <p:sp>
        <p:nvSpPr>
          <p:cNvPr id="396" name="Google Shape;396;p18"/>
          <p:cNvSpPr txBox="1"/>
          <p:nvPr/>
        </p:nvSpPr>
        <p:spPr>
          <a:xfrm>
            <a:off x="12964605" y="6600248"/>
            <a:ext cx="3256829" cy="166199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800">
                <a:solidFill>
                  <a:srgbClr val="2B2B2B"/>
                </a:solidFill>
                <a:latin typeface="Poppins Light"/>
                <a:ea typeface="Poppins Light"/>
                <a:cs typeface="Poppins Light"/>
                <a:sym typeface="Poppins Light"/>
              </a:rPr>
              <a:t>KPI harus dilaporkan secara rutin dan konsisten (misalnya bulanan atau kuartalan) agar tren kinerja dapat dipantau dan tindakan korektif dapat dilakukan tepat waktu.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19"/>
          <p:cNvSpPr/>
          <p:nvPr/>
        </p:nvSpPr>
        <p:spPr>
          <a:xfrm>
            <a:off x="-304800" y="-41438"/>
            <a:ext cx="19050000" cy="3456625"/>
          </a:xfrm>
          <a:custGeom>
            <a:rect b="b" l="l" r="r" t="t"/>
            <a:pathLst>
              <a:path extrusionOk="0" h="2167467" w="4274161">
                <a:moveTo>
                  <a:pt x="0" y="0"/>
                </a:moveTo>
                <a:lnTo>
                  <a:pt x="4274161" y="0"/>
                </a:lnTo>
                <a:lnTo>
                  <a:pt x="4274161" y="2167467"/>
                </a:lnTo>
                <a:lnTo>
                  <a:pt x="0" y="2167467"/>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03" name="Google Shape;403;p19"/>
          <p:cNvCxnSpPr/>
          <p:nvPr/>
        </p:nvCxnSpPr>
        <p:spPr>
          <a:xfrm>
            <a:off x="4618036" y="2486256"/>
            <a:ext cx="8850917" cy="0"/>
          </a:xfrm>
          <a:prstGeom prst="straightConnector1">
            <a:avLst/>
          </a:prstGeom>
          <a:noFill/>
          <a:ln cap="flat" cmpd="sng" w="19050">
            <a:solidFill>
              <a:schemeClr val="lt1"/>
            </a:solidFill>
            <a:prstDash val="solid"/>
            <a:round/>
            <a:headEnd len="sm" w="sm" type="none"/>
            <a:tailEnd len="sm" w="sm" type="none"/>
          </a:ln>
        </p:spPr>
      </p:cxnSp>
      <p:sp>
        <p:nvSpPr>
          <p:cNvPr id="404" name="Google Shape;404;p19"/>
          <p:cNvSpPr txBox="1"/>
          <p:nvPr/>
        </p:nvSpPr>
        <p:spPr>
          <a:xfrm>
            <a:off x="1032422" y="1181100"/>
            <a:ext cx="16226878" cy="1230337"/>
          </a:xfrm>
          <a:prstGeom prst="rect">
            <a:avLst/>
          </a:prstGeom>
          <a:noFill/>
          <a:ln>
            <a:noFill/>
          </a:ln>
        </p:spPr>
        <p:txBody>
          <a:bodyPr anchorCtr="0" anchor="t" bIns="0" lIns="0" spcFirstLastPara="1" rIns="0" wrap="square" tIns="0">
            <a:spAutoFit/>
          </a:bodyPr>
          <a:lstStyle/>
          <a:p>
            <a:pPr indent="0" lvl="0" marL="0" marR="0" rtl="0" algn="ctr">
              <a:lnSpc>
                <a:spcPct val="230125"/>
              </a:lnSpc>
              <a:spcBef>
                <a:spcPts val="0"/>
              </a:spcBef>
              <a:spcAft>
                <a:spcPts val="0"/>
              </a:spcAft>
              <a:buNone/>
            </a:pPr>
            <a:r>
              <a:rPr b="1" lang="en-US" sz="4800">
                <a:solidFill>
                  <a:schemeClr val="lt1"/>
                </a:solidFill>
                <a:latin typeface="Poppins"/>
                <a:ea typeface="Poppins"/>
                <a:cs typeface="Poppins"/>
                <a:sym typeface="Poppins"/>
              </a:rPr>
              <a:t>CONTOH ATTRIBUT PENTING KPI</a:t>
            </a:r>
            <a:endParaRPr/>
          </a:p>
        </p:txBody>
      </p:sp>
      <p:graphicFrame>
        <p:nvGraphicFramePr>
          <p:cNvPr id="405" name="Google Shape;405;p19"/>
          <p:cNvGraphicFramePr/>
          <p:nvPr/>
        </p:nvGraphicFramePr>
        <p:xfrm>
          <a:off x="3328494" y="3785347"/>
          <a:ext cx="3000000" cy="3000000"/>
        </p:xfrm>
        <a:graphic>
          <a:graphicData uri="http://schemas.openxmlformats.org/drawingml/2006/table">
            <a:tbl>
              <a:tblPr>
                <a:noFill/>
                <a:tableStyleId>{4ACB6A6A-4486-4CC3-8AD3-82F3C68E9FB8}</a:tableStyleId>
              </a:tblPr>
              <a:tblGrid>
                <a:gridCol w="2057400"/>
                <a:gridCol w="3505200"/>
                <a:gridCol w="2438400"/>
                <a:gridCol w="3429000"/>
              </a:tblGrid>
              <a:tr h="304800">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ATRIBUT</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Raw #’s </a:t>
                      </a:r>
                      <a:br>
                        <a:rPr b="1" lang="en-US" sz="2400" u="none" cap="none" strike="noStrike">
                          <a:latin typeface="Open Sans"/>
                          <a:ea typeface="Open Sans"/>
                          <a:cs typeface="Open Sans"/>
                          <a:sym typeface="Open Sans"/>
                        </a:rPr>
                      </a:br>
                      <a:r>
                        <a:rPr b="1" lang="en-US" sz="2400" u="none" cap="none" strike="noStrike">
                          <a:latin typeface="Open Sans"/>
                          <a:ea typeface="Open Sans"/>
                          <a:cs typeface="Open Sans"/>
                          <a:sym typeface="Open Sans"/>
                        </a:rPr>
                        <a:t>(Angka Mentah)</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Progress (Kemajuan)</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Change (Perubahan)</a:t>
                      </a:r>
                      <a:endParaRPr/>
                    </a:p>
                  </a:txBody>
                  <a:tcPr marT="45725" marB="45725" marR="91450" marL="91450" anchor="ctr"/>
                </a:tc>
              </a:tr>
              <a:tr h="304800">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MEASURE</a:t>
                      </a:r>
                      <a:endParaRPr sz="2400" u="none" cap="none" strike="noStrike">
                        <a:latin typeface="Open Sans"/>
                        <a:ea typeface="Open Sans"/>
                        <a:cs typeface="Open Sans"/>
                        <a:sym typeface="Open Sans"/>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 of New Customers</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 Complete</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 Increase in Sales</a:t>
                      </a:r>
                      <a:endParaRPr/>
                    </a:p>
                  </a:txBody>
                  <a:tcPr marT="45725" marB="45725" marR="91450" marL="91450" anchor="ctr"/>
                </a:tc>
              </a:tr>
              <a:tr h="304800">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TARGET</a:t>
                      </a:r>
                      <a:endParaRPr sz="2400" u="none" cap="none" strike="noStrike">
                        <a:latin typeface="Open Sans"/>
                        <a:ea typeface="Open Sans"/>
                        <a:cs typeface="Open Sans"/>
                        <a:sym typeface="Open Sans"/>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1,000</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100%</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22%</a:t>
                      </a:r>
                      <a:endParaRPr/>
                    </a:p>
                  </a:txBody>
                  <a:tcPr marT="45725" marB="45725" marR="91450" marL="91450" anchor="ctr"/>
                </a:tc>
              </a:tr>
              <a:tr h="304800">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SOURCE</a:t>
                      </a:r>
                      <a:endParaRPr sz="2400" u="none" cap="none" strike="noStrike">
                        <a:latin typeface="Open Sans"/>
                        <a:ea typeface="Open Sans"/>
                        <a:cs typeface="Open Sans"/>
                        <a:sym typeface="Open Sans"/>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CRM</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Project Plan</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P&amp;L (Profit &amp; Loss)</a:t>
                      </a:r>
                      <a:endParaRPr/>
                    </a:p>
                  </a:txBody>
                  <a:tcPr marT="45725" marB="45725" marR="91450" marL="91450" anchor="ctr"/>
                </a:tc>
              </a:tr>
              <a:tr h="304800">
                <a:tc>
                  <a:txBody>
                    <a:bodyPr/>
                    <a:lstStyle/>
                    <a:p>
                      <a:pPr indent="0" lvl="0" marL="0" marR="0" rtl="0" algn="l">
                        <a:lnSpc>
                          <a:spcPct val="150000"/>
                        </a:lnSpc>
                        <a:spcBef>
                          <a:spcPts val="0"/>
                        </a:spcBef>
                        <a:spcAft>
                          <a:spcPts val="0"/>
                        </a:spcAft>
                        <a:buClr>
                          <a:schemeClr val="dk1"/>
                        </a:buClr>
                        <a:buSzPts val="2400"/>
                        <a:buFont typeface="Open Sans"/>
                        <a:buNone/>
                      </a:pPr>
                      <a:r>
                        <a:rPr b="1" lang="en-US" sz="2400" u="none" cap="none" strike="noStrike">
                          <a:latin typeface="Open Sans"/>
                          <a:ea typeface="Open Sans"/>
                          <a:cs typeface="Open Sans"/>
                          <a:sym typeface="Open Sans"/>
                        </a:rPr>
                        <a:t>FREQUENCY</a:t>
                      </a:r>
                      <a:endParaRPr sz="2400" u="none" cap="none" strike="noStrike">
                        <a:latin typeface="Open Sans"/>
                        <a:ea typeface="Open Sans"/>
                        <a:cs typeface="Open Sans"/>
                        <a:sym typeface="Open Sans"/>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Monthly</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Quarterly</a:t>
                      </a:r>
                      <a:endParaRPr/>
                    </a:p>
                  </a:txBody>
                  <a:tcPr marT="45725" marB="45725" marR="91450" marL="91450" anchor="ctr"/>
                </a:tc>
                <a:tc>
                  <a:txBody>
                    <a:bodyPr/>
                    <a:lstStyle/>
                    <a:p>
                      <a:pPr indent="0" lvl="0" marL="0" marR="0" rtl="0" algn="l">
                        <a:lnSpc>
                          <a:spcPct val="150000"/>
                        </a:lnSpc>
                        <a:spcBef>
                          <a:spcPts val="0"/>
                        </a:spcBef>
                        <a:spcAft>
                          <a:spcPts val="0"/>
                        </a:spcAft>
                        <a:buClr>
                          <a:schemeClr val="dk1"/>
                        </a:buClr>
                        <a:buSzPts val="2400"/>
                        <a:buFont typeface="Open Sans"/>
                        <a:buNone/>
                      </a:pPr>
                      <a:r>
                        <a:rPr lang="en-US" sz="2400" u="none" cap="none" strike="noStrike">
                          <a:latin typeface="Open Sans"/>
                          <a:ea typeface="Open Sans"/>
                          <a:cs typeface="Open Sans"/>
                          <a:sym typeface="Open Sans"/>
                        </a:rPr>
                        <a:t>Monthly</a:t>
                      </a:r>
                      <a:endParaRPr/>
                    </a:p>
                  </a:txBody>
                  <a:tcPr marT="45725" marB="45725" marR="91450" marL="91450" anchor="ctr"/>
                </a:tc>
              </a:tr>
            </a:tbl>
          </a:graphicData>
        </a:graphic>
      </p:graphicFrame>
      <p:sp>
        <p:nvSpPr>
          <p:cNvPr id="406" name="Google Shape;406;p19"/>
          <p:cNvSpPr txBox="1"/>
          <p:nvPr/>
        </p:nvSpPr>
        <p:spPr>
          <a:xfrm>
            <a:off x="3328494" y="7709237"/>
            <a:ext cx="91440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Open Sans"/>
                <a:ea typeface="Open Sans"/>
                <a:cs typeface="Open Sans"/>
                <a:sym typeface="Open Sans"/>
              </a:rPr>
              <a:t>Raw #’s → Mengukur jumlah langsung (angka absolut).</a:t>
            </a:r>
            <a:endParaRPr/>
          </a:p>
          <a:p>
            <a:pPr indent="0" lvl="0" marL="0" marR="0" rtl="0" algn="l">
              <a:spcBef>
                <a:spcPts val="0"/>
              </a:spcBef>
              <a:spcAft>
                <a:spcPts val="0"/>
              </a:spcAft>
              <a:buNone/>
            </a:pPr>
            <a:r>
              <a:rPr i="1" lang="en-US" sz="2000">
                <a:solidFill>
                  <a:schemeClr val="dk1"/>
                </a:solidFill>
                <a:latin typeface="Open Sans"/>
                <a:ea typeface="Open Sans"/>
                <a:cs typeface="Open Sans"/>
                <a:sym typeface="Open Sans"/>
              </a:rPr>
              <a:t>Progress → Mengukur tingkat penyelesaian suatu aktivitas/proyek.</a:t>
            </a:r>
            <a:endParaRPr/>
          </a:p>
          <a:p>
            <a:pPr indent="0" lvl="0" marL="0" marR="0" rtl="0" algn="l">
              <a:spcBef>
                <a:spcPts val="0"/>
              </a:spcBef>
              <a:spcAft>
                <a:spcPts val="0"/>
              </a:spcAft>
              <a:buNone/>
            </a:pPr>
            <a:r>
              <a:rPr i="1" lang="en-US" sz="2000">
                <a:solidFill>
                  <a:schemeClr val="dk1"/>
                </a:solidFill>
                <a:latin typeface="Open Sans"/>
                <a:ea typeface="Open Sans"/>
                <a:cs typeface="Open Sans"/>
                <a:sym typeface="Open Sans"/>
              </a:rPr>
              <a:t>Change → Mengukur pertumbuhan atau perubahan dari waktu ke waktu.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2"/>
          <p:cNvGrpSpPr/>
          <p:nvPr/>
        </p:nvGrpSpPr>
        <p:grpSpPr>
          <a:xfrm>
            <a:off x="500949" y="500949"/>
            <a:ext cx="17286102" cy="9285102"/>
            <a:chOff x="0" y="0"/>
            <a:chExt cx="4552718" cy="2445459"/>
          </a:xfrm>
        </p:grpSpPr>
        <p:sp>
          <p:nvSpPr>
            <p:cNvPr id="114" name="Google Shape;114;p2"/>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2"/>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 name="Google Shape;116;p2"/>
          <p:cNvSpPr/>
          <p:nvPr/>
        </p:nvSpPr>
        <p:spPr>
          <a:xfrm>
            <a:off x="1159511" y="1162050"/>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2"/>
          <p:cNvSpPr txBox="1"/>
          <p:nvPr/>
        </p:nvSpPr>
        <p:spPr>
          <a:xfrm>
            <a:off x="2199941" y="2265193"/>
            <a:ext cx="7401259" cy="9510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200">
                <a:solidFill>
                  <a:srgbClr val="101419"/>
                </a:solidFill>
                <a:latin typeface="Poppins"/>
                <a:ea typeface="Poppins"/>
                <a:cs typeface="Poppins"/>
                <a:sym typeface="Poppins"/>
              </a:rPr>
              <a:t>Concept</a:t>
            </a:r>
            <a:endParaRPr/>
          </a:p>
        </p:txBody>
      </p:sp>
      <p:sp>
        <p:nvSpPr>
          <p:cNvPr id="118" name="Google Shape;118;p2"/>
          <p:cNvSpPr/>
          <p:nvPr/>
        </p:nvSpPr>
        <p:spPr>
          <a:xfrm>
            <a:off x="10501038" y="1438579"/>
            <a:ext cx="6095623" cy="7578360"/>
          </a:xfrm>
          <a:custGeom>
            <a:rect b="b" l="l" r="r" t="t"/>
            <a:pathLst>
              <a:path extrusionOk="0" h="1174086" w="944372">
                <a:moveTo>
                  <a:pt x="29212" y="0"/>
                </a:moveTo>
                <a:lnTo>
                  <a:pt x="915160" y="0"/>
                </a:lnTo>
                <a:cubicBezTo>
                  <a:pt x="931293" y="0"/>
                  <a:pt x="944372" y="13079"/>
                  <a:pt x="944372" y="29212"/>
                </a:cubicBezTo>
                <a:lnTo>
                  <a:pt x="944372" y="1144874"/>
                </a:lnTo>
                <a:cubicBezTo>
                  <a:pt x="944372" y="1152622"/>
                  <a:pt x="941294" y="1160052"/>
                  <a:pt x="935816" y="1165530"/>
                </a:cubicBezTo>
                <a:cubicBezTo>
                  <a:pt x="930337" y="1171009"/>
                  <a:pt x="922907" y="1174086"/>
                  <a:pt x="915160" y="1174086"/>
                </a:cubicBezTo>
                <a:lnTo>
                  <a:pt x="29212" y="1174086"/>
                </a:lnTo>
                <a:cubicBezTo>
                  <a:pt x="21464" y="1174086"/>
                  <a:pt x="14034" y="1171009"/>
                  <a:pt x="8556" y="1165530"/>
                </a:cubicBezTo>
                <a:cubicBezTo>
                  <a:pt x="3078" y="1160052"/>
                  <a:pt x="0" y="1152622"/>
                  <a:pt x="0" y="1144874"/>
                </a:cubicBezTo>
                <a:lnTo>
                  <a:pt x="0" y="29212"/>
                </a:lnTo>
                <a:cubicBezTo>
                  <a:pt x="0" y="21464"/>
                  <a:pt x="3078" y="14034"/>
                  <a:pt x="8556" y="8556"/>
                </a:cubicBezTo>
                <a:cubicBezTo>
                  <a:pt x="14034" y="3078"/>
                  <a:pt x="21464" y="0"/>
                  <a:pt x="29212" y="0"/>
                </a:cubicBezTo>
                <a:close/>
              </a:path>
            </a:pathLst>
          </a:custGeom>
          <a:blipFill rotWithShape="1">
            <a:blip r:embed="rId4">
              <a:alphaModFix/>
            </a:blip>
            <a:stretch>
              <a:fillRect b="0" l="-43301" r="-4330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2"/>
          <p:cNvSpPr txBox="1"/>
          <p:nvPr/>
        </p:nvSpPr>
        <p:spPr>
          <a:xfrm>
            <a:off x="2221172" y="3920781"/>
            <a:ext cx="6207391" cy="607089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800">
                <a:solidFill>
                  <a:srgbClr val="101419"/>
                </a:solidFill>
                <a:latin typeface="Open Sans"/>
                <a:ea typeface="Open Sans"/>
                <a:cs typeface="Open Sans"/>
                <a:sym typeface="Open Sans"/>
              </a:rPr>
              <a:t>IT Balanced Scorecard</a:t>
            </a:r>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1800">
                <a:solidFill>
                  <a:srgbClr val="101419"/>
                </a:solidFill>
                <a:latin typeface="Open Sans"/>
                <a:ea typeface="Open Sans"/>
                <a:cs typeface="Open Sans"/>
                <a:sym typeface="Open Sans"/>
              </a:rPr>
              <a:t>IT Strategy / IT Strategic Objectives</a:t>
            </a:r>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rPr b="1" lang="en-US" sz="1800">
                <a:solidFill>
                  <a:srgbClr val="101419"/>
                </a:solidFill>
                <a:latin typeface="Open Sans"/>
                <a:ea typeface="Open Sans"/>
                <a:cs typeface="Open Sans"/>
                <a:sym typeface="Open Sans"/>
              </a:rPr>
              <a:t>Critical Success Factors (CSFs)</a:t>
            </a:r>
            <a:endParaRPr/>
          </a:p>
          <a:p>
            <a:pPr indent="0" lvl="0" marL="0" marR="0" rtl="0" algn="l">
              <a:lnSpc>
                <a:spcPct val="140000"/>
              </a:lnSpc>
              <a:spcBef>
                <a:spcPts val="0"/>
              </a:spcBef>
              <a:spcAft>
                <a:spcPts val="0"/>
              </a:spcAft>
              <a:buNone/>
            </a:pPr>
            <a:r>
              <a:t/>
            </a:r>
            <a:endParaRPr b="1"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b="1"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rPr b="1" lang="en-US" sz="1800">
                <a:solidFill>
                  <a:srgbClr val="101419"/>
                </a:solidFill>
                <a:latin typeface="Open Sans"/>
                <a:ea typeface="Open Sans"/>
                <a:cs typeface="Open Sans"/>
                <a:sym typeface="Open Sans"/>
              </a:rPr>
              <a:t>Key Performance Indicator (KPI)</a:t>
            </a:r>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1800">
                <a:solidFill>
                  <a:srgbClr val="101419"/>
                </a:solidFill>
                <a:latin typeface="Open Sans"/>
                <a:ea typeface="Open Sans"/>
                <a:cs typeface="Open Sans"/>
                <a:sym typeface="Open Sans"/>
              </a:rPr>
              <a:t>Target/Metrics</a:t>
            </a:r>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1800">
                <a:solidFill>
                  <a:srgbClr val="101419"/>
                </a:solidFill>
                <a:latin typeface="Open Sans"/>
                <a:ea typeface="Open Sans"/>
                <a:cs typeface="Open Sans"/>
                <a:sym typeface="Open Sans"/>
              </a:rPr>
              <a:t>Visualization (Dashboard)</a:t>
            </a:r>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800">
              <a:solidFill>
                <a:srgbClr val="101419"/>
              </a:solidFill>
              <a:latin typeface="Open Sans"/>
              <a:ea typeface="Open Sans"/>
              <a:cs typeface="Open Sans"/>
              <a:sym typeface="Open Sans"/>
            </a:endParaRPr>
          </a:p>
        </p:txBody>
      </p:sp>
      <p:cxnSp>
        <p:nvCxnSpPr>
          <p:cNvPr id="120" name="Google Shape;120;p2"/>
          <p:cNvCxnSpPr/>
          <p:nvPr/>
        </p:nvCxnSpPr>
        <p:spPr>
          <a:xfrm>
            <a:off x="3556602" y="4258056"/>
            <a:ext cx="0" cy="548640"/>
          </a:xfrm>
          <a:prstGeom prst="straightConnector1">
            <a:avLst/>
          </a:prstGeom>
          <a:noFill/>
          <a:ln cap="flat" cmpd="sng" w="76200">
            <a:solidFill>
              <a:srgbClr val="598196"/>
            </a:solidFill>
            <a:prstDash val="solid"/>
            <a:round/>
            <a:headEnd len="sm" w="sm" type="none"/>
            <a:tailEnd len="med" w="med" type="triangle"/>
          </a:ln>
        </p:spPr>
      </p:cxnSp>
      <p:cxnSp>
        <p:nvCxnSpPr>
          <p:cNvPr id="121" name="Google Shape;121;p2"/>
          <p:cNvCxnSpPr/>
          <p:nvPr/>
        </p:nvCxnSpPr>
        <p:spPr>
          <a:xfrm>
            <a:off x="3556602" y="5295900"/>
            <a:ext cx="0" cy="548640"/>
          </a:xfrm>
          <a:prstGeom prst="straightConnector1">
            <a:avLst/>
          </a:prstGeom>
          <a:noFill/>
          <a:ln cap="flat" cmpd="sng" w="76200">
            <a:solidFill>
              <a:srgbClr val="598196"/>
            </a:solidFill>
            <a:prstDash val="solid"/>
            <a:round/>
            <a:headEnd len="sm" w="sm" type="none"/>
            <a:tailEnd len="med" w="med" type="triangle"/>
          </a:ln>
        </p:spPr>
      </p:cxnSp>
      <p:cxnSp>
        <p:nvCxnSpPr>
          <p:cNvPr id="122" name="Google Shape;122;p2"/>
          <p:cNvCxnSpPr/>
          <p:nvPr/>
        </p:nvCxnSpPr>
        <p:spPr>
          <a:xfrm>
            <a:off x="3548982" y="6201006"/>
            <a:ext cx="0" cy="548640"/>
          </a:xfrm>
          <a:prstGeom prst="straightConnector1">
            <a:avLst/>
          </a:prstGeom>
          <a:noFill/>
          <a:ln cap="flat" cmpd="sng" w="76200">
            <a:solidFill>
              <a:srgbClr val="598196"/>
            </a:solidFill>
            <a:prstDash val="solid"/>
            <a:round/>
            <a:headEnd len="sm" w="sm" type="none"/>
            <a:tailEnd len="med" w="med" type="triangle"/>
          </a:ln>
        </p:spPr>
      </p:cxnSp>
      <p:cxnSp>
        <p:nvCxnSpPr>
          <p:cNvPr id="123" name="Google Shape;123;p2"/>
          <p:cNvCxnSpPr/>
          <p:nvPr/>
        </p:nvCxnSpPr>
        <p:spPr>
          <a:xfrm>
            <a:off x="3548982" y="7238850"/>
            <a:ext cx="0" cy="548640"/>
          </a:xfrm>
          <a:prstGeom prst="straightConnector1">
            <a:avLst/>
          </a:prstGeom>
          <a:noFill/>
          <a:ln cap="flat" cmpd="sng" w="76200">
            <a:solidFill>
              <a:srgbClr val="598196"/>
            </a:solidFill>
            <a:prstDash val="solid"/>
            <a:round/>
            <a:headEnd len="sm" w="sm" type="none"/>
            <a:tailEnd len="med" w="med" type="triangle"/>
          </a:ln>
        </p:spPr>
      </p:cxnSp>
      <p:cxnSp>
        <p:nvCxnSpPr>
          <p:cNvPr id="124" name="Google Shape;124;p2"/>
          <p:cNvCxnSpPr/>
          <p:nvPr/>
        </p:nvCxnSpPr>
        <p:spPr>
          <a:xfrm>
            <a:off x="3556602" y="8115300"/>
            <a:ext cx="0" cy="548640"/>
          </a:xfrm>
          <a:prstGeom prst="straightConnector1">
            <a:avLst/>
          </a:prstGeom>
          <a:noFill/>
          <a:ln cap="flat" cmpd="sng" w="76200">
            <a:solidFill>
              <a:srgbClr val="598196"/>
            </a:solidFill>
            <a:prstDash val="solid"/>
            <a:round/>
            <a:headEnd len="sm" w="sm"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p20"/>
          <p:cNvSpPr/>
          <p:nvPr/>
        </p:nvSpPr>
        <p:spPr>
          <a:xfrm>
            <a:off x="-304800" y="-41438"/>
            <a:ext cx="19050000" cy="3456625"/>
          </a:xfrm>
          <a:custGeom>
            <a:rect b="b" l="l" r="r" t="t"/>
            <a:pathLst>
              <a:path extrusionOk="0" h="2167467" w="4274161">
                <a:moveTo>
                  <a:pt x="0" y="0"/>
                </a:moveTo>
                <a:lnTo>
                  <a:pt x="4274161" y="0"/>
                </a:lnTo>
                <a:lnTo>
                  <a:pt x="4274161" y="2167467"/>
                </a:lnTo>
                <a:lnTo>
                  <a:pt x="0" y="2167467"/>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13" name="Google Shape;413;p20"/>
          <p:cNvCxnSpPr/>
          <p:nvPr/>
        </p:nvCxnSpPr>
        <p:spPr>
          <a:xfrm>
            <a:off x="4618036" y="2486256"/>
            <a:ext cx="8850917" cy="0"/>
          </a:xfrm>
          <a:prstGeom prst="straightConnector1">
            <a:avLst/>
          </a:prstGeom>
          <a:noFill/>
          <a:ln cap="flat" cmpd="sng" w="19050">
            <a:solidFill>
              <a:schemeClr val="lt1"/>
            </a:solidFill>
            <a:prstDash val="solid"/>
            <a:round/>
            <a:headEnd len="sm" w="sm" type="none"/>
            <a:tailEnd len="sm" w="sm" type="none"/>
          </a:ln>
        </p:spPr>
      </p:cxnSp>
      <p:sp>
        <p:nvSpPr>
          <p:cNvPr id="414" name="Google Shape;414;p20"/>
          <p:cNvSpPr txBox="1"/>
          <p:nvPr/>
        </p:nvSpPr>
        <p:spPr>
          <a:xfrm>
            <a:off x="1032422" y="1181100"/>
            <a:ext cx="16226878" cy="1230337"/>
          </a:xfrm>
          <a:prstGeom prst="rect">
            <a:avLst/>
          </a:prstGeom>
          <a:noFill/>
          <a:ln>
            <a:noFill/>
          </a:ln>
        </p:spPr>
        <p:txBody>
          <a:bodyPr anchorCtr="0" anchor="t" bIns="0" lIns="0" spcFirstLastPara="1" rIns="0" wrap="square" tIns="0">
            <a:spAutoFit/>
          </a:bodyPr>
          <a:lstStyle/>
          <a:p>
            <a:pPr indent="0" lvl="0" marL="0" marR="0" rtl="0" algn="ctr">
              <a:lnSpc>
                <a:spcPct val="230125"/>
              </a:lnSpc>
              <a:spcBef>
                <a:spcPts val="0"/>
              </a:spcBef>
              <a:spcAft>
                <a:spcPts val="0"/>
              </a:spcAft>
              <a:buNone/>
            </a:pPr>
            <a:r>
              <a:rPr b="1" lang="en-US" sz="4800">
                <a:solidFill>
                  <a:schemeClr val="lt1"/>
                </a:solidFill>
                <a:latin typeface="Poppins"/>
                <a:ea typeface="Poppins"/>
                <a:cs typeface="Poppins"/>
                <a:sym typeface="Poppins"/>
              </a:rPr>
              <a:t>CONTOH ATTRIBUT PENTING KPI</a:t>
            </a:r>
            <a:endParaRPr/>
          </a:p>
        </p:txBody>
      </p:sp>
      <p:graphicFrame>
        <p:nvGraphicFramePr>
          <p:cNvPr id="415" name="Google Shape;415;p20"/>
          <p:cNvGraphicFramePr/>
          <p:nvPr/>
        </p:nvGraphicFramePr>
        <p:xfrm>
          <a:off x="1828800" y="3848100"/>
          <a:ext cx="3000000" cy="3000000"/>
        </p:xfrm>
        <a:graphic>
          <a:graphicData uri="http://schemas.openxmlformats.org/drawingml/2006/table">
            <a:tbl>
              <a:tblPr>
                <a:noFill/>
                <a:tableStyleId>{4ACB6A6A-4486-4CC3-8AD3-82F3C68E9FB8}</a:tableStyleId>
              </a:tblPr>
              <a:tblGrid>
                <a:gridCol w="2438400"/>
                <a:gridCol w="3810000"/>
                <a:gridCol w="2895600"/>
                <a:gridCol w="2743200"/>
                <a:gridCol w="2971800"/>
              </a:tblGrid>
              <a:tr h="696300">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KPI</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Measure</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Target</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Source</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Frequency</a:t>
                      </a:r>
                      <a:endParaRPr/>
                    </a:p>
                  </a:txBody>
                  <a:tcPr marT="34825" marB="34825" marR="69625" marL="69625" anchor="ctr"/>
                </a:tc>
              </a:tr>
              <a:tr h="1322975">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System Availability</a:t>
                      </a:r>
                      <a:endParaRPr sz="2000" u="none" cap="none" strike="noStrike">
                        <a:latin typeface="Open Sans"/>
                        <a:ea typeface="Open Sans"/>
                        <a:cs typeface="Open Sans"/>
                        <a:sym typeface="Open Sans"/>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(Total waktu sistem beroperasi ÷ Total waktu operasional) × 100%</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 99% per bulan</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Sistem monitoring server / log uptime</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Dilaporkan bulanan</a:t>
                      </a:r>
                      <a:endParaRPr/>
                    </a:p>
                  </a:txBody>
                  <a:tcPr marT="34825" marB="34825" marR="69625" marL="69625" anchor="ctr"/>
                </a:tc>
              </a:tr>
              <a:tr h="905200">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Helpdesk Response Time</a:t>
                      </a:r>
                      <a:endParaRPr sz="2000" u="none" cap="none" strike="noStrike">
                        <a:latin typeface="Open Sans"/>
                        <a:ea typeface="Open Sans"/>
                        <a:cs typeface="Open Sans"/>
                        <a:sym typeface="Open Sans"/>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Rata-rata waktu respons awal tiket (menit/jam)</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 30 menit</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Sistem ticketing helpdesk</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Dilaporkan mingguan &amp; direkap bulanan</a:t>
                      </a:r>
                      <a:endParaRPr/>
                    </a:p>
                  </a:txBody>
                  <a:tcPr marT="34825" marB="34825" marR="69625" marL="69625" anchor="ctr"/>
                </a:tc>
              </a:tr>
              <a:tr h="696300">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IT Project On-Time Delivery</a:t>
                      </a:r>
                      <a:endParaRPr sz="2000" u="none" cap="none" strike="noStrike">
                        <a:latin typeface="Open Sans"/>
                        <a:ea typeface="Open Sans"/>
                        <a:cs typeface="Open Sans"/>
                        <a:sym typeface="Open Sans"/>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Persentase proyek selesai sesuai jadwal</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 90% proyek tepat waktu</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Laporan manajemen proyek</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Dilaporkan per kuartal</a:t>
                      </a:r>
                      <a:endParaRPr/>
                    </a:p>
                  </a:txBody>
                  <a:tcPr marT="34825" marB="34825" marR="69625" marL="69625" anchor="ctr"/>
                </a:tc>
              </a:tr>
              <a:tr h="905200">
                <a:tc>
                  <a:txBody>
                    <a:bodyPr/>
                    <a:lstStyle/>
                    <a:p>
                      <a:pPr indent="0" lvl="0" marL="0" marR="0" rtl="0" algn="l">
                        <a:spcBef>
                          <a:spcPts val="0"/>
                        </a:spcBef>
                        <a:spcAft>
                          <a:spcPts val="0"/>
                        </a:spcAft>
                        <a:buClr>
                          <a:schemeClr val="dk1"/>
                        </a:buClr>
                        <a:buSzPts val="2000"/>
                        <a:buFont typeface="Open Sans"/>
                        <a:buNone/>
                      </a:pPr>
                      <a:r>
                        <a:rPr b="1" lang="en-US" sz="2000" u="none" cap="none" strike="noStrike">
                          <a:latin typeface="Open Sans"/>
                          <a:ea typeface="Open Sans"/>
                          <a:cs typeface="Open Sans"/>
                          <a:sym typeface="Open Sans"/>
                        </a:rPr>
                        <a:t>User Satisfaction Score</a:t>
                      </a:r>
                      <a:endParaRPr sz="2000" u="none" cap="none" strike="noStrike">
                        <a:latin typeface="Open Sans"/>
                        <a:ea typeface="Open Sans"/>
                        <a:cs typeface="Open Sans"/>
                        <a:sym typeface="Open Sans"/>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Nilai rata-rata survei kepuasan (skala 1–5 atau %)</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 4 dari 5 atau ≥ 85%</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Hasil survei online pengguna</a:t>
                      </a:r>
                      <a:endParaRPr/>
                    </a:p>
                  </a:txBody>
                  <a:tcPr marT="34825" marB="34825" marR="69625" marL="69625" anchor="ctr"/>
                </a:tc>
                <a:tc>
                  <a:txBody>
                    <a:bodyPr/>
                    <a:lstStyle/>
                    <a:p>
                      <a:pPr indent="0" lvl="0" marL="0" marR="0" rtl="0" algn="l">
                        <a:spcBef>
                          <a:spcPts val="0"/>
                        </a:spcBef>
                        <a:spcAft>
                          <a:spcPts val="0"/>
                        </a:spcAft>
                        <a:buClr>
                          <a:schemeClr val="dk1"/>
                        </a:buClr>
                        <a:buSzPts val="2000"/>
                        <a:buFont typeface="Open Sans"/>
                        <a:buNone/>
                      </a:pPr>
                      <a:r>
                        <a:rPr lang="en-US" sz="2000" u="none" cap="none" strike="noStrike">
                          <a:latin typeface="Open Sans"/>
                          <a:ea typeface="Open Sans"/>
                          <a:cs typeface="Open Sans"/>
                          <a:sym typeface="Open Sans"/>
                        </a:rPr>
                        <a:t>Dilaporkan per semester</a:t>
                      </a:r>
                      <a:endParaRPr/>
                    </a:p>
                  </a:txBody>
                  <a:tcPr marT="34825" marB="34825" marR="69625" marL="69625"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8196"/>
        </a:solidFill>
      </p:bgPr>
    </p:bg>
    <p:spTree>
      <p:nvGrpSpPr>
        <p:cNvPr id="419" name="Shape 419"/>
        <p:cNvGrpSpPr/>
        <p:nvPr/>
      </p:nvGrpSpPr>
      <p:grpSpPr>
        <a:xfrm>
          <a:off x="0" y="0"/>
          <a:ext cx="0" cy="0"/>
          <a:chOff x="0" y="0"/>
          <a:chExt cx="0" cy="0"/>
        </a:xfrm>
      </p:grpSpPr>
      <p:grpSp>
        <p:nvGrpSpPr>
          <p:cNvPr id="420" name="Google Shape;420;p21"/>
          <p:cNvGrpSpPr/>
          <p:nvPr/>
        </p:nvGrpSpPr>
        <p:grpSpPr>
          <a:xfrm>
            <a:off x="500949" y="500949"/>
            <a:ext cx="17286102" cy="9285102"/>
            <a:chOff x="0" y="0"/>
            <a:chExt cx="4552718" cy="2445459"/>
          </a:xfrm>
        </p:grpSpPr>
        <p:sp>
          <p:nvSpPr>
            <p:cNvPr id="421" name="Google Shape;421;p21"/>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21"/>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3" name="Google Shape;423;p21"/>
          <p:cNvSpPr/>
          <p:nvPr/>
        </p:nvSpPr>
        <p:spPr>
          <a:xfrm>
            <a:off x="1159511" y="1162050"/>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24" name="Google Shape;424;p21"/>
          <p:cNvGrpSpPr/>
          <p:nvPr/>
        </p:nvGrpSpPr>
        <p:grpSpPr>
          <a:xfrm>
            <a:off x="1633473" y="4273698"/>
            <a:ext cx="1672490" cy="1889482"/>
            <a:chOff x="0" y="-57150"/>
            <a:chExt cx="440491" cy="497641"/>
          </a:xfrm>
        </p:grpSpPr>
        <p:sp>
          <p:nvSpPr>
            <p:cNvPr id="425" name="Google Shape;425;p21"/>
            <p:cNvSpPr/>
            <p:nvPr/>
          </p:nvSpPr>
          <p:spPr>
            <a:xfrm>
              <a:off x="0" y="0"/>
              <a:ext cx="440491" cy="440491"/>
            </a:xfrm>
            <a:custGeom>
              <a:rect b="b" l="l" r="r" t="t"/>
              <a:pathLst>
                <a:path extrusionOk="0" h="440491" w="440491">
                  <a:moveTo>
                    <a:pt x="138869" y="0"/>
                  </a:moveTo>
                  <a:lnTo>
                    <a:pt x="301622" y="0"/>
                  </a:lnTo>
                  <a:cubicBezTo>
                    <a:pt x="338452" y="0"/>
                    <a:pt x="373774" y="14631"/>
                    <a:pt x="399817" y="40674"/>
                  </a:cubicBezTo>
                  <a:cubicBezTo>
                    <a:pt x="425860" y="66717"/>
                    <a:pt x="440491" y="102039"/>
                    <a:pt x="440491" y="138869"/>
                  </a:cubicBezTo>
                  <a:lnTo>
                    <a:pt x="440491" y="301622"/>
                  </a:lnTo>
                  <a:cubicBezTo>
                    <a:pt x="440491" y="338452"/>
                    <a:pt x="425860" y="373774"/>
                    <a:pt x="399817" y="399817"/>
                  </a:cubicBezTo>
                  <a:cubicBezTo>
                    <a:pt x="373774" y="425860"/>
                    <a:pt x="338452" y="440491"/>
                    <a:pt x="301622" y="440491"/>
                  </a:cubicBezTo>
                  <a:lnTo>
                    <a:pt x="138869" y="440491"/>
                  </a:lnTo>
                  <a:cubicBezTo>
                    <a:pt x="102039" y="440491"/>
                    <a:pt x="66717" y="425860"/>
                    <a:pt x="40674" y="399817"/>
                  </a:cubicBezTo>
                  <a:cubicBezTo>
                    <a:pt x="14631" y="373774"/>
                    <a:pt x="0" y="338452"/>
                    <a:pt x="0" y="301622"/>
                  </a:cubicBezTo>
                  <a:lnTo>
                    <a:pt x="0" y="138869"/>
                  </a:lnTo>
                  <a:cubicBezTo>
                    <a:pt x="0" y="102039"/>
                    <a:pt x="14631" y="66717"/>
                    <a:pt x="40674" y="40674"/>
                  </a:cubicBezTo>
                  <a:cubicBezTo>
                    <a:pt x="66717" y="14631"/>
                    <a:pt x="102039" y="0"/>
                    <a:pt x="13886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21"/>
            <p:cNvSpPr txBox="1"/>
            <p:nvPr/>
          </p:nvSpPr>
          <p:spPr>
            <a:xfrm>
              <a:off x="0" y="-57150"/>
              <a:ext cx="440491" cy="497641"/>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7" name="Google Shape;427;p21"/>
          <p:cNvGrpSpPr/>
          <p:nvPr/>
        </p:nvGrpSpPr>
        <p:grpSpPr>
          <a:xfrm>
            <a:off x="8312729" y="4273698"/>
            <a:ext cx="1672490" cy="1889482"/>
            <a:chOff x="0" y="-57150"/>
            <a:chExt cx="440491" cy="497641"/>
          </a:xfrm>
        </p:grpSpPr>
        <p:sp>
          <p:nvSpPr>
            <p:cNvPr id="428" name="Google Shape;428;p21"/>
            <p:cNvSpPr/>
            <p:nvPr/>
          </p:nvSpPr>
          <p:spPr>
            <a:xfrm>
              <a:off x="0" y="0"/>
              <a:ext cx="440491" cy="440491"/>
            </a:xfrm>
            <a:custGeom>
              <a:rect b="b" l="l" r="r" t="t"/>
              <a:pathLst>
                <a:path extrusionOk="0" h="440491" w="440491">
                  <a:moveTo>
                    <a:pt x="138869" y="0"/>
                  </a:moveTo>
                  <a:lnTo>
                    <a:pt x="301622" y="0"/>
                  </a:lnTo>
                  <a:cubicBezTo>
                    <a:pt x="338452" y="0"/>
                    <a:pt x="373774" y="14631"/>
                    <a:pt x="399817" y="40674"/>
                  </a:cubicBezTo>
                  <a:cubicBezTo>
                    <a:pt x="425860" y="66717"/>
                    <a:pt x="440491" y="102039"/>
                    <a:pt x="440491" y="138869"/>
                  </a:cubicBezTo>
                  <a:lnTo>
                    <a:pt x="440491" y="301622"/>
                  </a:lnTo>
                  <a:cubicBezTo>
                    <a:pt x="440491" y="338452"/>
                    <a:pt x="425860" y="373774"/>
                    <a:pt x="399817" y="399817"/>
                  </a:cubicBezTo>
                  <a:cubicBezTo>
                    <a:pt x="373774" y="425860"/>
                    <a:pt x="338452" y="440491"/>
                    <a:pt x="301622" y="440491"/>
                  </a:cubicBezTo>
                  <a:lnTo>
                    <a:pt x="138869" y="440491"/>
                  </a:lnTo>
                  <a:cubicBezTo>
                    <a:pt x="102039" y="440491"/>
                    <a:pt x="66717" y="425860"/>
                    <a:pt x="40674" y="399817"/>
                  </a:cubicBezTo>
                  <a:cubicBezTo>
                    <a:pt x="14631" y="373774"/>
                    <a:pt x="0" y="338452"/>
                    <a:pt x="0" y="301622"/>
                  </a:cubicBezTo>
                  <a:lnTo>
                    <a:pt x="0" y="138869"/>
                  </a:lnTo>
                  <a:cubicBezTo>
                    <a:pt x="0" y="102039"/>
                    <a:pt x="14631" y="66717"/>
                    <a:pt x="40674" y="40674"/>
                  </a:cubicBezTo>
                  <a:cubicBezTo>
                    <a:pt x="66717" y="14631"/>
                    <a:pt x="102039" y="0"/>
                    <a:pt x="13886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21"/>
            <p:cNvSpPr txBox="1"/>
            <p:nvPr/>
          </p:nvSpPr>
          <p:spPr>
            <a:xfrm>
              <a:off x="0" y="-57150"/>
              <a:ext cx="440491" cy="497641"/>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0" name="Google Shape;430;p21"/>
          <p:cNvGrpSpPr/>
          <p:nvPr/>
        </p:nvGrpSpPr>
        <p:grpSpPr>
          <a:xfrm>
            <a:off x="4973101" y="4273698"/>
            <a:ext cx="1672490" cy="1889482"/>
            <a:chOff x="0" y="-57150"/>
            <a:chExt cx="440491" cy="497641"/>
          </a:xfrm>
        </p:grpSpPr>
        <p:sp>
          <p:nvSpPr>
            <p:cNvPr id="431" name="Google Shape;431;p21"/>
            <p:cNvSpPr/>
            <p:nvPr/>
          </p:nvSpPr>
          <p:spPr>
            <a:xfrm>
              <a:off x="0" y="0"/>
              <a:ext cx="440491" cy="440491"/>
            </a:xfrm>
            <a:custGeom>
              <a:rect b="b" l="l" r="r" t="t"/>
              <a:pathLst>
                <a:path extrusionOk="0" h="440491" w="440491">
                  <a:moveTo>
                    <a:pt x="138869" y="0"/>
                  </a:moveTo>
                  <a:lnTo>
                    <a:pt x="301622" y="0"/>
                  </a:lnTo>
                  <a:cubicBezTo>
                    <a:pt x="338452" y="0"/>
                    <a:pt x="373774" y="14631"/>
                    <a:pt x="399817" y="40674"/>
                  </a:cubicBezTo>
                  <a:cubicBezTo>
                    <a:pt x="425860" y="66717"/>
                    <a:pt x="440491" y="102039"/>
                    <a:pt x="440491" y="138869"/>
                  </a:cubicBezTo>
                  <a:lnTo>
                    <a:pt x="440491" y="301622"/>
                  </a:lnTo>
                  <a:cubicBezTo>
                    <a:pt x="440491" y="338452"/>
                    <a:pt x="425860" y="373774"/>
                    <a:pt x="399817" y="399817"/>
                  </a:cubicBezTo>
                  <a:cubicBezTo>
                    <a:pt x="373774" y="425860"/>
                    <a:pt x="338452" y="440491"/>
                    <a:pt x="301622" y="440491"/>
                  </a:cubicBezTo>
                  <a:lnTo>
                    <a:pt x="138869" y="440491"/>
                  </a:lnTo>
                  <a:cubicBezTo>
                    <a:pt x="102039" y="440491"/>
                    <a:pt x="66717" y="425860"/>
                    <a:pt x="40674" y="399817"/>
                  </a:cubicBezTo>
                  <a:cubicBezTo>
                    <a:pt x="14631" y="373774"/>
                    <a:pt x="0" y="338452"/>
                    <a:pt x="0" y="301622"/>
                  </a:cubicBezTo>
                  <a:lnTo>
                    <a:pt x="0" y="138869"/>
                  </a:lnTo>
                  <a:cubicBezTo>
                    <a:pt x="0" y="102039"/>
                    <a:pt x="14631" y="66717"/>
                    <a:pt x="40674" y="40674"/>
                  </a:cubicBezTo>
                  <a:cubicBezTo>
                    <a:pt x="66717" y="14631"/>
                    <a:pt x="102039" y="0"/>
                    <a:pt x="13886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1"/>
            <p:cNvSpPr txBox="1"/>
            <p:nvPr/>
          </p:nvSpPr>
          <p:spPr>
            <a:xfrm>
              <a:off x="0" y="-57150"/>
              <a:ext cx="440491" cy="497641"/>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3" name="Google Shape;433;p21"/>
          <p:cNvGrpSpPr/>
          <p:nvPr/>
        </p:nvGrpSpPr>
        <p:grpSpPr>
          <a:xfrm>
            <a:off x="11652357" y="4273698"/>
            <a:ext cx="1672490" cy="1889482"/>
            <a:chOff x="0" y="-57150"/>
            <a:chExt cx="440491" cy="497641"/>
          </a:xfrm>
        </p:grpSpPr>
        <p:sp>
          <p:nvSpPr>
            <p:cNvPr id="434" name="Google Shape;434;p21"/>
            <p:cNvSpPr/>
            <p:nvPr/>
          </p:nvSpPr>
          <p:spPr>
            <a:xfrm>
              <a:off x="0" y="0"/>
              <a:ext cx="440491" cy="440491"/>
            </a:xfrm>
            <a:custGeom>
              <a:rect b="b" l="l" r="r" t="t"/>
              <a:pathLst>
                <a:path extrusionOk="0" h="440491" w="440491">
                  <a:moveTo>
                    <a:pt x="138869" y="0"/>
                  </a:moveTo>
                  <a:lnTo>
                    <a:pt x="301622" y="0"/>
                  </a:lnTo>
                  <a:cubicBezTo>
                    <a:pt x="338452" y="0"/>
                    <a:pt x="373774" y="14631"/>
                    <a:pt x="399817" y="40674"/>
                  </a:cubicBezTo>
                  <a:cubicBezTo>
                    <a:pt x="425860" y="66717"/>
                    <a:pt x="440491" y="102039"/>
                    <a:pt x="440491" y="138869"/>
                  </a:cubicBezTo>
                  <a:lnTo>
                    <a:pt x="440491" y="301622"/>
                  </a:lnTo>
                  <a:cubicBezTo>
                    <a:pt x="440491" y="338452"/>
                    <a:pt x="425860" y="373774"/>
                    <a:pt x="399817" y="399817"/>
                  </a:cubicBezTo>
                  <a:cubicBezTo>
                    <a:pt x="373774" y="425860"/>
                    <a:pt x="338452" y="440491"/>
                    <a:pt x="301622" y="440491"/>
                  </a:cubicBezTo>
                  <a:lnTo>
                    <a:pt x="138869" y="440491"/>
                  </a:lnTo>
                  <a:cubicBezTo>
                    <a:pt x="102039" y="440491"/>
                    <a:pt x="66717" y="425860"/>
                    <a:pt x="40674" y="399817"/>
                  </a:cubicBezTo>
                  <a:cubicBezTo>
                    <a:pt x="14631" y="373774"/>
                    <a:pt x="0" y="338452"/>
                    <a:pt x="0" y="301622"/>
                  </a:cubicBezTo>
                  <a:lnTo>
                    <a:pt x="0" y="138869"/>
                  </a:lnTo>
                  <a:cubicBezTo>
                    <a:pt x="0" y="102039"/>
                    <a:pt x="14631" y="66717"/>
                    <a:pt x="40674" y="40674"/>
                  </a:cubicBezTo>
                  <a:cubicBezTo>
                    <a:pt x="66717" y="14631"/>
                    <a:pt x="102039" y="0"/>
                    <a:pt x="13886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21"/>
            <p:cNvSpPr txBox="1"/>
            <p:nvPr/>
          </p:nvSpPr>
          <p:spPr>
            <a:xfrm>
              <a:off x="0" y="-57150"/>
              <a:ext cx="440491" cy="497641"/>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6" name="Google Shape;436;p21"/>
          <p:cNvSpPr txBox="1"/>
          <p:nvPr/>
        </p:nvSpPr>
        <p:spPr>
          <a:xfrm>
            <a:off x="1981199" y="2678881"/>
            <a:ext cx="14325600" cy="55399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3600">
                <a:solidFill>
                  <a:srgbClr val="101419"/>
                </a:solidFill>
                <a:latin typeface="Poppins"/>
                <a:ea typeface="Poppins"/>
                <a:cs typeface="Poppins"/>
                <a:sym typeface="Poppins"/>
              </a:rPr>
              <a:t>Metode yang Umum Digunakan dalam Membuat KPI</a:t>
            </a:r>
            <a:endParaRPr/>
          </a:p>
        </p:txBody>
      </p:sp>
      <p:sp>
        <p:nvSpPr>
          <p:cNvPr id="437" name="Google Shape;437;p21"/>
          <p:cNvSpPr txBox="1"/>
          <p:nvPr/>
        </p:nvSpPr>
        <p:spPr>
          <a:xfrm>
            <a:off x="1295400" y="6905121"/>
            <a:ext cx="2171300" cy="15805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101419"/>
                </a:solidFill>
                <a:latin typeface="Roboto"/>
                <a:ea typeface="Roboto"/>
                <a:cs typeface="Roboto"/>
                <a:sym typeface="Roboto"/>
              </a:rPr>
              <a:t>KPI yang dibuat merupakan KPI yang jelas dan dapat dimengerti oleh setiap orang</a:t>
            </a:r>
            <a:endParaRPr/>
          </a:p>
        </p:txBody>
      </p:sp>
      <p:sp>
        <p:nvSpPr>
          <p:cNvPr id="438" name="Google Shape;438;p21"/>
          <p:cNvSpPr txBox="1"/>
          <p:nvPr/>
        </p:nvSpPr>
        <p:spPr>
          <a:xfrm>
            <a:off x="1371600" y="4610100"/>
            <a:ext cx="2196236"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200">
                <a:solidFill>
                  <a:schemeClr val="lt1"/>
                </a:solidFill>
                <a:latin typeface="Poppins"/>
                <a:ea typeface="Poppins"/>
                <a:cs typeface="Poppins"/>
                <a:sym typeface="Poppins"/>
              </a:rPr>
              <a:t>S</a:t>
            </a:r>
            <a:endParaRPr/>
          </a:p>
        </p:txBody>
      </p:sp>
      <p:grpSp>
        <p:nvGrpSpPr>
          <p:cNvPr id="439" name="Google Shape;439;p21"/>
          <p:cNvGrpSpPr/>
          <p:nvPr/>
        </p:nvGrpSpPr>
        <p:grpSpPr>
          <a:xfrm>
            <a:off x="14991985" y="4273698"/>
            <a:ext cx="1672490" cy="1889482"/>
            <a:chOff x="0" y="-57150"/>
            <a:chExt cx="440491" cy="497641"/>
          </a:xfrm>
        </p:grpSpPr>
        <p:sp>
          <p:nvSpPr>
            <p:cNvPr id="440" name="Google Shape;440;p21"/>
            <p:cNvSpPr/>
            <p:nvPr/>
          </p:nvSpPr>
          <p:spPr>
            <a:xfrm>
              <a:off x="0" y="0"/>
              <a:ext cx="440491" cy="440491"/>
            </a:xfrm>
            <a:custGeom>
              <a:rect b="b" l="l" r="r" t="t"/>
              <a:pathLst>
                <a:path extrusionOk="0" h="440491" w="440491">
                  <a:moveTo>
                    <a:pt x="138869" y="0"/>
                  </a:moveTo>
                  <a:lnTo>
                    <a:pt x="301622" y="0"/>
                  </a:lnTo>
                  <a:cubicBezTo>
                    <a:pt x="338452" y="0"/>
                    <a:pt x="373774" y="14631"/>
                    <a:pt x="399817" y="40674"/>
                  </a:cubicBezTo>
                  <a:cubicBezTo>
                    <a:pt x="425860" y="66717"/>
                    <a:pt x="440491" y="102039"/>
                    <a:pt x="440491" y="138869"/>
                  </a:cubicBezTo>
                  <a:lnTo>
                    <a:pt x="440491" y="301622"/>
                  </a:lnTo>
                  <a:cubicBezTo>
                    <a:pt x="440491" y="338452"/>
                    <a:pt x="425860" y="373774"/>
                    <a:pt x="399817" y="399817"/>
                  </a:cubicBezTo>
                  <a:cubicBezTo>
                    <a:pt x="373774" y="425860"/>
                    <a:pt x="338452" y="440491"/>
                    <a:pt x="301622" y="440491"/>
                  </a:cubicBezTo>
                  <a:lnTo>
                    <a:pt x="138869" y="440491"/>
                  </a:lnTo>
                  <a:cubicBezTo>
                    <a:pt x="102039" y="440491"/>
                    <a:pt x="66717" y="425860"/>
                    <a:pt x="40674" y="399817"/>
                  </a:cubicBezTo>
                  <a:cubicBezTo>
                    <a:pt x="14631" y="373774"/>
                    <a:pt x="0" y="338452"/>
                    <a:pt x="0" y="301622"/>
                  </a:cubicBezTo>
                  <a:lnTo>
                    <a:pt x="0" y="138869"/>
                  </a:lnTo>
                  <a:cubicBezTo>
                    <a:pt x="0" y="102039"/>
                    <a:pt x="14631" y="66717"/>
                    <a:pt x="40674" y="40674"/>
                  </a:cubicBezTo>
                  <a:cubicBezTo>
                    <a:pt x="66717" y="14631"/>
                    <a:pt x="102039" y="0"/>
                    <a:pt x="13886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21"/>
            <p:cNvSpPr txBox="1"/>
            <p:nvPr/>
          </p:nvSpPr>
          <p:spPr>
            <a:xfrm>
              <a:off x="0" y="-57150"/>
              <a:ext cx="440491" cy="497641"/>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2" name="Google Shape;442;p21"/>
          <p:cNvSpPr txBox="1"/>
          <p:nvPr/>
        </p:nvSpPr>
        <p:spPr>
          <a:xfrm>
            <a:off x="4711228" y="4610100"/>
            <a:ext cx="2196236"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200">
                <a:solidFill>
                  <a:schemeClr val="lt1"/>
                </a:solidFill>
                <a:latin typeface="Poppins"/>
                <a:ea typeface="Poppins"/>
                <a:cs typeface="Poppins"/>
                <a:sym typeface="Poppins"/>
              </a:rPr>
              <a:t>M</a:t>
            </a:r>
            <a:endParaRPr/>
          </a:p>
        </p:txBody>
      </p:sp>
      <p:sp>
        <p:nvSpPr>
          <p:cNvPr id="443" name="Google Shape;443;p21"/>
          <p:cNvSpPr txBox="1"/>
          <p:nvPr/>
        </p:nvSpPr>
        <p:spPr>
          <a:xfrm>
            <a:off x="8050856" y="4610100"/>
            <a:ext cx="2196236"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200">
                <a:solidFill>
                  <a:schemeClr val="lt1"/>
                </a:solidFill>
                <a:latin typeface="Poppins"/>
                <a:ea typeface="Poppins"/>
                <a:cs typeface="Poppins"/>
                <a:sym typeface="Poppins"/>
              </a:rPr>
              <a:t>A</a:t>
            </a:r>
            <a:endParaRPr/>
          </a:p>
        </p:txBody>
      </p:sp>
      <p:sp>
        <p:nvSpPr>
          <p:cNvPr id="444" name="Google Shape;444;p21"/>
          <p:cNvSpPr txBox="1"/>
          <p:nvPr/>
        </p:nvSpPr>
        <p:spPr>
          <a:xfrm>
            <a:off x="11390484" y="4610100"/>
            <a:ext cx="2196236"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200">
                <a:solidFill>
                  <a:schemeClr val="lt1"/>
                </a:solidFill>
                <a:latin typeface="Poppins"/>
                <a:ea typeface="Poppins"/>
                <a:cs typeface="Poppins"/>
                <a:sym typeface="Poppins"/>
              </a:rPr>
              <a:t>R</a:t>
            </a:r>
            <a:endParaRPr/>
          </a:p>
        </p:txBody>
      </p:sp>
      <p:sp>
        <p:nvSpPr>
          <p:cNvPr id="445" name="Google Shape;445;p21"/>
          <p:cNvSpPr txBox="1"/>
          <p:nvPr/>
        </p:nvSpPr>
        <p:spPr>
          <a:xfrm>
            <a:off x="14730112" y="4610100"/>
            <a:ext cx="2196236"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7200">
                <a:solidFill>
                  <a:schemeClr val="lt1"/>
                </a:solidFill>
                <a:latin typeface="Poppins"/>
                <a:ea typeface="Poppins"/>
                <a:cs typeface="Poppins"/>
                <a:sym typeface="Poppins"/>
              </a:rPr>
              <a:t>T</a:t>
            </a:r>
            <a:endParaRPr/>
          </a:p>
        </p:txBody>
      </p:sp>
      <p:sp>
        <p:nvSpPr>
          <p:cNvPr id="446" name="Google Shape;446;p21"/>
          <p:cNvSpPr txBox="1"/>
          <p:nvPr/>
        </p:nvSpPr>
        <p:spPr>
          <a:xfrm>
            <a:off x="1633473" y="5676900"/>
            <a:ext cx="1672491" cy="30457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2000">
                <a:solidFill>
                  <a:schemeClr val="lt1"/>
                </a:solidFill>
                <a:latin typeface="Roboto"/>
                <a:ea typeface="Roboto"/>
                <a:cs typeface="Roboto"/>
                <a:sym typeface="Roboto"/>
              </a:rPr>
              <a:t>Specific</a:t>
            </a:r>
            <a:endParaRPr/>
          </a:p>
        </p:txBody>
      </p:sp>
      <p:sp>
        <p:nvSpPr>
          <p:cNvPr id="447" name="Google Shape;447;p21"/>
          <p:cNvSpPr txBox="1"/>
          <p:nvPr/>
        </p:nvSpPr>
        <p:spPr>
          <a:xfrm>
            <a:off x="4973101" y="5636066"/>
            <a:ext cx="1672491" cy="30457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2000">
                <a:solidFill>
                  <a:schemeClr val="lt1"/>
                </a:solidFill>
                <a:latin typeface="Roboto"/>
                <a:ea typeface="Roboto"/>
                <a:cs typeface="Roboto"/>
                <a:sym typeface="Roboto"/>
              </a:rPr>
              <a:t>Measurable</a:t>
            </a:r>
            <a:endParaRPr/>
          </a:p>
        </p:txBody>
      </p:sp>
      <p:sp>
        <p:nvSpPr>
          <p:cNvPr id="448" name="Google Shape;448;p21"/>
          <p:cNvSpPr txBox="1"/>
          <p:nvPr/>
        </p:nvSpPr>
        <p:spPr>
          <a:xfrm>
            <a:off x="8312729" y="5605325"/>
            <a:ext cx="1672491" cy="30457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2000">
                <a:solidFill>
                  <a:schemeClr val="lt1"/>
                </a:solidFill>
                <a:latin typeface="Roboto"/>
                <a:ea typeface="Roboto"/>
                <a:cs typeface="Roboto"/>
                <a:sym typeface="Roboto"/>
              </a:rPr>
              <a:t>Attainable</a:t>
            </a:r>
            <a:endParaRPr/>
          </a:p>
        </p:txBody>
      </p:sp>
      <p:sp>
        <p:nvSpPr>
          <p:cNvPr id="449" name="Google Shape;449;p21"/>
          <p:cNvSpPr txBox="1"/>
          <p:nvPr/>
        </p:nvSpPr>
        <p:spPr>
          <a:xfrm>
            <a:off x="11652357" y="5710471"/>
            <a:ext cx="1672491" cy="30457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2000">
                <a:solidFill>
                  <a:schemeClr val="lt1"/>
                </a:solidFill>
                <a:latin typeface="Roboto"/>
                <a:ea typeface="Roboto"/>
                <a:cs typeface="Roboto"/>
                <a:sym typeface="Roboto"/>
              </a:rPr>
              <a:t>Relevant</a:t>
            </a:r>
            <a:endParaRPr/>
          </a:p>
        </p:txBody>
      </p:sp>
      <p:sp>
        <p:nvSpPr>
          <p:cNvPr id="450" name="Google Shape;450;p21"/>
          <p:cNvSpPr txBox="1"/>
          <p:nvPr/>
        </p:nvSpPr>
        <p:spPr>
          <a:xfrm>
            <a:off x="14991985" y="5630517"/>
            <a:ext cx="1672491" cy="30457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2000">
                <a:solidFill>
                  <a:schemeClr val="lt1"/>
                </a:solidFill>
                <a:latin typeface="Roboto"/>
                <a:ea typeface="Roboto"/>
                <a:cs typeface="Roboto"/>
                <a:sym typeface="Roboto"/>
              </a:rPr>
              <a:t>Time Bond</a:t>
            </a:r>
            <a:endParaRPr/>
          </a:p>
        </p:txBody>
      </p:sp>
      <p:sp>
        <p:nvSpPr>
          <p:cNvPr id="451" name="Google Shape;451;p21"/>
          <p:cNvSpPr txBox="1"/>
          <p:nvPr/>
        </p:nvSpPr>
        <p:spPr>
          <a:xfrm>
            <a:off x="4862595" y="6905121"/>
            <a:ext cx="1843005" cy="1259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101419"/>
                </a:solidFill>
                <a:latin typeface="Roboto"/>
                <a:ea typeface="Roboto"/>
                <a:cs typeface="Roboto"/>
                <a:sym typeface="Roboto"/>
              </a:rPr>
              <a:t>KPI yang dibuat dapat diukur dengan cara yang obyektif</a:t>
            </a:r>
            <a:endParaRPr sz="1800">
              <a:solidFill>
                <a:srgbClr val="101419"/>
              </a:solidFill>
              <a:latin typeface="Roboto"/>
              <a:ea typeface="Roboto"/>
              <a:cs typeface="Roboto"/>
              <a:sym typeface="Roboto"/>
            </a:endParaRPr>
          </a:p>
        </p:txBody>
      </p:sp>
      <p:sp>
        <p:nvSpPr>
          <p:cNvPr id="452" name="Google Shape;452;p21"/>
          <p:cNvSpPr txBox="1"/>
          <p:nvPr/>
        </p:nvSpPr>
        <p:spPr>
          <a:xfrm>
            <a:off x="7845196" y="6905121"/>
            <a:ext cx="2518004" cy="19011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101419"/>
                </a:solidFill>
                <a:latin typeface="Roboto"/>
                <a:ea typeface="Roboto"/>
                <a:cs typeface="Roboto"/>
                <a:sym typeface="Roboto"/>
              </a:rPr>
              <a:t>KPI yang dibuat merupakan KPI yang dapat dicapai oleh setiap orang sesuai dengan kemampuan dan kebutuhan</a:t>
            </a:r>
            <a:endParaRPr sz="1800">
              <a:solidFill>
                <a:srgbClr val="101419"/>
              </a:solidFill>
              <a:latin typeface="Roboto"/>
              <a:ea typeface="Roboto"/>
              <a:cs typeface="Roboto"/>
              <a:sym typeface="Roboto"/>
            </a:endParaRPr>
          </a:p>
        </p:txBody>
      </p:sp>
      <p:sp>
        <p:nvSpPr>
          <p:cNvPr id="453" name="Google Shape;453;p21"/>
          <p:cNvSpPr txBox="1"/>
          <p:nvPr/>
        </p:nvSpPr>
        <p:spPr>
          <a:xfrm>
            <a:off x="11506200" y="6905121"/>
            <a:ext cx="1864718" cy="19011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101419"/>
                </a:solidFill>
                <a:latin typeface="Roboto"/>
                <a:ea typeface="Roboto"/>
                <a:cs typeface="Roboto"/>
                <a:sym typeface="Roboto"/>
              </a:rPr>
              <a:t>KPI yang dibuat harus berkaitan dengan kinerja perusahaan dan orang yang menerima KPI</a:t>
            </a:r>
            <a:endParaRPr/>
          </a:p>
        </p:txBody>
      </p:sp>
      <p:sp>
        <p:nvSpPr>
          <p:cNvPr id="454" name="Google Shape;454;p21"/>
          <p:cNvSpPr txBox="1"/>
          <p:nvPr/>
        </p:nvSpPr>
        <p:spPr>
          <a:xfrm>
            <a:off x="15011400" y="6905121"/>
            <a:ext cx="1672491" cy="1259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101419"/>
                </a:solidFill>
                <a:latin typeface="Roboto"/>
                <a:ea typeface="Roboto"/>
                <a:cs typeface="Roboto"/>
                <a:sym typeface="Roboto"/>
              </a:rPr>
              <a:t>KPI yang dibuat harus dibatasi dalam kurun waktu tertentu</a:t>
            </a:r>
            <a:endParaRPr sz="1800">
              <a:solidFill>
                <a:srgbClr val="101419"/>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3"/>
          <p:cNvGrpSpPr/>
          <p:nvPr/>
        </p:nvGrpSpPr>
        <p:grpSpPr>
          <a:xfrm>
            <a:off x="-633244" y="-511542"/>
            <a:ext cx="9778316" cy="5655042"/>
            <a:chOff x="0" y="-38100"/>
            <a:chExt cx="2575359" cy="1489394"/>
          </a:xfrm>
        </p:grpSpPr>
        <p:sp>
          <p:nvSpPr>
            <p:cNvPr id="130" name="Google Shape;130;p3"/>
            <p:cNvSpPr/>
            <p:nvPr/>
          </p:nvSpPr>
          <p:spPr>
            <a:xfrm>
              <a:off x="0" y="0"/>
              <a:ext cx="2575359" cy="1451294"/>
            </a:xfrm>
            <a:custGeom>
              <a:rect b="b" l="l" r="r" t="t"/>
              <a:pathLst>
                <a:path extrusionOk="0" h="1451294" w="2575359">
                  <a:moveTo>
                    <a:pt x="0" y="0"/>
                  </a:moveTo>
                  <a:lnTo>
                    <a:pt x="2575359" y="0"/>
                  </a:lnTo>
                  <a:lnTo>
                    <a:pt x="2575359" y="1451294"/>
                  </a:lnTo>
                  <a:lnTo>
                    <a:pt x="0" y="1451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3"/>
            <p:cNvSpPr txBox="1"/>
            <p:nvPr/>
          </p:nvSpPr>
          <p:spPr>
            <a:xfrm>
              <a:off x="0" y="-38100"/>
              <a:ext cx="2575359" cy="14893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 name="Google Shape;132;p3"/>
          <p:cNvGrpSpPr/>
          <p:nvPr/>
        </p:nvGrpSpPr>
        <p:grpSpPr>
          <a:xfrm>
            <a:off x="9145073" y="4978937"/>
            <a:ext cx="10351029" cy="5791383"/>
            <a:chOff x="0" y="-38100"/>
            <a:chExt cx="2726197" cy="1525302"/>
          </a:xfrm>
        </p:grpSpPr>
        <p:sp>
          <p:nvSpPr>
            <p:cNvPr id="133" name="Google Shape;133;p3"/>
            <p:cNvSpPr/>
            <p:nvPr/>
          </p:nvSpPr>
          <p:spPr>
            <a:xfrm>
              <a:off x="0" y="0"/>
              <a:ext cx="2726197" cy="1487202"/>
            </a:xfrm>
            <a:custGeom>
              <a:rect b="b" l="l" r="r" t="t"/>
              <a:pathLst>
                <a:path extrusionOk="0" h="1487202" w="2726197">
                  <a:moveTo>
                    <a:pt x="0" y="0"/>
                  </a:moveTo>
                  <a:lnTo>
                    <a:pt x="2726197" y="0"/>
                  </a:lnTo>
                  <a:lnTo>
                    <a:pt x="2726197" y="1487202"/>
                  </a:lnTo>
                  <a:lnTo>
                    <a:pt x="0" y="14872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3"/>
            <p:cNvSpPr txBox="1"/>
            <p:nvPr/>
          </p:nvSpPr>
          <p:spPr>
            <a:xfrm>
              <a:off x="0" y="-38100"/>
              <a:ext cx="2726197" cy="15253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 name="Google Shape;135;p3"/>
          <p:cNvGrpSpPr/>
          <p:nvPr/>
        </p:nvGrpSpPr>
        <p:grpSpPr>
          <a:xfrm>
            <a:off x="1030846" y="874932"/>
            <a:ext cx="16228454" cy="8374261"/>
            <a:chOff x="0" y="-38100"/>
            <a:chExt cx="4274161" cy="2205567"/>
          </a:xfrm>
        </p:grpSpPr>
        <p:sp>
          <p:nvSpPr>
            <p:cNvPr id="136" name="Google Shape;136;p3"/>
            <p:cNvSpPr/>
            <p:nvPr/>
          </p:nvSpPr>
          <p:spPr>
            <a:xfrm>
              <a:off x="0" y="0"/>
              <a:ext cx="4274161" cy="2167467"/>
            </a:xfrm>
            <a:custGeom>
              <a:rect b="b" l="l" r="r" t="t"/>
              <a:pathLst>
                <a:path extrusionOk="0" h="2167467" w="4274161">
                  <a:moveTo>
                    <a:pt x="0" y="0"/>
                  </a:moveTo>
                  <a:lnTo>
                    <a:pt x="4274161" y="0"/>
                  </a:lnTo>
                  <a:lnTo>
                    <a:pt x="4274161" y="2167467"/>
                  </a:lnTo>
                  <a:lnTo>
                    <a:pt x="0" y="2167467"/>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3"/>
            <p:cNvSpPr txBox="1"/>
            <p:nvPr/>
          </p:nvSpPr>
          <p:spPr>
            <a:xfrm>
              <a:off x="0" y="-38100"/>
              <a:ext cx="4274161"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 name="Google Shape;138;p3"/>
          <p:cNvGrpSpPr/>
          <p:nvPr/>
        </p:nvGrpSpPr>
        <p:grpSpPr>
          <a:xfrm>
            <a:off x="-312276" y="-416182"/>
            <a:ext cx="1343122" cy="1444882"/>
            <a:chOff x="0" y="-38100"/>
            <a:chExt cx="353744" cy="380545"/>
          </a:xfrm>
        </p:grpSpPr>
        <p:sp>
          <p:nvSpPr>
            <p:cNvPr id="139" name="Google Shape;139;p3"/>
            <p:cNvSpPr/>
            <p:nvPr/>
          </p:nvSpPr>
          <p:spPr>
            <a:xfrm>
              <a:off x="0" y="0"/>
              <a:ext cx="353744" cy="342445"/>
            </a:xfrm>
            <a:custGeom>
              <a:rect b="b" l="l" r="r" t="t"/>
              <a:pathLst>
                <a:path extrusionOk="0" h="342445" w="353744">
                  <a:moveTo>
                    <a:pt x="0" y="0"/>
                  </a:moveTo>
                  <a:lnTo>
                    <a:pt x="353744" y="0"/>
                  </a:lnTo>
                  <a:lnTo>
                    <a:pt x="353744" y="342445"/>
                  </a:lnTo>
                  <a:lnTo>
                    <a:pt x="0" y="342445"/>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3"/>
            <p:cNvSpPr txBox="1"/>
            <p:nvPr/>
          </p:nvSpPr>
          <p:spPr>
            <a:xfrm>
              <a:off x="0" y="-38100"/>
              <a:ext cx="353744" cy="3805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1" name="Google Shape;141;p3"/>
          <p:cNvGrpSpPr/>
          <p:nvPr/>
        </p:nvGrpSpPr>
        <p:grpSpPr>
          <a:xfrm>
            <a:off x="17259300" y="9113639"/>
            <a:ext cx="1343122" cy="1444882"/>
            <a:chOff x="0" y="-38100"/>
            <a:chExt cx="353744" cy="380545"/>
          </a:xfrm>
        </p:grpSpPr>
        <p:sp>
          <p:nvSpPr>
            <p:cNvPr id="142" name="Google Shape;142;p3"/>
            <p:cNvSpPr/>
            <p:nvPr/>
          </p:nvSpPr>
          <p:spPr>
            <a:xfrm>
              <a:off x="0" y="0"/>
              <a:ext cx="353744" cy="342445"/>
            </a:xfrm>
            <a:custGeom>
              <a:rect b="b" l="l" r="r" t="t"/>
              <a:pathLst>
                <a:path extrusionOk="0" h="342445" w="353744">
                  <a:moveTo>
                    <a:pt x="0" y="0"/>
                  </a:moveTo>
                  <a:lnTo>
                    <a:pt x="353744" y="0"/>
                  </a:lnTo>
                  <a:lnTo>
                    <a:pt x="353744" y="342445"/>
                  </a:lnTo>
                  <a:lnTo>
                    <a:pt x="0" y="342445"/>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3"/>
            <p:cNvSpPr txBox="1"/>
            <p:nvPr/>
          </p:nvSpPr>
          <p:spPr>
            <a:xfrm>
              <a:off x="0" y="-38100"/>
              <a:ext cx="353744" cy="3805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3"/>
          <p:cNvSpPr txBox="1"/>
          <p:nvPr/>
        </p:nvSpPr>
        <p:spPr>
          <a:xfrm>
            <a:off x="3256193" y="4404836"/>
            <a:ext cx="11775614"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Montserrat"/>
                <a:ea typeface="Montserrat"/>
                <a:cs typeface="Montserrat"/>
                <a:sym typeface="Montserrat"/>
              </a:rPr>
              <a:t>CRITICAL SUCCESS FACTORS (CSFs)</a:t>
            </a:r>
            <a:endParaRPr/>
          </a:p>
        </p:txBody>
      </p:sp>
      <p:cxnSp>
        <p:nvCxnSpPr>
          <p:cNvPr id="145" name="Google Shape;145;p3"/>
          <p:cNvCxnSpPr/>
          <p:nvPr/>
        </p:nvCxnSpPr>
        <p:spPr>
          <a:xfrm>
            <a:off x="16446781" y="660636"/>
            <a:ext cx="812519" cy="0"/>
          </a:xfrm>
          <a:prstGeom prst="straightConnector1">
            <a:avLst/>
          </a:prstGeom>
          <a:noFill/>
          <a:ln cap="rnd" cmpd="sng" w="19050">
            <a:solidFill>
              <a:srgbClr val="598196"/>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4"/>
          <p:cNvGrpSpPr/>
          <p:nvPr/>
        </p:nvGrpSpPr>
        <p:grpSpPr>
          <a:xfrm>
            <a:off x="500949" y="500949"/>
            <a:ext cx="17286102" cy="9285102"/>
            <a:chOff x="0" y="0"/>
            <a:chExt cx="4552718" cy="2445459"/>
          </a:xfrm>
        </p:grpSpPr>
        <p:sp>
          <p:nvSpPr>
            <p:cNvPr id="151" name="Google Shape;151;p4"/>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3" name="Google Shape;153;p4"/>
          <p:cNvSpPr/>
          <p:nvPr/>
        </p:nvSpPr>
        <p:spPr>
          <a:xfrm>
            <a:off x="1159511" y="1162050"/>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4"/>
          <p:cNvSpPr/>
          <p:nvPr/>
        </p:nvSpPr>
        <p:spPr>
          <a:xfrm>
            <a:off x="2141804" y="2013585"/>
            <a:ext cx="6259830" cy="625983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0" l="-25046" r="-2504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4"/>
          <p:cNvSpPr txBox="1"/>
          <p:nvPr/>
        </p:nvSpPr>
        <p:spPr>
          <a:xfrm>
            <a:off x="9448801" y="2615565"/>
            <a:ext cx="8038516"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dk1"/>
                </a:solidFill>
                <a:latin typeface="Poppins"/>
                <a:ea typeface="Poppins"/>
                <a:cs typeface="Poppins"/>
                <a:sym typeface="Poppins"/>
              </a:rPr>
              <a:t>Critical Success Factors (CSF)</a:t>
            </a:r>
            <a:endParaRPr b="1" sz="4000">
              <a:solidFill>
                <a:srgbClr val="101419"/>
              </a:solidFill>
              <a:latin typeface="Poppins"/>
              <a:ea typeface="Poppins"/>
              <a:cs typeface="Poppins"/>
              <a:sym typeface="Poppins"/>
            </a:endParaRPr>
          </a:p>
        </p:txBody>
      </p:sp>
      <p:sp>
        <p:nvSpPr>
          <p:cNvPr id="156" name="Google Shape;156;p4"/>
          <p:cNvSpPr txBox="1"/>
          <p:nvPr/>
        </p:nvSpPr>
        <p:spPr>
          <a:xfrm>
            <a:off x="9448800" y="3695700"/>
            <a:ext cx="8147167" cy="369331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Rockart (1997) mendefinisikan </a:t>
            </a:r>
            <a:r>
              <a:rPr b="1" lang="en-US" sz="2000">
                <a:solidFill>
                  <a:schemeClr val="dk1"/>
                </a:solidFill>
                <a:latin typeface="Open Sans"/>
                <a:ea typeface="Open Sans"/>
                <a:cs typeface="Open Sans"/>
                <a:sym typeface="Open Sans"/>
              </a:rPr>
              <a:t>CSF</a:t>
            </a:r>
            <a:r>
              <a:rPr lang="en-US" sz="2000">
                <a:solidFill>
                  <a:schemeClr val="dk1"/>
                </a:solidFill>
                <a:latin typeface="Open Sans"/>
                <a:ea typeface="Open Sans"/>
                <a:cs typeface="Open Sans"/>
                <a:sym typeface="Open Sans"/>
              </a:rPr>
              <a:t> sebagai.. </a:t>
            </a:r>
            <a:endParaRPr/>
          </a:p>
          <a:p>
            <a:pPr indent="0" lvl="0" marL="0" marR="0" rtl="0" algn="l">
              <a:spcBef>
                <a:spcPts val="0"/>
              </a:spcBef>
              <a:spcAft>
                <a:spcPts val="0"/>
              </a:spcAft>
              <a:buNone/>
            </a:pPr>
            <a:r>
              <a:rPr i="1" lang="en-US" sz="2000">
                <a:solidFill>
                  <a:schemeClr val="dk1"/>
                </a:solidFill>
                <a:latin typeface="Open Sans"/>
                <a:ea typeface="Open Sans"/>
                <a:cs typeface="Open Sans"/>
                <a:sym typeface="Open Sans"/>
              </a:rPr>
              <a:t>"sejumlah area terbatas di mana jika hasilnya memuaskan, maka akan memastikan kinerja kompetitif yang sukses bagi organisasi.“</a:t>
            </a:r>
            <a:endParaRPr/>
          </a:p>
          <a:p>
            <a:pPr indent="0" lvl="0" marL="0" marR="0" rtl="0" algn="l">
              <a:spcBef>
                <a:spcPts val="0"/>
              </a:spcBef>
              <a:spcAft>
                <a:spcPts val="0"/>
              </a:spcAft>
              <a:buNone/>
            </a:pPr>
            <a:r>
              <a:t/>
            </a:r>
            <a:endParaRPr i="1" sz="1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*Pertama kali dikembangkan di MIT pada tahun 1970-an.</a:t>
            </a:r>
            <a:endParaRPr/>
          </a:p>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Analisis CSF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Mengidentifikasi apa yang harus dilakukan atau diubah, agar dapat mencapai tujuan, termasuk informasi baru dan/atau sistem yang diperlukan.</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p:txBody>
      </p:sp>
      <p:grpSp>
        <p:nvGrpSpPr>
          <p:cNvPr id="157" name="Google Shape;157;p4"/>
          <p:cNvGrpSpPr/>
          <p:nvPr/>
        </p:nvGrpSpPr>
        <p:grpSpPr>
          <a:xfrm>
            <a:off x="9639884" y="7608749"/>
            <a:ext cx="3253156" cy="963751"/>
            <a:chOff x="0" y="-57150"/>
            <a:chExt cx="856798" cy="253828"/>
          </a:xfrm>
        </p:grpSpPr>
        <p:sp>
          <p:nvSpPr>
            <p:cNvPr id="158" name="Google Shape;158;p4"/>
            <p:cNvSpPr/>
            <p:nvPr/>
          </p:nvSpPr>
          <p:spPr>
            <a:xfrm>
              <a:off x="0" y="0"/>
              <a:ext cx="856798" cy="196678"/>
            </a:xfrm>
            <a:custGeom>
              <a:rect b="b" l="l" r="r" t="t"/>
              <a:pathLst>
                <a:path extrusionOk="0" h="196678" w="856798">
                  <a:moveTo>
                    <a:pt x="98339" y="0"/>
                  </a:moveTo>
                  <a:lnTo>
                    <a:pt x="758460" y="0"/>
                  </a:lnTo>
                  <a:cubicBezTo>
                    <a:pt x="812770" y="0"/>
                    <a:pt x="856798" y="44028"/>
                    <a:pt x="856798" y="98339"/>
                  </a:cubicBezTo>
                  <a:lnTo>
                    <a:pt x="856798" y="98339"/>
                  </a:lnTo>
                  <a:cubicBezTo>
                    <a:pt x="856798" y="124420"/>
                    <a:pt x="846438" y="149433"/>
                    <a:pt x="827995" y="167875"/>
                  </a:cubicBezTo>
                  <a:cubicBezTo>
                    <a:pt x="809553" y="186317"/>
                    <a:pt x="784541" y="196678"/>
                    <a:pt x="758460" y="196678"/>
                  </a:cubicBezTo>
                  <a:lnTo>
                    <a:pt x="98339" y="196678"/>
                  </a:lnTo>
                  <a:cubicBezTo>
                    <a:pt x="44028" y="196678"/>
                    <a:pt x="0" y="152650"/>
                    <a:pt x="0" y="98339"/>
                  </a:cubicBezTo>
                  <a:lnTo>
                    <a:pt x="0" y="98339"/>
                  </a:lnTo>
                  <a:cubicBezTo>
                    <a:pt x="0" y="44028"/>
                    <a:pt x="44028" y="0"/>
                    <a:pt x="9833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4"/>
            <p:cNvSpPr txBox="1"/>
            <p:nvPr/>
          </p:nvSpPr>
          <p:spPr>
            <a:xfrm>
              <a:off x="0" y="-57150"/>
              <a:ext cx="856798" cy="253828"/>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0" name="Google Shape;160;p4"/>
          <p:cNvSpPr txBox="1"/>
          <p:nvPr/>
        </p:nvSpPr>
        <p:spPr>
          <a:xfrm>
            <a:off x="10162749" y="7953375"/>
            <a:ext cx="3045000" cy="369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400">
                <a:solidFill>
                  <a:srgbClr val="F5F7F7"/>
                </a:solidFill>
                <a:latin typeface="Poppins"/>
                <a:ea typeface="Poppins"/>
                <a:cs typeface="Poppins"/>
                <a:sym typeface="Poppins"/>
              </a:rPr>
              <a:t>LETS SEE MORE</a:t>
            </a:r>
            <a:endParaRPr/>
          </a:p>
        </p:txBody>
      </p:sp>
      <p:cxnSp>
        <p:nvCxnSpPr>
          <p:cNvPr id="161" name="Google Shape;161;p4"/>
          <p:cNvCxnSpPr/>
          <p:nvPr/>
        </p:nvCxnSpPr>
        <p:spPr>
          <a:xfrm>
            <a:off x="13473272" y="8184832"/>
            <a:ext cx="2230963" cy="0"/>
          </a:xfrm>
          <a:prstGeom prst="straightConnector1">
            <a:avLst/>
          </a:prstGeom>
          <a:noFill/>
          <a:ln cap="flat" cmpd="sng" w="28575">
            <a:solidFill>
              <a:srgbClr val="598196"/>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pSp>
        <p:nvGrpSpPr>
          <p:cNvPr id="166" name="Google Shape;166;p5"/>
          <p:cNvGrpSpPr/>
          <p:nvPr/>
        </p:nvGrpSpPr>
        <p:grpSpPr>
          <a:xfrm>
            <a:off x="-274424" y="884039"/>
            <a:ext cx="13667183" cy="6606716"/>
            <a:chOff x="0" y="-38100"/>
            <a:chExt cx="3599587" cy="1740040"/>
          </a:xfrm>
        </p:grpSpPr>
        <p:sp>
          <p:nvSpPr>
            <p:cNvPr id="167" name="Google Shape;167;p5"/>
            <p:cNvSpPr/>
            <p:nvPr/>
          </p:nvSpPr>
          <p:spPr>
            <a:xfrm>
              <a:off x="0" y="0"/>
              <a:ext cx="3599587" cy="1701940"/>
            </a:xfrm>
            <a:custGeom>
              <a:rect b="b" l="l" r="r" t="t"/>
              <a:pathLst>
                <a:path extrusionOk="0" h="1701940" w="3599587">
                  <a:moveTo>
                    <a:pt x="0" y="0"/>
                  </a:moveTo>
                  <a:lnTo>
                    <a:pt x="3599587" y="0"/>
                  </a:lnTo>
                  <a:lnTo>
                    <a:pt x="3599587" y="1701940"/>
                  </a:lnTo>
                  <a:lnTo>
                    <a:pt x="0" y="1701940"/>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5"/>
            <p:cNvSpPr txBox="1"/>
            <p:nvPr/>
          </p:nvSpPr>
          <p:spPr>
            <a:xfrm>
              <a:off x="0" y="-38100"/>
              <a:ext cx="3599587" cy="174004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9" name="Google Shape;169;p5"/>
          <p:cNvSpPr/>
          <p:nvPr/>
        </p:nvSpPr>
        <p:spPr>
          <a:xfrm>
            <a:off x="9526217" y="1903735"/>
            <a:ext cx="7733083" cy="6113288"/>
          </a:xfrm>
          <a:custGeom>
            <a:rect b="b" l="l" r="r" t="t"/>
            <a:pathLst>
              <a:path extrusionOk="0" h="856277" w="1083159">
                <a:moveTo>
                  <a:pt x="0" y="0"/>
                </a:moveTo>
                <a:lnTo>
                  <a:pt x="1083159" y="0"/>
                </a:lnTo>
                <a:lnTo>
                  <a:pt x="1083159" y="856277"/>
                </a:lnTo>
                <a:lnTo>
                  <a:pt x="0" y="856277"/>
                </a:lnTo>
                <a:close/>
              </a:path>
            </a:pathLst>
          </a:custGeom>
          <a:blipFill rotWithShape="1">
            <a:blip r:embed="rId3">
              <a:alphaModFix/>
            </a:blip>
            <a:stretch>
              <a:fillRect b="0" l="-9327" r="-932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5"/>
          <p:cNvSpPr txBox="1"/>
          <p:nvPr/>
        </p:nvSpPr>
        <p:spPr>
          <a:xfrm>
            <a:off x="1419328" y="2765782"/>
            <a:ext cx="7342714" cy="6362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b="1" sz="4800">
              <a:solidFill>
                <a:srgbClr val="FFFFFF"/>
              </a:solidFill>
              <a:latin typeface="Montserrat"/>
              <a:ea typeface="Montserrat"/>
              <a:cs typeface="Montserrat"/>
              <a:sym typeface="Montserrat"/>
            </a:endParaRPr>
          </a:p>
        </p:txBody>
      </p:sp>
      <p:sp>
        <p:nvSpPr>
          <p:cNvPr id="171" name="Google Shape;171;p5"/>
          <p:cNvSpPr txBox="1"/>
          <p:nvPr/>
        </p:nvSpPr>
        <p:spPr>
          <a:xfrm>
            <a:off x="1419327" y="2329348"/>
            <a:ext cx="8106889"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200">
                <a:solidFill>
                  <a:srgbClr val="FFFFFF"/>
                </a:solidFill>
                <a:latin typeface="Poppins"/>
                <a:ea typeface="Poppins"/>
                <a:cs typeface="Poppins"/>
                <a:sym typeface="Poppins"/>
              </a:rPr>
              <a:t>MANFAAT DARI PROSES CRITICAL SUCCESS FACTORS (CSF) : </a:t>
            </a:r>
            <a:endParaRPr/>
          </a:p>
        </p:txBody>
      </p:sp>
      <p:sp>
        <p:nvSpPr>
          <p:cNvPr id="172" name="Google Shape;172;p5"/>
          <p:cNvSpPr txBox="1"/>
          <p:nvPr/>
        </p:nvSpPr>
        <p:spPr>
          <a:xfrm>
            <a:off x="1419328" y="4357688"/>
            <a:ext cx="6761278" cy="2244204"/>
          </a:xfrm>
          <a:prstGeom prst="rect">
            <a:avLst/>
          </a:prstGeom>
          <a:noFill/>
          <a:ln>
            <a:noFill/>
          </a:ln>
        </p:spPr>
        <p:txBody>
          <a:bodyPr anchorCtr="0" anchor="t" bIns="0" lIns="0" spcFirstLastPara="1" rIns="0" wrap="square" tIns="0">
            <a:spAutoFit/>
          </a:bodyPr>
          <a:lstStyle/>
          <a:p>
            <a:pPr indent="-342900" lvl="0" marL="342900" marR="0" rtl="0" algn="l">
              <a:lnSpc>
                <a:spcPct val="120000"/>
              </a:lnSpc>
              <a:spcBef>
                <a:spcPts val="0"/>
              </a:spcBef>
              <a:spcAft>
                <a:spcPts val="0"/>
              </a:spcAft>
              <a:buClr>
                <a:srgbClr val="FFFFFF"/>
              </a:buClr>
              <a:buSzPts val="2100"/>
              <a:buFont typeface="Arial"/>
              <a:buChar char="•"/>
            </a:pPr>
            <a:r>
              <a:rPr lang="en-US" sz="2100">
                <a:solidFill>
                  <a:srgbClr val="FFFFFF"/>
                </a:solidFill>
                <a:latin typeface="Open Sans"/>
                <a:ea typeface="Open Sans"/>
                <a:cs typeface="Open Sans"/>
                <a:sym typeface="Open Sans"/>
              </a:rPr>
              <a:t>Melibatkan manajemen senior</a:t>
            </a:r>
            <a:endParaRPr/>
          </a:p>
          <a:p>
            <a:pPr indent="-342900" lvl="0" marL="342900" marR="0" rtl="0" algn="l">
              <a:lnSpc>
                <a:spcPct val="120000"/>
              </a:lnSpc>
              <a:spcBef>
                <a:spcPts val="0"/>
              </a:spcBef>
              <a:spcAft>
                <a:spcPts val="0"/>
              </a:spcAft>
              <a:buClr>
                <a:srgbClr val="FFFFFF"/>
              </a:buClr>
              <a:buSzPts val="2100"/>
              <a:buFont typeface="Arial"/>
              <a:buChar char="•"/>
            </a:pPr>
            <a:r>
              <a:rPr lang="en-US" sz="2100">
                <a:solidFill>
                  <a:srgbClr val="FFFFFF"/>
                </a:solidFill>
                <a:latin typeface="Open Sans"/>
                <a:ea typeface="Open Sans"/>
                <a:cs typeface="Open Sans"/>
                <a:sym typeface="Open Sans"/>
              </a:rPr>
              <a:t>Menyediakan rencana IS/IT berdasarkan consensus</a:t>
            </a:r>
            <a:endParaRPr/>
          </a:p>
          <a:p>
            <a:pPr indent="-342900" lvl="0" marL="342900" marR="0" rtl="0" algn="l">
              <a:lnSpc>
                <a:spcPct val="120000"/>
              </a:lnSpc>
              <a:spcBef>
                <a:spcPts val="0"/>
              </a:spcBef>
              <a:spcAft>
                <a:spcPts val="0"/>
              </a:spcAft>
              <a:buClr>
                <a:srgbClr val="FFFFFF"/>
              </a:buClr>
              <a:buSzPts val="2100"/>
              <a:buFont typeface="Arial"/>
              <a:buChar char="•"/>
            </a:pPr>
            <a:r>
              <a:rPr lang="en-US" sz="2100">
                <a:solidFill>
                  <a:srgbClr val="FFFFFF"/>
                </a:solidFill>
                <a:latin typeface="Open Sans"/>
                <a:ea typeface="Open Sans"/>
                <a:cs typeface="Open Sans"/>
                <a:sym typeface="Open Sans"/>
              </a:rPr>
              <a:t>Bertindak sebagai katalisator</a:t>
            </a:r>
            <a:endParaRPr sz="2100">
              <a:solidFill>
                <a:srgbClr val="FFFFFF"/>
              </a:solidFill>
              <a:latin typeface="Open Sans"/>
              <a:ea typeface="Open Sans"/>
              <a:cs typeface="Open Sans"/>
              <a:sym typeface="Open Sans"/>
            </a:endParaRPr>
          </a:p>
          <a:p>
            <a:pPr indent="-342900" lvl="0" marL="342900" marR="0" rtl="0" algn="l">
              <a:lnSpc>
                <a:spcPct val="120000"/>
              </a:lnSpc>
              <a:spcBef>
                <a:spcPts val="0"/>
              </a:spcBef>
              <a:spcAft>
                <a:spcPts val="0"/>
              </a:spcAft>
              <a:buClr>
                <a:srgbClr val="FFFFFF"/>
              </a:buClr>
              <a:buSzPts val="2100"/>
              <a:buFont typeface="Arial"/>
              <a:buChar char="•"/>
            </a:pPr>
            <a:r>
              <a:rPr lang="en-US" sz="2100">
                <a:solidFill>
                  <a:srgbClr val="FFFFFF"/>
                </a:solidFill>
                <a:latin typeface="Open Sans"/>
                <a:ea typeface="Open Sans"/>
                <a:cs typeface="Open Sans"/>
                <a:sym typeface="Open Sans"/>
              </a:rPr>
              <a:t>Menyelaraskan proyek IS dengan strategi bisnis</a:t>
            </a:r>
            <a:endParaRPr sz="2100">
              <a:solidFill>
                <a:srgbClr val="FFFFFF"/>
              </a:solidFill>
              <a:latin typeface="Open Sans"/>
              <a:ea typeface="Open Sans"/>
              <a:cs typeface="Open Sans"/>
              <a:sym typeface="Open Sans"/>
            </a:endParaRPr>
          </a:p>
          <a:p>
            <a:pPr indent="-342900" lvl="0" marL="342900" marR="0" rtl="0" algn="l">
              <a:lnSpc>
                <a:spcPct val="120000"/>
              </a:lnSpc>
              <a:spcBef>
                <a:spcPts val="0"/>
              </a:spcBef>
              <a:spcAft>
                <a:spcPts val="0"/>
              </a:spcAft>
              <a:buClr>
                <a:srgbClr val="FFFFFF"/>
              </a:buClr>
              <a:buSzPts val="2100"/>
              <a:buFont typeface="Arial"/>
              <a:buChar char="•"/>
            </a:pPr>
            <a:r>
              <a:rPr lang="en-US" sz="2100">
                <a:solidFill>
                  <a:srgbClr val="FFFFFF"/>
                </a:solidFill>
                <a:latin typeface="Open Sans"/>
                <a:ea typeface="Open Sans"/>
                <a:cs typeface="Open Sans"/>
                <a:sym typeface="Open Sans"/>
              </a:rPr>
              <a:t>Menghubungkan investasi IT dengan strategi bisnis</a:t>
            </a:r>
            <a:endParaRPr sz="2100">
              <a:solidFill>
                <a:srgbClr val="FFFFFF"/>
              </a:solidFill>
              <a:latin typeface="Open Sans"/>
              <a:ea typeface="Open Sans"/>
              <a:cs typeface="Open Sans"/>
              <a:sym typeface="Open Sans"/>
            </a:endParaRPr>
          </a:p>
          <a:p>
            <a:pPr indent="-342900" lvl="0" marL="342900" marR="0" rtl="0" algn="l">
              <a:lnSpc>
                <a:spcPct val="120000"/>
              </a:lnSpc>
              <a:spcBef>
                <a:spcPts val="0"/>
              </a:spcBef>
              <a:spcAft>
                <a:spcPts val="0"/>
              </a:spcAft>
              <a:buClr>
                <a:srgbClr val="FFFFFF"/>
              </a:buClr>
              <a:buSzPts val="2100"/>
              <a:buFont typeface="Arial"/>
              <a:buChar char="•"/>
            </a:pPr>
            <a:r>
              <a:rPr lang="en-US" sz="2100">
                <a:solidFill>
                  <a:srgbClr val="FFFFFF"/>
                </a:solidFill>
                <a:latin typeface="Open Sans"/>
                <a:ea typeface="Open Sans"/>
                <a:cs typeface="Open Sans"/>
                <a:sym typeface="Open Sans"/>
              </a:rPr>
              <a:t>Menghubungkan tujuan dengan kebutuhan informasi</a:t>
            </a:r>
            <a:endParaRPr sz="2100">
              <a:solidFill>
                <a:srgbClr val="FFFFFF"/>
              </a:solidFill>
              <a:latin typeface="Open Sans"/>
              <a:ea typeface="Open Sans"/>
              <a:cs typeface="Open Sans"/>
              <a:sym typeface="Open Sans"/>
            </a:endParaRPr>
          </a:p>
        </p:txBody>
      </p:sp>
      <p:grpSp>
        <p:nvGrpSpPr>
          <p:cNvPr id="173" name="Google Shape;173;p5"/>
          <p:cNvGrpSpPr/>
          <p:nvPr/>
        </p:nvGrpSpPr>
        <p:grpSpPr>
          <a:xfrm>
            <a:off x="6905546" y="6437504"/>
            <a:ext cx="5054888" cy="2820796"/>
            <a:chOff x="0" y="-38100"/>
            <a:chExt cx="1587004" cy="885601"/>
          </a:xfrm>
        </p:grpSpPr>
        <p:sp>
          <p:nvSpPr>
            <p:cNvPr id="174" name="Google Shape;174;p5"/>
            <p:cNvSpPr/>
            <p:nvPr/>
          </p:nvSpPr>
          <p:spPr>
            <a:xfrm>
              <a:off x="0" y="0"/>
              <a:ext cx="1587004" cy="847501"/>
            </a:xfrm>
            <a:custGeom>
              <a:rect b="b" l="l" r="r" t="t"/>
              <a:pathLst>
                <a:path extrusionOk="0" h="847501" w="1587004">
                  <a:moveTo>
                    <a:pt x="0" y="0"/>
                  </a:moveTo>
                  <a:lnTo>
                    <a:pt x="1587004" y="0"/>
                  </a:lnTo>
                  <a:lnTo>
                    <a:pt x="1587004" y="847501"/>
                  </a:lnTo>
                  <a:lnTo>
                    <a:pt x="0" y="84750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5"/>
            <p:cNvSpPr txBox="1"/>
            <p:nvPr/>
          </p:nvSpPr>
          <p:spPr>
            <a:xfrm>
              <a:off x="0" y="-38100"/>
              <a:ext cx="1587004" cy="88560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76" name="Google Shape;176;p5"/>
          <p:cNvCxnSpPr/>
          <p:nvPr/>
        </p:nvCxnSpPr>
        <p:spPr>
          <a:xfrm>
            <a:off x="12427839" y="8629126"/>
            <a:ext cx="6272962" cy="0"/>
          </a:xfrm>
          <a:prstGeom prst="straightConnector1">
            <a:avLst/>
          </a:prstGeom>
          <a:noFill/>
          <a:ln cap="rnd" cmpd="sng" w="19050">
            <a:solidFill>
              <a:srgbClr val="598196"/>
            </a:solidFill>
            <a:prstDash val="solid"/>
            <a:round/>
            <a:headEnd len="sm" w="sm" type="none"/>
            <a:tailEnd len="sm" w="sm" type="none"/>
          </a:ln>
        </p:spPr>
      </p:cxnSp>
      <p:grpSp>
        <p:nvGrpSpPr>
          <p:cNvPr id="177" name="Google Shape;177;p5"/>
          <p:cNvGrpSpPr/>
          <p:nvPr/>
        </p:nvGrpSpPr>
        <p:grpSpPr>
          <a:xfrm>
            <a:off x="16862496" y="6414198"/>
            <a:ext cx="793608" cy="2844102"/>
            <a:chOff x="0" y="-38100"/>
            <a:chExt cx="209016" cy="749064"/>
          </a:xfrm>
        </p:grpSpPr>
        <p:sp>
          <p:nvSpPr>
            <p:cNvPr id="178" name="Google Shape;178;p5"/>
            <p:cNvSpPr/>
            <p:nvPr/>
          </p:nvSpPr>
          <p:spPr>
            <a:xfrm>
              <a:off x="0" y="0"/>
              <a:ext cx="209016" cy="710964"/>
            </a:xfrm>
            <a:custGeom>
              <a:rect b="b" l="l" r="r" t="t"/>
              <a:pathLst>
                <a:path extrusionOk="0" h="710964" w="209016">
                  <a:moveTo>
                    <a:pt x="0" y="0"/>
                  </a:moveTo>
                  <a:lnTo>
                    <a:pt x="209016" y="0"/>
                  </a:lnTo>
                  <a:lnTo>
                    <a:pt x="209016" y="710964"/>
                  </a:lnTo>
                  <a:lnTo>
                    <a:pt x="0" y="710964"/>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5"/>
            <p:cNvSpPr txBox="1"/>
            <p:nvPr/>
          </p:nvSpPr>
          <p:spPr>
            <a:xfrm>
              <a:off x="0" y="-38100"/>
              <a:ext cx="209016" cy="7490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0" name="Google Shape;180;p5"/>
          <p:cNvGrpSpPr/>
          <p:nvPr/>
        </p:nvGrpSpPr>
        <p:grpSpPr>
          <a:xfrm>
            <a:off x="16620944" y="1058681"/>
            <a:ext cx="483103" cy="483103"/>
            <a:chOff x="0" y="0"/>
            <a:chExt cx="812800" cy="812800"/>
          </a:xfrm>
        </p:grpSpPr>
        <p:sp>
          <p:nvSpPr>
            <p:cNvPr id="181" name="Google Shape;18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noFill/>
            <a:ln cap="sq" cmpd="sng" w="19050">
              <a:solidFill>
                <a:srgbClr val="59819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3" name="Google Shape;183;p5"/>
          <p:cNvGrpSpPr/>
          <p:nvPr/>
        </p:nvGrpSpPr>
        <p:grpSpPr>
          <a:xfrm>
            <a:off x="16062555" y="1058681"/>
            <a:ext cx="483103" cy="483103"/>
            <a:chOff x="0" y="0"/>
            <a:chExt cx="812800" cy="812800"/>
          </a:xfrm>
        </p:grpSpPr>
        <p:sp>
          <p:nvSpPr>
            <p:cNvPr id="184" name="Google Shape;18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noFill/>
            <a:ln cap="sq" cmpd="sng" w="19050">
              <a:solidFill>
                <a:srgbClr val="59819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86" name="Google Shape;186;p5"/>
          <p:cNvCxnSpPr/>
          <p:nvPr/>
        </p:nvCxnSpPr>
        <p:spPr>
          <a:xfrm>
            <a:off x="1442174" y="3683390"/>
            <a:ext cx="812519" cy="0"/>
          </a:xfrm>
          <a:prstGeom prst="straightConnector1">
            <a:avLst/>
          </a:prstGeom>
          <a:noFill/>
          <a:ln cap="rnd" cmpd="sng" w="19050">
            <a:solidFill>
              <a:srgbClr val="FFFFF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6"/>
          <p:cNvGrpSpPr/>
          <p:nvPr/>
        </p:nvGrpSpPr>
        <p:grpSpPr>
          <a:xfrm>
            <a:off x="10774706" y="1488308"/>
            <a:ext cx="5934654" cy="3407542"/>
            <a:chOff x="0" y="-38100"/>
            <a:chExt cx="1563037" cy="897460"/>
          </a:xfrm>
        </p:grpSpPr>
        <p:sp>
          <p:nvSpPr>
            <p:cNvPr id="192" name="Google Shape;192;p6"/>
            <p:cNvSpPr/>
            <p:nvPr/>
          </p:nvSpPr>
          <p:spPr>
            <a:xfrm>
              <a:off x="0" y="161957"/>
              <a:ext cx="1563036" cy="473412"/>
            </a:xfrm>
            <a:custGeom>
              <a:rect b="b" l="l" r="r" t="t"/>
              <a:pathLst>
                <a:path extrusionOk="0" h="859360" w="1563036">
                  <a:moveTo>
                    <a:pt x="0" y="0"/>
                  </a:moveTo>
                  <a:lnTo>
                    <a:pt x="1563036" y="0"/>
                  </a:lnTo>
                  <a:lnTo>
                    <a:pt x="1563036" y="859360"/>
                  </a:lnTo>
                  <a:lnTo>
                    <a:pt x="0" y="859360"/>
                  </a:lnTo>
                  <a:close/>
                </a:path>
              </a:pathLst>
            </a:custGeom>
            <a:solidFill>
              <a:srgbClr val="FFFFFF"/>
            </a:solidFill>
            <a:ln cap="sq" cmpd="sng" w="19050">
              <a:solidFill>
                <a:srgbClr val="59819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6"/>
            <p:cNvSpPr txBox="1"/>
            <p:nvPr/>
          </p:nvSpPr>
          <p:spPr>
            <a:xfrm>
              <a:off x="0" y="-38100"/>
              <a:ext cx="1563037" cy="89746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4" name="Google Shape;194;p6"/>
          <p:cNvSpPr txBox="1"/>
          <p:nvPr/>
        </p:nvSpPr>
        <p:spPr>
          <a:xfrm>
            <a:off x="11612640" y="2705100"/>
            <a:ext cx="4258781" cy="92333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Tujuan utama CSF adalah mencocokkan Sistem Informasi (IS) dengan kebutuhan bisnis.</a:t>
            </a:r>
            <a:endParaRPr/>
          </a:p>
        </p:txBody>
      </p:sp>
      <p:grpSp>
        <p:nvGrpSpPr>
          <p:cNvPr id="195" name="Google Shape;195;p6"/>
          <p:cNvGrpSpPr/>
          <p:nvPr/>
        </p:nvGrpSpPr>
        <p:grpSpPr>
          <a:xfrm>
            <a:off x="10774706" y="4313039"/>
            <a:ext cx="5934654" cy="5973963"/>
            <a:chOff x="0" y="-38100"/>
            <a:chExt cx="1563037" cy="1573389"/>
          </a:xfrm>
        </p:grpSpPr>
        <p:sp>
          <p:nvSpPr>
            <p:cNvPr id="196" name="Google Shape;196;p6"/>
            <p:cNvSpPr/>
            <p:nvPr/>
          </p:nvSpPr>
          <p:spPr>
            <a:xfrm>
              <a:off x="0" y="0"/>
              <a:ext cx="1563036" cy="1535289"/>
            </a:xfrm>
            <a:custGeom>
              <a:rect b="b" l="l" r="r" t="t"/>
              <a:pathLst>
                <a:path extrusionOk="0" h="1458920" w="1563036">
                  <a:moveTo>
                    <a:pt x="0" y="0"/>
                  </a:moveTo>
                  <a:lnTo>
                    <a:pt x="1563036" y="0"/>
                  </a:lnTo>
                  <a:lnTo>
                    <a:pt x="1563036" y="1458920"/>
                  </a:lnTo>
                  <a:lnTo>
                    <a:pt x="0" y="1458920"/>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6"/>
            <p:cNvSpPr txBox="1"/>
            <p:nvPr/>
          </p:nvSpPr>
          <p:spPr>
            <a:xfrm>
              <a:off x="0" y="-38100"/>
              <a:ext cx="1563037" cy="149702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8" name="Google Shape;198;p6"/>
          <p:cNvSpPr txBox="1"/>
          <p:nvPr/>
        </p:nvSpPr>
        <p:spPr>
          <a:xfrm>
            <a:off x="11612640" y="5197706"/>
            <a:ext cx="4258781" cy="33239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rgbClr val="FFFFFF"/>
                </a:solidFill>
                <a:latin typeface="Open Sans"/>
                <a:ea typeface="Open Sans"/>
                <a:cs typeface="Open Sans"/>
                <a:sym typeface="Open Sans"/>
              </a:rPr>
              <a:t>Pendekatan "top-down" dapat diterapkan pada berbagai tingkatan:</a:t>
            </a:r>
            <a:endParaRPr/>
          </a:p>
          <a:p>
            <a:pPr indent="-285750" lvl="1" marL="742950" marR="0" rtl="0" algn="l">
              <a:spcBef>
                <a:spcPts val="0"/>
              </a:spcBef>
              <a:spcAft>
                <a:spcPts val="0"/>
              </a:spcAft>
              <a:buClr>
                <a:srgbClr val="FFFFFF"/>
              </a:buClr>
              <a:buSzPts val="1800"/>
              <a:buFont typeface="Arial"/>
              <a:buChar char="•"/>
            </a:pPr>
            <a:r>
              <a:rPr b="0" i="0" lang="en-US" sz="1800" u="none" cap="none" strike="noStrike">
                <a:solidFill>
                  <a:srgbClr val="FFFFFF"/>
                </a:solidFill>
                <a:latin typeface="Open Sans"/>
                <a:ea typeface="Open Sans"/>
                <a:cs typeface="Open Sans"/>
                <a:sym typeface="Open Sans"/>
              </a:rPr>
              <a:t>Industri</a:t>
            </a:r>
            <a:endParaRPr/>
          </a:p>
          <a:p>
            <a:pPr indent="-285750" lvl="1" marL="742950" marR="0" rtl="0" algn="l">
              <a:spcBef>
                <a:spcPts val="0"/>
              </a:spcBef>
              <a:spcAft>
                <a:spcPts val="0"/>
              </a:spcAft>
              <a:buClr>
                <a:srgbClr val="FFFFFF"/>
              </a:buClr>
              <a:buSzPts val="1800"/>
              <a:buFont typeface="Arial"/>
              <a:buChar char="•"/>
            </a:pPr>
            <a:r>
              <a:rPr b="0" i="0" lang="en-US" sz="1800" u="none" cap="none" strike="noStrike">
                <a:solidFill>
                  <a:srgbClr val="FFFFFF"/>
                </a:solidFill>
                <a:latin typeface="Open Sans"/>
                <a:ea typeface="Open Sans"/>
                <a:cs typeface="Open Sans"/>
                <a:sym typeface="Open Sans"/>
              </a:rPr>
              <a:t>Perusahaan</a:t>
            </a:r>
            <a:endParaRPr/>
          </a:p>
          <a:p>
            <a:pPr indent="-285750" lvl="1" marL="742950" marR="0" rtl="0" algn="l">
              <a:spcBef>
                <a:spcPts val="0"/>
              </a:spcBef>
              <a:spcAft>
                <a:spcPts val="0"/>
              </a:spcAft>
              <a:buClr>
                <a:srgbClr val="FFFFFF"/>
              </a:buClr>
              <a:buSzPts val="1800"/>
              <a:buFont typeface="Arial"/>
              <a:buChar char="•"/>
            </a:pPr>
            <a:r>
              <a:rPr b="0" i="0" lang="en-US" sz="1800" u="none" cap="none" strike="noStrike">
                <a:solidFill>
                  <a:srgbClr val="FFFFFF"/>
                </a:solidFill>
                <a:latin typeface="Open Sans"/>
                <a:ea typeface="Open Sans"/>
                <a:cs typeface="Open Sans"/>
                <a:sym typeface="Open Sans"/>
              </a:rPr>
              <a:t>Unit bisnis atau fungsi</a:t>
            </a:r>
            <a:endParaRPr b="0" i="0" sz="1800" u="none" cap="none" strike="noStrike">
              <a:solidFill>
                <a:srgbClr val="FFFFFF"/>
              </a:solidFill>
              <a:latin typeface="Open Sans"/>
              <a:ea typeface="Open Sans"/>
              <a:cs typeface="Open Sans"/>
              <a:sym typeface="Open Sans"/>
            </a:endParaRPr>
          </a:p>
          <a:p>
            <a:pPr indent="-285750" lvl="1" marL="742950" marR="0" rtl="0" algn="l">
              <a:spcBef>
                <a:spcPts val="0"/>
              </a:spcBef>
              <a:spcAft>
                <a:spcPts val="0"/>
              </a:spcAft>
              <a:buClr>
                <a:srgbClr val="FFFFFF"/>
              </a:buClr>
              <a:buSzPts val="1800"/>
              <a:buFont typeface="Arial"/>
              <a:buChar char="•"/>
            </a:pPr>
            <a:r>
              <a:rPr b="0" i="0" lang="en-US" sz="1800" u="none" cap="none" strike="noStrike">
                <a:solidFill>
                  <a:srgbClr val="FFFFFF"/>
                </a:solidFill>
                <a:latin typeface="Open Sans"/>
                <a:ea typeface="Open Sans"/>
                <a:cs typeface="Open Sans"/>
                <a:sym typeface="Open Sans"/>
              </a:rPr>
              <a:t>Manajer</a:t>
            </a:r>
            <a:endParaRPr b="0" i="0" sz="1800" u="none" cap="none" strike="noStrike">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marR="0" rtl="0" algn="l">
              <a:spcBef>
                <a:spcPts val="0"/>
              </a:spcBef>
              <a:spcAft>
                <a:spcPts val="0"/>
              </a:spcAft>
              <a:buNone/>
            </a:pPr>
            <a:r>
              <a:rPr lang="en-US" sz="1800">
                <a:solidFill>
                  <a:srgbClr val="FFFFFF"/>
                </a:solidFill>
                <a:latin typeface="Open Sans"/>
                <a:ea typeface="Open Sans"/>
                <a:cs typeface="Open Sans"/>
                <a:sym typeface="Open Sans"/>
              </a:rPr>
              <a:t>Penggunaan dalam manajemen:</a:t>
            </a:r>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Open Sans"/>
                <a:ea typeface="Open Sans"/>
                <a:cs typeface="Open Sans"/>
                <a:sym typeface="Open Sans"/>
              </a:rPr>
              <a:t>Peluang IS untuk mencapai tujuan</a:t>
            </a:r>
            <a:endParaRPr sz="1800">
              <a:solidFill>
                <a:srgbClr val="FFFFFF"/>
              </a:solidFill>
              <a:latin typeface="Open Sans"/>
              <a:ea typeface="Open Sans"/>
              <a:cs typeface="Open Sans"/>
              <a:sym typeface="Open Sans"/>
            </a:endParaRPr>
          </a:p>
          <a:p>
            <a:pPr indent="-285750" lvl="0" marL="285750" marR="0" rtl="0" algn="l">
              <a:spcBef>
                <a:spcPts val="0"/>
              </a:spcBef>
              <a:spcAft>
                <a:spcPts val="0"/>
              </a:spcAft>
              <a:buClr>
                <a:srgbClr val="FFFFFF"/>
              </a:buClr>
              <a:buSzPts val="1800"/>
              <a:buFont typeface="Arial"/>
              <a:buChar char="•"/>
            </a:pPr>
            <a:r>
              <a:rPr lang="en-US" sz="1800">
                <a:solidFill>
                  <a:srgbClr val="FFFFFF"/>
                </a:solidFill>
                <a:latin typeface="Open Sans"/>
                <a:ea typeface="Open Sans"/>
                <a:cs typeface="Open Sans"/>
                <a:sym typeface="Open Sans"/>
              </a:rPr>
              <a:t>Informasi yang dibutuhkan oleh eksekutif</a:t>
            </a:r>
            <a:endParaRPr sz="1800">
              <a:solidFill>
                <a:srgbClr val="FFFFFF"/>
              </a:solidFill>
              <a:latin typeface="Open Sans"/>
              <a:ea typeface="Open Sans"/>
              <a:cs typeface="Open Sans"/>
              <a:sym typeface="Open Sans"/>
            </a:endParaRPr>
          </a:p>
          <a:p>
            <a:pPr indent="0" lvl="0" marL="0" marR="0" rtl="0" algn="l">
              <a:spcBef>
                <a:spcPts val="0"/>
              </a:spcBef>
              <a:spcAft>
                <a:spcPts val="0"/>
              </a:spcAft>
              <a:buNone/>
            </a:pPr>
            <a:r>
              <a:t/>
            </a:r>
            <a:endParaRPr sz="1800">
              <a:solidFill>
                <a:srgbClr val="FFFFFF"/>
              </a:solidFill>
              <a:latin typeface="Open Sans"/>
              <a:ea typeface="Open Sans"/>
              <a:cs typeface="Open Sans"/>
              <a:sym typeface="Open Sans"/>
            </a:endParaRPr>
          </a:p>
        </p:txBody>
      </p:sp>
      <p:sp>
        <p:nvSpPr>
          <p:cNvPr id="199" name="Google Shape;199;p6"/>
          <p:cNvSpPr txBox="1"/>
          <p:nvPr/>
        </p:nvSpPr>
        <p:spPr>
          <a:xfrm>
            <a:off x="1286827" y="1325192"/>
            <a:ext cx="8038516"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dk1"/>
                </a:solidFill>
                <a:latin typeface="Poppins"/>
                <a:ea typeface="Poppins"/>
                <a:cs typeface="Poppins"/>
                <a:sym typeface="Poppins"/>
              </a:rPr>
              <a:t>Critical Success Factors (CSF)</a:t>
            </a:r>
            <a:endParaRPr b="1" sz="4000">
              <a:solidFill>
                <a:srgbClr val="101419"/>
              </a:solidFill>
              <a:latin typeface="Poppins"/>
              <a:ea typeface="Poppins"/>
              <a:cs typeface="Poppins"/>
              <a:sym typeface="Poppins"/>
            </a:endParaRPr>
          </a:p>
        </p:txBody>
      </p:sp>
      <p:graphicFrame>
        <p:nvGraphicFramePr>
          <p:cNvPr id="200" name="Google Shape;200;p6"/>
          <p:cNvGraphicFramePr/>
          <p:nvPr/>
        </p:nvGraphicFramePr>
        <p:xfrm>
          <a:off x="2306459" y="2131027"/>
          <a:ext cx="5934649" cy="7876402"/>
        </p:xfrm>
        <a:graphic>
          <a:graphicData uri="http://schemas.openxmlformats.org/presentationml/2006/ole">
            <mc:AlternateContent>
              <mc:Choice Requires="v">
                <p:oleObj r:id="rId4" imgH="7876402" imgW="5934649" progId="Visio.Drawing.11" spid="_x0000_s1">
                  <p:embed/>
                </p:oleObj>
              </mc:Choice>
              <mc:Fallback>
                <p:oleObj r:id="rId5" imgH="7876402" imgW="5934649" progId="Visio.Drawing.11">
                  <p:embed/>
                  <p:pic>
                    <p:nvPicPr>
                      <p:cNvPr id="200" name="Google Shape;200;p6"/>
                      <p:cNvPicPr preferRelativeResize="0"/>
                      <p:nvPr/>
                    </p:nvPicPr>
                    <p:blipFill rotWithShape="1">
                      <a:blip r:embed="rId6">
                        <a:alphaModFix/>
                      </a:blip>
                      <a:srcRect b="0" l="0" r="0" t="0"/>
                      <a:stretch/>
                    </p:blipFill>
                    <p:spPr>
                      <a:xfrm>
                        <a:off x="2306459" y="2131027"/>
                        <a:ext cx="5934649" cy="7876402"/>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nvSpPr>
        <p:spPr>
          <a:xfrm>
            <a:off x="8915400" y="7131903"/>
            <a:ext cx="8991600" cy="830997"/>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Jumlah CSF yang wajar untuk setiap tujuan adalah antara 5 hingga 8.</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Terlalu banyak CSF menunjukkan bahwa tujuan tersebut tidak dapat dicapai.</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Terlalu sedikit menunjukkan bahwa tujuan tersebut tidak cukup ambisius.</a:t>
            </a:r>
            <a:endParaRPr/>
          </a:p>
        </p:txBody>
      </p:sp>
      <p:grpSp>
        <p:nvGrpSpPr>
          <p:cNvPr id="206" name="Google Shape;206;p7"/>
          <p:cNvGrpSpPr/>
          <p:nvPr/>
        </p:nvGrpSpPr>
        <p:grpSpPr>
          <a:xfrm>
            <a:off x="-384075" y="-784909"/>
            <a:ext cx="5279446" cy="11373199"/>
            <a:chOff x="0" y="-38100"/>
            <a:chExt cx="1390471" cy="2995410"/>
          </a:xfrm>
        </p:grpSpPr>
        <p:sp>
          <p:nvSpPr>
            <p:cNvPr id="207" name="Google Shape;207;p7"/>
            <p:cNvSpPr/>
            <p:nvPr/>
          </p:nvSpPr>
          <p:spPr>
            <a:xfrm>
              <a:off x="0" y="0"/>
              <a:ext cx="1390471" cy="2957310"/>
            </a:xfrm>
            <a:custGeom>
              <a:rect b="b" l="l" r="r" t="t"/>
              <a:pathLst>
                <a:path extrusionOk="0" h="2957310" w="1390471">
                  <a:moveTo>
                    <a:pt x="0" y="0"/>
                  </a:moveTo>
                  <a:lnTo>
                    <a:pt x="1390471" y="0"/>
                  </a:lnTo>
                  <a:lnTo>
                    <a:pt x="1390471" y="2957310"/>
                  </a:lnTo>
                  <a:lnTo>
                    <a:pt x="0" y="2957310"/>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7"/>
            <p:cNvSpPr txBox="1"/>
            <p:nvPr/>
          </p:nvSpPr>
          <p:spPr>
            <a:xfrm>
              <a:off x="0" y="-38100"/>
              <a:ext cx="1390471" cy="29954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9" name="Google Shape;209;p7"/>
          <p:cNvSpPr/>
          <p:nvPr/>
        </p:nvSpPr>
        <p:spPr>
          <a:xfrm>
            <a:off x="1028700" y="1028700"/>
            <a:ext cx="6668673" cy="8229600"/>
          </a:xfrm>
          <a:custGeom>
            <a:rect b="b" l="l" r="r" t="t"/>
            <a:pathLst>
              <a:path extrusionOk="0" h="1567234" w="1269973">
                <a:moveTo>
                  <a:pt x="0" y="0"/>
                </a:moveTo>
                <a:lnTo>
                  <a:pt x="1269973" y="0"/>
                </a:lnTo>
                <a:lnTo>
                  <a:pt x="1269973" y="1567234"/>
                </a:lnTo>
                <a:lnTo>
                  <a:pt x="0" y="1567234"/>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0" name="Google Shape;210;p7"/>
          <p:cNvGrpSpPr/>
          <p:nvPr/>
        </p:nvGrpSpPr>
        <p:grpSpPr>
          <a:xfrm>
            <a:off x="6799590" y="1616974"/>
            <a:ext cx="1466777" cy="1028635"/>
            <a:chOff x="0" y="-38100"/>
            <a:chExt cx="386312" cy="270916"/>
          </a:xfrm>
        </p:grpSpPr>
        <p:sp>
          <p:nvSpPr>
            <p:cNvPr id="211" name="Google Shape;211;p7"/>
            <p:cNvSpPr/>
            <p:nvPr/>
          </p:nvSpPr>
          <p:spPr>
            <a:xfrm>
              <a:off x="0" y="0"/>
              <a:ext cx="386312" cy="232816"/>
            </a:xfrm>
            <a:custGeom>
              <a:rect b="b" l="l" r="r" t="t"/>
              <a:pathLst>
                <a:path extrusionOk="0" h="232816" w="386312">
                  <a:moveTo>
                    <a:pt x="0" y="0"/>
                  </a:moveTo>
                  <a:lnTo>
                    <a:pt x="386312" y="0"/>
                  </a:lnTo>
                  <a:lnTo>
                    <a:pt x="386312" y="232816"/>
                  </a:lnTo>
                  <a:lnTo>
                    <a:pt x="0" y="232816"/>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7"/>
            <p:cNvSpPr txBox="1"/>
            <p:nvPr/>
          </p:nvSpPr>
          <p:spPr>
            <a:xfrm>
              <a:off x="0" y="-38100"/>
              <a:ext cx="386312" cy="2709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 name="Google Shape;213;p7"/>
          <p:cNvGrpSpPr/>
          <p:nvPr/>
        </p:nvGrpSpPr>
        <p:grpSpPr>
          <a:xfrm>
            <a:off x="17935509" y="1616974"/>
            <a:ext cx="790567" cy="1028635"/>
            <a:chOff x="0" y="-38100"/>
            <a:chExt cx="208215" cy="270916"/>
          </a:xfrm>
        </p:grpSpPr>
        <p:sp>
          <p:nvSpPr>
            <p:cNvPr id="214" name="Google Shape;214;p7"/>
            <p:cNvSpPr/>
            <p:nvPr/>
          </p:nvSpPr>
          <p:spPr>
            <a:xfrm>
              <a:off x="0" y="0"/>
              <a:ext cx="208215" cy="232816"/>
            </a:xfrm>
            <a:custGeom>
              <a:rect b="b" l="l" r="r" t="t"/>
              <a:pathLst>
                <a:path extrusionOk="0" h="232816" w="208215">
                  <a:moveTo>
                    <a:pt x="0" y="0"/>
                  </a:moveTo>
                  <a:lnTo>
                    <a:pt x="208215" y="0"/>
                  </a:lnTo>
                  <a:lnTo>
                    <a:pt x="208215" y="232816"/>
                  </a:lnTo>
                  <a:lnTo>
                    <a:pt x="0" y="232816"/>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7"/>
            <p:cNvSpPr txBox="1"/>
            <p:nvPr/>
          </p:nvSpPr>
          <p:spPr>
            <a:xfrm>
              <a:off x="0" y="-38100"/>
              <a:ext cx="208215" cy="27091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16" name="Google Shape;216;p7"/>
          <p:cNvPicPr preferRelativeResize="0"/>
          <p:nvPr/>
        </p:nvPicPr>
        <p:blipFill rotWithShape="1">
          <a:blip r:embed="rId3">
            <a:alphaModFix/>
          </a:blip>
          <a:srcRect b="0" l="0" r="0" t="0"/>
          <a:stretch/>
        </p:blipFill>
        <p:spPr>
          <a:xfrm>
            <a:off x="1431651" y="2324100"/>
            <a:ext cx="5862769" cy="6758988"/>
          </a:xfrm>
          <a:prstGeom prst="rect">
            <a:avLst/>
          </a:prstGeom>
          <a:noFill/>
          <a:ln>
            <a:noFill/>
          </a:ln>
        </p:spPr>
      </p:pic>
      <p:pic>
        <p:nvPicPr>
          <p:cNvPr id="217" name="Google Shape;217;p7"/>
          <p:cNvPicPr preferRelativeResize="0"/>
          <p:nvPr/>
        </p:nvPicPr>
        <p:blipFill rotWithShape="1">
          <a:blip r:embed="rId4">
            <a:alphaModFix/>
          </a:blip>
          <a:srcRect b="0" l="0" r="0" t="0"/>
          <a:stretch/>
        </p:blipFill>
        <p:spPr>
          <a:xfrm>
            <a:off x="8743388" y="1943100"/>
            <a:ext cx="8775527" cy="4702245"/>
          </a:xfrm>
          <a:prstGeom prst="rect">
            <a:avLst/>
          </a:prstGeom>
          <a:noFill/>
          <a:ln>
            <a:noFill/>
          </a:ln>
        </p:spPr>
      </p:pic>
      <p:sp>
        <p:nvSpPr>
          <p:cNvPr id="218" name="Google Shape;218;p7"/>
          <p:cNvSpPr txBox="1"/>
          <p:nvPr/>
        </p:nvSpPr>
        <p:spPr>
          <a:xfrm>
            <a:off x="1431650" y="1954767"/>
            <a:ext cx="6101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DM Sans"/>
                <a:ea typeface="DM Sans"/>
                <a:cs typeface="DM Sans"/>
                <a:sym typeface="DM Sans"/>
              </a:rPr>
              <a:t>CSFs Basic Processes</a:t>
            </a:r>
            <a:endParaRPr b="1" sz="1800">
              <a:solidFill>
                <a:schemeClr val="lt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8"/>
          <p:cNvGrpSpPr/>
          <p:nvPr/>
        </p:nvGrpSpPr>
        <p:grpSpPr>
          <a:xfrm>
            <a:off x="-633244" y="-511542"/>
            <a:ext cx="9778316" cy="5655042"/>
            <a:chOff x="0" y="-38100"/>
            <a:chExt cx="2575359" cy="1489394"/>
          </a:xfrm>
        </p:grpSpPr>
        <p:sp>
          <p:nvSpPr>
            <p:cNvPr id="224" name="Google Shape;224;p8"/>
            <p:cNvSpPr/>
            <p:nvPr/>
          </p:nvSpPr>
          <p:spPr>
            <a:xfrm>
              <a:off x="0" y="0"/>
              <a:ext cx="2575359" cy="1451294"/>
            </a:xfrm>
            <a:custGeom>
              <a:rect b="b" l="l" r="r" t="t"/>
              <a:pathLst>
                <a:path extrusionOk="0" h="1451294" w="2575359">
                  <a:moveTo>
                    <a:pt x="0" y="0"/>
                  </a:moveTo>
                  <a:lnTo>
                    <a:pt x="2575359" y="0"/>
                  </a:lnTo>
                  <a:lnTo>
                    <a:pt x="2575359" y="1451294"/>
                  </a:lnTo>
                  <a:lnTo>
                    <a:pt x="0" y="14512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8"/>
            <p:cNvSpPr txBox="1"/>
            <p:nvPr/>
          </p:nvSpPr>
          <p:spPr>
            <a:xfrm>
              <a:off x="0" y="-38100"/>
              <a:ext cx="2575359" cy="14893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6" name="Google Shape;226;p8"/>
          <p:cNvGrpSpPr/>
          <p:nvPr/>
        </p:nvGrpSpPr>
        <p:grpSpPr>
          <a:xfrm>
            <a:off x="9145073" y="4978937"/>
            <a:ext cx="10351029" cy="5791383"/>
            <a:chOff x="0" y="-38100"/>
            <a:chExt cx="2726197" cy="1525302"/>
          </a:xfrm>
        </p:grpSpPr>
        <p:sp>
          <p:nvSpPr>
            <p:cNvPr id="227" name="Google Shape;227;p8"/>
            <p:cNvSpPr/>
            <p:nvPr/>
          </p:nvSpPr>
          <p:spPr>
            <a:xfrm>
              <a:off x="0" y="0"/>
              <a:ext cx="2726197" cy="1487202"/>
            </a:xfrm>
            <a:custGeom>
              <a:rect b="b" l="l" r="r" t="t"/>
              <a:pathLst>
                <a:path extrusionOk="0" h="1487202" w="2726197">
                  <a:moveTo>
                    <a:pt x="0" y="0"/>
                  </a:moveTo>
                  <a:lnTo>
                    <a:pt x="2726197" y="0"/>
                  </a:lnTo>
                  <a:lnTo>
                    <a:pt x="2726197" y="1487202"/>
                  </a:lnTo>
                  <a:lnTo>
                    <a:pt x="0" y="14872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8"/>
            <p:cNvSpPr txBox="1"/>
            <p:nvPr/>
          </p:nvSpPr>
          <p:spPr>
            <a:xfrm>
              <a:off x="0" y="-38100"/>
              <a:ext cx="2726197" cy="15253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9" name="Google Shape;229;p8"/>
          <p:cNvGrpSpPr/>
          <p:nvPr/>
        </p:nvGrpSpPr>
        <p:grpSpPr>
          <a:xfrm>
            <a:off x="1030846" y="874932"/>
            <a:ext cx="16228454" cy="8374261"/>
            <a:chOff x="0" y="-38100"/>
            <a:chExt cx="4274161" cy="2205567"/>
          </a:xfrm>
        </p:grpSpPr>
        <p:sp>
          <p:nvSpPr>
            <p:cNvPr id="230" name="Google Shape;230;p8"/>
            <p:cNvSpPr/>
            <p:nvPr/>
          </p:nvSpPr>
          <p:spPr>
            <a:xfrm>
              <a:off x="0" y="0"/>
              <a:ext cx="4274161" cy="2167467"/>
            </a:xfrm>
            <a:custGeom>
              <a:rect b="b" l="l" r="r" t="t"/>
              <a:pathLst>
                <a:path extrusionOk="0" h="2167467" w="4274161">
                  <a:moveTo>
                    <a:pt x="0" y="0"/>
                  </a:moveTo>
                  <a:lnTo>
                    <a:pt x="4274161" y="0"/>
                  </a:lnTo>
                  <a:lnTo>
                    <a:pt x="4274161" y="2167467"/>
                  </a:lnTo>
                  <a:lnTo>
                    <a:pt x="0" y="2167467"/>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8"/>
            <p:cNvSpPr txBox="1"/>
            <p:nvPr/>
          </p:nvSpPr>
          <p:spPr>
            <a:xfrm>
              <a:off x="0" y="-38100"/>
              <a:ext cx="4274161"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 name="Google Shape;232;p8"/>
          <p:cNvGrpSpPr/>
          <p:nvPr/>
        </p:nvGrpSpPr>
        <p:grpSpPr>
          <a:xfrm>
            <a:off x="-312276" y="-416182"/>
            <a:ext cx="1343122" cy="1444882"/>
            <a:chOff x="0" y="-38100"/>
            <a:chExt cx="353744" cy="380545"/>
          </a:xfrm>
        </p:grpSpPr>
        <p:sp>
          <p:nvSpPr>
            <p:cNvPr id="233" name="Google Shape;233;p8"/>
            <p:cNvSpPr/>
            <p:nvPr/>
          </p:nvSpPr>
          <p:spPr>
            <a:xfrm>
              <a:off x="0" y="0"/>
              <a:ext cx="353744" cy="342445"/>
            </a:xfrm>
            <a:custGeom>
              <a:rect b="b" l="l" r="r" t="t"/>
              <a:pathLst>
                <a:path extrusionOk="0" h="342445" w="353744">
                  <a:moveTo>
                    <a:pt x="0" y="0"/>
                  </a:moveTo>
                  <a:lnTo>
                    <a:pt x="353744" y="0"/>
                  </a:lnTo>
                  <a:lnTo>
                    <a:pt x="353744" y="342445"/>
                  </a:lnTo>
                  <a:lnTo>
                    <a:pt x="0" y="342445"/>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8"/>
            <p:cNvSpPr txBox="1"/>
            <p:nvPr/>
          </p:nvSpPr>
          <p:spPr>
            <a:xfrm>
              <a:off x="0" y="-38100"/>
              <a:ext cx="353744" cy="3805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5" name="Google Shape;235;p8"/>
          <p:cNvGrpSpPr/>
          <p:nvPr/>
        </p:nvGrpSpPr>
        <p:grpSpPr>
          <a:xfrm>
            <a:off x="17259300" y="9113639"/>
            <a:ext cx="1343122" cy="1444882"/>
            <a:chOff x="0" y="-38100"/>
            <a:chExt cx="353744" cy="380545"/>
          </a:xfrm>
        </p:grpSpPr>
        <p:sp>
          <p:nvSpPr>
            <p:cNvPr id="236" name="Google Shape;236;p8"/>
            <p:cNvSpPr/>
            <p:nvPr/>
          </p:nvSpPr>
          <p:spPr>
            <a:xfrm>
              <a:off x="0" y="0"/>
              <a:ext cx="353744" cy="342445"/>
            </a:xfrm>
            <a:custGeom>
              <a:rect b="b" l="l" r="r" t="t"/>
              <a:pathLst>
                <a:path extrusionOk="0" h="342445" w="353744">
                  <a:moveTo>
                    <a:pt x="0" y="0"/>
                  </a:moveTo>
                  <a:lnTo>
                    <a:pt x="353744" y="0"/>
                  </a:lnTo>
                  <a:lnTo>
                    <a:pt x="353744" y="342445"/>
                  </a:lnTo>
                  <a:lnTo>
                    <a:pt x="0" y="342445"/>
                  </a:ln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8"/>
            <p:cNvSpPr txBox="1"/>
            <p:nvPr/>
          </p:nvSpPr>
          <p:spPr>
            <a:xfrm>
              <a:off x="0" y="-38100"/>
              <a:ext cx="353744" cy="3805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8" name="Google Shape;238;p8"/>
          <p:cNvSpPr txBox="1"/>
          <p:nvPr/>
        </p:nvSpPr>
        <p:spPr>
          <a:xfrm>
            <a:off x="2549779" y="4549497"/>
            <a:ext cx="13190588"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Montserrat"/>
                <a:ea typeface="Montserrat"/>
                <a:cs typeface="Montserrat"/>
                <a:sym typeface="Montserrat"/>
              </a:rPr>
              <a:t>KEY PERFORMANCE INDICATOR (KPI)</a:t>
            </a:r>
            <a:endParaRPr/>
          </a:p>
        </p:txBody>
      </p:sp>
      <p:cxnSp>
        <p:nvCxnSpPr>
          <p:cNvPr id="239" name="Google Shape;239;p8"/>
          <p:cNvCxnSpPr/>
          <p:nvPr/>
        </p:nvCxnSpPr>
        <p:spPr>
          <a:xfrm>
            <a:off x="16446781" y="660636"/>
            <a:ext cx="812519" cy="0"/>
          </a:xfrm>
          <a:prstGeom prst="straightConnector1">
            <a:avLst/>
          </a:prstGeom>
          <a:noFill/>
          <a:ln cap="rnd" cmpd="sng" w="19050">
            <a:solidFill>
              <a:srgbClr val="598196"/>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9"/>
          <p:cNvGrpSpPr/>
          <p:nvPr/>
        </p:nvGrpSpPr>
        <p:grpSpPr>
          <a:xfrm>
            <a:off x="500949" y="500949"/>
            <a:ext cx="17286102" cy="9285102"/>
            <a:chOff x="0" y="0"/>
            <a:chExt cx="4552718" cy="2445459"/>
          </a:xfrm>
        </p:grpSpPr>
        <p:sp>
          <p:nvSpPr>
            <p:cNvPr id="245" name="Google Shape;245;p9"/>
            <p:cNvSpPr/>
            <p:nvPr/>
          </p:nvSpPr>
          <p:spPr>
            <a:xfrm>
              <a:off x="0" y="0"/>
              <a:ext cx="4552718" cy="2445459"/>
            </a:xfrm>
            <a:custGeom>
              <a:rect b="b" l="l" r="r" t="t"/>
              <a:pathLst>
                <a:path extrusionOk="0" h="2445459" w="4552718">
                  <a:moveTo>
                    <a:pt x="22393" y="0"/>
                  </a:moveTo>
                  <a:lnTo>
                    <a:pt x="4530325" y="0"/>
                  </a:lnTo>
                  <a:cubicBezTo>
                    <a:pt x="4536264" y="0"/>
                    <a:pt x="4541960" y="2359"/>
                    <a:pt x="4546159" y="6559"/>
                  </a:cubicBezTo>
                  <a:cubicBezTo>
                    <a:pt x="4550359" y="10758"/>
                    <a:pt x="4552718" y="16454"/>
                    <a:pt x="4552718" y="22393"/>
                  </a:cubicBezTo>
                  <a:lnTo>
                    <a:pt x="4552718" y="2423065"/>
                  </a:lnTo>
                  <a:cubicBezTo>
                    <a:pt x="4552718" y="2429004"/>
                    <a:pt x="4550359" y="2434700"/>
                    <a:pt x="4546159" y="2438900"/>
                  </a:cubicBezTo>
                  <a:cubicBezTo>
                    <a:pt x="4541960" y="2443100"/>
                    <a:pt x="4536264" y="2445459"/>
                    <a:pt x="4530325" y="2445459"/>
                  </a:cubicBezTo>
                  <a:lnTo>
                    <a:pt x="22393" y="2445459"/>
                  </a:lnTo>
                  <a:cubicBezTo>
                    <a:pt x="16454" y="2445459"/>
                    <a:pt x="10758" y="2443100"/>
                    <a:pt x="6559" y="2438900"/>
                  </a:cubicBezTo>
                  <a:cubicBezTo>
                    <a:pt x="2359" y="2434700"/>
                    <a:pt x="0" y="2429004"/>
                    <a:pt x="0" y="2423065"/>
                  </a:cubicBezTo>
                  <a:lnTo>
                    <a:pt x="0" y="22393"/>
                  </a:lnTo>
                  <a:cubicBezTo>
                    <a:pt x="0" y="16454"/>
                    <a:pt x="2359" y="10758"/>
                    <a:pt x="6559" y="6559"/>
                  </a:cubicBezTo>
                  <a:cubicBezTo>
                    <a:pt x="10758" y="2359"/>
                    <a:pt x="16454" y="0"/>
                    <a:pt x="2239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txBox="1"/>
            <p:nvPr/>
          </p:nvSpPr>
          <p:spPr>
            <a:xfrm>
              <a:off x="0" y="38100"/>
              <a:ext cx="4552718" cy="2407359"/>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7" name="Google Shape;247;p9"/>
          <p:cNvSpPr/>
          <p:nvPr/>
        </p:nvSpPr>
        <p:spPr>
          <a:xfrm>
            <a:off x="1159511" y="1162050"/>
            <a:ext cx="1106118" cy="276529"/>
          </a:xfrm>
          <a:custGeom>
            <a:rect b="b" l="l" r="r" t="t"/>
            <a:pathLst>
              <a:path extrusionOk="0" h="276529" w="1106118">
                <a:moveTo>
                  <a:pt x="0" y="0"/>
                </a:moveTo>
                <a:lnTo>
                  <a:pt x="1106118" y="0"/>
                </a:lnTo>
                <a:lnTo>
                  <a:pt x="1106118" y="276529"/>
                </a:lnTo>
                <a:lnTo>
                  <a:pt x="0" y="2765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a:off x="2141804" y="2013585"/>
            <a:ext cx="6259830" cy="625983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0" l="-25046" r="-2504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9"/>
          <p:cNvSpPr txBox="1"/>
          <p:nvPr/>
        </p:nvSpPr>
        <p:spPr>
          <a:xfrm>
            <a:off x="9639884" y="1562100"/>
            <a:ext cx="6506312" cy="9510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200">
                <a:solidFill>
                  <a:srgbClr val="101419"/>
                </a:solidFill>
                <a:latin typeface="Poppins"/>
                <a:ea typeface="Poppins"/>
                <a:cs typeface="Poppins"/>
                <a:sym typeface="Poppins"/>
              </a:rPr>
              <a:t>KPI</a:t>
            </a:r>
            <a:endParaRPr/>
          </a:p>
        </p:txBody>
      </p:sp>
      <p:sp>
        <p:nvSpPr>
          <p:cNvPr id="250" name="Google Shape;250;p9"/>
          <p:cNvSpPr txBox="1"/>
          <p:nvPr/>
        </p:nvSpPr>
        <p:spPr>
          <a:xfrm>
            <a:off x="9666922" y="2642235"/>
            <a:ext cx="7249478" cy="49244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000">
                <a:solidFill>
                  <a:srgbClr val="101419"/>
                </a:solidFill>
                <a:latin typeface="Open Sans"/>
                <a:ea typeface="Open Sans"/>
                <a:cs typeface="Open Sans"/>
                <a:sym typeface="Open Sans"/>
              </a:rPr>
              <a:t>“Sekumpulan ukuran yang dapat dikuantifikasi yang digunakan oleh perusahaan atau industri untuk menilai atau membandingkan kinerja dalam hal pencapaian tujuan strategis dan operasional mereka.”</a:t>
            </a:r>
            <a:endParaRPr/>
          </a:p>
          <a:p>
            <a:pPr indent="0" lvl="0" marL="0" marR="0" rtl="0" algn="l">
              <a:spcBef>
                <a:spcPts val="0"/>
              </a:spcBef>
              <a:spcAft>
                <a:spcPts val="0"/>
              </a:spcAft>
              <a:buNone/>
            </a:pPr>
            <a:r>
              <a:t/>
            </a:r>
            <a:endParaRPr sz="2000">
              <a:solidFill>
                <a:srgbClr val="101419"/>
              </a:solidFill>
              <a:latin typeface="Open Sans"/>
              <a:ea typeface="Open Sans"/>
              <a:cs typeface="Open Sans"/>
              <a:sym typeface="Open Sans"/>
            </a:endParaRPr>
          </a:p>
          <a:p>
            <a:pPr indent="0" lvl="0" marL="0" marR="0" rtl="0" algn="l">
              <a:spcBef>
                <a:spcPts val="0"/>
              </a:spcBef>
              <a:spcAft>
                <a:spcPts val="0"/>
              </a:spcAft>
              <a:buNone/>
            </a:pPr>
            <a:r>
              <a:t/>
            </a:r>
            <a:endParaRPr sz="2000">
              <a:solidFill>
                <a:srgbClr val="101419"/>
              </a:solidFill>
              <a:latin typeface="Open Sans"/>
              <a:ea typeface="Open Sans"/>
              <a:cs typeface="Open Sans"/>
              <a:sym typeface="Open Sans"/>
            </a:endParaRPr>
          </a:p>
          <a:p>
            <a:pPr indent="0" lvl="0" marL="0" marR="0" rtl="0" algn="l">
              <a:spcBef>
                <a:spcPts val="0"/>
              </a:spcBef>
              <a:spcAft>
                <a:spcPts val="0"/>
              </a:spcAft>
              <a:buNone/>
            </a:pPr>
            <a:r>
              <a:rPr lang="en-US" sz="2000">
                <a:solidFill>
                  <a:srgbClr val="101419"/>
                </a:solidFill>
                <a:latin typeface="Open Sans"/>
                <a:ea typeface="Open Sans"/>
                <a:cs typeface="Open Sans"/>
                <a:sym typeface="Open Sans"/>
              </a:rPr>
              <a:t>KPI berbeda-beda antar perusahaan dan industri, tergantung pada prioritas atau kriteria kinerja masing-masing.</a:t>
            </a:r>
            <a:endParaRPr/>
          </a:p>
          <a:p>
            <a:pPr indent="0" lvl="0" marL="0" marR="0" rtl="0" algn="l">
              <a:spcBef>
                <a:spcPts val="0"/>
              </a:spcBef>
              <a:spcAft>
                <a:spcPts val="0"/>
              </a:spcAft>
              <a:buNone/>
            </a:pPr>
            <a:r>
              <a:t/>
            </a:r>
            <a:endParaRPr sz="2000">
              <a:solidFill>
                <a:srgbClr val="101419"/>
              </a:solidFill>
              <a:latin typeface="Open Sans"/>
              <a:ea typeface="Open Sans"/>
              <a:cs typeface="Open Sans"/>
              <a:sym typeface="Open Sans"/>
            </a:endParaRPr>
          </a:p>
          <a:p>
            <a:pPr indent="0" lvl="0" marL="0" marR="0" rtl="0" algn="l">
              <a:spcBef>
                <a:spcPts val="0"/>
              </a:spcBef>
              <a:spcAft>
                <a:spcPts val="0"/>
              </a:spcAft>
              <a:buNone/>
            </a:pPr>
            <a:r>
              <a:t/>
            </a:r>
            <a:endParaRPr sz="2000">
              <a:solidFill>
                <a:srgbClr val="101419"/>
              </a:solidFill>
              <a:latin typeface="Open Sans"/>
              <a:ea typeface="Open Sans"/>
              <a:cs typeface="Open Sans"/>
              <a:sym typeface="Open Sans"/>
            </a:endParaRPr>
          </a:p>
          <a:p>
            <a:pPr indent="0" lvl="0" marL="0" marR="0" rtl="0" algn="l">
              <a:spcBef>
                <a:spcPts val="0"/>
              </a:spcBef>
              <a:spcAft>
                <a:spcPts val="0"/>
              </a:spcAft>
              <a:buNone/>
            </a:pPr>
            <a:r>
              <a:rPr b="1" lang="en-US" sz="2000">
                <a:solidFill>
                  <a:srgbClr val="101419"/>
                </a:solidFill>
                <a:latin typeface="Open Sans"/>
                <a:ea typeface="Open Sans"/>
                <a:cs typeface="Open Sans"/>
                <a:sym typeface="Open Sans"/>
              </a:rPr>
              <a:t>Key Performance Indicators (KPI) adalah </a:t>
            </a:r>
            <a:r>
              <a:rPr lang="en-US" sz="2000">
                <a:solidFill>
                  <a:srgbClr val="101419"/>
                </a:solidFill>
                <a:latin typeface="Open Sans"/>
                <a:ea typeface="Open Sans"/>
                <a:cs typeface="Open Sans"/>
                <a:sym typeface="Open Sans"/>
              </a:rPr>
              <a:t>“ukuran kuantitatif dan kualitatif yang digunakan untuk meninjau kemajuan organisasi terhadap tujuannya. Ukuran ini kemudian diuraikan dan ditetapkan sebagai target pencapaian bagi unit kerja maupun individu. Pencapaian target tersebut ditinjau secara berkala.”</a:t>
            </a:r>
            <a:endParaRPr/>
          </a:p>
        </p:txBody>
      </p:sp>
      <p:grpSp>
        <p:nvGrpSpPr>
          <p:cNvPr id="251" name="Google Shape;251;p9"/>
          <p:cNvGrpSpPr/>
          <p:nvPr/>
        </p:nvGrpSpPr>
        <p:grpSpPr>
          <a:xfrm>
            <a:off x="9639884" y="7761149"/>
            <a:ext cx="3253156" cy="963751"/>
            <a:chOff x="0" y="-57150"/>
            <a:chExt cx="856798" cy="253828"/>
          </a:xfrm>
        </p:grpSpPr>
        <p:sp>
          <p:nvSpPr>
            <p:cNvPr id="252" name="Google Shape;252;p9"/>
            <p:cNvSpPr/>
            <p:nvPr/>
          </p:nvSpPr>
          <p:spPr>
            <a:xfrm>
              <a:off x="0" y="0"/>
              <a:ext cx="856798" cy="196678"/>
            </a:xfrm>
            <a:custGeom>
              <a:rect b="b" l="l" r="r" t="t"/>
              <a:pathLst>
                <a:path extrusionOk="0" h="196678" w="856798">
                  <a:moveTo>
                    <a:pt x="98339" y="0"/>
                  </a:moveTo>
                  <a:lnTo>
                    <a:pt x="758460" y="0"/>
                  </a:lnTo>
                  <a:cubicBezTo>
                    <a:pt x="812770" y="0"/>
                    <a:pt x="856798" y="44028"/>
                    <a:pt x="856798" y="98339"/>
                  </a:cubicBezTo>
                  <a:lnTo>
                    <a:pt x="856798" y="98339"/>
                  </a:lnTo>
                  <a:cubicBezTo>
                    <a:pt x="856798" y="124420"/>
                    <a:pt x="846438" y="149433"/>
                    <a:pt x="827995" y="167875"/>
                  </a:cubicBezTo>
                  <a:cubicBezTo>
                    <a:pt x="809553" y="186317"/>
                    <a:pt x="784541" y="196678"/>
                    <a:pt x="758460" y="196678"/>
                  </a:cubicBezTo>
                  <a:lnTo>
                    <a:pt x="98339" y="196678"/>
                  </a:lnTo>
                  <a:cubicBezTo>
                    <a:pt x="44028" y="196678"/>
                    <a:pt x="0" y="152650"/>
                    <a:pt x="0" y="98339"/>
                  </a:cubicBezTo>
                  <a:lnTo>
                    <a:pt x="0" y="98339"/>
                  </a:lnTo>
                  <a:cubicBezTo>
                    <a:pt x="0" y="44028"/>
                    <a:pt x="44028" y="0"/>
                    <a:pt x="98339" y="0"/>
                  </a:cubicBezTo>
                  <a:close/>
                </a:path>
              </a:pathLst>
            </a:custGeom>
            <a:solidFill>
              <a:srgbClr val="598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9"/>
            <p:cNvSpPr txBox="1"/>
            <p:nvPr/>
          </p:nvSpPr>
          <p:spPr>
            <a:xfrm>
              <a:off x="0" y="-57150"/>
              <a:ext cx="856798" cy="253828"/>
            </a:xfrm>
            <a:prstGeom prst="rect">
              <a:avLst/>
            </a:prstGeom>
            <a:noFill/>
            <a:ln>
              <a:noFill/>
            </a:ln>
          </p:spPr>
          <p:txBody>
            <a:bodyPr anchorCtr="0" anchor="ctr" bIns="50800" lIns="50800" spcFirstLastPara="1" rIns="50800" wrap="square" tIns="50800">
              <a:noAutofit/>
            </a:bodyPr>
            <a:lstStyle/>
            <a:p>
              <a:pPr indent="0" lvl="0" marL="0" marR="0" rtl="0" algn="ctr">
                <a:lnSpc>
                  <a:spcPct val="164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4" name="Google Shape;254;p9"/>
          <p:cNvSpPr txBox="1"/>
          <p:nvPr/>
        </p:nvSpPr>
        <p:spPr>
          <a:xfrm>
            <a:off x="10162753" y="8105775"/>
            <a:ext cx="2207419" cy="42481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400">
                <a:solidFill>
                  <a:srgbClr val="F5F7F7"/>
                </a:solidFill>
                <a:latin typeface="Poppins"/>
                <a:ea typeface="Poppins"/>
                <a:cs typeface="Poppins"/>
                <a:sym typeface="Poppins"/>
              </a:rPr>
              <a:t>LETS SEE MORE</a:t>
            </a:r>
            <a:endParaRPr/>
          </a:p>
        </p:txBody>
      </p:sp>
      <p:cxnSp>
        <p:nvCxnSpPr>
          <p:cNvPr id="255" name="Google Shape;255;p9"/>
          <p:cNvCxnSpPr/>
          <p:nvPr/>
        </p:nvCxnSpPr>
        <p:spPr>
          <a:xfrm>
            <a:off x="13473272" y="8337232"/>
            <a:ext cx="2230963" cy="0"/>
          </a:xfrm>
          <a:prstGeom prst="straightConnector1">
            <a:avLst/>
          </a:prstGeom>
          <a:noFill/>
          <a:ln cap="flat" cmpd="sng" w="28575">
            <a:solidFill>
              <a:srgbClr val="598196"/>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