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5" r:id="rId2"/>
    <p:sldId id="26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7" r:id="rId14"/>
    <p:sldId id="288" r:id="rId15"/>
    <p:sldId id="282" r:id="rId16"/>
    <p:sldId id="289" r:id="rId17"/>
    <p:sldId id="290" r:id="rId18"/>
    <p:sldId id="291" r:id="rId19"/>
    <p:sldId id="292" r:id="rId20"/>
    <p:sldId id="293" r:id="rId21"/>
    <p:sldId id="294" r:id="rId22"/>
  </p:sldIdLst>
  <p:sldSz cx="18288000" cy="10287000"/>
  <p:notesSz cx="6858000" cy="9144000"/>
  <p:embeddedFontLst>
    <p:embeddedFont>
      <p:font typeface="Didact Gothic" panose="00000500000000000000" pitchFamily="2" charset="0"/>
      <p:regular r:id="rId24"/>
    </p:embeddedFont>
    <p:embeddedFont>
      <p:font typeface="DM Sans" pitchFamily="2" charset="0"/>
      <p:regular r:id="rId25"/>
      <p:bold r:id="rId26"/>
      <p:italic r:id="rId27"/>
      <p:boldItalic r:id="rId28"/>
    </p:embeddedFont>
    <p:embeddedFont>
      <p:font typeface="Klein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7A2EC2-3332-48C0-ABC8-ACF60E672A77}">
          <p14:sldIdLst>
            <p14:sldId id="275"/>
            <p14:sldId id="265"/>
            <p14:sldId id="276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8"/>
            <p14:sldId id="282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57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3EB50-06E8-4656-A10D-A9E3587A38A1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F481-26CE-4331-AA84-6B476653C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6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CDD4-6E06-D02D-1229-7230CFCFE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1C751C-BC6F-400A-5D29-32AFCFBC1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7F2A74-5FFD-8941-4708-612139A61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B4AF9-9F06-9588-FDD9-A8EE6000A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75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5523-2B3F-30D4-E9A5-409A7B9B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ADB204-B4DA-7C8A-F4BF-75A325943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987443-8FD0-3725-7FDB-F1D8B2754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DD5A6-6B8C-A876-214D-803D66F183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6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854C0-9BCD-9163-0869-F141476DF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F6FB7-EF6D-329F-D053-844AAB9E6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F705D-8F58-4CF6-7547-9CA4E9FAF4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7D770-DEE2-EA34-E764-3DCBE9B34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9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9BD85-A29D-A0F1-9281-528F77450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3F3CC-4497-CF01-3ECB-50F9734B8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1BED6-F377-3D7E-994A-865879749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725D4-1677-4B22-1658-742C2CB27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73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26E46-2C74-D1C4-3C10-6D5ED83C7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E5D18-C770-FDD5-61A0-7EA15F75D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9FC70F-29A9-AF97-FE09-B38F301D5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8A4E9-1A52-E67D-CBA2-08A7EB208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9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BEAEB-4A54-BE96-8A6E-C8B3AA7A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D6FF4-BE72-40B7-D74E-173FAA6BB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7E28E-6714-28E6-84C6-6241E81941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8FFB7-20F3-49C1-1D36-B4E593D7B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36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75C80-E452-3DCC-5575-CEA905C1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D546F-4BD7-27A8-1448-8791D2CE8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614F4-A42D-4A43-6543-FD2E2D0E8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7C1F9-70B4-59B3-0262-2C9CB59A87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5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7B45C-6765-728C-58B3-A455B0406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6879F4-4CD8-56FF-4C8E-AF53E16E5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A8C12-A4D3-154E-443A-264E4D6C4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56BB2-0EF0-89F5-3CE8-D446D4E45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D5890-601D-227E-1F7E-EE5EDF90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C85265-F62B-9D13-7CA9-3CD4A0403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9E84A2-5D93-22FE-6362-40F69FFE9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CEBE2-784F-9F43-0DB0-5B1C644AB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82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1B493-B489-55B2-1C33-E31585DE5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A13FC5-2CD2-2C1B-62A1-07FA70412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125F11-A14E-83C7-9640-7C6E60DEE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9B9AD-16A5-BCCC-E678-3728B84AD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6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0639B-E60B-9D50-5762-AAB323C5F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77B76-6326-2D62-3FB3-48B81B50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79020-6741-AF8D-3238-828C83E8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D0FA-5F15-94CD-29F9-B52881E3C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1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80FE8-3C12-B8F8-F979-EEA38F208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16B3A-ADDD-7416-B697-4B6DCC711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E009A1-C20B-CF97-B108-07F929ACA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DA924-3EDF-7014-9E93-F5DE51FB8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0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3E17D-FE21-A15B-CD46-8A57DDB73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EDEBE-EED7-5837-12F0-00089DAA2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81AA4-09D1-2187-2029-B12A77882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61432-6BCB-412E-5115-1C57D4D14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6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38DED-DF49-C2FB-1E54-9CC46134C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EBA33-DBBA-ED59-416A-50FFE738B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494EFC-79D8-2F9C-1A7A-C375C706E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5DF84-3C30-B8F7-8D7B-427AF42E9E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91D57-79EF-C9B2-91A6-C5A07636E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333897-6572-0E8B-5F7B-B2D8F4FA0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949F4-7B20-91E2-AAC6-86D760D28B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655D0-0831-E710-7B7A-17BDCD537A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23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EED59-3906-EF77-3DC6-42626FA4A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251C1-ED1D-3872-533B-5B2865081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C94C03-DBEB-E013-4A95-E9693F697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381BD-9FD9-1BE5-60F7-E70101E04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0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76EEC-2FF0-57A3-D4CE-D8E9DCA4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C1007-6B70-4720-F638-F8F070FFD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C4E95-EB0F-4046-3A49-BC1F8EA08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CCBB-3096-3BDB-28F8-612CC9CECF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42EB2-EEAB-DA51-3159-5CFE3BD2A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E6667-1C3D-21FD-7009-4144BB035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4CC819-225B-6E0A-CCBA-55E474FA5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23E15-4B4E-44FF-1BE8-6A5D722A4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5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F3440-3C0D-56D0-805F-5E45DC16A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336FE7-AF5E-FB4E-4601-4F5C3DBAD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5ADBD-FC79-1B0A-6A55-86385B9D8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F916E-B3BC-1C1C-DA2E-9F25B8018D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DF481-26CE-4331-AA84-6B476653CF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96992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837265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27013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112484" y="3653569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ETIKA</a:t>
            </a:r>
          </a:p>
        </p:txBody>
      </p:sp>
      <p:grpSp>
        <p:nvGrpSpPr>
          <p:cNvPr id="25" name="Google Shape;746;p91">
            <a:extLst>
              <a:ext uri="{FF2B5EF4-FFF2-40B4-BE49-F238E27FC236}">
                <a16:creationId xmlns:a16="http://schemas.microsoft.com/office/drawing/2014/main" id="{518DF6D9-AA1F-8DE1-4B79-ADE2A2AF6DB4}"/>
              </a:ext>
            </a:extLst>
          </p:cNvPr>
          <p:cNvGrpSpPr/>
          <p:nvPr/>
        </p:nvGrpSpPr>
        <p:grpSpPr>
          <a:xfrm>
            <a:off x="13944600" y="413841"/>
            <a:ext cx="4648200" cy="660085"/>
            <a:chOff x="109373" y="130330"/>
            <a:chExt cx="2096625" cy="297739"/>
          </a:xfrm>
        </p:grpSpPr>
        <p:pic>
          <p:nvPicPr>
            <p:cNvPr id="26" name="Google Shape;747;p91" descr="A yellow hexagon with a white flower and red flames&#10;&#10;Description automatically generated">
              <a:extLst>
                <a:ext uri="{FF2B5EF4-FFF2-40B4-BE49-F238E27FC236}">
                  <a16:creationId xmlns:a16="http://schemas.microsoft.com/office/drawing/2014/main" id="{3D3368DF-8993-DE7F-C558-AAB62B43CE6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373" y="135681"/>
              <a:ext cx="298563" cy="292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748;p91">
              <a:extLst>
                <a:ext uri="{FF2B5EF4-FFF2-40B4-BE49-F238E27FC236}">
                  <a16:creationId xmlns:a16="http://schemas.microsoft.com/office/drawing/2014/main" id="{C300ECF4-EF44-F75D-5902-651AB44AD31D}"/>
                </a:ext>
              </a:extLst>
            </p:cNvPr>
            <p:cNvSpPr txBox="1"/>
            <p:nvPr/>
          </p:nvSpPr>
          <p:spPr>
            <a:xfrm>
              <a:off x="571444" y="130330"/>
              <a:ext cx="1583100" cy="215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SISTEM INFORMASI</a:t>
              </a:r>
              <a:endParaRPr sz="25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28" name="Google Shape;749;p91">
              <a:extLst>
                <a:ext uri="{FF2B5EF4-FFF2-40B4-BE49-F238E27FC236}">
                  <a16:creationId xmlns:a16="http://schemas.microsoft.com/office/drawing/2014/main" id="{A19576D5-4A72-50DE-272C-2996B1580D74}"/>
                </a:ext>
              </a:extLst>
            </p:cNvPr>
            <p:cNvSpPr txBox="1"/>
            <p:nvPr/>
          </p:nvSpPr>
          <p:spPr>
            <a:xfrm>
              <a:off x="585698" y="304839"/>
              <a:ext cx="1620300" cy="114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0" i="0" u="none" strike="noStrike" cap="none" dirty="0">
                  <a:solidFill>
                    <a:srgbClr val="000000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FAKULTAS ILMU KOMPUTER UPN VETERAN JATIM</a:t>
              </a:r>
              <a:endParaRPr sz="1000" b="0" i="0" u="none" strike="noStrike" cap="none" dirty="0">
                <a:solidFill>
                  <a:srgbClr val="000000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pic>
          <p:nvPicPr>
            <p:cNvPr id="29" name="Google Shape;750;p91">
              <a:extLst>
                <a:ext uri="{FF2B5EF4-FFF2-40B4-BE49-F238E27FC236}">
                  <a16:creationId xmlns:a16="http://schemas.microsoft.com/office/drawing/2014/main" id="{1D013C29-037F-838C-D35A-7C6B51C6018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9243" y="157825"/>
              <a:ext cx="162710" cy="2702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" name="TextBox 10">
            <a:extLst>
              <a:ext uri="{FF2B5EF4-FFF2-40B4-BE49-F238E27FC236}">
                <a16:creationId xmlns:a16="http://schemas.microsoft.com/office/drawing/2014/main" id="{0E3DD00B-E7C6-B395-86CE-BF7815CC51E5}"/>
              </a:ext>
            </a:extLst>
          </p:cNvPr>
          <p:cNvSpPr txBox="1"/>
          <p:nvPr/>
        </p:nvSpPr>
        <p:spPr>
          <a:xfrm>
            <a:off x="8153400" y="3093090"/>
            <a:ext cx="7874231" cy="56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200" b="1" dirty="0">
                <a:solidFill>
                  <a:srgbClr val="718BAB"/>
                </a:solidFill>
                <a:latin typeface="DM Sans" pitchFamily="2" charset="0"/>
                <a:ea typeface="Lato" panose="020F0502020204030203" pitchFamily="34" charset="0"/>
                <a:cs typeface="Lato" panose="020F0502020204030203" pitchFamily="34" charset="0"/>
              </a:rPr>
              <a:t>SI231125</a:t>
            </a:r>
            <a:endParaRPr lang="en-US" sz="4000" b="1" dirty="0">
              <a:solidFill>
                <a:srgbClr val="718BAB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2F9724F-AF65-7F2E-F649-9E009386884D}"/>
              </a:ext>
            </a:extLst>
          </p:cNvPr>
          <p:cNvGrpSpPr/>
          <p:nvPr/>
        </p:nvGrpSpPr>
        <p:grpSpPr>
          <a:xfrm>
            <a:off x="8153400" y="8267700"/>
            <a:ext cx="5791200" cy="644783"/>
            <a:chOff x="8001000" y="8267700"/>
            <a:chExt cx="5791200" cy="644783"/>
          </a:xfrm>
        </p:grpSpPr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829C9B1-72F3-61A3-051D-84CFBB4BBBF6}"/>
                </a:ext>
              </a:extLst>
            </p:cNvPr>
            <p:cNvSpPr/>
            <p:nvPr/>
          </p:nvSpPr>
          <p:spPr>
            <a:xfrm>
              <a:off x="8688367" y="8306158"/>
              <a:ext cx="5103833" cy="550087"/>
            </a:xfrm>
            <a:custGeom>
              <a:avLst/>
              <a:gdLst/>
              <a:ahLst/>
              <a:cxnLst/>
              <a:rect l="l" t="t" r="r" b="b"/>
              <a:pathLst>
                <a:path w="806891" h="117512">
                  <a:moveTo>
                    <a:pt x="58756" y="0"/>
                  </a:moveTo>
                  <a:lnTo>
                    <a:pt x="748135" y="0"/>
                  </a:lnTo>
                  <a:cubicBezTo>
                    <a:pt x="780585" y="0"/>
                    <a:pt x="806891" y="26306"/>
                    <a:pt x="806891" y="58756"/>
                  </a:cubicBezTo>
                  <a:lnTo>
                    <a:pt x="806891" y="58756"/>
                  </a:lnTo>
                  <a:cubicBezTo>
                    <a:pt x="806891" y="91206"/>
                    <a:pt x="780585" y="117512"/>
                    <a:pt x="748135" y="117512"/>
                  </a:cubicBezTo>
                  <a:lnTo>
                    <a:pt x="58756" y="117512"/>
                  </a:lnTo>
                  <a:cubicBezTo>
                    <a:pt x="26306" y="117512"/>
                    <a:pt x="0" y="91206"/>
                    <a:pt x="0" y="58756"/>
                  </a:cubicBezTo>
                  <a:lnTo>
                    <a:pt x="0" y="58756"/>
                  </a:lnTo>
                  <a:cubicBezTo>
                    <a:pt x="0" y="26306"/>
                    <a:pt x="26306" y="0"/>
                    <a:pt x="58756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BE37812F-E457-CB0D-F6CD-4EDA54072E2D}"/>
                </a:ext>
              </a:extLst>
            </p:cNvPr>
            <p:cNvSpPr txBox="1"/>
            <p:nvPr/>
          </p:nvSpPr>
          <p:spPr>
            <a:xfrm>
              <a:off x="8763000" y="8285480"/>
              <a:ext cx="4875233" cy="627003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>
                <a:lnSpc>
                  <a:spcPts val="2100"/>
                </a:lnSpc>
              </a:pPr>
              <a:r>
                <a:rPr lang="en-US" sz="2000" b="1" dirty="0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 </a:t>
              </a:r>
              <a:r>
                <a:rPr lang="en-US" sz="2000" b="1" dirty="0" err="1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Regulasi</a:t>
              </a:r>
              <a:r>
                <a:rPr lang="en-US" sz="2000" b="1" dirty="0">
                  <a:solidFill>
                    <a:srgbClr val="2A2E3A"/>
                  </a:solidFill>
                  <a:latin typeface="DM Sans" pitchFamily="2" charset="0"/>
                  <a:ea typeface="Telegraf"/>
                  <a:cs typeface="Telegraf"/>
                  <a:sym typeface="Telegraf"/>
                </a:rPr>
                <a:t> IT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E33CDFF-E599-449E-F3AD-BDE874BDAB13}"/>
                </a:ext>
              </a:extLst>
            </p:cNvPr>
            <p:cNvGrpSpPr/>
            <p:nvPr/>
          </p:nvGrpSpPr>
          <p:grpSpPr>
            <a:xfrm>
              <a:off x="8001000" y="8267700"/>
              <a:ext cx="629202" cy="602615"/>
              <a:chOff x="9144000" y="8693658"/>
              <a:chExt cx="488442" cy="488442"/>
            </a:xfrm>
          </p:grpSpPr>
          <p:grpSp>
            <p:nvGrpSpPr>
              <p:cNvPr id="34" name="Group 15">
                <a:extLst>
                  <a:ext uri="{FF2B5EF4-FFF2-40B4-BE49-F238E27FC236}">
                    <a16:creationId xmlns:a16="http://schemas.microsoft.com/office/drawing/2014/main" id="{EA7DFD21-1E31-22F5-405C-6A8FAA0A9B9B}"/>
                  </a:ext>
                </a:extLst>
              </p:cNvPr>
              <p:cNvGrpSpPr/>
              <p:nvPr/>
            </p:nvGrpSpPr>
            <p:grpSpPr>
              <a:xfrm>
                <a:off x="9144000" y="8693658"/>
                <a:ext cx="488442" cy="488442"/>
                <a:chOff x="0" y="0"/>
                <a:chExt cx="812800" cy="812800"/>
              </a:xfrm>
            </p:grpSpPr>
            <p:sp>
              <p:nvSpPr>
                <p:cNvPr id="36" name="Freeform 16">
                  <a:extLst>
                    <a:ext uri="{FF2B5EF4-FFF2-40B4-BE49-F238E27FC236}">
                      <a16:creationId xmlns:a16="http://schemas.microsoft.com/office/drawing/2014/main" id="{4AB80E76-E8AF-DE0F-3678-51688EF1E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TextBox 17">
                  <a:extLst>
                    <a:ext uri="{FF2B5EF4-FFF2-40B4-BE49-F238E27FC236}">
                      <a16:creationId xmlns:a16="http://schemas.microsoft.com/office/drawing/2014/main" id="{26FF6357-2B0B-8F1B-7CB0-2873DA3AC42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28893" tIns="28893" rIns="28893" bIns="28893" rtlCol="0" anchor="ctr"/>
                <a:lstStyle/>
                <a:p>
                  <a:pPr algn="ctr">
                    <a:lnSpc>
                      <a:spcPts val="2067"/>
                    </a:lnSpc>
                  </a:pPr>
                  <a:endParaRPr/>
                </a:p>
              </p:txBody>
            </p:sp>
          </p:grp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E3684BDE-E004-99D6-FFD3-F5E9693F8D7F}"/>
                  </a:ext>
                </a:extLst>
              </p:cNvPr>
              <p:cNvSpPr/>
              <p:nvPr/>
            </p:nvSpPr>
            <p:spPr>
              <a:xfrm>
                <a:off x="9288428" y="8838086"/>
                <a:ext cx="199588" cy="199588"/>
              </a:xfrm>
              <a:custGeom>
                <a:avLst/>
                <a:gdLst/>
                <a:ahLst/>
                <a:cxnLst/>
                <a:rect l="l" t="t" r="r" b="b"/>
                <a:pathLst>
                  <a:path w="266117" h="266117">
                    <a:moveTo>
                      <a:pt x="0" y="0"/>
                    </a:moveTo>
                    <a:lnTo>
                      <a:pt x="266116" y="0"/>
                    </a:lnTo>
                    <a:lnTo>
                      <a:pt x="266116" y="266116"/>
                    </a:lnTo>
                    <a:lnTo>
                      <a:pt x="0" y="2661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09CF219C-03E2-D7DF-6800-7BCD2DBFF3BB}"/>
              </a:ext>
            </a:extLst>
          </p:cNvPr>
          <p:cNvSpPr txBox="1"/>
          <p:nvPr/>
        </p:nvSpPr>
        <p:spPr>
          <a:xfrm>
            <a:off x="8113983" y="5049441"/>
            <a:ext cx="8610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0" b="1" dirty="0">
                <a:latin typeface="Klein Bold" panose="020B0604020202020204" charset="0"/>
                <a:ea typeface="Klein Bold"/>
                <a:cs typeface="Klein Bold"/>
                <a:sym typeface="Klein Bold"/>
              </a:rPr>
              <a:t>KOMPUTER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CDD3C-DF51-7E82-847F-74260B33140A}"/>
              </a:ext>
            </a:extLst>
          </p:cNvPr>
          <p:cNvSpPr txBox="1"/>
          <p:nvPr/>
        </p:nvSpPr>
        <p:spPr>
          <a:xfrm>
            <a:off x="8153400" y="6844725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Rafika Rahmawati,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S.Kom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</a:t>
            </a:r>
            <a:r>
              <a:rPr lang="en-US" sz="3200" dirty="0" err="1">
                <a:solidFill>
                  <a:srgbClr val="718BAB"/>
                </a:solidFill>
                <a:latin typeface="DM Sans" pitchFamily="2" charset="0"/>
              </a:rPr>
              <a:t>M.Kom</a:t>
            </a:r>
            <a:r>
              <a:rPr lang="en-US" sz="3200" dirty="0">
                <a:solidFill>
                  <a:srgbClr val="718BAB"/>
                </a:solidFill>
                <a:latin typeface="DM Sans" pitchFamily="2" charset="0"/>
              </a:rPr>
              <a:t>., MBA.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FA245-6B23-1E13-769C-2C3CF74E1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A124C49-B2BA-A7A2-D65B-233CEB098C34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03D193F-8D1A-33FB-7829-3269DFF61D27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609E5B-CDCD-8BD2-8171-591B4C434DF5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AA7BBD75-D3F7-70CC-69B3-03170EAAA778}"/>
              </a:ext>
            </a:extLst>
          </p:cNvPr>
          <p:cNvSpPr txBox="1"/>
          <p:nvPr/>
        </p:nvSpPr>
        <p:spPr>
          <a:xfrm>
            <a:off x="7311189" y="3467100"/>
            <a:ext cx="9753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27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(3) :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Pelaku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dijerat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bakal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lama 4 tahun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banyak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Rp750.000.000,00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tujuh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ratus lima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puluh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juta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rupiah).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6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Selanjutnya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revisi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No. 19 Tahun 2016,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dijelaskan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bahwa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ketentuan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27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(3)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merupakan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delik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aduan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B83DA3E-4460-E04E-2ACF-ACF7441357EB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89B3EE2C-8487-9B3C-B31B-C801CB845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F2D7FBD0-C00C-02A8-90D6-736B0DD4F2EC}"/>
              </a:ext>
            </a:extLst>
          </p:cNvPr>
          <p:cNvSpPr txBox="1"/>
          <p:nvPr/>
        </p:nvSpPr>
        <p:spPr>
          <a:xfrm>
            <a:off x="1255295" y="4932759"/>
            <a:ext cx="586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Pencemaran Nama Baik</a:t>
            </a:r>
          </a:p>
        </p:txBody>
      </p:sp>
    </p:spTree>
    <p:extLst>
      <p:ext uri="{BB962C8B-B14F-4D97-AF65-F5344CB8AC3E}">
        <p14:creationId xmlns:p14="http://schemas.microsoft.com/office/powerpoint/2010/main" val="3974183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7E50B-5D8F-E1E0-46D0-E6DFA8E80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9043256-8D3A-31F5-AF7B-FDF3A1A6148A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30FBC92-68CD-94FC-AE8B-4BD3FAFFA225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483CAEE-2013-AA11-3E95-14DC9A96EC52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B7F6280B-A40B-BB82-05A7-E8A7320D5E5A}"/>
              </a:ext>
            </a:extLst>
          </p:cNvPr>
          <p:cNvSpPr txBox="1"/>
          <p:nvPr/>
        </p:nvSpPr>
        <p:spPr>
          <a:xfrm>
            <a:off x="8458200" y="3695700"/>
            <a:ext cx="8149389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Orang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melakukan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pemerasan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pengancaman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juga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berpeluang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dijerat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27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(4) UU ITE.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6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Hukumannya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adalah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lama 6 tahun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banyak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Rp1.000.000.000,00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miliar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rupiah).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E331710-3AE9-0F6A-D1F4-CA7EB2F15DF6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9F4E1341-D881-8E9A-D160-73B5D190C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543FFA5-1164-494B-5B29-3753A89C0582}"/>
              </a:ext>
            </a:extLst>
          </p:cNvPr>
          <p:cNvSpPr txBox="1"/>
          <p:nvPr/>
        </p:nvSpPr>
        <p:spPr>
          <a:xfrm>
            <a:off x="1255295" y="4932759"/>
            <a:ext cx="586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Pemerasan</a:t>
            </a: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dan </a:t>
            </a:r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Pengancaman</a:t>
            </a:r>
            <a:endParaRPr lang="en-US" sz="6000" b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383109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1F735-C8A0-A5B4-BCEA-2ECA6D81F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A46212B-08D4-54B0-C3C3-783565C4A734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6D58D70-2983-FCA0-4293-88CA6D22A142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E15F4C-0DE8-FF19-C1F3-608988947B2E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22311957-E61F-6483-D609-401FA1E53D38}"/>
              </a:ext>
            </a:extLst>
          </p:cNvPr>
          <p:cNvSpPr txBox="1"/>
          <p:nvPr/>
        </p:nvSpPr>
        <p:spPr>
          <a:xfrm>
            <a:off x="5715000" y="3619500"/>
            <a:ext cx="1188720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ITE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28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(1):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Setiap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sengaja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menyebarkan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berita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bohong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menyesatkan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mengakibatkan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kerugian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konsumen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transaksi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6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 para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pelaku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penyebar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berita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bohong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bakal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lama 6 tahun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banyak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Rp1.000.000.000,00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miliar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rupiah).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8A7AF62-1715-0312-6A8C-60B639457EB4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01C709ED-026C-034B-2CAC-36D5F89A1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E769B55-2588-EC9D-37BC-0A6225E2A2EB}"/>
              </a:ext>
            </a:extLst>
          </p:cNvPr>
          <p:cNvSpPr txBox="1"/>
          <p:nvPr/>
        </p:nvSpPr>
        <p:spPr>
          <a:xfrm>
            <a:off x="1255295" y="4932759"/>
            <a:ext cx="586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Berita </a:t>
            </a:r>
            <a:b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</a:br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Bohong</a:t>
            </a:r>
            <a:endParaRPr lang="en-US" sz="6000" b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310884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B7CD3-F4A8-5294-A46C-7C3CA3ACE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177EDAC-A07A-4F7D-9FD4-AC47C4E6F73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1609B10-A750-CDB8-B91B-2783F2D635C4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31DC858-B9F9-B819-93AD-2114CCAF2AAA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E6433197-4DE2-7BC2-CA5B-789D2B03694A}"/>
              </a:ext>
            </a:extLst>
          </p:cNvPr>
          <p:cNvSpPr txBox="1"/>
          <p:nvPr/>
        </p:nvSpPr>
        <p:spPr>
          <a:xfrm>
            <a:off x="5867400" y="3086100"/>
            <a:ext cx="115824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Orang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menyebarkan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tujuan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menimbulkan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rasa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kebencian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permusuhan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individu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kelompok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masyarakat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tertentu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berdasarkan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atas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suku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agama,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antargolongan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(SARA) juga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merupakan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perbuatan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dilarang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28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(2) UU ITE.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6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Hukumannya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adalah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lama 6 tahun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banyak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Rp1.000.000.000,00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miliar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rupiah).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DDE0143-3A1B-A9FE-835F-D5690AA3679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09DD9519-0CDA-71D9-628F-3E2770721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15C05929-8DA5-32F2-720C-9F8697DC9973}"/>
              </a:ext>
            </a:extLst>
          </p:cNvPr>
          <p:cNvSpPr txBox="1"/>
          <p:nvPr/>
        </p:nvSpPr>
        <p:spPr>
          <a:xfrm>
            <a:off x="838200" y="5129463"/>
            <a:ext cx="586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Ujaran</a:t>
            </a: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Kebencian</a:t>
            </a:r>
            <a:endParaRPr lang="en-US" sz="6000" b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345545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75E6B-4219-4145-AAFC-D12705740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D6B0599-1DB4-3C5E-8AA6-D9E6EE9EFD8A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AC0E8E7-9D95-485B-F75B-C6F6DB7E762F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4624D81-5CA1-1EAC-125F-D2E01F88418F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9CBB9648-17A4-0EF6-1289-E82553302694}"/>
              </a:ext>
            </a:extLst>
          </p:cNvPr>
          <p:cNvSpPr txBox="1"/>
          <p:nvPr/>
        </p:nvSpPr>
        <p:spPr>
          <a:xfrm>
            <a:off x="5410200" y="3543300"/>
            <a:ext cx="115824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Pada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29 UU ITE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menjerat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setiap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sengaja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mengirimkan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dokumen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berisi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ancaman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kekerasan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menakut-nakuti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ditujukan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secara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pribadi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6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pelakunya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adalah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lama 4 tahun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banyak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Rp750.000.000,00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tujuh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ratus lima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puluh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juta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rupiah).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DFD79C12-2BA0-752B-B052-F4DC27B91965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1E716934-5509-D172-6ABF-6F9B8C773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3AE8905-D66C-7F22-1E80-1867E5F504BF}"/>
              </a:ext>
            </a:extLst>
          </p:cNvPr>
          <p:cNvSpPr txBox="1"/>
          <p:nvPr/>
        </p:nvSpPr>
        <p:spPr>
          <a:xfrm>
            <a:off x="1295400" y="5125453"/>
            <a:ext cx="586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Teror</a:t>
            </a: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b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</a:b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572126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F3E18-7726-3B39-8608-38A8C5086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D8545B-B020-57BF-9AA0-E728419E6837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E23543E-DA59-1FA6-442B-CA4624BC6DD0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B636035-FFD0-45E6-CA64-5E5946124869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66BE9E28-B09B-7822-F5FA-D88AE6C78925}"/>
              </a:ext>
            </a:extLst>
          </p:cNvPr>
          <p:cNvSpPr txBox="1"/>
          <p:nvPr/>
        </p:nvSpPr>
        <p:spPr>
          <a:xfrm>
            <a:off x="1447798" y="3619500"/>
            <a:ext cx="1539240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Mengakses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mengambil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meretas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sistem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30)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Melakukan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intersepsi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penyadapan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31)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Mengubah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merusak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memindahkan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menyembunyikan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dokumen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serta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membuka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dokumen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rahasia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32)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Mengganggu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sistem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33)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Menyediakan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perangkat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pelanggar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larangan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telah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disebutkan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34)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Pemalsuan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dokumen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35).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98CB105F-70E7-F087-FD48-9CC0501DB995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3E72822C-1782-6342-4359-6ADBB1A8D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B1939F5-B040-499D-EFD8-222C5529E652}"/>
              </a:ext>
            </a:extLst>
          </p:cNvPr>
          <p:cNvSpPr txBox="1"/>
          <p:nvPr/>
        </p:nvSpPr>
        <p:spPr>
          <a:xfrm>
            <a:off x="1828799" y="867370"/>
            <a:ext cx="1463039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Perbuatan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Lain yang </a:t>
            </a:r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Dilarang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UU ITE</a:t>
            </a:r>
          </a:p>
        </p:txBody>
      </p:sp>
    </p:spTree>
    <p:extLst>
      <p:ext uri="{BB962C8B-B14F-4D97-AF65-F5344CB8AC3E}">
        <p14:creationId xmlns:p14="http://schemas.microsoft.com/office/powerpoint/2010/main" val="75191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D6E49-7AD8-3C4B-8874-61F9DB368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3CFA10E-BFCC-5C9F-B1F3-EBAC90D6C684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DE6FBE-34A0-776B-FEEC-DCB1432D246A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22E3C30-F8EA-8188-0AEA-8413481CDCE9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E336A6BD-7A5E-3C2E-F9A2-3DB433765635}"/>
              </a:ext>
            </a:extLst>
          </p:cNvPr>
          <p:cNvSpPr txBox="1"/>
          <p:nvPr/>
        </p:nvSpPr>
        <p:spPr>
          <a:xfrm>
            <a:off x="1028698" y="3001744"/>
            <a:ext cx="162306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Menurut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kajian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Pusat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Penelitian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Badan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Keahlian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DPR RI Vol. XII No.16/II/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Puslit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/Agustus/2020,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setidaknya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sudah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271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kasus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dilaporkan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ke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polisi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usai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disahkannya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No. 16 Tahun 2016 yang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merevisi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No. 11 Tahun 2008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ITE.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Keberadaan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multitafsir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menjadi salah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penyebab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utama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maraknya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pelaporan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tersebut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Ada 3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paling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sering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dilaporkan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yakni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27, 28, dan 29.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Pasal-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tersebut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dianggap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mengandung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ketidakjelasan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rumusan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sehingga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berpotensi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mengekang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kebebasan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berekspresi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masyarakat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dimanfaatkan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balas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dendam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sehingga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mencederai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tujuan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ITE.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27169A2-0744-68A0-35A6-2BF2E72F1E3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A32C28B0-4D5A-93E1-D7A4-705B28DF8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F502F98-5145-82BD-B33A-84BEF3664961}"/>
              </a:ext>
            </a:extLst>
          </p:cNvPr>
          <p:cNvSpPr txBox="1"/>
          <p:nvPr/>
        </p:nvSpPr>
        <p:spPr>
          <a:xfrm>
            <a:off x="3047998" y="883503"/>
            <a:ext cx="1219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Dampak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Negatif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UU ITE</a:t>
            </a:r>
          </a:p>
        </p:txBody>
      </p:sp>
    </p:spTree>
    <p:extLst>
      <p:ext uri="{BB962C8B-B14F-4D97-AF65-F5344CB8AC3E}">
        <p14:creationId xmlns:p14="http://schemas.microsoft.com/office/powerpoint/2010/main" val="2958821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FE053-5AA3-2216-70F5-463B06A3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1871D6-1417-B5AF-97AF-4B5D3109ABE1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3FCA8E-37A2-FD32-16B3-4DED5C38E3EE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C71823C-F579-B46B-5C46-5AC7FA4DE395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F2AF9B5B-59D3-2B35-489F-9AD5B605A5C3}"/>
              </a:ext>
            </a:extLst>
          </p:cNvPr>
          <p:cNvSpPr txBox="1"/>
          <p:nvPr/>
        </p:nvSpPr>
        <p:spPr>
          <a:xfrm>
            <a:off x="1905000" y="3848100"/>
            <a:ext cx="153924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Merujuk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situs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registrasi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Mahkamah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Agung,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508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perkara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pengadilan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ITE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sepanjang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2011-2018.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6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Kasus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terbanyak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adalah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berhubungan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penghinaan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pencemaran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nama baik,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sebagaimana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diatur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27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(3) UU ITE.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Selanjutnya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adalah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kasus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ujaran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s-E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kebencian</a:t>
            </a:r>
            <a:r>
              <a:rPr lang="es-E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s-E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tertera</a:t>
            </a:r>
            <a:r>
              <a:rPr lang="es-E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</a:t>
            </a:r>
            <a:r>
              <a:rPr lang="es-E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s-E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28 </a:t>
            </a:r>
            <a:r>
              <a:rPr lang="es-E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s-E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(2) UU ITE.</a:t>
            </a:r>
            <a:endParaRPr lang="en-US" sz="36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EED242F-FABC-3FAA-D8AD-89DDC9B36ACC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C1D39DC3-862C-BA54-006E-E3A5304A9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813EFFC-6B77-698C-95CA-D31027AB9201}"/>
              </a:ext>
            </a:extLst>
          </p:cNvPr>
          <p:cNvSpPr txBox="1"/>
          <p:nvPr/>
        </p:nvSpPr>
        <p:spPr>
          <a:xfrm>
            <a:off x="3047998" y="883503"/>
            <a:ext cx="1219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Dampak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Negatif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UU ITE</a:t>
            </a:r>
          </a:p>
        </p:txBody>
      </p:sp>
    </p:spTree>
    <p:extLst>
      <p:ext uri="{BB962C8B-B14F-4D97-AF65-F5344CB8AC3E}">
        <p14:creationId xmlns:p14="http://schemas.microsoft.com/office/powerpoint/2010/main" val="774451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4FA93-07FC-F44D-C972-2B23EC9A5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EBD9C78-0CD0-851B-3FF4-374D56C8D6EE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E2C97D6-283C-E09E-914C-7F82EAFA326F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AE54B18-267A-9189-CFB4-1E745547E229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91CD7DEE-1E48-CFFD-4CDE-037F45322A1D}"/>
              </a:ext>
            </a:extLst>
          </p:cNvPr>
          <p:cNvSpPr txBox="1"/>
          <p:nvPr/>
        </p:nvSpPr>
        <p:spPr>
          <a:xfrm>
            <a:off x="1409698" y="3314700"/>
            <a:ext cx="15468600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lvl="0" indent="-514350" algn="l">
              <a:spcBef>
                <a:spcPct val="0"/>
              </a:spcBef>
              <a:buFont typeface="+mj-lt"/>
              <a:buAutoNum type="arabicPeriod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Membatasi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kebebasan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berpendapat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terutama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beropini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memberikan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kritik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514350" lvl="0" indent="-514350" algn="l">
              <a:spcBef>
                <a:spcPct val="0"/>
              </a:spcBef>
              <a:buFont typeface="+mj-lt"/>
              <a:buAutoNum type="arabicPeriod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Menimbulkan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kesewenang-wenangan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para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penegak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menentukan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tersandung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ITE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bersalah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layak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dipidanakan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memilah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unsur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mana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dilanggar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514350" lvl="0" indent="-514350" algn="l">
              <a:spcBef>
                <a:spcPct val="0"/>
              </a:spcBef>
              <a:buFont typeface="+mj-lt"/>
              <a:buAutoNum type="arabicPeriod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Menjadi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instrumen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sebagian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kelompok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rangka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balas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bahkan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menjadi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senjata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menjebak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lawan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politik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514350" lvl="0" indent="-514350" algn="l">
              <a:spcBef>
                <a:spcPct val="0"/>
              </a:spcBef>
              <a:buFont typeface="+mj-lt"/>
              <a:buAutoNum type="arabicPeriod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Kurang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menjamin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kepastian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karena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putusan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terkait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pasal-pasal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multitafsir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menjadi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beragam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bahkan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bertolak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belakang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514350" lvl="0" indent="-514350" algn="l">
              <a:spcBef>
                <a:spcPct val="0"/>
              </a:spcBef>
              <a:buFont typeface="+mj-lt"/>
              <a:buAutoNum type="arabicPeriod"/>
            </a:pP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Memicu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keresahan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perselisihan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masyarakat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mudah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melaporkan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kepada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penegak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menambah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sumber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konflik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antara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penguasa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anggota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masyarakat</a:t>
            </a:r>
            <a:endParaRPr lang="en-US" sz="28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514350" lvl="0" indent="-514350" algn="l">
              <a:spcBef>
                <a:spcPct val="0"/>
              </a:spcBef>
              <a:buFont typeface="+mj-lt"/>
              <a:buAutoNum type="arabicPeriod"/>
            </a:pP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efektif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karena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beberapa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merupakan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duplikasi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aturan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KUHP,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seperti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Pasal 27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(3) UU ITE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terkait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penghinaan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pencemaran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nama baik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telah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diatur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dalam</a:t>
            </a:r>
            <a:r>
              <a:rPr lang="en-US" sz="28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Pasal 310 dan 311 KUHP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917186F-043C-22FC-CB79-5485FFE5E919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2BE769B5-DDC4-FD85-0C0C-6899F2A2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1233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60642-45B1-662E-3905-ED71E1250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44B9451-74BC-7C91-E461-F6B0BED0904F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F875EFD-2B51-68A6-B0AF-92CAB117B6B1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9E7A5A-7B87-18DC-F510-7D754A76F46D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B25532CB-44B2-ACF7-8DE1-56E277AD9DE6}"/>
              </a:ext>
            </a:extLst>
          </p:cNvPr>
          <p:cNvSpPr txBox="1"/>
          <p:nvPr/>
        </p:nvSpPr>
        <p:spPr>
          <a:xfrm>
            <a:off x="1447798" y="3467100"/>
            <a:ext cx="1455420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26 Ayat 3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Penghapusan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Tidak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Relevan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Pasal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bermasalah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soal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sensor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27 Ayat 1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Asusila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Rentan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digunakan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korban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kekerasan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berbasis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gender online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27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3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Defamasi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Rentan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digunakan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represi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ekspresi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legal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warga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aktivis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jurnalis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/media,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represi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warga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mengkritik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pemerintahan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polisi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presiden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28 Ayat 2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Ujaran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Kebencian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Rentan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jadi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alat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represi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minoritas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agama,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serta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warga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mengkritik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presiden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polisi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pemerintah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63E8342-F55A-2E88-10BD-64026394753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26D304FA-2D96-3013-412F-6BE6DA57A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BFC044B1-AD0C-F22B-12FD-AA7C85465957}"/>
              </a:ext>
            </a:extLst>
          </p:cNvPr>
          <p:cNvSpPr txBox="1"/>
          <p:nvPr/>
        </p:nvSpPr>
        <p:spPr>
          <a:xfrm>
            <a:off x="3047998" y="883503"/>
            <a:ext cx="1219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Revisi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UU ITE </a:t>
            </a:r>
          </a:p>
        </p:txBody>
      </p:sp>
    </p:spTree>
    <p:extLst>
      <p:ext uri="{BB962C8B-B14F-4D97-AF65-F5344CB8AC3E}">
        <p14:creationId xmlns:p14="http://schemas.microsoft.com/office/powerpoint/2010/main" val="184055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400300"/>
            <a:ext cx="18288000" cy="5981700"/>
            <a:chOff x="0" y="0"/>
            <a:chExt cx="4816593" cy="6164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0" y="2400300"/>
            <a:ext cx="18288000" cy="5981700"/>
            <a:chOff x="0" y="0"/>
            <a:chExt cx="24384000" cy="312065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047998" y="4342349"/>
            <a:ext cx="121920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UU INFORMASI DAN TRANSAKSI ELEKTRONIK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8476-3575-B93D-A6F9-DDFA4315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9448AB7-2F45-B7C2-98E7-95496CDAD8B2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825632-39FA-312D-5DE3-3BF5BCDB26BC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D2431F0-E886-D36C-9464-573F124DF92E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81F73FA8-F3FE-C6BB-A9F6-AF26A22A6C87}"/>
              </a:ext>
            </a:extLst>
          </p:cNvPr>
          <p:cNvSpPr txBox="1"/>
          <p:nvPr/>
        </p:nvSpPr>
        <p:spPr>
          <a:xfrm>
            <a:off x="1104899" y="3009900"/>
            <a:ext cx="16078198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29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Ancaman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Kekerasan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Rentan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dipakai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melapor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ke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polisi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36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Kerugian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Rentan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dicuplik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memperberat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defamasi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40 Ayat 2 (a)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Dilarang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Rentan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dijadikan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alasan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mematikan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jaringan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menjadi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dasar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internet shutdown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dalih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memutus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hoax.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40 Ayat 2 (b)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Pemutusan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Akses. Pasal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bermasalah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karena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penegasan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pemerintah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lebih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diutamakan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putusan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pengadilan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45 Ayat 3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Ancaman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defamasi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 Pasal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bermasalah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karena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dibolehkan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penahanan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penyidikan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3662AF3-5663-5025-0774-3573954AC6A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2A2FACF0-DC28-EC47-A378-85C967732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2A3D6BA8-9CED-037B-FD34-5FD3987101FF}"/>
              </a:ext>
            </a:extLst>
          </p:cNvPr>
          <p:cNvSpPr txBox="1"/>
          <p:nvPr/>
        </p:nvSpPr>
        <p:spPr>
          <a:xfrm>
            <a:off x="3047998" y="883503"/>
            <a:ext cx="1219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Revisi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UU ITE  …</a:t>
            </a:r>
          </a:p>
        </p:txBody>
      </p:sp>
    </p:spTree>
    <p:extLst>
      <p:ext uri="{BB962C8B-B14F-4D97-AF65-F5344CB8AC3E}">
        <p14:creationId xmlns:p14="http://schemas.microsoft.com/office/powerpoint/2010/main" val="429425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6E728-537F-7863-31C8-DDD45D9C7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>
            <a:extLst>
              <a:ext uri="{FF2B5EF4-FFF2-40B4-BE49-F238E27FC236}">
                <a16:creationId xmlns:a16="http://schemas.microsoft.com/office/drawing/2014/main" id="{B5794DD1-3C21-187A-3471-20C9E4F99BC6}"/>
              </a:ext>
            </a:extLst>
          </p:cNvPr>
          <p:cNvSpPr txBox="1"/>
          <p:nvPr/>
        </p:nvSpPr>
        <p:spPr>
          <a:xfrm>
            <a:off x="1752600" y="2628900"/>
            <a:ext cx="15392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sz="32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Referensi</a:t>
            </a:r>
            <a:r>
              <a:rPr lang="en-US" sz="3200" b="1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: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https://www.cnbcindonesia.com/tech/20220816154256-37-364266/mengenal-apa-itu-uu-ite-apa-saja-yang-diatur-di-dalamnya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https://inet.detik.com/law-and-policy/d-5375430/9-pasal-karet-uu-ite-yang-butuh-direvisi-versi-safenet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Suyanto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Sidik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(2013),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Dampak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Undang-undang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Transaksi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Elektronik (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Ite)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Terhadap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Perubahan Hukum Dan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Sosial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Dalam Masyarakat.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Iin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Indriyana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dkk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(2021),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Dampak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Undang-Undang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Transaksi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Elektronik </a:t>
            </a:r>
            <a:r>
              <a:rPr lang="en-US" sz="32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Terhadap</a:t>
            </a:r>
            <a:r>
              <a:rPr lang="en-US" sz="32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Masyarakat Indonesia.</a:t>
            </a:r>
          </a:p>
        </p:txBody>
      </p:sp>
    </p:spTree>
    <p:extLst>
      <p:ext uri="{BB962C8B-B14F-4D97-AF65-F5344CB8AC3E}">
        <p14:creationId xmlns:p14="http://schemas.microsoft.com/office/powerpoint/2010/main" val="345524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E82BE-5452-10BD-ADF6-814E1ACC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20D7B0-724B-8413-76EE-DB7422A9A7B4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2529611-4A33-FC09-2A95-4A7439FD585A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AF3E4E-2233-871B-73FB-5568AA782795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5A5472D-4835-B49B-65A4-4E2BFC6D3470}"/>
              </a:ext>
            </a:extLst>
          </p:cNvPr>
          <p:cNvSpPr txBox="1"/>
          <p:nvPr/>
        </p:nvSpPr>
        <p:spPr>
          <a:xfrm>
            <a:off x="1905000" y="3848100"/>
            <a:ext cx="140208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Kasus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terjadi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Sampora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Cisauk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Tangerang pada 13 Agustus 2022.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Pegawai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Alfamart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memergoki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pencuri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cokelat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malah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diancam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ITE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dipaksa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membuat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video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permintaan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maaf.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Ancaman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ITE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tersebut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dibenarkan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oleh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manajemen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Alfamart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Kasus viral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;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melibatkan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pengacara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kondang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Hotman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Paris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bersedia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membela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Alfamart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DC7EB25-2AEF-95B4-F966-1E25A7EC15D1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54EDBFF4-1B72-EE8F-7E14-FC656B13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0149BCC-05BC-BFAA-5A40-5B2B2F9D45E6}"/>
              </a:ext>
            </a:extLst>
          </p:cNvPr>
          <p:cNvSpPr txBox="1"/>
          <p:nvPr/>
        </p:nvSpPr>
        <p:spPr>
          <a:xfrm>
            <a:off x="3047998" y="883503"/>
            <a:ext cx="1219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Kasus </a:t>
            </a:r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Pencuri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Coklat</a:t>
            </a:r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- 2022</a:t>
            </a:r>
          </a:p>
        </p:txBody>
      </p:sp>
    </p:spTree>
    <p:extLst>
      <p:ext uri="{BB962C8B-B14F-4D97-AF65-F5344CB8AC3E}">
        <p14:creationId xmlns:p14="http://schemas.microsoft.com/office/powerpoint/2010/main" val="28558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F8AB3-144D-BCF9-208F-895ABADF2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9FAAB3-11AF-A78F-7E4D-676D24F4126F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7FEA2CB-2250-D575-1635-DBBEDE4D9CAE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FB24787-9A7A-F825-B4EA-08FCD721BA52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ED14891-A375-337A-5B05-5FED73F88D13}"/>
              </a:ext>
            </a:extLst>
          </p:cNvPr>
          <p:cNvSpPr txBox="1"/>
          <p:nvPr/>
        </p:nvSpPr>
        <p:spPr>
          <a:xfrm>
            <a:off x="1905000" y="3848100"/>
            <a:ext cx="15392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Pertama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kali </a:t>
            </a:r>
            <a:r>
              <a:rPr lang="en-US" sz="36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disahkan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melalui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No. 11 Tahun 2008, </a:t>
            </a:r>
            <a:r>
              <a:rPr lang="en-US" sz="36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direvisi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No. 19 Tahun 2016.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adalah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sekumpulan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data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termasuk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tetapi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tidak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terbatas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pada tulisan,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gambar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peta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rancangan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foto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electronic data interchange,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surat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telegram,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teleks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telecopy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sejenisnya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huruf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angka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kode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akses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simbol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perforasi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telah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diolah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arti 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dipahami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oleh orang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mampu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memahaminya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F605B30B-06AF-413F-9F9C-121FE73CBE31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D48884A5-E856-B7FE-497D-0E2F60A10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869CD15-3AAF-39D0-FEDF-BCF82C194893}"/>
              </a:ext>
            </a:extLst>
          </p:cNvPr>
          <p:cNvSpPr txBox="1"/>
          <p:nvPr/>
        </p:nvSpPr>
        <p:spPr>
          <a:xfrm>
            <a:off x="3047998" y="883503"/>
            <a:ext cx="1219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UU ITE</a:t>
            </a:r>
          </a:p>
        </p:txBody>
      </p:sp>
    </p:spTree>
    <p:extLst>
      <p:ext uri="{BB962C8B-B14F-4D97-AF65-F5344CB8AC3E}">
        <p14:creationId xmlns:p14="http://schemas.microsoft.com/office/powerpoint/2010/main" val="2494879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59642-E7AF-480F-D5AC-ED5B78CF3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8B87DC-8BBB-2038-F3BC-89CC569FC5FE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7117B4F-05BE-8D1B-B78E-C9DEB849411B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71FD4AA-970E-61D8-1179-89728A012813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4BCE601A-60A1-0A93-1139-84A0E348708C}"/>
              </a:ext>
            </a:extLst>
          </p:cNvPr>
          <p:cNvSpPr txBox="1"/>
          <p:nvPr/>
        </p:nvSpPr>
        <p:spPr>
          <a:xfrm>
            <a:off x="1905000" y="3848100"/>
            <a:ext cx="15392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Transaksi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merupakan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perbuatan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dilakukan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menggunakan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komputer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jaringan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komputer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, dan/atau media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lainnya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Berlaku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setiap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orang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melakukan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perbuatan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sebagaimana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diatur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ITE, baik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berada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wilayah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Indonesia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maupun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luar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wilayah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Indonesia,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akibat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wilayah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Indonesia dan/atau di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luar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wilayah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Indonesia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merugikan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kepentingan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Indonesia.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1E386EC-9E31-1C47-3901-765C15AFFCFA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26116B5B-5FAC-BFFB-0F23-BAB2DCED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D30DE54-5300-B7C5-5555-DAB3F2EB4C8F}"/>
              </a:ext>
            </a:extLst>
          </p:cNvPr>
          <p:cNvSpPr txBox="1"/>
          <p:nvPr/>
        </p:nvSpPr>
        <p:spPr>
          <a:xfrm>
            <a:off x="3047998" y="883503"/>
            <a:ext cx="1219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UU ITE …</a:t>
            </a:r>
          </a:p>
        </p:txBody>
      </p:sp>
    </p:spTree>
    <p:extLst>
      <p:ext uri="{BB962C8B-B14F-4D97-AF65-F5344CB8AC3E}">
        <p14:creationId xmlns:p14="http://schemas.microsoft.com/office/powerpoint/2010/main" val="58447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1F61B-880E-85EE-92C6-79EDEFE95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B2AA2C7-A0AE-829D-184E-B5120A6F5905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672BC95-60B8-F15B-00EC-952A8DFC27D9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71E9D3-29D4-D0A4-4BE6-D3FF2D731336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EE81777-D0DF-3EE1-31A9-6BCD7F4D9345}"/>
              </a:ext>
            </a:extLst>
          </p:cNvPr>
          <p:cNvSpPr txBox="1"/>
          <p:nvPr/>
        </p:nvSpPr>
        <p:spPr>
          <a:xfrm>
            <a:off x="1905000" y="3848100"/>
            <a:ext cx="153924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Menjamin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kepastian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masyarakat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melakukan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transaksi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endParaRPr lang="en-US" sz="36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Mendorong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adanya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pertumbuhan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ekonomi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di Indonesia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Salah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upaya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mencegah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adanya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kejahatan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dilakukan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melalui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internet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Melindungi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masyarakat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pengguna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internet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lainnya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dari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berbagai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tindak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kejahatan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online.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6B67753-8AB6-302C-57C1-377E3C9E37B7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3A0E0EE3-D267-3F42-8239-42EA773B4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52E1E09-C5E6-3504-F941-7D50B90C77B3}"/>
              </a:ext>
            </a:extLst>
          </p:cNvPr>
          <p:cNvSpPr txBox="1"/>
          <p:nvPr/>
        </p:nvSpPr>
        <p:spPr>
          <a:xfrm>
            <a:off x="3047998" y="883503"/>
            <a:ext cx="12192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MANFAAT UU ITE</a:t>
            </a:r>
          </a:p>
        </p:txBody>
      </p:sp>
    </p:spTree>
    <p:extLst>
      <p:ext uri="{BB962C8B-B14F-4D97-AF65-F5344CB8AC3E}">
        <p14:creationId xmlns:p14="http://schemas.microsoft.com/office/powerpoint/2010/main" val="84599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DA36B-69E9-E6DE-9DB1-85427550B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541FA6-BEEE-E28D-2289-0626CDB7050A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C24079C-1638-566E-25C0-D71FB4018DA3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D2F0DB-FC32-F726-2474-A8000DF48155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75758D70-2DB1-F284-F4E7-8F4A4B07B5C3}"/>
              </a:ext>
            </a:extLst>
          </p:cNvPr>
          <p:cNvSpPr txBox="1"/>
          <p:nvPr/>
        </p:nvSpPr>
        <p:spPr>
          <a:xfrm>
            <a:off x="990600" y="2857500"/>
            <a:ext cx="167640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l">
              <a:spcBef>
                <a:spcPct val="0"/>
              </a:spcBef>
            </a:pP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UU No. 19 Tahun 2016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Perubahan UU No. 11 Tahun 2008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tentang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Transaksi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Elektronik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menjelaskan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secara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rinci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apa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saja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perbuatan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dilarang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lvl="0" algn="l">
              <a:spcBef>
                <a:spcPct val="0"/>
              </a:spcBef>
            </a:pP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Bagi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melanggar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UU ITE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berpotensi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mendapat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hukuman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berupa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hingga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kurungan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2800" i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2800" i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lvl="0" algn="l">
              <a:spcBef>
                <a:spcPct val="0"/>
              </a:spcBef>
            </a:pP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lvl="0" algn="l">
              <a:spcBef>
                <a:spcPct val="0"/>
              </a:spcBef>
            </a:pPr>
            <a:r>
              <a:rPr lang="en-US" sz="3200" b="1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PERBUATAN YANG DILARANG UU ITE :</a:t>
            </a: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Menyebarkan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Video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Asusila</a:t>
            </a: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Judi Online</a:t>
            </a: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Pencemaran Nama Baik</a:t>
            </a: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Pemerasan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Penganca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man</a:t>
            </a: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Berita </a:t>
            </a: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Bohong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Ujaran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Kebencian</a:t>
            </a:r>
            <a:endParaRPr lang="en-US" sz="32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Teror</a:t>
            </a:r>
            <a:r>
              <a:rPr lang="en-US" sz="32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200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Online</a:t>
            </a:r>
          </a:p>
          <a:p>
            <a:pPr marL="457200" lvl="0" indent="-457200" algn="l">
              <a:spcBef>
                <a:spcPct val="0"/>
              </a:spcBef>
              <a:buFontTx/>
              <a:buChar char="-"/>
            </a:pPr>
            <a:r>
              <a:rPr lang="en-US" sz="32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dsb</a:t>
            </a:r>
            <a:endParaRPr lang="en-US" sz="32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584DC9B-D059-27C9-0A84-14FF328FDBBE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B9822A70-7C66-0975-ABE6-220DC0082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0BB5F53-CC0B-9AF1-C2C2-2A9F58C534A7}"/>
              </a:ext>
            </a:extLst>
          </p:cNvPr>
          <p:cNvSpPr txBox="1"/>
          <p:nvPr/>
        </p:nvSpPr>
        <p:spPr>
          <a:xfrm>
            <a:off x="2209799" y="791170"/>
            <a:ext cx="1386839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PERBUATAN YANG DILARANG UU ITE</a:t>
            </a:r>
          </a:p>
        </p:txBody>
      </p:sp>
    </p:spTree>
    <p:extLst>
      <p:ext uri="{BB962C8B-B14F-4D97-AF65-F5344CB8AC3E}">
        <p14:creationId xmlns:p14="http://schemas.microsoft.com/office/powerpoint/2010/main" val="1787706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D097A-140A-643D-CE01-79BE6C70B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0B1439-7483-419F-29D3-490B20D975A7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04227BA-1ECE-DF18-81CB-9B6F149CD32C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418E1BD-F5C7-FBC8-1193-E7891C3BB74B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351C00DE-3002-B532-12EE-BA7DDFB1B2E7}"/>
              </a:ext>
            </a:extLst>
          </p:cNvPr>
          <p:cNvSpPr txBox="1"/>
          <p:nvPr/>
        </p:nvSpPr>
        <p:spPr>
          <a:xfrm>
            <a:off x="7315200" y="3086100"/>
            <a:ext cx="9753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27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1: Orang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sengaja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tanpa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mendistribusikan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mentransmisikan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membuat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dapat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diaksesnya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informasi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dokumen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elektronik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memiliki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muatan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melanggar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kesusilaan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600" u="none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lama 6 tahun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banyak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Rp1.000.000.000,00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miliar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rupiah).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002D1E7-54A2-C395-22D6-1AFD8A05AED2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DA78B6EA-5EC9-E7DF-044F-FB7A49946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7CB3AA0C-76CE-745B-BC2C-426B7DE9EC7F}"/>
              </a:ext>
            </a:extLst>
          </p:cNvPr>
          <p:cNvSpPr txBox="1"/>
          <p:nvPr/>
        </p:nvSpPr>
        <p:spPr>
          <a:xfrm>
            <a:off x="1255295" y="4932759"/>
            <a:ext cx="5867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Menyebarkan</a:t>
            </a:r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 Video </a:t>
            </a:r>
            <a:r>
              <a:rPr lang="en-US" sz="6000" b="1" dirty="0" err="1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Asusila</a:t>
            </a:r>
            <a:endParaRPr lang="en-US" sz="6000" b="1" dirty="0">
              <a:solidFill>
                <a:srgbClr val="718BAB"/>
              </a:solidFill>
              <a:latin typeface="DM Sans" pitchFamily="2" charset="0"/>
              <a:ea typeface="Klein Bold"/>
              <a:cs typeface="Klein Bold"/>
              <a:sym typeface="Klein Bold"/>
            </a:endParaRPr>
          </a:p>
        </p:txBody>
      </p:sp>
    </p:spTree>
    <p:extLst>
      <p:ext uri="{BB962C8B-B14F-4D97-AF65-F5344CB8AC3E}">
        <p14:creationId xmlns:p14="http://schemas.microsoft.com/office/powerpoint/2010/main" val="184898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1E1C4-714B-28A8-F5D5-F2AA39D8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6E1DA7-8FBA-F8CC-A12D-627B8C6CF517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4816593" cy="61642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95C32BC-6BF6-47C9-7FF1-8D428732DAA4}"/>
                </a:ext>
              </a:extLst>
            </p:cNvPr>
            <p:cNvSpPr/>
            <p:nvPr/>
          </p:nvSpPr>
          <p:spPr>
            <a:xfrm>
              <a:off x="0" y="0"/>
              <a:ext cx="4816592" cy="616426"/>
            </a:xfrm>
            <a:custGeom>
              <a:avLst/>
              <a:gdLst/>
              <a:ahLst/>
              <a:cxnLst/>
              <a:rect l="l" t="t" r="r" b="b"/>
              <a:pathLst>
                <a:path w="4816592" h="616426">
                  <a:moveTo>
                    <a:pt x="0" y="0"/>
                  </a:moveTo>
                  <a:lnTo>
                    <a:pt x="4816592" y="0"/>
                  </a:lnTo>
                  <a:lnTo>
                    <a:pt x="4816592" y="616426"/>
                  </a:lnTo>
                  <a:lnTo>
                    <a:pt x="0" y="616426"/>
                  </a:lnTo>
                  <a:close/>
                </a:path>
              </a:pathLst>
            </a:custGeom>
            <a:solidFill>
              <a:srgbClr val="153969"/>
            </a:solidFill>
          </p:spPr>
          <p:txBody>
            <a:bodyPr/>
            <a:lstStyle/>
            <a:p>
              <a:endParaRPr lang="en-US">
                <a:latin typeface="DM Sans" pitchFamily="2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4A3F7E0-EDBE-3207-C56B-D8AD935D08CD}"/>
                </a:ext>
              </a:extLst>
            </p:cNvPr>
            <p:cNvSpPr txBox="1"/>
            <p:nvPr/>
          </p:nvSpPr>
          <p:spPr>
            <a:xfrm>
              <a:off x="0" y="-57150"/>
              <a:ext cx="4816593" cy="673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>
                <a:latin typeface="DM Sans" pitchFamily="2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BC261B4E-561E-3036-A278-58C364D9F517}"/>
              </a:ext>
            </a:extLst>
          </p:cNvPr>
          <p:cNvSpPr txBox="1"/>
          <p:nvPr/>
        </p:nvSpPr>
        <p:spPr>
          <a:xfrm>
            <a:off x="7307179" y="3924300"/>
            <a:ext cx="97536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Pasal 27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ayat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(2) UU ITE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memuat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larangan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perbuatan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bermuatan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b="1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perjudian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.</a:t>
            </a: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sz="3600" dirty="0">
              <a:solidFill>
                <a:srgbClr val="2A2E3A"/>
              </a:solidFill>
              <a:latin typeface="DM Sans" pitchFamily="2" charset="0"/>
              <a:ea typeface="Helios"/>
              <a:cs typeface="Helios"/>
              <a:sym typeface="Helios"/>
            </a:endParaRPr>
          </a:p>
          <a:p>
            <a:pPr marL="457200" lvl="0" indent="-457200" algn="l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Hukuman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untuk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mereka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yang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melanggar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adalah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dipidana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dengan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pidana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penjara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lama 6 tahun dan/atau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denda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paling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banyak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Rp1.000.000.000,00 (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satu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</a:t>
            </a:r>
            <a:r>
              <a:rPr lang="en-US" sz="3600" u="none" dirty="0" err="1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miliar</a:t>
            </a:r>
            <a:r>
              <a:rPr lang="en-US" sz="3600" u="none" dirty="0">
                <a:solidFill>
                  <a:srgbClr val="2A2E3A"/>
                </a:solidFill>
                <a:latin typeface="DM Sans" pitchFamily="2" charset="0"/>
                <a:ea typeface="Helios"/>
                <a:cs typeface="Helios"/>
                <a:sym typeface="Helios"/>
              </a:rPr>
              <a:t> rupiah).</a:t>
            </a:r>
          </a:p>
        </p:txBody>
      </p: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128FDCD-2256-64FC-ABCE-FA4E47FE4628}"/>
              </a:ext>
            </a:extLst>
          </p:cNvPr>
          <p:cNvGrpSpPr/>
          <p:nvPr/>
        </p:nvGrpSpPr>
        <p:grpSpPr>
          <a:xfrm>
            <a:off x="0" y="0"/>
            <a:ext cx="18288000" cy="2340491"/>
            <a:chOff x="0" y="0"/>
            <a:chExt cx="24384000" cy="3120655"/>
          </a:xfrm>
        </p:grpSpPr>
        <p:pic>
          <p:nvPicPr>
            <p:cNvPr id="25" name="Picture 25">
              <a:extLst>
                <a:ext uri="{FF2B5EF4-FFF2-40B4-BE49-F238E27FC236}">
                  <a16:creationId xmlns:a16="http://schemas.microsoft.com/office/drawing/2014/main" id="{48A85D5C-A7C1-3CFA-F141-0F64504BD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4000"/>
            </a:blip>
            <a:srcRect t="45734" b="45734"/>
            <a:stretch>
              <a:fillRect/>
            </a:stretch>
          </p:blipFill>
          <p:spPr>
            <a:xfrm>
              <a:off x="0" y="0"/>
              <a:ext cx="24384000" cy="3120655"/>
            </a:xfrm>
            <a:prstGeom prst="rect">
              <a:avLst/>
            </a:prstGeom>
          </p:spPr>
        </p:pic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38EBA8B-7198-BAD6-94BF-109D96839689}"/>
              </a:ext>
            </a:extLst>
          </p:cNvPr>
          <p:cNvSpPr txBox="1"/>
          <p:nvPr/>
        </p:nvSpPr>
        <p:spPr>
          <a:xfrm>
            <a:off x="1255295" y="4932759"/>
            <a:ext cx="58674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>
                <a:solidFill>
                  <a:srgbClr val="718BAB"/>
                </a:solidFill>
                <a:latin typeface="DM Sans" pitchFamily="2" charset="0"/>
                <a:ea typeface="Klein Bold"/>
                <a:cs typeface="Klein Bold"/>
                <a:sym typeface="Klein Bold"/>
              </a:rPr>
              <a:t>Judi Online</a:t>
            </a:r>
          </a:p>
        </p:txBody>
      </p:sp>
    </p:spTree>
    <p:extLst>
      <p:ext uri="{BB962C8B-B14F-4D97-AF65-F5344CB8AC3E}">
        <p14:creationId xmlns:p14="http://schemas.microsoft.com/office/powerpoint/2010/main" val="932593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1421</Words>
  <Application>Microsoft Office PowerPoint</Application>
  <PresentationFormat>Custom</PresentationFormat>
  <Paragraphs>126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Klein Bold</vt:lpstr>
      <vt:lpstr>Aptos</vt:lpstr>
      <vt:lpstr>Didact Gothic</vt:lpstr>
      <vt:lpstr>Calibri</vt:lpstr>
      <vt:lpstr>DM Sans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cp:lastModifiedBy>rafika</cp:lastModifiedBy>
  <cp:revision>24</cp:revision>
  <dcterms:created xsi:type="dcterms:W3CDTF">2006-08-16T00:00:00Z</dcterms:created>
  <dcterms:modified xsi:type="dcterms:W3CDTF">2026-02-24T04:40:02Z</dcterms:modified>
  <dc:identifier>DAGgcYEFva0</dc:identifier>
</cp:coreProperties>
</file>