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DA5F-30B0-467A-8401-0D622C0A891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2DA3B-A8D3-4DBB-B918-7EAAB450D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0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4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88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A9C-5E29-E94C-8D66-91F3BA880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649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5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37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2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15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9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smtClean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3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2" y="1143293"/>
            <a:ext cx="9782287" cy="426896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i="0"/>
              <a:t/>
            </a:r>
            <a:br>
              <a:rPr lang="en-US" sz="4000" i="0"/>
            </a:br>
            <a:r>
              <a:rPr lang="en-US" sz="4000" i="0" smtClean="0"/>
              <a:t>Algoritma Pemrograman</a:t>
            </a:r>
            <a:br>
              <a:rPr lang="en-US" sz="4000" i="0" smtClean="0"/>
            </a:br>
            <a:r>
              <a:rPr lang="en-US" sz="4000" i="0"/>
              <a:t/>
            </a:r>
            <a:br>
              <a:rPr lang="en-US" sz="4000" i="0"/>
            </a:br>
            <a:r>
              <a:rPr lang="en-US" sz="4000" i="0" smtClean="0"/>
              <a:t/>
            </a:r>
            <a:br>
              <a:rPr lang="en-US" sz="4000" i="0" smtClean="0"/>
            </a:br>
            <a:r>
              <a:rPr lang="en-US" sz="4000" i="0" smtClean="0"/>
              <a:t/>
            </a:r>
            <a:br>
              <a:rPr lang="en-US" sz="4000" i="0" smtClean="0"/>
            </a:br>
            <a:r>
              <a:rPr lang="en-US" sz="4000" i="0" smtClean="0"/>
              <a:t/>
            </a:r>
            <a:br>
              <a:rPr lang="en-US" sz="4000" i="0" smtClean="0"/>
            </a:br>
            <a:r>
              <a:rPr lang="en-US" sz="2400" i="0" cap="none" smtClean="0"/>
              <a:t>Pertemuan VI.II</a:t>
            </a:r>
            <a:br>
              <a:rPr lang="en-US" sz="2400" i="0" cap="none" smtClean="0"/>
            </a:br>
            <a:r>
              <a:rPr lang="en-US" sz="2400" i="0" cap="none" smtClean="0"/>
              <a:t>Perulangan Bersarang / Nested Loop</a:t>
            </a:r>
            <a:br>
              <a:rPr lang="en-US" sz="2400" i="0" cap="none" smtClean="0"/>
            </a:br>
            <a:endParaRPr lang="en-US" sz="2400" i="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i="0" smtClean="0"/>
          </a:p>
          <a:p>
            <a:r>
              <a:rPr lang="en-US" i="0" smtClean="0"/>
              <a:t>Retno Mumpuni 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9225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"/>
            <a:ext cx="10649712" cy="85344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Bersarang</a:t>
            </a:r>
            <a:r>
              <a:rPr lang="en-US" dirty="0"/>
              <a:t> / Nested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6360"/>
            <a:ext cx="10210800" cy="4823777"/>
          </a:xfrm>
        </p:spPr>
        <p:txBody>
          <a:bodyPr>
            <a:normAutofit/>
          </a:bodyPr>
          <a:lstStyle/>
          <a:p>
            <a:pPr algn="just"/>
            <a:endParaRPr lang="en-US" sz="2000" dirty="0"/>
          </a:p>
          <a:p>
            <a:pPr algn="just"/>
            <a:r>
              <a:rPr lang="en-US" sz="2000" dirty="0" err="1"/>
              <a:t>Perulangan</a:t>
            </a:r>
            <a:r>
              <a:rPr lang="en-US" sz="2000" dirty="0"/>
              <a:t> </a:t>
            </a:r>
            <a:r>
              <a:rPr lang="en-US" sz="2000" dirty="0" err="1"/>
              <a:t>Bersarang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 di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.</a:t>
            </a:r>
          </a:p>
          <a:p>
            <a:pPr algn="just"/>
            <a:endParaRPr lang="en-US" b="1" dirty="0"/>
          </a:p>
          <a:p>
            <a:pPr algn="just"/>
            <a:r>
              <a:rPr lang="en-US" sz="2000" dirty="0" err="1"/>
              <a:t>Perulangan</a:t>
            </a:r>
            <a:r>
              <a:rPr lang="en-US" sz="2000" dirty="0"/>
              <a:t> For </a:t>
            </a:r>
            <a:r>
              <a:rPr lang="en-US" sz="2000" dirty="0" err="1"/>
              <a:t>bersarang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 For</a:t>
            </a:r>
            <a:r>
              <a:rPr lang="en-US" sz="2000" dirty="0"/>
              <a:t> yang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 For  </a:t>
            </a:r>
            <a:r>
              <a:rPr lang="en-US" sz="2000" dirty="0"/>
              <a:t>yang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Perulangan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b="1" dirty="0" err="1"/>
              <a:t>diproses</a:t>
            </a:r>
            <a:r>
              <a:rPr lang="en-US" sz="2000" b="1" dirty="0"/>
              <a:t> </a:t>
            </a:r>
            <a:r>
              <a:rPr lang="en-US" sz="2000" b="1" dirty="0" err="1"/>
              <a:t>terlebih</a:t>
            </a:r>
            <a:r>
              <a:rPr lang="en-US" sz="2000" b="1" dirty="0"/>
              <a:t> </a:t>
            </a:r>
            <a:r>
              <a:rPr lang="en-US" sz="2000" b="1" dirty="0" err="1"/>
              <a:t>dahulu</a:t>
            </a:r>
            <a:r>
              <a:rPr lang="en-US" sz="2000" b="1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habis</a:t>
            </a:r>
            <a:r>
              <a:rPr lang="en-US" sz="2000" dirty="0"/>
              <a:t>,</a:t>
            </a:r>
          </a:p>
          <a:p>
            <a:pPr marL="0" indent="0" algn="just">
              <a:buNone/>
            </a:pPr>
            <a:r>
              <a:rPr lang="en-US" sz="2000" dirty="0"/>
              <a:t>   </a:t>
            </a:r>
            <a:r>
              <a:rPr lang="en-US" sz="2000" dirty="0" err="1"/>
              <a:t>kemudian</a:t>
            </a:r>
            <a:r>
              <a:rPr lang="en-US" sz="2000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 yang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luar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</a:t>
            </a:r>
            <a:r>
              <a:rPr lang="en-US" sz="2000" b="1" dirty="0" err="1"/>
              <a:t>akan</a:t>
            </a:r>
            <a:r>
              <a:rPr lang="en-US" sz="2000" b="1" dirty="0"/>
              <a:t> </a:t>
            </a:r>
            <a:r>
              <a:rPr lang="en-US" sz="2000" b="1" dirty="0" err="1"/>
              <a:t>bertambah</a:t>
            </a:r>
            <a:r>
              <a:rPr lang="en-US" sz="2000" dirty="0"/>
              <a:t>,</a:t>
            </a:r>
          </a:p>
          <a:p>
            <a:pPr marL="0" indent="0" algn="just">
              <a:buNone/>
            </a:pPr>
            <a:r>
              <a:rPr lang="en-US" sz="2000" dirty="0"/>
              <a:t>   </a:t>
            </a:r>
            <a:r>
              <a:rPr lang="en-US" sz="2000" b="1" dirty="0" err="1"/>
              <a:t>mengerjakan</a:t>
            </a:r>
            <a:r>
              <a:rPr lang="en-US" sz="2000" b="1" dirty="0"/>
              <a:t> </a:t>
            </a:r>
            <a:r>
              <a:rPr lang="en-US" sz="2000" b="1" dirty="0" err="1"/>
              <a:t>perulangan</a:t>
            </a:r>
            <a:r>
              <a:rPr lang="en-US" sz="2000" b="1" dirty="0"/>
              <a:t> yang </a:t>
            </a:r>
            <a:r>
              <a:rPr lang="en-US" sz="2000" b="1" dirty="0" err="1"/>
              <a:t>lebih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lagi</a:t>
            </a:r>
            <a:r>
              <a:rPr lang="en-US" sz="2000" b="1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  </a:t>
            </a:r>
            <a:r>
              <a:rPr lang="en-US" sz="2000" b="1" dirty="0" err="1"/>
              <a:t>awalnya</a:t>
            </a:r>
            <a:r>
              <a:rPr lang="en-US" sz="2000" b="1" dirty="0"/>
              <a:t> </a:t>
            </a:r>
          </a:p>
          <a:p>
            <a:pPr marL="0" indent="0" algn="just">
              <a:buNone/>
            </a:pPr>
            <a:r>
              <a:rPr lang="en-US" sz="2000" b="1" dirty="0"/>
              <a:t>  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seterusnya</a:t>
            </a:r>
            <a:r>
              <a:rPr lang="en-US" sz="2000" b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6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ontent Placeholder 4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426" y="1885593"/>
            <a:ext cx="1731414" cy="7925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051002" y="1373148"/>
            <a:ext cx="0" cy="5124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5484" y="5076942"/>
            <a:ext cx="966789" cy="7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6" idx="2"/>
            <a:endCxn id="40" idx="0"/>
          </p:cNvCxnSpPr>
          <p:nvPr/>
        </p:nvCxnSpPr>
        <p:spPr>
          <a:xfrm>
            <a:off x="1051002" y="4269134"/>
            <a:ext cx="0" cy="4656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62544" y="5113018"/>
            <a:ext cx="860304" cy="19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9" idx="0"/>
            <a:endCxn id="41" idx="0"/>
          </p:cNvCxnSpPr>
          <p:nvPr/>
        </p:nvCxnSpPr>
        <p:spPr>
          <a:xfrm rot="16200000" flipV="1">
            <a:off x="5843768" y="2233381"/>
            <a:ext cx="444698" cy="4826900"/>
          </a:xfrm>
          <a:prstGeom prst="bentConnector3">
            <a:avLst>
              <a:gd name="adj1" fmla="val 151406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59721" y="5161953"/>
            <a:ext cx="1253303" cy="19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748218" y="3481661"/>
            <a:ext cx="677321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4932" y="4449128"/>
            <a:ext cx="788099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4917" y="3851908"/>
            <a:ext cx="1173292" cy="20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Tidak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38469" y="6192977"/>
            <a:ext cx="1021252" cy="16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449168" y="4818578"/>
            <a:ext cx="86030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Ya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7080" y="5886095"/>
            <a:ext cx="1333136" cy="327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 err="1">
                <a:solidFill>
                  <a:schemeClr val="tx1"/>
                </a:solidFill>
              </a:rPr>
              <a:t>Tidak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4" name="Elbow Connector 33"/>
          <p:cNvCxnSpPr/>
          <p:nvPr/>
        </p:nvCxnSpPr>
        <p:spPr>
          <a:xfrm rot="16200000" flipH="1">
            <a:off x="3600008" y="5708962"/>
            <a:ext cx="500417" cy="470946"/>
          </a:xfrm>
          <a:prstGeom prst="bentConnector2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45" idx="3"/>
          </p:cNvCxnSpPr>
          <p:nvPr/>
        </p:nvCxnSpPr>
        <p:spPr>
          <a:xfrm flipH="1" flipV="1">
            <a:off x="1101028" y="2959239"/>
            <a:ext cx="6863850" cy="3179623"/>
          </a:xfrm>
          <a:prstGeom prst="bentConnector3">
            <a:avLst>
              <a:gd name="adj1" fmla="val -27310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000977" y="4239714"/>
            <a:ext cx="788099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Ya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20732" y="6040754"/>
            <a:ext cx="839989" cy="32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09947" y="4869180"/>
            <a:ext cx="1539240" cy="61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Proses IV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2626" y="4734758"/>
            <a:ext cx="1476751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Proses II</a:t>
            </a:r>
          </a:p>
        </p:txBody>
      </p:sp>
      <p:sp>
        <p:nvSpPr>
          <p:cNvPr id="41" name="Diamond 40"/>
          <p:cNvSpPr/>
          <p:nvPr/>
        </p:nvSpPr>
        <p:spPr>
          <a:xfrm>
            <a:off x="2792273" y="4424482"/>
            <a:ext cx="1720787" cy="1295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</a:t>
            </a:r>
            <a:r>
              <a:rPr lang="en-US" sz="1400" dirty="0" err="1"/>
              <a:t>ondisi</a:t>
            </a:r>
            <a:r>
              <a:rPr lang="en-US" sz="1400" dirty="0"/>
              <a:t> </a:t>
            </a:r>
            <a:r>
              <a:rPr lang="en-US" sz="1400" dirty="0" err="1"/>
              <a:t>Benar</a:t>
            </a:r>
            <a:r>
              <a:rPr lang="en-US" dirty="0"/>
              <a:t>?</a:t>
            </a:r>
          </a:p>
        </p:txBody>
      </p:sp>
      <p:sp>
        <p:nvSpPr>
          <p:cNvPr id="42" name="Parallelogram 41"/>
          <p:cNvSpPr/>
          <p:nvPr/>
        </p:nvSpPr>
        <p:spPr>
          <a:xfrm>
            <a:off x="5218839" y="4690108"/>
            <a:ext cx="1355594" cy="8458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858521" y="3685179"/>
            <a:ext cx="87458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arallelogram 43"/>
          <p:cNvSpPr/>
          <p:nvPr/>
        </p:nvSpPr>
        <p:spPr>
          <a:xfrm>
            <a:off x="4006327" y="5823345"/>
            <a:ext cx="1524000" cy="621984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440878" y="5863351"/>
            <a:ext cx="1524000" cy="551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Proses III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804169" y="6040754"/>
            <a:ext cx="839989" cy="32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>
            <a:stCxn id="49" idx="2"/>
          </p:cNvCxnSpPr>
          <p:nvPr/>
        </p:nvCxnSpPr>
        <p:spPr>
          <a:xfrm>
            <a:off x="1074133" y="2678142"/>
            <a:ext cx="6515" cy="406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iamond 65"/>
          <p:cNvSpPr/>
          <p:nvPr/>
        </p:nvSpPr>
        <p:spPr>
          <a:xfrm>
            <a:off x="85843" y="3068118"/>
            <a:ext cx="1930318" cy="120101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Benar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518160" y="213360"/>
            <a:ext cx="9921240" cy="71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Struktur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Perulangan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dalam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Perulangan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60526" y="958260"/>
            <a:ext cx="1627214" cy="44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……….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7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36" grpId="0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65760"/>
            <a:ext cx="10283952" cy="716280"/>
          </a:xfrm>
        </p:spPr>
        <p:txBody>
          <a:bodyPr>
            <a:norm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[</a:t>
            </a:r>
            <a:r>
              <a:rPr lang="en-US" sz="3600" dirty="0" err="1"/>
              <a:t>Mebuat</a:t>
            </a:r>
            <a:r>
              <a:rPr lang="en-US" sz="3600" dirty="0"/>
              <a:t> </a:t>
            </a:r>
            <a:r>
              <a:rPr lang="en-US" sz="3600" dirty="0" err="1"/>
              <a:t>Segitiga</a:t>
            </a:r>
            <a:r>
              <a:rPr lang="en-US" sz="3600" dirty="0"/>
              <a:t> Dari </a:t>
            </a:r>
            <a:r>
              <a:rPr lang="en-US" sz="3600" dirty="0" err="1"/>
              <a:t>Simbol</a:t>
            </a:r>
            <a:r>
              <a:rPr lang="en-US" sz="36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264920"/>
            <a:ext cx="10283952" cy="527304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siku</a:t>
            </a:r>
            <a:r>
              <a:rPr lang="en-US" dirty="0"/>
              <a:t> –</a:t>
            </a:r>
            <a:r>
              <a:rPr lang="en-US" dirty="0" err="1"/>
              <a:t>siku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symbol *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keyboard.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9057" t="31597" r="58298" b="35070"/>
          <a:stretch/>
        </p:blipFill>
        <p:spPr>
          <a:xfrm>
            <a:off x="863600" y="2324100"/>
            <a:ext cx="4622800" cy="382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83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Bersarang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Variabel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Tinggi : Tinggi </a:t>
            </a:r>
            <a:r>
              <a:rPr lang="en-US" dirty="0" err="1"/>
              <a:t>Segitiga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i</a:t>
            </a:r>
            <a:r>
              <a:rPr lang="en-US" dirty="0"/>
              <a:t> : 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pencacah</a:t>
            </a:r>
            <a:r>
              <a:rPr lang="en-US" dirty="0"/>
              <a:t> 1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j : 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pencacah</a:t>
            </a:r>
            <a:r>
              <a:rPr lang="en-US" dirty="0"/>
              <a:t> 2 (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2. Input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* / Tinggi </a:t>
            </a:r>
            <a:r>
              <a:rPr lang="en-US" dirty="0" err="1"/>
              <a:t>Segitiga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Proses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bintang</a:t>
            </a:r>
            <a:r>
              <a:rPr lang="en-US" dirty="0"/>
              <a:t> (*)</a:t>
            </a:r>
          </a:p>
          <a:p>
            <a:pPr marL="0" indent="0">
              <a:buNone/>
            </a:pPr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 = 1 to  </a:t>
            </a:r>
            <a:r>
              <a:rPr lang="en-US" dirty="0" err="1"/>
              <a:t>i</a:t>
            </a:r>
            <a:r>
              <a:rPr lang="en-US" dirty="0"/>
              <a:t> &lt; = Tinggi</a:t>
            </a:r>
          </a:p>
          <a:p>
            <a:pPr marL="0" indent="0">
              <a:buNone/>
            </a:pPr>
            <a:r>
              <a:rPr lang="en-US" dirty="0"/>
              <a:t>    For j = 1 to  j &lt; =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(*)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740" y="116378"/>
            <a:ext cx="9692640" cy="655518"/>
          </a:xfrm>
        </p:spPr>
        <p:txBody>
          <a:bodyPr>
            <a:norm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Pengulangan</a:t>
            </a:r>
            <a:r>
              <a:rPr lang="en-US" sz="3600" dirty="0"/>
              <a:t> FOR </a:t>
            </a:r>
            <a:r>
              <a:rPr lang="en-US" sz="3600" dirty="0" err="1"/>
              <a:t>dalam</a:t>
            </a:r>
            <a:r>
              <a:rPr lang="en-US" sz="3600" dirty="0"/>
              <a:t> FOR  (v)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914400"/>
            <a:ext cx="8595360" cy="57239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Print </a:t>
            </a:r>
            <a:r>
              <a:rPr lang="en-US" dirty="0" err="1"/>
              <a:t>perulangan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*</a:t>
            </a:r>
            <a:br>
              <a:rPr lang="en-US" b="1" dirty="0"/>
            </a:br>
            <a:r>
              <a:rPr lang="en-US" b="1" dirty="0"/>
              <a:t>**</a:t>
            </a:r>
            <a:br>
              <a:rPr lang="en-US" b="1" dirty="0"/>
            </a:br>
            <a:r>
              <a:rPr lang="en-US" b="1" dirty="0"/>
              <a:t>***</a:t>
            </a:r>
            <a:br>
              <a:rPr lang="en-US" b="1" dirty="0"/>
            </a:br>
            <a:r>
              <a:rPr lang="en-US" b="1" dirty="0"/>
              <a:t>****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dirty="0" err="1"/>
              <a:t>tinggi</a:t>
            </a:r>
            <a:r>
              <a:rPr lang="en-US" b="1" dirty="0"/>
              <a:t> = 4)</a:t>
            </a:r>
          </a:p>
          <a:p>
            <a:r>
              <a:rPr lang="en-US" dirty="0"/>
              <a:t>#include &lt;</a:t>
            </a:r>
            <a:r>
              <a:rPr lang="en-US" dirty="0" err="1"/>
              <a:t>stdio.h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 main ( 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j, </a:t>
            </a:r>
            <a:r>
              <a:rPr lang="en-US" dirty="0" err="1"/>
              <a:t>tinggi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printf</a:t>
            </a:r>
            <a:r>
              <a:rPr lang="en-US" dirty="0"/>
              <a:t>(“</a:t>
            </a:r>
            <a:r>
              <a:rPr lang="en-US" dirty="0" err="1"/>
              <a:t>Masukkan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 : “);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scanf</a:t>
            </a:r>
            <a:r>
              <a:rPr lang="en-US" dirty="0"/>
              <a:t>(“%d”, &amp;</a:t>
            </a:r>
            <a:r>
              <a:rPr lang="en-US" dirty="0" err="1"/>
              <a:t>tinggi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 &lt;= </a:t>
            </a:r>
            <a:r>
              <a:rPr lang="en-US" dirty="0" err="1"/>
              <a:t>tinggi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</a:t>
            </a:r>
            <a:br>
              <a:rPr lang="en-US" dirty="0"/>
            </a:br>
            <a:r>
              <a:rPr lang="en-US" dirty="0"/>
              <a:t>	{</a:t>
            </a:r>
            <a:br>
              <a:rPr lang="en-US" dirty="0"/>
            </a:br>
            <a:r>
              <a:rPr lang="en-US" dirty="0"/>
              <a:t>		for(j=1; j &lt;= </a:t>
            </a:r>
            <a:r>
              <a:rPr lang="en-US" dirty="0" err="1"/>
              <a:t>i</a:t>
            </a:r>
            <a:r>
              <a:rPr lang="en-US" dirty="0"/>
              <a:t>; j++) </a:t>
            </a:r>
            <a:r>
              <a:rPr lang="en-US" dirty="0" err="1"/>
              <a:t>printf</a:t>
            </a:r>
            <a:r>
              <a:rPr lang="en-US" dirty="0"/>
              <a:t>(“*”);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printf</a:t>
            </a:r>
            <a:r>
              <a:rPr lang="en-US" dirty="0"/>
              <a:t>(“\n”);</a:t>
            </a:r>
            <a:br>
              <a:rPr lang="en-US" dirty="0"/>
            </a:br>
            <a:r>
              <a:rPr lang="en-US" dirty="0"/>
              <a:t>	}</a:t>
            </a:r>
            <a:br>
              <a:rPr lang="en-US" dirty="0"/>
            </a:br>
            <a:r>
              <a:rPr lang="en-US" dirty="0"/>
              <a:t>	return 0;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//</a:t>
            </a:r>
            <a:r>
              <a:rPr lang="en-US" dirty="0" err="1"/>
              <a:t>segitiga.c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0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54975" y="2128995"/>
            <a:ext cx="9693480" cy="1322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755" y="4953000"/>
            <a:ext cx="1476751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 = 1</a:t>
            </a:r>
          </a:p>
        </p:txBody>
      </p:sp>
      <p:cxnSp>
        <p:nvCxnSpPr>
          <p:cNvPr id="11" name="Straight Arrow Connector 10"/>
          <p:cNvCxnSpPr>
            <a:stCxn id="46" idx="2"/>
          </p:cNvCxnSpPr>
          <p:nvPr/>
        </p:nvCxnSpPr>
        <p:spPr>
          <a:xfrm flipH="1">
            <a:off x="1071366" y="2405298"/>
            <a:ext cx="969" cy="932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853943" y="5287988"/>
            <a:ext cx="966789" cy="7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7" idx="2"/>
          </p:cNvCxnSpPr>
          <p:nvPr/>
        </p:nvCxnSpPr>
        <p:spPr>
          <a:xfrm>
            <a:off x="1048655" y="4514256"/>
            <a:ext cx="5643" cy="4863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41519" y="5309234"/>
            <a:ext cx="860304" cy="1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6200000" flipV="1">
            <a:off x="5955461" y="2389105"/>
            <a:ext cx="339090" cy="4887759"/>
          </a:xfrm>
          <a:prstGeom prst="bentConnector3">
            <a:avLst>
              <a:gd name="adj1" fmla="val 16741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45962" y="5309234"/>
            <a:ext cx="1253303" cy="19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7" idx="3"/>
          </p:cNvCxnSpPr>
          <p:nvPr/>
        </p:nvCxnSpPr>
        <p:spPr>
          <a:xfrm>
            <a:off x="2097309" y="3919896"/>
            <a:ext cx="1160715" cy="94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3629367" y="5937024"/>
            <a:ext cx="500417" cy="47094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H="1" flipV="1">
            <a:off x="1153663" y="3118247"/>
            <a:ext cx="6921916" cy="3306126"/>
          </a:xfrm>
          <a:prstGeom prst="bentConnector3">
            <a:avLst>
              <a:gd name="adj1" fmla="val -3104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54932" y="4449128"/>
            <a:ext cx="788099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6148" y="3608070"/>
            <a:ext cx="1173292" cy="20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Tidak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83552" y="6422706"/>
            <a:ext cx="1021252" cy="16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541519" y="4953000"/>
            <a:ext cx="860304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Ya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20732" y="6038848"/>
            <a:ext cx="839989" cy="32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Tidak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iamond 32"/>
          <p:cNvSpPr/>
          <p:nvPr/>
        </p:nvSpPr>
        <p:spPr>
          <a:xfrm>
            <a:off x="2739825" y="4633316"/>
            <a:ext cx="1801694" cy="1295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1600" dirty="0"/>
              <a:t>j &lt; = </a:t>
            </a:r>
            <a:r>
              <a:rPr lang="en-US" sz="1600" dirty="0" err="1"/>
              <a:t>i</a:t>
            </a:r>
            <a:r>
              <a:rPr lang="en-US" sz="1600" dirty="0"/>
              <a:t> ?</a:t>
            </a:r>
          </a:p>
        </p:txBody>
      </p:sp>
      <p:cxnSp>
        <p:nvCxnSpPr>
          <p:cNvPr id="41" name="Elbow Connector 40"/>
          <p:cNvCxnSpPr/>
          <p:nvPr/>
        </p:nvCxnSpPr>
        <p:spPr>
          <a:xfrm flipH="1" flipV="1">
            <a:off x="1153663" y="3120153"/>
            <a:ext cx="6921916" cy="3306126"/>
          </a:xfrm>
          <a:prstGeom prst="bentConnector3">
            <a:avLst>
              <a:gd name="adj1" fmla="val -3104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54932" y="4451034"/>
            <a:ext cx="788099" cy="36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6148" y="3609976"/>
            <a:ext cx="1173292" cy="20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Tidak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20732" y="6040754"/>
            <a:ext cx="839989" cy="32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Tidak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99265" y="5010150"/>
            <a:ext cx="1539240" cy="61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j++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5085" y="1870711"/>
            <a:ext cx="1714500" cy="534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/>
              <a:t> = 1</a:t>
            </a:r>
          </a:p>
        </p:txBody>
      </p:sp>
      <p:sp>
        <p:nvSpPr>
          <p:cNvPr id="47" name="Diamond 46"/>
          <p:cNvSpPr/>
          <p:nvPr/>
        </p:nvSpPr>
        <p:spPr>
          <a:xfrm>
            <a:off x="1" y="3325536"/>
            <a:ext cx="2097308" cy="118872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 &lt; = Tinggi ?</a:t>
            </a:r>
          </a:p>
        </p:txBody>
      </p:sp>
      <p:sp>
        <p:nvSpPr>
          <p:cNvPr id="50" name="Parallelogram 49"/>
          <p:cNvSpPr/>
          <p:nvPr/>
        </p:nvSpPr>
        <p:spPr>
          <a:xfrm>
            <a:off x="5308879" y="4841555"/>
            <a:ext cx="1355594" cy="8458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Cetak</a:t>
            </a:r>
            <a:r>
              <a:rPr lang="en-US" dirty="0"/>
              <a:t> *</a:t>
            </a:r>
          </a:p>
        </p:txBody>
      </p:sp>
      <p:sp>
        <p:nvSpPr>
          <p:cNvPr id="52" name="Parallelogram 51"/>
          <p:cNvSpPr/>
          <p:nvPr/>
        </p:nvSpPr>
        <p:spPr>
          <a:xfrm>
            <a:off x="4060018" y="6087186"/>
            <a:ext cx="1639928" cy="69675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“\n”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35016" y="6128739"/>
            <a:ext cx="1524000" cy="551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/>
              <a:t>++</a:t>
            </a:r>
          </a:p>
        </p:txBody>
      </p:sp>
      <p:sp>
        <p:nvSpPr>
          <p:cNvPr id="57" name="Oval 56"/>
          <p:cNvSpPr/>
          <p:nvPr/>
        </p:nvSpPr>
        <p:spPr>
          <a:xfrm>
            <a:off x="345192" y="225168"/>
            <a:ext cx="1522472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Mulai</a:t>
            </a:r>
            <a:endParaRPr lang="en-US" dirty="0"/>
          </a:p>
        </p:txBody>
      </p:sp>
      <p:sp>
        <p:nvSpPr>
          <p:cNvPr id="58" name="Parallelogram 57"/>
          <p:cNvSpPr/>
          <p:nvPr/>
        </p:nvSpPr>
        <p:spPr>
          <a:xfrm>
            <a:off x="2516231" y="72768"/>
            <a:ext cx="2126733" cy="73152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Masukkan</a:t>
            </a:r>
            <a:r>
              <a:rPr lang="en-US" sz="1600" dirty="0"/>
              <a:t> Tinggi </a:t>
            </a:r>
            <a:r>
              <a:rPr lang="en-US" sz="1600" dirty="0" err="1"/>
              <a:t>Segitiga</a:t>
            </a:r>
            <a:r>
              <a:rPr lang="en-US" sz="1600" dirty="0"/>
              <a:t> 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867664" y="462144"/>
            <a:ext cx="74000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8" idx="4"/>
            <a:endCxn id="46" idx="0"/>
          </p:cNvCxnSpPr>
          <p:nvPr/>
        </p:nvCxnSpPr>
        <p:spPr>
          <a:xfrm rot="5400000">
            <a:off x="1792756" y="83868"/>
            <a:ext cx="1066423" cy="2507263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258024" y="3654329"/>
            <a:ext cx="1525803" cy="4980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Selesai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007" t="2649" r="60876" b="54231"/>
          <a:stretch/>
        </p:blipFill>
        <p:spPr>
          <a:xfrm>
            <a:off x="6411716" y="120099"/>
            <a:ext cx="4683913" cy="5543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275" y="120100"/>
            <a:ext cx="5759354" cy="62670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6259" t="16089" r="36119" b="28916"/>
          <a:stretch/>
        </p:blipFill>
        <p:spPr>
          <a:xfrm>
            <a:off x="0" y="464233"/>
            <a:ext cx="6332562" cy="52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162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111" y="1082040"/>
            <a:ext cx="9323832" cy="5299265"/>
          </a:xfrm>
        </p:spPr>
        <p:txBody>
          <a:bodyPr>
            <a:normAutofit/>
          </a:bodyPr>
          <a:lstStyle/>
          <a:p>
            <a:r>
              <a:rPr lang="en-US" sz="2000" b="1" err="1"/>
              <a:t>Buatlah</a:t>
            </a:r>
            <a:r>
              <a:rPr lang="en-US" sz="2000" b="1"/>
              <a:t>  </a:t>
            </a:r>
            <a:r>
              <a:rPr lang="en-US" b="1" smtClean="0"/>
              <a:t>3 </a:t>
            </a:r>
            <a:r>
              <a:rPr lang="en-US" sz="2000" b="1" smtClean="0"/>
              <a:t>Program </a:t>
            </a:r>
            <a:r>
              <a:rPr lang="en-US" sz="2000" dirty="0"/>
              <a:t>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segitiga</a:t>
            </a:r>
            <a:r>
              <a:rPr lang="en-US" sz="2000" dirty="0"/>
              <a:t> </a:t>
            </a:r>
            <a:r>
              <a:rPr lang="en-US" sz="2000" dirty="0" err="1"/>
              <a:t>bintang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dibawah</a:t>
            </a:r>
            <a:r>
              <a:rPr lang="en-US" sz="2000" dirty="0"/>
              <a:t> </a:t>
            </a:r>
            <a:r>
              <a:rPr lang="en-US" sz="2000" err="1"/>
              <a:t>ini</a:t>
            </a:r>
            <a:r>
              <a:rPr lang="en-US" sz="2000"/>
              <a:t> </a:t>
            </a:r>
            <a:r>
              <a:rPr lang="en-US" sz="2000" smtClean="0"/>
              <a:t> {Pilih 2 dari 5 gambar (1 </a:t>
            </a:r>
            <a:r>
              <a:rPr lang="en-US" sz="2000" dirty="0"/>
              <a:t>Gambar = 1 </a:t>
            </a:r>
            <a:r>
              <a:rPr lang="en-US" sz="2000"/>
              <a:t>Program</a:t>
            </a:r>
            <a:r>
              <a:rPr lang="en-US" sz="2000" smtClean="0"/>
              <a:t>)} </a:t>
            </a:r>
            <a:r>
              <a:rPr lang="en-US" sz="2000" b="1" smtClean="0"/>
              <a:t>Deadline </a:t>
            </a:r>
            <a:r>
              <a:rPr lang="en-US" sz="2000" b="1"/>
              <a:t>: </a:t>
            </a:r>
            <a:r>
              <a:rPr lang="en-US" b="1" smtClean="0"/>
              <a:t>19</a:t>
            </a:r>
            <a:r>
              <a:rPr lang="en-US" sz="2000" b="1" smtClean="0"/>
              <a:t> </a:t>
            </a:r>
            <a:r>
              <a:rPr lang="en-US" sz="2000" b="1"/>
              <a:t>Mei </a:t>
            </a:r>
            <a:r>
              <a:rPr lang="en-US" sz="2000" b="1" smtClean="0"/>
              <a:t>2026</a:t>
            </a:r>
            <a:endParaRPr lang="en-US" sz="2000" b="1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en-US" sz="2000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657" t="14132" r="19651" b="65719"/>
          <a:stretch/>
        </p:blipFill>
        <p:spPr>
          <a:xfrm>
            <a:off x="478322" y="1944312"/>
            <a:ext cx="2050724" cy="2135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105" t="14692" r="14196" b="65904"/>
          <a:stretch/>
        </p:blipFill>
        <p:spPr>
          <a:xfrm>
            <a:off x="2773855" y="1944311"/>
            <a:ext cx="1758387" cy="207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427" t="54617" r="56259" b="7137"/>
          <a:stretch/>
        </p:blipFill>
        <p:spPr>
          <a:xfrm>
            <a:off x="4777051" y="1996637"/>
            <a:ext cx="1623749" cy="2017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B6763-2FD2-4DBA-8967-DF641047FD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9574"/>
          <a:stretch/>
        </p:blipFill>
        <p:spPr>
          <a:xfrm>
            <a:off x="698490" y="4154671"/>
            <a:ext cx="2637183" cy="2528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6710D-A082-4ADC-BDC3-CD0F4E512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491" y="4231414"/>
            <a:ext cx="4267231" cy="24522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00E409-8CB1-4055-9DCD-B62612D2EE4F}"/>
              </a:ext>
            </a:extLst>
          </p:cNvPr>
          <p:cNvSpPr/>
          <p:nvPr/>
        </p:nvSpPr>
        <p:spPr>
          <a:xfrm>
            <a:off x="8203096" y="1944311"/>
            <a:ext cx="3684104" cy="42444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Jelaskan</a:t>
            </a:r>
            <a:r>
              <a:rPr lang="en-US" b="1" dirty="0">
                <a:solidFill>
                  <a:schemeClr val="tx1"/>
                </a:solidFill>
              </a:rPr>
              <a:t> Program yang </a:t>
            </a:r>
            <a:r>
              <a:rPr lang="en-US" b="1" dirty="0" err="1">
                <a:solidFill>
                  <a:schemeClr val="tx1"/>
                </a:solidFill>
              </a:rPr>
              <a:t>anda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buat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menggunakan</a:t>
            </a:r>
            <a:r>
              <a:rPr lang="en-US" b="1" dirty="0">
                <a:solidFill>
                  <a:schemeClr val="tx1"/>
                </a:solidFill>
              </a:rPr>
              <a:t> Video </a:t>
            </a:r>
          </a:p>
          <a:p>
            <a:r>
              <a:rPr lang="en-US" dirty="0">
                <a:solidFill>
                  <a:schemeClr val="tx1"/>
                </a:solidFill>
              </a:rPr>
              <a:t>File yang </a:t>
            </a:r>
            <a:r>
              <a:rPr lang="en-US" dirty="0" err="1">
                <a:solidFill>
                  <a:schemeClr val="tx1"/>
                </a:solidFill>
              </a:rPr>
              <a:t>dikumpulkan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3 </a:t>
            </a:r>
            <a:r>
              <a:rPr lang="en-US" smtClean="0">
                <a:solidFill>
                  <a:schemeClr val="tx1"/>
                </a:solidFill>
              </a:rPr>
              <a:t>Source </a:t>
            </a:r>
            <a:r>
              <a:rPr lang="en-US" dirty="0">
                <a:solidFill>
                  <a:schemeClr val="tx1"/>
                </a:solidFill>
              </a:rPr>
              <a:t>Code Program .c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Link Video </a:t>
            </a:r>
            <a:r>
              <a:rPr lang="en-US" dirty="0" err="1">
                <a:solidFill>
                  <a:schemeClr val="tx1"/>
                </a:solidFill>
              </a:rPr>
              <a:t>Penjelasan</a:t>
            </a:r>
            <a:r>
              <a:rPr lang="en-US" dirty="0">
                <a:solidFill>
                  <a:schemeClr val="tx1"/>
                </a:solidFill>
              </a:rPr>
              <a:t> Program (link video </a:t>
            </a:r>
            <a:r>
              <a:rPr lang="en-US" dirty="0" err="1">
                <a:solidFill>
                  <a:schemeClr val="tx1"/>
                </a:solidFill>
              </a:rPr>
              <a:t>dibackup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file .excel –</a:t>
            </a:r>
            <a:r>
              <a:rPr lang="en-US" dirty="0" err="1">
                <a:solidFill>
                  <a:schemeClr val="tx1"/>
                </a:solidFill>
              </a:rPr>
              <a:t>Dikoordinir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Komting</a:t>
            </a:r>
            <a:r>
              <a:rPr lang="en-US" dirty="0">
                <a:solidFill>
                  <a:schemeClr val="tx1"/>
                </a:solidFill>
              </a:rPr>
              <a:t> Kelas)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Keep Spirit and Do Your Best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ID" dirty="0">
              <a:solidFill>
                <a:schemeClr val="tx1"/>
              </a:solidFill>
            </a:endParaRPr>
          </a:p>
        </p:txBody>
      </p:sp>
      <p:pic>
        <p:nvPicPr>
          <p:cNvPr id="11" name="Graphic 10" descr="Drum">
            <a:extLst>
              <a:ext uri="{FF2B5EF4-FFF2-40B4-BE49-F238E27FC236}">
                <a16:creationId xmlns:a16="http://schemas.microsoft.com/office/drawing/2014/main" id="{F42BB8CE-F272-47ED-B590-9FA7C5042F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58771" y="5184426"/>
            <a:ext cx="469478" cy="46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8.9|4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3|15.6|0.6|16.6|4.6|4.2|7.3|4.2|13.9|1.9|1.9|4.8|4.6|2.7|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8.2|3.5"/>
</p:tagLst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107</TotalTime>
  <Words>320</Words>
  <Application>Microsoft Office PowerPoint</Application>
  <PresentationFormat>Widescreen</PresentationFormat>
  <Paragraphs>85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Schoolbook</vt:lpstr>
      <vt:lpstr>Corbel</vt:lpstr>
      <vt:lpstr>Headlines</vt:lpstr>
      <vt:lpstr>   Algoritma Pemrograman     Pertemuan VI.II Perulangan Bersarang / Nested Loop </vt:lpstr>
      <vt:lpstr>Perulangan Bersarang / Nested Loop</vt:lpstr>
      <vt:lpstr>PowerPoint Presentation</vt:lpstr>
      <vt:lpstr>Contoh [Mebuat Segitiga Dari Simbol]</vt:lpstr>
      <vt:lpstr>Algoritma Perulangan Bersarang</vt:lpstr>
      <vt:lpstr>Contoh Pengulangan FOR dalam FOR  (v)</vt:lpstr>
      <vt:lpstr>PowerPoint Presentation</vt:lpstr>
      <vt:lpstr>PowerPoint Presentation</vt:lpstr>
      <vt:lpstr>Tugas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Dasar</dc:title>
  <dc:creator>Retno Mumpuni</dc:creator>
  <cp:lastModifiedBy>Reviewer Santika 2023</cp:lastModifiedBy>
  <cp:revision>13</cp:revision>
  <dcterms:created xsi:type="dcterms:W3CDTF">2020-04-14T01:38:37Z</dcterms:created>
  <dcterms:modified xsi:type="dcterms:W3CDTF">2026-05-12T03:34:06Z</dcterms:modified>
</cp:coreProperties>
</file>