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61" r:id="rId3"/>
    <p:sldId id="270" r:id="rId4"/>
    <p:sldId id="271" r:id="rId5"/>
    <p:sldId id="265" r:id="rId6"/>
    <p:sldId id="294" r:id="rId7"/>
    <p:sldId id="295" r:id="rId8"/>
    <p:sldId id="296" r:id="rId9"/>
    <p:sldId id="297" r:id="rId10"/>
    <p:sldId id="298" r:id="rId11"/>
    <p:sldId id="263" r:id="rId12"/>
    <p:sldId id="299" r:id="rId13"/>
    <p:sldId id="300" r:id="rId14"/>
    <p:sldId id="301" r:id="rId15"/>
    <p:sldId id="273" r:id="rId16"/>
    <p:sldId id="302" r:id="rId17"/>
    <p:sldId id="303" r:id="rId18"/>
    <p:sldId id="304" r:id="rId19"/>
    <p:sldId id="266" r:id="rId20"/>
  </p:sldIdLst>
  <p:sldSz cx="18288000" cy="10287000"/>
  <p:notesSz cx="6858000" cy="9144000"/>
  <p:embeddedFontLst>
    <p:embeddedFont>
      <p:font typeface="Inter 1 Bold" panose="020B0604020202020204" charset="0"/>
      <p:regular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Bold" panose="00000800000000000000" charset="0"/>
      <p:regular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ns 1" panose="020B0604020202020204" charset="0"/>
      <p:regular r:id="rId31"/>
    </p:embeddedFont>
    <p:embeddedFont>
      <p:font typeface="Open Sans 1 Bold" panose="020B0604020202020204" charset="0"/>
      <p:regular r:id="rId32"/>
    </p:embeddedFont>
    <p:embeddedFont>
      <p:font typeface="Poppins Bold" panose="00000800000000000000" pitchFamily="2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8D9F03-0456-4539-B79F-63569B983CB6}">
          <p14:sldIdLst>
            <p14:sldId id="259"/>
            <p14:sldId id="261"/>
            <p14:sldId id="270"/>
            <p14:sldId id="271"/>
            <p14:sldId id="265"/>
            <p14:sldId id="294"/>
            <p14:sldId id="295"/>
            <p14:sldId id="296"/>
            <p14:sldId id="297"/>
            <p14:sldId id="298"/>
            <p14:sldId id="263"/>
            <p14:sldId id="299"/>
            <p14:sldId id="300"/>
            <p14:sldId id="301"/>
            <p14:sldId id="273"/>
            <p14:sldId id="302"/>
            <p14:sldId id="303"/>
            <p14:sldId id="304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8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9343" y="-443935"/>
            <a:ext cx="9573343" cy="3530035"/>
            <a:chOff x="0" y="0"/>
            <a:chExt cx="2521374" cy="929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1374" cy="929721"/>
            </a:xfrm>
            <a:custGeom>
              <a:avLst/>
              <a:gdLst/>
              <a:ahLst/>
              <a:cxnLst/>
              <a:rect l="l" t="t" r="r" b="b"/>
              <a:pathLst>
                <a:path w="2521374" h="929721">
                  <a:moveTo>
                    <a:pt x="0" y="0"/>
                  </a:moveTo>
                  <a:lnTo>
                    <a:pt x="2521374" y="0"/>
                  </a:lnTo>
                  <a:lnTo>
                    <a:pt x="2521374" y="929721"/>
                  </a:lnTo>
                  <a:lnTo>
                    <a:pt x="0" y="929721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21374" cy="967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4114800"/>
            <a:chOff x="0" y="0"/>
            <a:chExt cx="2273391" cy="576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73391" cy="576353"/>
            </a:xfrm>
            <a:custGeom>
              <a:avLst/>
              <a:gdLst/>
              <a:ahLst/>
              <a:cxnLst/>
              <a:rect l="l" t="t" r="r" b="b"/>
              <a:pathLst>
                <a:path w="2273391" h="576353">
                  <a:moveTo>
                    <a:pt x="0" y="0"/>
                  </a:moveTo>
                  <a:lnTo>
                    <a:pt x="2273391" y="0"/>
                  </a:lnTo>
                  <a:lnTo>
                    <a:pt x="2273391" y="576353"/>
                  </a:lnTo>
                  <a:lnTo>
                    <a:pt x="0" y="576353"/>
                  </a:lnTo>
                  <a:close/>
                </a:path>
              </a:pathLst>
            </a:custGeom>
            <a:blipFill>
              <a:blip r:embed="rId2"/>
              <a:stretch>
                <a:fillRect t="-141872" b="-5396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947894" y="-443935"/>
            <a:ext cx="712426" cy="2089284"/>
            <a:chOff x="0" y="0"/>
            <a:chExt cx="187635" cy="5502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7635" cy="550264"/>
            </a:xfrm>
            <a:custGeom>
              <a:avLst/>
              <a:gdLst/>
              <a:ahLst/>
              <a:cxnLst/>
              <a:rect l="l" t="t" r="r" b="b"/>
              <a:pathLst>
                <a:path w="187635" h="550264">
                  <a:moveTo>
                    <a:pt x="0" y="0"/>
                  </a:moveTo>
                  <a:lnTo>
                    <a:pt x="187635" y="0"/>
                  </a:lnTo>
                  <a:lnTo>
                    <a:pt x="187635" y="550264"/>
                  </a:lnTo>
                  <a:lnTo>
                    <a:pt x="0" y="550264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7635" cy="588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0765" y="3727608"/>
            <a:ext cx="1856777" cy="1839786"/>
            <a:chOff x="0" y="0"/>
            <a:chExt cx="489028" cy="4845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9028" cy="484553"/>
            </a:xfrm>
            <a:custGeom>
              <a:avLst/>
              <a:gdLst/>
              <a:ahLst/>
              <a:cxnLst/>
              <a:rect l="l" t="t" r="r" b="b"/>
              <a:pathLst>
                <a:path w="489028" h="484553">
                  <a:moveTo>
                    <a:pt x="0" y="0"/>
                  </a:moveTo>
                  <a:lnTo>
                    <a:pt x="489028" y="0"/>
                  </a:lnTo>
                  <a:lnTo>
                    <a:pt x="489028" y="484553"/>
                  </a:lnTo>
                  <a:lnTo>
                    <a:pt x="0" y="484553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9028" cy="522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947894" y="4647501"/>
            <a:ext cx="712426" cy="4610799"/>
            <a:chOff x="0" y="0"/>
            <a:chExt cx="187635" cy="12143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7635" cy="1214367"/>
            </a:xfrm>
            <a:custGeom>
              <a:avLst/>
              <a:gdLst/>
              <a:ahLst/>
              <a:cxnLst/>
              <a:rect l="l" t="t" r="r" b="b"/>
              <a:pathLst>
                <a:path w="187635" h="1214367">
                  <a:moveTo>
                    <a:pt x="0" y="0"/>
                  </a:moveTo>
                  <a:lnTo>
                    <a:pt x="187635" y="0"/>
                  </a:lnTo>
                  <a:lnTo>
                    <a:pt x="187635" y="1214367"/>
                  </a:lnTo>
                  <a:lnTo>
                    <a:pt x="0" y="1214367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7635" cy="1252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79831" y="6289472"/>
            <a:ext cx="1308531" cy="1970398"/>
            <a:chOff x="0" y="0"/>
            <a:chExt cx="344634" cy="5189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4634" cy="518952"/>
            </a:xfrm>
            <a:custGeom>
              <a:avLst/>
              <a:gdLst/>
              <a:ahLst/>
              <a:cxnLst/>
              <a:rect l="l" t="t" r="r" b="b"/>
              <a:pathLst>
                <a:path w="344634" h="518952">
                  <a:moveTo>
                    <a:pt x="0" y="0"/>
                  </a:moveTo>
                  <a:lnTo>
                    <a:pt x="344634" y="0"/>
                  </a:lnTo>
                  <a:lnTo>
                    <a:pt x="344634" y="518952"/>
                  </a:lnTo>
                  <a:lnTo>
                    <a:pt x="0" y="518952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44634" cy="557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000765" y="6422822"/>
            <a:ext cx="13818445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>
                <a:solidFill>
                  <a:srgbClr val="2A2A2A"/>
                </a:solidFill>
                <a:latin typeface="Inter 1 Bold"/>
                <a:ea typeface="Inter 1 Bold"/>
                <a:cs typeface="Inter 1 Bold"/>
                <a:sym typeface="Inter 1 Bold"/>
              </a:rPr>
              <a:t>ETIKA KOMPUTER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00765" y="7535969"/>
            <a:ext cx="7753713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Rafika Rahmawati, S.Kom., M.Kom., MBA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19489" y="4332287"/>
            <a:ext cx="1619328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ETKOM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00765" y="8956470"/>
            <a:ext cx="461854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spc="210" dirty="0">
                <a:solidFill>
                  <a:srgbClr val="2A2A2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IT Forensics &amp; Bukti Digital</a:t>
            </a:r>
          </a:p>
        </p:txBody>
      </p:sp>
      <p:sp>
        <p:nvSpPr>
          <p:cNvPr id="23" name="AutoShape 23"/>
          <p:cNvSpPr/>
          <p:nvPr/>
        </p:nvSpPr>
        <p:spPr>
          <a:xfrm flipV="1">
            <a:off x="6553200" y="9078390"/>
            <a:ext cx="8961120" cy="0"/>
          </a:xfrm>
          <a:prstGeom prst="line">
            <a:avLst/>
          </a:prstGeom>
          <a:ln w="19050" cap="rnd">
            <a:solidFill>
              <a:srgbClr val="5981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2388345" y="4825797"/>
            <a:ext cx="108161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SI231125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E448D-D580-F05E-0B15-F7B6824B4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D7110826-56B5-501B-D979-D7F1F1882E85}"/>
              </a:ext>
            </a:extLst>
          </p:cNvPr>
          <p:cNvGrpSpPr/>
          <p:nvPr/>
        </p:nvGrpSpPr>
        <p:grpSpPr>
          <a:xfrm>
            <a:off x="-384075" y="-640248"/>
            <a:ext cx="5279446" cy="11228538"/>
            <a:chOff x="0" y="0"/>
            <a:chExt cx="1390471" cy="29573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31D2ED2-2344-D687-56B8-6BC328DD4657}"/>
                </a:ext>
              </a:extLst>
            </p:cNvPr>
            <p:cNvSpPr/>
            <p:nvPr/>
          </p:nvSpPr>
          <p:spPr>
            <a:xfrm>
              <a:off x="0" y="0"/>
              <a:ext cx="1390471" cy="2957310"/>
            </a:xfrm>
            <a:custGeom>
              <a:avLst/>
              <a:gdLst/>
              <a:ahLst/>
              <a:cxnLst/>
              <a:rect l="l" t="t" r="r" b="b"/>
              <a:pathLst>
                <a:path w="1390471" h="2957310">
                  <a:moveTo>
                    <a:pt x="0" y="0"/>
                  </a:moveTo>
                  <a:lnTo>
                    <a:pt x="1390471" y="0"/>
                  </a:lnTo>
                  <a:lnTo>
                    <a:pt x="1390471" y="2957310"/>
                  </a:lnTo>
                  <a:lnTo>
                    <a:pt x="0" y="2957310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D436805-90CD-0A10-F1C5-682B978E01AD}"/>
                </a:ext>
              </a:extLst>
            </p:cNvPr>
            <p:cNvSpPr txBox="1"/>
            <p:nvPr/>
          </p:nvSpPr>
          <p:spPr>
            <a:xfrm>
              <a:off x="0" y="-38100"/>
              <a:ext cx="1390471" cy="2995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B1EEDA4-CC46-EECB-8320-506988F4E4DD}"/>
              </a:ext>
            </a:extLst>
          </p:cNvPr>
          <p:cNvGrpSpPr/>
          <p:nvPr/>
        </p:nvGrpSpPr>
        <p:grpSpPr>
          <a:xfrm>
            <a:off x="1028700" y="1028700"/>
            <a:ext cx="6668673" cy="8229600"/>
            <a:chOff x="0" y="0"/>
            <a:chExt cx="1269973" cy="156723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B3DF247-D6FF-4B09-29DC-45BFA3764F57}"/>
                </a:ext>
              </a:extLst>
            </p:cNvPr>
            <p:cNvSpPr/>
            <p:nvPr/>
          </p:nvSpPr>
          <p:spPr>
            <a:xfrm>
              <a:off x="0" y="0"/>
              <a:ext cx="1269973" cy="1567234"/>
            </a:xfrm>
            <a:custGeom>
              <a:avLst/>
              <a:gdLst/>
              <a:ahLst/>
              <a:cxnLst/>
              <a:rect l="l" t="t" r="r" b="b"/>
              <a:pathLst>
                <a:path w="1269973" h="1567234">
                  <a:moveTo>
                    <a:pt x="0" y="0"/>
                  </a:moveTo>
                  <a:lnTo>
                    <a:pt x="1269973" y="0"/>
                  </a:lnTo>
                  <a:lnTo>
                    <a:pt x="1269973" y="1567234"/>
                  </a:lnTo>
                  <a:lnTo>
                    <a:pt x="0" y="1567234"/>
                  </a:lnTo>
                  <a:close/>
                </a:path>
              </a:pathLst>
            </a:custGeom>
            <a:blipFill>
              <a:blip r:embed="rId2"/>
              <a:stretch>
                <a:fillRect l="-42613" r="-42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F0ACC1D-D789-B0FF-66BA-0CD167FE2D5B}"/>
              </a:ext>
            </a:extLst>
          </p:cNvPr>
          <p:cNvGrpSpPr/>
          <p:nvPr/>
        </p:nvGrpSpPr>
        <p:grpSpPr>
          <a:xfrm>
            <a:off x="6799590" y="1761635"/>
            <a:ext cx="1466777" cy="883974"/>
            <a:chOff x="0" y="0"/>
            <a:chExt cx="386312" cy="23281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713797F-CBA5-5A9D-8106-DD3AF6444CF3}"/>
                </a:ext>
              </a:extLst>
            </p:cNvPr>
            <p:cNvSpPr/>
            <p:nvPr/>
          </p:nvSpPr>
          <p:spPr>
            <a:xfrm>
              <a:off x="0" y="0"/>
              <a:ext cx="386312" cy="232816"/>
            </a:xfrm>
            <a:custGeom>
              <a:avLst/>
              <a:gdLst/>
              <a:ahLst/>
              <a:cxnLst/>
              <a:rect l="l" t="t" r="r" b="b"/>
              <a:pathLst>
                <a:path w="386312" h="232816">
                  <a:moveTo>
                    <a:pt x="0" y="0"/>
                  </a:moveTo>
                  <a:lnTo>
                    <a:pt x="386312" y="0"/>
                  </a:lnTo>
                  <a:lnTo>
                    <a:pt x="386312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EA85AE8-90E0-35BC-1286-568BE040DCDC}"/>
                </a:ext>
              </a:extLst>
            </p:cNvPr>
            <p:cNvSpPr txBox="1"/>
            <p:nvPr/>
          </p:nvSpPr>
          <p:spPr>
            <a:xfrm>
              <a:off x="0" y="-38100"/>
              <a:ext cx="386312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952B27F-65BB-7629-3AC3-FD103515D685}"/>
              </a:ext>
            </a:extLst>
          </p:cNvPr>
          <p:cNvGrpSpPr/>
          <p:nvPr/>
        </p:nvGrpSpPr>
        <p:grpSpPr>
          <a:xfrm>
            <a:off x="9174989" y="1866900"/>
            <a:ext cx="644901" cy="587618"/>
            <a:chOff x="0" y="0"/>
            <a:chExt cx="169850" cy="154764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DF4FB65-22F0-4401-47D8-09240BCB52D2}"/>
                </a:ext>
              </a:extLst>
            </p:cNvPr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489F476-810A-967E-B67E-3AD8E1E22A07}"/>
                </a:ext>
              </a:extLst>
            </p:cNvPr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24A73CD0-CF24-928E-389B-F22D91F7059D}"/>
              </a:ext>
            </a:extLst>
          </p:cNvPr>
          <p:cNvSpPr txBox="1"/>
          <p:nvPr/>
        </p:nvSpPr>
        <p:spPr>
          <a:xfrm>
            <a:off x="10087340" y="1943100"/>
            <a:ext cx="477166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2A2A2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IoT Forensics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47028A86-7655-311A-4961-832D29B68A83}"/>
              </a:ext>
            </a:extLst>
          </p:cNvPr>
          <p:cNvSpPr txBox="1"/>
          <p:nvPr/>
        </p:nvSpPr>
        <p:spPr>
          <a:xfrm>
            <a:off x="9263866" y="2025454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</a:p>
        </p:txBody>
      </p:sp>
      <p:grpSp>
        <p:nvGrpSpPr>
          <p:cNvPr id="38" name="Group 38">
            <a:extLst>
              <a:ext uri="{FF2B5EF4-FFF2-40B4-BE49-F238E27FC236}">
                <a16:creationId xmlns:a16="http://schemas.microsoft.com/office/drawing/2014/main" id="{B2026AEF-8576-C0D2-DE14-81ABD236B01A}"/>
              </a:ext>
            </a:extLst>
          </p:cNvPr>
          <p:cNvGrpSpPr/>
          <p:nvPr/>
        </p:nvGrpSpPr>
        <p:grpSpPr>
          <a:xfrm>
            <a:off x="17935509" y="1761635"/>
            <a:ext cx="790567" cy="883974"/>
            <a:chOff x="0" y="0"/>
            <a:chExt cx="208215" cy="232816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08DF60AC-4592-8601-63FE-3C78EE2C1771}"/>
                </a:ext>
              </a:extLst>
            </p:cNvPr>
            <p:cNvSpPr/>
            <p:nvPr/>
          </p:nvSpPr>
          <p:spPr>
            <a:xfrm>
              <a:off x="0" y="0"/>
              <a:ext cx="208215" cy="232816"/>
            </a:xfrm>
            <a:custGeom>
              <a:avLst/>
              <a:gdLst/>
              <a:ahLst/>
              <a:cxnLst/>
              <a:rect l="l" t="t" r="r" b="b"/>
              <a:pathLst>
                <a:path w="208215" h="232816">
                  <a:moveTo>
                    <a:pt x="0" y="0"/>
                  </a:moveTo>
                  <a:lnTo>
                    <a:pt x="208215" y="0"/>
                  </a:lnTo>
                  <a:lnTo>
                    <a:pt x="208215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19F8247C-CB37-FD0D-A732-F1FE28E3997D}"/>
                </a:ext>
              </a:extLst>
            </p:cNvPr>
            <p:cNvSpPr txBox="1"/>
            <p:nvPr/>
          </p:nvSpPr>
          <p:spPr>
            <a:xfrm>
              <a:off x="0" y="-38100"/>
              <a:ext cx="208215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73DA77-E06A-0C5E-ED38-FD29FB0655E7}"/>
              </a:ext>
            </a:extLst>
          </p:cNvPr>
          <p:cNvSpPr txBox="1"/>
          <p:nvPr/>
        </p:nvSpPr>
        <p:spPr>
          <a:xfrm>
            <a:off x="9102774" y="2789009"/>
            <a:ext cx="758502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IoT Forensics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berfokus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pada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investigasi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pintar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seperti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CCTV, smart home, sensor, wearable devices,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alat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kesehatan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digital, dan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smart city. Perangkat IoT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menghasilkan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jumlah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besar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secara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terus-menerus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termasuk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sensor, log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komunikasi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ke server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pusat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IoT forensics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digunakan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untuk: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Mengungkap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rekaman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CCTV atau sensor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Menelusuri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pengguna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lingkungan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pintar</a:t>
            </a:r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Menginvestigasi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sabotase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atau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manipulasi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sensor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Mendukung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kasus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keamanan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fisik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digital secara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bersamaan</a:t>
            </a:r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Karena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IoT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sering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memiliki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komputasi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terbatas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data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biasanya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tersebar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gateway, dan cloud,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sehingga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investigasinya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bersifat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terdistribusi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kompleks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59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5497" y="3799411"/>
            <a:ext cx="18844021" cy="6383837"/>
            <a:chOff x="0" y="-243014"/>
            <a:chExt cx="4963034" cy="1681340"/>
          </a:xfrm>
        </p:grpSpPr>
        <p:sp>
          <p:nvSpPr>
            <p:cNvPr id="3" name="Freeform 3"/>
            <p:cNvSpPr/>
            <p:nvPr/>
          </p:nvSpPr>
          <p:spPr>
            <a:xfrm>
              <a:off x="0" y="-243014"/>
              <a:ext cx="4963034" cy="1681340"/>
            </a:xfrm>
            <a:custGeom>
              <a:avLst/>
              <a:gdLst/>
              <a:ahLst/>
              <a:cxnLst/>
              <a:rect l="l" t="t" r="r" b="b"/>
              <a:pathLst>
                <a:path w="4963034" h="1438326">
                  <a:moveTo>
                    <a:pt x="0" y="0"/>
                  </a:moveTo>
                  <a:lnTo>
                    <a:pt x="4963034" y="0"/>
                  </a:lnTo>
                  <a:lnTo>
                    <a:pt x="4963034" y="1438326"/>
                  </a:lnTo>
                  <a:lnTo>
                    <a:pt x="0" y="143832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63034" cy="1476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82097" y="1281844"/>
            <a:ext cx="1268672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b="1" dirty="0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TAHAPAN PROSES IT FORENSICS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3254447" y="4771139"/>
            <a:ext cx="0" cy="670306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016345" y="2324100"/>
            <a:ext cx="2504374" cy="2504374"/>
            <a:chOff x="0" y="0"/>
            <a:chExt cx="659588" cy="6595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73679" y="2381434"/>
            <a:ext cx="2389705" cy="2389705"/>
            <a:chOff x="0" y="0"/>
            <a:chExt cx="659588" cy="65958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991929" y="5666882"/>
            <a:ext cx="3775354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IDENTIFICATION (IDENTIFIKASI)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01761" y="3775479"/>
            <a:ext cx="25053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598196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EF98237-7663-7D79-89BA-8B19B378B2AF}"/>
              </a:ext>
            </a:extLst>
          </p:cNvPr>
          <p:cNvSpPr txBox="1"/>
          <p:nvPr/>
        </p:nvSpPr>
        <p:spPr>
          <a:xfrm>
            <a:off x="1828800" y="6279853"/>
            <a:ext cx="4953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Tahap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identifikasi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bertujuan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untuk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menentukan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saja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harus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diselidiki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suatu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kasus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Pada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tahap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penyelidik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mengidentifikasi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terlibat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komputer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ponsel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server, USB, CCTV,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dll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 operasi dan aplikasi yang digunakan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Jenis data yang berpotensi menjadi bukti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Lokasi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penyimpanan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(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jaringan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atau cloud) </a:t>
            </a:r>
          </a:p>
          <a:p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Tahap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sangat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penting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karena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kesalahan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identifikasi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dapat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menyebabkan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penting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terlewatkan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atau data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justru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dikumpulkan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AutoShape 7">
            <a:extLst>
              <a:ext uri="{FF2B5EF4-FFF2-40B4-BE49-F238E27FC236}">
                <a16:creationId xmlns:a16="http://schemas.microsoft.com/office/drawing/2014/main" id="{544DF4DA-68CB-6592-2B79-A2EEBF9426EB}"/>
              </a:ext>
            </a:extLst>
          </p:cNvPr>
          <p:cNvSpPr/>
          <p:nvPr/>
        </p:nvSpPr>
        <p:spPr>
          <a:xfrm flipV="1">
            <a:off x="11255447" y="4771139"/>
            <a:ext cx="0" cy="670306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0" name="Group 9">
            <a:extLst>
              <a:ext uri="{FF2B5EF4-FFF2-40B4-BE49-F238E27FC236}">
                <a16:creationId xmlns:a16="http://schemas.microsoft.com/office/drawing/2014/main" id="{76224160-0429-B2E6-268A-64198CB3EC24}"/>
              </a:ext>
            </a:extLst>
          </p:cNvPr>
          <p:cNvGrpSpPr/>
          <p:nvPr/>
        </p:nvGrpSpPr>
        <p:grpSpPr>
          <a:xfrm>
            <a:off x="10017345" y="2324100"/>
            <a:ext cx="2504374" cy="2504374"/>
            <a:chOff x="0" y="0"/>
            <a:chExt cx="659588" cy="659588"/>
          </a:xfrm>
        </p:grpSpPr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867A2DBA-2855-09E8-2BEA-0AB1BE3D0D69}"/>
                </a:ext>
              </a:extLst>
            </p:cNvPr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11">
              <a:extLst>
                <a:ext uri="{FF2B5EF4-FFF2-40B4-BE49-F238E27FC236}">
                  <a16:creationId xmlns:a16="http://schemas.microsoft.com/office/drawing/2014/main" id="{E7C360E9-DA10-FD2D-62C4-7E3A65327421}"/>
                </a:ext>
              </a:extLst>
            </p:cNvPr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3" name="Group 12">
            <a:extLst>
              <a:ext uri="{FF2B5EF4-FFF2-40B4-BE49-F238E27FC236}">
                <a16:creationId xmlns:a16="http://schemas.microsoft.com/office/drawing/2014/main" id="{7665C9C0-27BC-6CD2-9DBE-328C5D1F4493}"/>
              </a:ext>
            </a:extLst>
          </p:cNvPr>
          <p:cNvGrpSpPr/>
          <p:nvPr/>
        </p:nvGrpSpPr>
        <p:grpSpPr>
          <a:xfrm>
            <a:off x="10074679" y="2381434"/>
            <a:ext cx="2389705" cy="2389705"/>
            <a:chOff x="0" y="0"/>
            <a:chExt cx="659588" cy="659588"/>
          </a:xfrm>
        </p:grpSpPr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309C3CDB-2FAA-32FF-BB9F-8204CCE5BF19}"/>
                </a:ext>
              </a:extLst>
            </p:cNvPr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14">
              <a:extLst>
                <a:ext uri="{FF2B5EF4-FFF2-40B4-BE49-F238E27FC236}">
                  <a16:creationId xmlns:a16="http://schemas.microsoft.com/office/drawing/2014/main" id="{36B7C4F9-348F-9840-85F8-CA99D838BA09}"/>
                </a:ext>
              </a:extLst>
            </p:cNvPr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6" name="TextBox 16">
            <a:extLst>
              <a:ext uri="{FF2B5EF4-FFF2-40B4-BE49-F238E27FC236}">
                <a16:creationId xmlns:a16="http://schemas.microsoft.com/office/drawing/2014/main" id="{BC70F0DD-F1A7-D1DD-CB3F-28D99995BC7D}"/>
              </a:ext>
            </a:extLst>
          </p:cNvPr>
          <p:cNvSpPr txBox="1"/>
          <p:nvPr/>
        </p:nvSpPr>
        <p:spPr>
          <a:xfrm>
            <a:off x="9992928" y="5666882"/>
            <a:ext cx="4779979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COLLECTION (PENGUMPULAN BUKTI)</a:t>
            </a:r>
          </a:p>
        </p:txBody>
      </p:sp>
      <p:sp>
        <p:nvSpPr>
          <p:cNvPr id="67" name="TextBox 17">
            <a:extLst>
              <a:ext uri="{FF2B5EF4-FFF2-40B4-BE49-F238E27FC236}">
                <a16:creationId xmlns:a16="http://schemas.microsoft.com/office/drawing/2014/main" id="{E5C32EF8-EDEE-0726-BD2B-FBCB915DEF99}"/>
              </a:ext>
            </a:extLst>
          </p:cNvPr>
          <p:cNvSpPr txBox="1"/>
          <p:nvPr/>
        </p:nvSpPr>
        <p:spPr>
          <a:xfrm>
            <a:off x="10002761" y="3775479"/>
            <a:ext cx="25053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598196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D7DF1C-1F79-1187-2E8A-E0EE1FF041F2}"/>
              </a:ext>
            </a:extLst>
          </p:cNvPr>
          <p:cNvSpPr txBox="1"/>
          <p:nvPr/>
        </p:nvSpPr>
        <p:spPr>
          <a:xfrm>
            <a:off x="9829800" y="6279853"/>
            <a:ext cx="80772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digital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dikumpulkan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metode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forensik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agar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mengubah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kondisi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aslinya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Metode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umum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digunakan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meliputi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Imaging hard disk</a:t>
            </a:r>
            <a:b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Membuat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salinan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bit-per-bit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seluruh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media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penyimpanan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sehingga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semua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file,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termasuk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tersembunyi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atau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terhapus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dapat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dianalisis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Cloning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b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Menyalin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seluruh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suatu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ke media lain untuk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dianalisis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tanpa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menyentuh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asli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 data acquisition</a:t>
            </a:r>
            <a:b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Mengambil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sedang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berjalan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seperti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memori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(RAM), proses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aktif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koneksi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jaringan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pengguna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Tujuan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tahap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adalah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memperoleh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salinan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digital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utuh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autentik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tanpa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mengganggu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sumber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20FE-5902-575A-F7E8-257CD52EC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569712F-CDEB-F4FF-4A34-2C390694C9C4}"/>
              </a:ext>
            </a:extLst>
          </p:cNvPr>
          <p:cNvGrpSpPr/>
          <p:nvPr/>
        </p:nvGrpSpPr>
        <p:grpSpPr>
          <a:xfrm>
            <a:off x="-275497" y="3799411"/>
            <a:ext cx="18844021" cy="6383837"/>
            <a:chOff x="0" y="-243014"/>
            <a:chExt cx="4963034" cy="1681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7DD7AD4-F93A-ACA7-0018-EF8CBAE04A72}"/>
                </a:ext>
              </a:extLst>
            </p:cNvPr>
            <p:cNvSpPr/>
            <p:nvPr/>
          </p:nvSpPr>
          <p:spPr>
            <a:xfrm>
              <a:off x="0" y="-243014"/>
              <a:ext cx="4963034" cy="1681340"/>
            </a:xfrm>
            <a:custGeom>
              <a:avLst/>
              <a:gdLst/>
              <a:ahLst/>
              <a:cxnLst/>
              <a:rect l="l" t="t" r="r" b="b"/>
              <a:pathLst>
                <a:path w="4963034" h="1438326">
                  <a:moveTo>
                    <a:pt x="0" y="0"/>
                  </a:moveTo>
                  <a:lnTo>
                    <a:pt x="4963034" y="0"/>
                  </a:lnTo>
                  <a:lnTo>
                    <a:pt x="4963034" y="1438326"/>
                  </a:lnTo>
                  <a:lnTo>
                    <a:pt x="0" y="143832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0D7E1CA-25B9-5715-3364-07CA564881DC}"/>
                </a:ext>
              </a:extLst>
            </p:cNvPr>
            <p:cNvSpPr txBox="1"/>
            <p:nvPr/>
          </p:nvSpPr>
          <p:spPr>
            <a:xfrm>
              <a:off x="0" y="-38100"/>
              <a:ext cx="4963034" cy="1476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F32E5B90-6AC6-4439-3C25-F779F15B669C}"/>
              </a:ext>
            </a:extLst>
          </p:cNvPr>
          <p:cNvSpPr txBox="1"/>
          <p:nvPr/>
        </p:nvSpPr>
        <p:spPr>
          <a:xfrm>
            <a:off x="1982097" y="1281844"/>
            <a:ext cx="1268672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b="1" dirty="0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TAHAPAN PROSES IT FORENSICS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ACCA0872-0B8F-35AC-3FC9-98EDABD028D1}"/>
              </a:ext>
            </a:extLst>
          </p:cNvPr>
          <p:cNvSpPr/>
          <p:nvPr/>
        </p:nvSpPr>
        <p:spPr>
          <a:xfrm flipV="1">
            <a:off x="3254447" y="4771139"/>
            <a:ext cx="0" cy="670306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B7C364F0-7CA2-FD26-4F25-CEC887C62FC5}"/>
              </a:ext>
            </a:extLst>
          </p:cNvPr>
          <p:cNvGrpSpPr/>
          <p:nvPr/>
        </p:nvGrpSpPr>
        <p:grpSpPr>
          <a:xfrm>
            <a:off x="2016345" y="2324100"/>
            <a:ext cx="2504374" cy="2504374"/>
            <a:chOff x="0" y="0"/>
            <a:chExt cx="659588" cy="65958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0536DAA-6FD1-41B9-E434-085C2EBD7DB0}"/>
                </a:ext>
              </a:extLst>
            </p:cNvPr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5397079-257E-CD2B-7989-AE93DC979AED}"/>
                </a:ext>
              </a:extLst>
            </p:cNvPr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7F63E60-120A-ED2C-7599-F9C3DE11EBC1}"/>
              </a:ext>
            </a:extLst>
          </p:cNvPr>
          <p:cNvGrpSpPr/>
          <p:nvPr/>
        </p:nvGrpSpPr>
        <p:grpSpPr>
          <a:xfrm>
            <a:off x="2073679" y="2381434"/>
            <a:ext cx="2389705" cy="2389705"/>
            <a:chOff x="0" y="0"/>
            <a:chExt cx="659588" cy="659588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A14A409-F993-4BCF-FB42-F4F9C394A363}"/>
                </a:ext>
              </a:extLst>
            </p:cNvPr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6BE4317-DB62-3574-FFAD-4499AE52E485}"/>
                </a:ext>
              </a:extLst>
            </p:cNvPr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BD3623A0-8DE0-0B7A-D651-3AD7F74058A2}"/>
              </a:ext>
            </a:extLst>
          </p:cNvPr>
          <p:cNvSpPr txBox="1"/>
          <p:nvPr/>
        </p:nvSpPr>
        <p:spPr>
          <a:xfrm>
            <a:off x="1991929" y="5666882"/>
            <a:ext cx="3775354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PRESERVATION (PELESTARIAN)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F0F8621-924D-EEF5-D7CC-3E62F62C5DA8}"/>
              </a:ext>
            </a:extLst>
          </p:cNvPr>
          <p:cNvSpPr txBox="1"/>
          <p:nvPr/>
        </p:nvSpPr>
        <p:spPr>
          <a:xfrm>
            <a:off x="2001761" y="3775479"/>
            <a:ext cx="25053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598196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5B9354C-BF2E-16DA-C76F-73E236FFA7AE}"/>
              </a:ext>
            </a:extLst>
          </p:cNvPr>
          <p:cNvSpPr txBox="1"/>
          <p:nvPr/>
        </p:nvSpPr>
        <p:spPr>
          <a:xfrm>
            <a:off x="1828800" y="6279853"/>
            <a:ext cx="4953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Tahap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memastikan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bahwa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digital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telah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dikumpulkan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berubah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atau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rusak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selama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proses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Teknik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utama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digunakan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adalah: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Hashing (MD5, SHA-1, SHA-256) untuk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membuat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sidik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digital”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Penyimpanan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media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aman</a:t>
            </a:r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Pembatasan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akses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terhadap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Jika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nilai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hash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berubah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itu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menandakan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adanya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modifikasi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data. Oleh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karena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itu, hashing menjadi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mekanisme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kunci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untuk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menjamin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keaslian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integritas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AutoShape 7">
            <a:extLst>
              <a:ext uri="{FF2B5EF4-FFF2-40B4-BE49-F238E27FC236}">
                <a16:creationId xmlns:a16="http://schemas.microsoft.com/office/drawing/2014/main" id="{B73A16C6-48F1-45B0-D6A6-ADB9FB79EC7F}"/>
              </a:ext>
            </a:extLst>
          </p:cNvPr>
          <p:cNvSpPr/>
          <p:nvPr/>
        </p:nvSpPr>
        <p:spPr>
          <a:xfrm flipV="1">
            <a:off x="11255447" y="4771139"/>
            <a:ext cx="0" cy="670306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0" name="Group 9">
            <a:extLst>
              <a:ext uri="{FF2B5EF4-FFF2-40B4-BE49-F238E27FC236}">
                <a16:creationId xmlns:a16="http://schemas.microsoft.com/office/drawing/2014/main" id="{BEC07EDB-0432-290E-F9B9-17DD3E4F2C58}"/>
              </a:ext>
            </a:extLst>
          </p:cNvPr>
          <p:cNvGrpSpPr/>
          <p:nvPr/>
        </p:nvGrpSpPr>
        <p:grpSpPr>
          <a:xfrm>
            <a:off x="10017345" y="2324100"/>
            <a:ext cx="2504374" cy="2504374"/>
            <a:chOff x="0" y="0"/>
            <a:chExt cx="659588" cy="659588"/>
          </a:xfrm>
        </p:grpSpPr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2B1AD42D-A4DB-FB94-2A52-EC9687BB64BC}"/>
                </a:ext>
              </a:extLst>
            </p:cNvPr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11">
              <a:extLst>
                <a:ext uri="{FF2B5EF4-FFF2-40B4-BE49-F238E27FC236}">
                  <a16:creationId xmlns:a16="http://schemas.microsoft.com/office/drawing/2014/main" id="{041860FD-5FEE-E7F1-0610-7B4F47D066B6}"/>
                </a:ext>
              </a:extLst>
            </p:cNvPr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3" name="Group 12">
            <a:extLst>
              <a:ext uri="{FF2B5EF4-FFF2-40B4-BE49-F238E27FC236}">
                <a16:creationId xmlns:a16="http://schemas.microsoft.com/office/drawing/2014/main" id="{75B42BE0-D3B5-CCF3-A21B-A70BD5C268BA}"/>
              </a:ext>
            </a:extLst>
          </p:cNvPr>
          <p:cNvGrpSpPr/>
          <p:nvPr/>
        </p:nvGrpSpPr>
        <p:grpSpPr>
          <a:xfrm>
            <a:off x="10074679" y="2381434"/>
            <a:ext cx="2389705" cy="2389705"/>
            <a:chOff x="0" y="0"/>
            <a:chExt cx="659588" cy="659588"/>
          </a:xfrm>
        </p:grpSpPr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E0D8B51A-3A64-ABC4-031D-A64455D1FD2B}"/>
                </a:ext>
              </a:extLst>
            </p:cNvPr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14">
              <a:extLst>
                <a:ext uri="{FF2B5EF4-FFF2-40B4-BE49-F238E27FC236}">
                  <a16:creationId xmlns:a16="http://schemas.microsoft.com/office/drawing/2014/main" id="{1A777458-CA18-F022-D083-A59F2BB30466}"/>
                </a:ext>
              </a:extLst>
            </p:cNvPr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6" name="TextBox 16">
            <a:extLst>
              <a:ext uri="{FF2B5EF4-FFF2-40B4-BE49-F238E27FC236}">
                <a16:creationId xmlns:a16="http://schemas.microsoft.com/office/drawing/2014/main" id="{2A4C78A8-23DF-C569-ED45-104CD3BC2FAB}"/>
              </a:ext>
            </a:extLst>
          </p:cNvPr>
          <p:cNvSpPr txBox="1"/>
          <p:nvPr/>
        </p:nvSpPr>
        <p:spPr>
          <a:xfrm>
            <a:off x="9992928" y="5666882"/>
            <a:ext cx="4779979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EXAMINATION (PEMERIKSAAN)</a:t>
            </a:r>
          </a:p>
        </p:txBody>
      </p:sp>
      <p:sp>
        <p:nvSpPr>
          <p:cNvPr id="67" name="TextBox 17">
            <a:extLst>
              <a:ext uri="{FF2B5EF4-FFF2-40B4-BE49-F238E27FC236}">
                <a16:creationId xmlns:a16="http://schemas.microsoft.com/office/drawing/2014/main" id="{88DB08E3-4537-7E30-9610-89232337BDE8}"/>
              </a:ext>
            </a:extLst>
          </p:cNvPr>
          <p:cNvSpPr txBox="1"/>
          <p:nvPr/>
        </p:nvSpPr>
        <p:spPr>
          <a:xfrm>
            <a:off x="10002761" y="3775479"/>
            <a:ext cx="25053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598196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60CAB4-4C34-D592-6F93-3AEAC3307E88}"/>
              </a:ext>
            </a:extLst>
          </p:cNvPr>
          <p:cNvSpPr txBox="1"/>
          <p:nvPr/>
        </p:nvSpPr>
        <p:spPr>
          <a:xfrm>
            <a:off x="9829800" y="6279853"/>
            <a:ext cx="571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Pada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tahap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penyelidik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mulai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menelusuri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digital untuk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mencari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kasus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Pemeriksaan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meliputi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File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gambar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video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aplikasi</a:t>
            </a:r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Riwayat internet dan email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Metadata file (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waktu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pembuatan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pengubahan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akses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telah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dihapus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atau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disembunyikan</a:t>
            </a:r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Tujuan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tahap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adalah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menyaring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jutaan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tersimpan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53529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AD995-700F-DAE0-D1B1-96ABE35B3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D8B413F-8D31-758C-175E-7711AD37B8F8}"/>
              </a:ext>
            </a:extLst>
          </p:cNvPr>
          <p:cNvGrpSpPr/>
          <p:nvPr/>
        </p:nvGrpSpPr>
        <p:grpSpPr>
          <a:xfrm>
            <a:off x="-275497" y="3799411"/>
            <a:ext cx="18844021" cy="6383837"/>
            <a:chOff x="0" y="-243014"/>
            <a:chExt cx="4963034" cy="16813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94C9001-4E82-FAD0-BB47-C8BFF71639C8}"/>
                </a:ext>
              </a:extLst>
            </p:cNvPr>
            <p:cNvSpPr/>
            <p:nvPr/>
          </p:nvSpPr>
          <p:spPr>
            <a:xfrm>
              <a:off x="0" y="-243014"/>
              <a:ext cx="4963034" cy="1681340"/>
            </a:xfrm>
            <a:custGeom>
              <a:avLst/>
              <a:gdLst/>
              <a:ahLst/>
              <a:cxnLst/>
              <a:rect l="l" t="t" r="r" b="b"/>
              <a:pathLst>
                <a:path w="4963034" h="1438326">
                  <a:moveTo>
                    <a:pt x="0" y="0"/>
                  </a:moveTo>
                  <a:lnTo>
                    <a:pt x="4963034" y="0"/>
                  </a:lnTo>
                  <a:lnTo>
                    <a:pt x="4963034" y="1438326"/>
                  </a:lnTo>
                  <a:lnTo>
                    <a:pt x="0" y="143832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9B5A1BF-89E3-7337-1440-F089224A504C}"/>
                </a:ext>
              </a:extLst>
            </p:cNvPr>
            <p:cNvSpPr txBox="1"/>
            <p:nvPr/>
          </p:nvSpPr>
          <p:spPr>
            <a:xfrm>
              <a:off x="0" y="-38100"/>
              <a:ext cx="4963034" cy="1476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09FA3BDC-D677-6F6D-D11E-E4672321992E}"/>
              </a:ext>
            </a:extLst>
          </p:cNvPr>
          <p:cNvSpPr txBox="1"/>
          <p:nvPr/>
        </p:nvSpPr>
        <p:spPr>
          <a:xfrm>
            <a:off x="1982097" y="1281844"/>
            <a:ext cx="1268672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800" b="1" dirty="0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TAHAPAN PROSES IT FORENSICS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8EF73110-A660-139C-415D-474B1E8C7821}"/>
              </a:ext>
            </a:extLst>
          </p:cNvPr>
          <p:cNvSpPr/>
          <p:nvPr/>
        </p:nvSpPr>
        <p:spPr>
          <a:xfrm flipV="1">
            <a:off x="3254447" y="4771139"/>
            <a:ext cx="0" cy="670306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4EDC033-FD76-FDBE-B4DD-0A4C596E5B38}"/>
              </a:ext>
            </a:extLst>
          </p:cNvPr>
          <p:cNvGrpSpPr/>
          <p:nvPr/>
        </p:nvGrpSpPr>
        <p:grpSpPr>
          <a:xfrm>
            <a:off x="2016345" y="2324100"/>
            <a:ext cx="2504374" cy="2504374"/>
            <a:chOff x="0" y="0"/>
            <a:chExt cx="659588" cy="65958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0C375A7-3E3F-0AB1-2B2A-12BFE00F48B2}"/>
                </a:ext>
              </a:extLst>
            </p:cNvPr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02DCF42-46F6-5F59-9C0D-76D681C4692E}"/>
                </a:ext>
              </a:extLst>
            </p:cNvPr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1023AF3-E121-4902-F0C3-04477DFCFA8F}"/>
              </a:ext>
            </a:extLst>
          </p:cNvPr>
          <p:cNvGrpSpPr/>
          <p:nvPr/>
        </p:nvGrpSpPr>
        <p:grpSpPr>
          <a:xfrm>
            <a:off x="2073679" y="2381434"/>
            <a:ext cx="2389705" cy="2389705"/>
            <a:chOff x="0" y="0"/>
            <a:chExt cx="659588" cy="659588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0E7F80D-0D1B-05C2-6EB8-2A9610366161}"/>
                </a:ext>
              </a:extLst>
            </p:cNvPr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1AF046E1-F7D1-63B4-F18D-A56C23E7900D}"/>
                </a:ext>
              </a:extLst>
            </p:cNvPr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F2A6A7E4-EF5F-8489-F5B2-C04EDE6ACC9E}"/>
              </a:ext>
            </a:extLst>
          </p:cNvPr>
          <p:cNvSpPr txBox="1"/>
          <p:nvPr/>
        </p:nvSpPr>
        <p:spPr>
          <a:xfrm>
            <a:off x="1991929" y="5666882"/>
            <a:ext cx="3775354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ANALYSIS (ANALISIS)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42EEB61-1029-4DF3-F2DE-2D4499CE9296}"/>
              </a:ext>
            </a:extLst>
          </p:cNvPr>
          <p:cNvSpPr txBox="1"/>
          <p:nvPr/>
        </p:nvSpPr>
        <p:spPr>
          <a:xfrm>
            <a:off x="2001761" y="3775479"/>
            <a:ext cx="25053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598196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D2F16F-E069-F6EE-DA86-D551A2D1AEC7}"/>
              </a:ext>
            </a:extLst>
          </p:cNvPr>
          <p:cNvSpPr txBox="1"/>
          <p:nvPr/>
        </p:nvSpPr>
        <p:spPr>
          <a:xfrm>
            <a:off x="1828800" y="6279853"/>
            <a:ext cx="5867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Tahap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analisis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bertujuan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untuk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menginterpretasikan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hasil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pemeriksaan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menyusun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hubungan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Di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sinilah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penyelidik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Menentukan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urutan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waktu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kejadian</a:t>
            </a:r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Menghubungkan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pengguna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Mengidentifikasi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serangan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atau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pelanggaran</a:t>
            </a:r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Menarik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kesimpulan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tentang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siapa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bagaimana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kapan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suatu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peristiwa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terjadi</a:t>
            </a:r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Analisis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mengubah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menjadi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bermakna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dapat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digunakan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penyelidikan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proses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hukum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AutoShape 7">
            <a:extLst>
              <a:ext uri="{FF2B5EF4-FFF2-40B4-BE49-F238E27FC236}">
                <a16:creationId xmlns:a16="http://schemas.microsoft.com/office/drawing/2014/main" id="{AE26BB63-7B79-179D-8686-3E31A664E7E0}"/>
              </a:ext>
            </a:extLst>
          </p:cNvPr>
          <p:cNvSpPr/>
          <p:nvPr/>
        </p:nvSpPr>
        <p:spPr>
          <a:xfrm flipV="1">
            <a:off x="11255447" y="4771139"/>
            <a:ext cx="0" cy="670306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0" name="Group 9">
            <a:extLst>
              <a:ext uri="{FF2B5EF4-FFF2-40B4-BE49-F238E27FC236}">
                <a16:creationId xmlns:a16="http://schemas.microsoft.com/office/drawing/2014/main" id="{E8A07895-D407-5091-E3C2-45DCB0755299}"/>
              </a:ext>
            </a:extLst>
          </p:cNvPr>
          <p:cNvGrpSpPr/>
          <p:nvPr/>
        </p:nvGrpSpPr>
        <p:grpSpPr>
          <a:xfrm>
            <a:off x="10017345" y="2324100"/>
            <a:ext cx="2504374" cy="2504374"/>
            <a:chOff x="0" y="0"/>
            <a:chExt cx="659588" cy="659588"/>
          </a:xfrm>
        </p:grpSpPr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E96E4AD5-6170-C2DD-C54C-7EAEE34C21EF}"/>
                </a:ext>
              </a:extLst>
            </p:cNvPr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11">
              <a:extLst>
                <a:ext uri="{FF2B5EF4-FFF2-40B4-BE49-F238E27FC236}">
                  <a16:creationId xmlns:a16="http://schemas.microsoft.com/office/drawing/2014/main" id="{473E7988-63F6-16EB-BD58-64959C19D82F}"/>
                </a:ext>
              </a:extLst>
            </p:cNvPr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3" name="Group 12">
            <a:extLst>
              <a:ext uri="{FF2B5EF4-FFF2-40B4-BE49-F238E27FC236}">
                <a16:creationId xmlns:a16="http://schemas.microsoft.com/office/drawing/2014/main" id="{F16A49AC-1552-4062-A18C-81EE6141AE25}"/>
              </a:ext>
            </a:extLst>
          </p:cNvPr>
          <p:cNvGrpSpPr/>
          <p:nvPr/>
        </p:nvGrpSpPr>
        <p:grpSpPr>
          <a:xfrm>
            <a:off x="10074679" y="2381434"/>
            <a:ext cx="2389705" cy="2389705"/>
            <a:chOff x="0" y="0"/>
            <a:chExt cx="659588" cy="659588"/>
          </a:xfrm>
        </p:grpSpPr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0E55AED8-0CE6-6603-4352-59B8B5891ED0}"/>
                </a:ext>
              </a:extLst>
            </p:cNvPr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14">
              <a:extLst>
                <a:ext uri="{FF2B5EF4-FFF2-40B4-BE49-F238E27FC236}">
                  <a16:creationId xmlns:a16="http://schemas.microsoft.com/office/drawing/2014/main" id="{B2D975AB-600B-0B41-9A5C-FCEA3C9F5F38}"/>
                </a:ext>
              </a:extLst>
            </p:cNvPr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6" name="TextBox 16">
            <a:extLst>
              <a:ext uri="{FF2B5EF4-FFF2-40B4-BE49-F238E27FC236}">
                <a16:creationId xmlns:a16="http://schemas.microsoft.com/office/drawing/2014/main" id="{107BE682-FCEE-40EE-9936-5254F80C60F3}"/>
              </a:ext>
            </a:extLst>
          </p:cNvPr>
          <p:cNvSpPr txBox="1"/>
          <p:nvPr/>
        </p:nvSpPr>
        <p:spPr>
          <a:xfrm>
            <a:off x="9992928" y="5666882"/>
            <a:ext cx="4779979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REPORTING (PELAPORAN)</a:t>
            </a:r>
          </a:p>
        </p:txBody>
      </p:sp>
      <p:sp>
        <p:nvSpPr>
          <p:cNvPr id="67" name="TextBox 17">
            <a:extLst>
              <a:ext uri="{FF2B5EF4-FFF2-40B4-BE49-F238E27FC236}">
                <a16:creationId xmlns:a16="http://schemas.microsoft.com/office/drawing/2014/main" id="{92F4AE88-C62C-3250-650F-E025496A59B5}"/>
              </a:ext>
            </a:extLst>
          </p:cNvPr>
          <p:cNvSpPr txBox="1"/>
          <p:nvPr/>
        </p:nvSpPr>
        <p:spPr>
          <a:xfrm>
            <a:off x="10002761" y="3775479"/>
            <a:ext cx="25053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598196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44DD09C-C5BC-CCC3-539C-60388B03F3FA}"/>
              </a:ext>
            </a:extLst>
          </p:cNvPr>
          <p:cNvSpPr txBox="1"/>
          <p:nvPr/>
        </p:nvSpPr>
        <p:spPr>
          <a:xfrm>
            <a:off x="9829800" y="6279853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Tahap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akhir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adalah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penyusunan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laporan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forensik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berisi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Metode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digunakan</a:t>
            </a:r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ditemukan</a:t>
            </a:r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Hasil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analisis</a:t>
            </a:r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Kesimpulan</a:t>
            </a:r>
          </a:p>
          <a:p>
            <a:endParaRPr lang="en-US" sz="1600" b="0" i="0" u="none" strike="noStrike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Laporan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harus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ditulis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bahasa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jelas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objektif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dapat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dipahami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oleh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pihak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non-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seperti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penyidik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jaksa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hakim, dan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manajemen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Laporan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menjadi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dasar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pengambilan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keputusan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hukum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organisasi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67073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819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E6A993-0431-FBCB-C9FC-5AB4CAA14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CE3B7CD-B4A8-6635-4905-2513BFB51DAA}"/>
              </a:ext>
            </a:extLst>
          </p:cNvPr>
          <p:cNvGrpSpPr/>
          <p:nvPr/>
        </p:nvGrpSpPr>
        <p:grpSpPr>
          <a:xfrm>
            <a:off x="500949" y="500949"/>
            <a:ext cx="17286102" cy="9285102"/>
            <a:chOff x="0" y="0"/>
            <a:chExt cx="4552718" cy="24454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DCE158E-79A7-83D2-F8B4-85BE140E2610}"/>
                </a:ext>
              </a:extLst>
            </p:cNvPr>
            <p:cNvSpPr/>
            <p:nvPr/>
          </p:nvSpPr>
          <p:spPr>
            <a:xfrm>
              <a:off x="0" y="0"/>
              <a:ext cx="4552718" cy="2445459"/>
            </a:xfrm>
            <a:custGeom>
              <a:avLst/>
              <a:gdLst/>
              <a:ahLst/>
              <a:cxnLst/>
              <a:rect l="l" t="t" r="r" b="b"/>
              <a:pathLst>
                <a:path w="4552718" h="2445459">
                  <a:moveTo>
                    <a:pt x="22393" y="0"/>
                  </a:moveTo>
                  <a:lnTo>
                    <a:pt x="4530325" y="0"/>
                  </a:lnTo>
                  <a:cubicBezTo>
                    <a:pt x="4536264" y="0"/>
                    <a:pt x="4541960" y="2359"/>
                    <a:pt x="4546159" y="6559"/>
                  </a:cubicBezTo>
                  <a:cubicBezTo>
                    <a:pt x="4550359" y="10758"/>
                    <a:pt x="4552718" y="16454"/>
                    <a:pt x="4552718" y="22393"/>
                  </a:cubicBezTo>
                  <a:lnTo>
                    <a:pt x="4552718" y="2423065"/>
                  </a:lnTo>
                  <a:cubicBezTo>
                    <a:pt x="4552718" y="2429004"/>
                    <a:pt x="4550359" y="2434700"/>
                    <a:pt x="4546159" y="2438900"/>
                  </a:cubicBezTo>
                  <a:cubicBezTo>
                    <a:pt x="4541960" y="2443100"/>
                    <a:pt x="4536264" y="2445459"/>
                    <a:pt x="4530325" y="2445459"/>
                  </a:cubicBezTo>
                  <a:lnTo>
                    <a:pt x="22393" y="2445459"/>
                  </a:lnTo>
                  <a:cubicBezTo>
                    <a:pt x="16454" y="2445459"/>
                    <a:pt x="10758" y="2443100"/>
                    <a:pt x="6559" y="2438900"/>
                  </a:cubicBezTo>
                  <a:cubicBezTo>
                    <a:pt x="2359" y="2434700"/>
                    <a:pt x="0" y="2429004"/>
                    <a:pt x="0" y="2423065"/>
                  </a:cubicBezTo>
                  <a:lnTo>
                    <a:pt x="0" y="22393"/>
                  </a:lnTo>
                  <a:cubicBezTo>
                    <a:pt x="0" y="16454"/>
                    <a:pt x="2359" y="10758"/>
                    <a:pt x="6559" y="6559"/>
                  </a:cubicBezTo>
                  <a:cubicBezTo>
                    <a:pt x="10758" y="2359"/>
                    <a:pt x="16454" y="0"/>
                    <a:pt x="223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9AA9108-B14E-2A5B-9DBA-DA5699108933}"/>
                </a:ext>
              </a:extLst>
            </p:cNvPr>
            <p:cNvSpPr txBox="1"/>
            <p:nvPr/>
          </p:nvSpPr>
          <p:spPr>
            <a:xfrm>
              <a:off x="0" y="38100"/>
              <a:ext cx="4552718" cy="2407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F0A213E-998F-E702-19D9-1D2C2CCEAC4C}"/>
              </a:ext>
            </a:extLst>
          </p:cNvPr>
          <p:cNvSpPr/>
          <p:nvPr/>
        </p:nvSpPr>
        <p:spPr>
          <a:xfrm>
            <a:off x="762000" y="737872"/>
            <a:ext cx="1106118" cy="276529"/>
          </a:xfrm>
          <a:custGeom>
            <a:avLst/>
            <a:gdLst/>
            <a:ahLst/>
            <a:cxnLst/>
            <a:rect l="l" t="t" r="r" b="b"/>
            <a:pathLst>
              <a:path w="1106118" h="276529">
                <a:moveTo>
                  <a:pt x="0" y="0"/>
                </a:moveTo>
                <a:lnTo>
                  <a:pt x="1106118" y="0"/>
                </a:lnTo>
                <a:lnTo>
                  <a:pt x="1106118" y="276529"/>
                </a:lnTo>
                <a:lnTo>
                  <a:pt x="0" y="276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AAFCCE10-0238-4C5E-7FBD-4A5448419FEF}"/>
              </a:ext>
            </a:extLst>
          </p:cNvPr>
          <p:cNvSpPr/>
          <p:nvPr/>
        </p:nvSpPr>
        <p:spPr>
          <a:xfrm>
            <a:off x="8028518" y="2324100"/>
            <a:ext cx="2230963" cy="0"/>
          </a:xfrm>
          <a:prstGeom prst="line">
            <a:avLst/>
          </a:prstGeom>
          <a:ln w="28575" cap="flat">
            <a:solidFill>
              <a:srgbClr val="5981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FC9556DF-930E-F012-CCEC-308291F88B57}"/>
              </a:ext>
            </a:extLst>
          </p:cNvPr>
          <p:cNvSpPr txBox="1"/>
          <p:nvPr/>
        </p:nvSpPr>
        <p:spPr>
          <a:xfrm>
            <a:off x="500948" y="876300"/>
            <a:ext cx="172861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101419"/>
                </a:solidFill>
                <a:latin typeface="Poppins Bold"/>
                <a:ea typeface="Poppins Bold"/>
                <a:cs typeface="Poppins Bold"/>
                <a:sym typeface="Poppins Bold"/>
              </a:rPr>
              <a:t>ALAT DAN TEKNOLOGI IT FORENSICS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35A787D5-93A3-3908-4954-57D43E7F732F}"/>
              </a:ext>
            </a:extLst>
          </p:cNvPr>
          <p:cNvSpPr txBox="1"/>
          <p:nvPr/>
        </p:nvSpPr>
        <p:spPr>
          <a:xfrm>
            <a:off x="6753969" y="1845429"/>
            <a:ext cx="4780060" cy="369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b="1" dirty="0">
                <a:solidFill>
                  <a:srgbClr val="598196"/>
                </a:solidFill>
                <a:latin typeface="Poppins Bold"/>
                <a:ea typeface="Poppins Bold"/>
                <a:cs typeface="Poppins Bold"/>
                <a:sym typeface="Poppins Bold"/>
              </a:rPr>
              <a:t>Disk Forensics Tools</a:t>
            </a:r>
          </a:p>
        </p:txBody>
      </p:sp>
      <p:pic>
        <p:nvPicPr>
          <p:cNvPr id="1026" name="Picture 2" descr="Encase Forensic (Opentext) Bounga Solusi Informatika">
            <a:extLst>
              <a:ext uri="{FF2B5EF4-FFF2-40B4-BE49-F238E27FC236}">
                <a16:creationId xmlns:a16="http://schemas.microsoft.com/office/drawing/2014/main" id="{62D7E1D4-D8DE-EFA9-AFB0-ED25A9ED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06584"/>
            <a:ext cx="6172200" cy="43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ensic Toolkit Suite - Forensic Store">
            <a:extLst>
              <a:ext uri="{FF2B5EF4-FFF2-40B4-BE49-F238E27FC236}">
                <a16:creationId xmlns:a16="http://schemas.microsoft.com/office/drawing/2014/main" id="{2B1BA6CC-C45B-A297-1688-7091FBCD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481" y="288562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topsy User Documentation: Cases">
            <a:extLst>
              <a:ext uri="{FF2B5EF4-FFF2-40B4-BE49-F238E27FC236}">
                <a16:creationId xmlns:a16="http://schemas.microsoft.com/office/drawing/2014/main" id="{E880605E-4F4F-A8E6-D5F3-68E015F19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37935"/>
            <a:ext cx="6368349" cy="44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2FA724-CE97-08AB-40DE-02544D562B97}"/>
              </a:ext>
            </a:extLst>
          </p:cNvPr>
          <p:cNvSpPr txBox="1"/>
          <p:nvPr/>
        </p:nvSpPr>
        <p:spPr>
          <a:xfrm>
            <a:off x="12113342" y="7893366"/>
            <a:ext cx="7239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Membuat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forensic image (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salinan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bit-per-bit) </a:t>
            </a:r>
          </a:p>
          <a:p>
            <a:r>
              <a:rPr lang="nn-N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nn-NO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nn-N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Menelusuri file sistem dan file pengguna </a:t>
            </a:r>
          </a:p>
          <a:p>
            <a:r>
              <a:rPr lang="nn-N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Memulihkan file yang terhapus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Menganalisis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metadata dan timeline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8408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8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0949" y="500949"/>
            <a:ext cx="17286102" cy="9285102"/>
            <a:chOff x="0" y="0"/>
            <a:chExt cx="4552718" cy="24454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718" cy="2445459"/>
            </a:xfrm>
            <a:custGeom>
              <a:avLst/>
              <a:gdLst/>
              <a:ahLst/>
              <a:cxnLst/>
              <a:rect l="l" t="t" r="r" b="b"/>
              <a:pathLst>
                <a:path w="4552718" h="2445459">
                  <a:moveTo>
                    <a:pt x="22393" y="0"/>
                  </a:moveTo>
                  <a:lnTo>
                    <a:pt x="4530325" y="0"/>
                  </a:lnTo>
                  <a:cubicBezTo>
                    <a:pt x="4536264" y="0"/>
                    <a:pt x="4541960" y="2359"/>
                    <a:pt x="4546159" y="6559"/>
                  </a:cubicBezTo>
                  <a:cubicBezTo>
                    <a:pt x="4550359" y="10758"/>
                    <a:pt x="4552718" y="16454"/>
                    <a:pt x="4552718" y="22393"/>
                  </a:cubicBezTo>
                  <a:lnTo>
                    <a:pt x="4552718" y="2423065"/>
                  </a:lnTo>
                  <a:cubicBezTo>
                    <a:pt x="4552718" y="2429004"/>
                    <a:pt x="4550359" y="2434700"/>
                    <a:pt x="4546159" y="2438900"/>
                  </a:cubicBezTo>
                  <a:cubicBezTo>
                    <a:pt x="4541960" y="2443100"/>
                    <a:pt x="4536264" y="2445459"/>
                    <a:pt x="4530325" y="2445459"/>
                  </a:cubicBezTo>
                  <a:lnTo>
                    <a:pt x="22393" y="2445459"/>
                  </a:lnTo>
                  <a:cubicBezTo>
                    <a:pt x="16454" y="2445459"/>
                    <a:pt x="10758" y="2443100"/>
                    <a:pt x="6559" y="2438900"/>
                  </a:cubicBezTo>
                  <a:cubicBezTo>
                    <a:pt x="2359" y="2434700"/>
                    <a:pt x="0" y="2429004"/>
                    <a:pt x="0" y="2423065"/>
                  </a:cubicBezTo>
                  <a:lnTo>
                    <a:pt x="0" y="22393"/>
                  </a:lnTo>
                  <a:cubicBezTo>
                    <a:pt x="0" y="16454"/>
                    <a:pt x="2359" y="10758"/>
                    <a:pt x="6559" y="6559"/>
                  </a:cubicBezTo>
                  <a:cubicBezTo>
                    <a:pt x="10758" y="2359"/>
                    <a:pt x="16454" y="0"/>
                    <a:pt x="223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552718" cy="2407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62000" y="737872"/>
            <a:ext cx="1106118" cy="276529"/>
          </a:xfrm>
          <a:custGeom>
            <a:avLst/>
            <a:gdLst/>
            <a:ahLst/>
            <a:cxnLst/>
            <a:rect l="l" t="t" r="r" b="b"/>
            <a:pathLst>
              <a:path w="1106118" h="276529">
                <a:moveTo>
                  <a:pt x="0" y="0"/>
                </a:moveTo>
                <a:lnTo>
                  <a:pt x="1106118" y="0"/>
                </a:lnTo>
                <a:lnTo>
                  <a:pt x="1106118" y="276529"/>
                </a:lnTo>
                <a:lnTo>
                  <a:pt x="0" y="276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8028518" y="2781300"/>
            <a:ext cx="2230963" cy="0"/>
          </a:xfrm>
          <a:prstGeom prst="line">
            <a:avLst/>
          </a:prstGeom>
          <a:ln w="28575" cap="flat">
            <a:solidFill>
              <a:srgbClr val="5981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00948" y="1333500"/>
            <a:ext cx="172861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101419"/>
                </a:solidFill>
                <a:latin typeface="Poppins Bold"/>
                <a:ea typeface="Poppins Bold"/>
                <a:cs typeface="Poppins Bold"/>
                <a:sym typeface="Poppins Bold"/>
              </a:rPr>
              <a:t>ALAT DAN TEKNOLOGI IT FORENSICS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753969" y="2302629"/>
            <a:ext cx="4780060" cy="369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b="1" dirty="0">
                <a:solidFill>
                  <a:srgbClr val="598196"/>
                </a:solidFill>
                <a:latin typeface="Poppins Bold"/>
                <a:ea typeface="Poppins Bold"/>
                <a:cs typeface="Poppins Bold"/>
                <a:sym typeface="Poppins Bold"/>
              </a:rPr>
              <a:t>Mobile Forensics Tools</a:t>
            </a:r>
          </a:p>
        </p:txBody>
      </p:sp>
      <p:pic>
        <p:nvPicPr>
          <p:cNvPr id="1032" name="Picture 8" descr="Cellebrite Inseyets Powered by UFED | Access &amp; Extract Mobile Device Data">
            <a:extLst>
              <a:ext uri="{FF2B5EF4-FFF2-40B4-BE49-F238E27FC236}">
                <a16:creationId xmlns:a16="http://schemas.microsoft.com/office/drawing/2014/main" id="{A782B7B4-811D-F128-8B6E-69B542D53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349910"/>
            <a:ext cx="8762641" cy="584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troducing Oxygen Forensic Detective v.18.0 - Forensic Focus">
            <a:extLst>
              <a:ext uri="{FF2B5EF4-FFF2-40B4-BE49-F238E27FC236}">
                <a16:creationId xmlns:a16="http://schemas.microsoft.com/office/drawing/2014/main" id="{465E07A3-BBAC-D334-B172-F2242432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47084"/>
            <a:ext cx="7537717" cy="423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F0E7B00-76DA-1504-FD39-4544C1C995B5}"/>
              </a:ext>
            </a:extLst>
          </p:cNvPr>
          <p:cNvSpPr txBox="1"/>
          <p:nvPr/>
        </p:nvSpPr>
        <p:spPr>
          <a:xfrm>
            <a:off x="12608856" y="7423776"/>
            <a:ext cx="56717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yang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dapat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diperoleh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meliputi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Pesan SMS </a:t>
            </a:r>
            <a:r>
              <a:rPr lang="es-E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 aplikasi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chat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Riwayat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panggilan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Lokasi GPS </a:t>
            </a: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Foto, video, dan metadata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aplikasi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819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82FD0-530C-0F55-0489-A90F42A66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5D0AB97-83D7-1ACE-845E-73811162C95A}"/>
              </a:ext>
            </a:extLst>
          </p:cNvPr>
          <p:cNvGrpSpPr/>
          <p:nvPr/>
        </p:nvGrpSpPr>
        <p:grpSpPr>
          <a:xfrm>
            <a:off x="500949" y="500949"/>
            <a:ext cx="17286102" cy="9285102"/>
            <a:chOff x="0" y="0"/>
            <a:chExt cx="4552718" cy="24454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3FC2502-41C2-AA37-1675-C8786A8FA8B2}"/>
                </a:ext>
              </a:extLst>
            </p:cNvPr>
            <p:cNvSpPr/>
            <p:nvPr/>
          </p:nvSpPr>
          <p:spPr>
            <a:xfrm>
              <a:off x="0" y="0"/>
              <a:ext cx="4552718" cy="2445459"/>
            </a:xfrm>
            <a:custGeom>
              <a:avLst/>
              <a:gdLst/>
              <a:ahLst/>
              <a:cxnLst/>
              <a:rect l="l" t="t" r="r" b="b"/>
              <a:pathLst>
                <a:path w="4552718" h="2445459">
                  <a:moveTo>
                    <a:pt x="22393" y="0"/>
                  </a:moveTo>
                  <a:lnTo>
                    <a:pt x="4530325" y="0"/>
                  </a:lnTo>
                  <a:cubicBezTo>
                    <a:pt x="4536264" y="0"/>
                    <a:pt x="4541960" y="2359"/>
                    <a:pt x="4546159" y="6559"/>
                  </a:cubicBezTo>
                  <a:cubicBezTo>
                    <a:pt x="4550359" y="10758"/>
                    <a:pt x="4552718" y="16454"/>
                    <a:pt x="4552718" y="22393"/>
                  </a:cubicBezTo>
                  <a:lnTo>
                    <a:pt x="4552718" y="2423065"/>
                  </a:lnTo>
                  <a:cubicBezTo>
                    <a:pt x="4552718" y="2429004"/>
                    <a:pt x="4550359" y="2434700"/>
                    <a:pt x="4546159" y="2438900"/>
                  </a:cubicBezTo>
                  <a:cubicBezTo>
                    <a:pt x="4541960" y="2443100"/>
                    <a:pt x="4536264" y="2445459"/>
                    <a:pt x="4530325" y="2445459"/>
                  </a:cubicBezTo>
                  <a:lnTo>
                    <a:pt x="22393" y="2445459"/>
                  </a:lnTo>
                  <a:cubicBezTo>
                    <a:pt x="16454" y="2445459"/>
                    <a:pt x="10758" y="2443100"/>
                    <a:pt x="6559" y="2438900"/>
                  </a:cubicBezTo>
                  <a:cubicBezTo>
                    <a:pt x="2359" y="2434700"/>
                    <a:pt x="0" y="2429004"/>
                    <a:pt x="0" y="2423065"/>
                  </a:cubicBezTo>
                  <a:lnTo>
                    <a:pt x="0" y="22393"/>
                  </a:lnTo>
                  <a:cubicBezTo>
                    <a:pt x="0" y="16454"/>
                    <a:pt x="2359" y="10758"/>
                    <a:pt x="6559" y="6559"/>
                  </a:cubicBezTo>
                  <a:cubicBezTo>
                    <a:pt x="10758" y="2359"/>
                    <a:pt x="16454" y="0"/>
                    <a:pt x="223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AF4EF25-E547-4556-565D-FA8D67E477AB}"/>
                </a:ext>
              </a:extLst>
            </p:cNvPr>
            <p:cNvSpPr txBox="1"/>
            <p:nvPr/>
          </p:nvSpPr>
          <p:spPr>
            <a:xfrm>
              <a:off x="0" y="38100"/>
              <a:ext cx="4552718" cy="2407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5F45CA4-07FF-1F52-E199-6F31376CF84D}"/>
              </a:ext>
            </a:extLst>
          </p:cNvPr>
          <p:cNvSpPr/>
          <p:nvPr/>
        </p:nvSpPr>
        <p:spPr>
          <a:xfrm>
            <a:off x="762000" y="737872"/>
            <a:ext cx="1106118" cy="276529"/>
          </a:xfrm>
          <a:custGeom>
            <a:avLst/>
            <a:gdLst/>
            <a:ahLst/>
            <a:cxnLst/>
            <a:rect l="l" t="t" r="r" b="b"/>
            <a:pathLst>
              <a:path w="1106118" h="276529">
                <a:moveTo>
                  <a:pt x="0" y="0"/>
                </a:moveTo>
                <a:lnTo>
                  <a:pt x="1106118" y="0"/>
                </a:lnTo>
                <a:lnTo>
                  <a:pt x="1106118" y="276529"/>
                </a:lnTo>
                <a:lnTo>
                  <a:pt x="0" y="276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5CC8554-972D-4CB8-9209-BC329384736B}"/>
              </a:ext>
            </a:extLst>
          </p:cNvPr>
          <p:cNvSpPr/>
          <p:nvPr/>
        </p:nvSpPr>
        <p:spPr>
          <a:xfrm>
            <a:off x="8028518" y="2781300"/>
            <a:ext cx="2230963" cy="0"/>
          </a:xfrm>
          <a:prstGeom prst="line">
            <a:avLst/>
          </a:prstGeom>
          <a:ln w="28575" cap="flat">
            <a:solidFill>
              <a:srgbClr val="5981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949F2B19-051C-D7CD-F1A3-2DB6D9326438}"/>
              </a:ext>
            </a:extLst>
          </p:cNvPr>
          <p:cNvSpPr txBox="1"/>
          <p:nvPr/>
        </p:nvSpPr>
        <p:spPr>
          <a:xfrm>
            <a:off x="500948" y="1333500"/>
            <a:ext cx="172861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101419"/>
                </a:solidFill>
                <a:latin typeface="Poppins Bold"/>
                <a:ea typeface="Poppins Bold"/>
                <a:cs typeface="Poppins Bold"/>
                <a:sym typeface="Poppins Bold"/>
              </a:rPr>
              <a:t>ALAT DAN TEKNOLOGI IT FORENSICS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2514CF07-4228-E85E-8901-2BD6A496C363}"/>
              </a:ext>
            </a:extLst>
          </p:cNvPr>
          <p:cNvSpPr txBox="1"/>
          <p:nvPr/>
        </p:nvSpPr>
        <p:spPr>
          <a:xfrm>
            <a:off x="6753969" y="2302629"/>
            <a:ext cx="4780060" cy="369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b="1" dirty="0">
                <a:solidFill>
                  <a:srgbClr val="598196"/>
                </a:solidFill>
                <a:latin typeface="Poppins Bold"/>
                <a:ea typeface="Poppins Bold"/>
                <a:cs typeface="Poppins Bold"/>
                <a:sym typeface="Poppins Bold"/>
              </a:rPr>
              <a:t>Network Forensics Tools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385A2B-EE0E-69A6-C61E-A4256E601B05}"/>
              </a:ext>
            </a:extLst>
          </p:cNvPr>
          <p:cNvSpPr txBox="1"/>
          <p:nvPr/>
        </p:nvSpPr>
        <p:spPr>
          <a:xfrm>
            <a:off x="9279024" y="7244422"/>
            <a:ext cx="87556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Melihat paket data yang dikirim dan diterima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Mendeteksi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komunikasi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mencurigakan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Mengidentifikasi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serangan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seperti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malware, phishing, dan DDoS </a:t>
            </a:r>
          </a:p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Melacak sumber dan tujuan koneksi </a:t>
            </a:r>
          </a:p>
        </p:txBody>
      </p:sp>
      <p:pic>
        <p:nvPicPr>
          <p:cNvPr id="2050" name="Picture 2" descr="3.14. The “Tools” Menu">
            <a:extLst>
              <a:ext uri="{FF2B5EF4-FFF2-40B4-BE49-F238E27FC236}">
                <a16:creationId xmlns:a16="http://schemas.microsoft.com/office/drawing/2014/main" id="{BE3F2F19-88BB-8414-43A0-BA47D9C65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72" y="3463991"/>
            <a:ext cx="7790632" cy="572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cket capture with tcpdump - 101Labs.net">
            <a:extLst>
              <a:ext uri="{FF2B5EF4-FFF2-40B4-BE49-F238E27FC236}">
                <a16:creationId xmlns:a16="http://schemas.microsoft.com/office/drawing/2014/main" id="{99DC7C58-14C5-F990-DBD1-E90F78866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36" y="3765155"/>
            <a:ext cx="8491282" cy="275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57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819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269FDD-077C-8B22-3F1E-7209BDF2A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9CE2C7A-9DB0-BC0C-CD53-5F02E8238E87}"/>
              </a:ext>
            </a:extLst>
          </p:cNvPr>
          <p:cNvGrpSpPr/>
          <p:nvPr/>
        </p:nvGrpSpPr>
        <p:grpSpPr>
          <a:xfrm>
            <a:off x="500949" y="500949"/>
            <a:ext cx="17286102" cy="9285102"/>
            <a:chOff x="0" y="0"/>
            <a:chExt cx="4552718" cy="24454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CCC1F62-6F13-9DE3-EF5E-9ED34539B4FD}"/>
                </a:ext>
              </a:extLst>
            </p:cNvPr>
            <p:cNvSpPr/>
            <p:nvPr/>
          </p:nvSpPr>
          <p:spPr>
            <a:xfrm>
              <a:off x="0" y="0"/>
              <a:ext cx="4552718" cy="2445459"/>
            </a:xfrm>
            <a:custGeom>
              <a:avLst/>
              <a:gdLst/>
              <a:ahLst/>
              <a:cxnLst/>
              <a:rect l="l" t="t" r="r" b="b"/>
              <a:pathLst>
                <a:path w="4552718" h="2445459">
                  <a:moveTo>
                    <a:pt x="22393" y="0"/>
                  </a:moveTo>
                  <a:lnTo>
                    <a:pt x="4530325" y="0"/>
                  </a:lnTo>
                  <a:cubicBezTo>
                    <a:pt x="4536264" y="0"/>
                    <a:pt x="4541960" y="2359"/>
                    <a:pt x="4546159" y="6559"/>
                  </a:cubicBezTo>
                  <a:cubicBezTo>
                    <a:pt x="4550359" y="10758"/>
                    <a:pt x="4552718" y="16454"/>
                    <a:pt x="4552718" y="22393"/>
                  </a:cubicBezTo>
                  <a:lnTo>
                    <a:pt x="4552718" y="2423065"/>
                  </a:lnTo>
                  <a:cubicBezTo>
                    <a:pt x="4552718" y="2429004"/>
                    <a:pt x="4550359" y="2434700"/>
                    <a:pt x="4546159" y="2438900"/>
                  </a:cubicBezTo>
                  <a:cubicBezTo>
                    <a:pt x="4541960" y="2443100"/>
                    <a:pt x="4536264" y="2445459"/>
                    <a:pt x="4530325" y="2445459"/>
                  </a:cubicBezTo>
                  <a:lnTo>
                    <a:pt x="22393" y="2445459"/>
                  </a:lnTo>
                  <a:cubicBezTo>
                    <a:pt x="16454" y="2445459"/>
                    <a:pt x="10758" y="2443100"/>
                    <a:pt x="6559" y="2438900"/>
                  </a:cubicBezTo>
                  <a:cubicBezTo>
                    <a:pt x="2359" y="2434700"/>
                    <a:pt x="0" y="2429004"/>
                    <a:pt x="0" y="2423065"/>
                  </a:cubicBezTo>
                  <a:lnTo>
                    <a:pt x="0" y="22393"/>
                  </a:lnTo>
                  <a:cubicBezTo>
                    <a:pt x="0" y="16454"/>
                    <a:pt x="2359" y="10758"/>
                    <a:pt x="6559" y="6559"/>
                  </a:cubicBezTo>
                  <a:cubicBezTo>
                    <a:pt x="10758" y="2359"/>
                    <a:pt x="16454" y="0"/>
                    <a:pt x="223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880BD23-EAF6-0DF8-E238-2971C0646A6A}"/>
                </a:ext>
              </a:extLst>
            </p:cNvPr>
            <p:cNvSpPr txBox="1"/>
            <p:nvPr/>
          </p:nvSpPr>
          <p:spPr>
            <a:xfrm>
              <a:off x="0" y="38100"/>
              <a:ext cx="4552718" cy="2407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C3EE9BF-6156-0D2A-2D44-847E7F1F607C}"/>
              </a:ext>
            </a:extLst>
          </p:cNvPr>
          <p:cNvSpPr/>
          <p:nvPr/>
        </p:nvSpPr>
        <p:spPr>
          <a:xfrm>
            <a:off x="762000" y="737872"/>
            <a:ext cx="1106118" cy="276529"/>
          </a:xfrm>
          <a:custGeom>
            <a:avLst/>
            <a:gdLst/>
            <a:ahLst/>
            <a:cxnLst/>
            <a:rect l="l" t="t" r="r" b="b"/>
            <a:pathLst>
              <a:path w="1106118" h="276529">
                <a:moveTo>
                  <a:pt x="0" y="0"/>
                </a:moveTo>
                <a:lnTo>
                  <a:pt x="1106118" y="0"/>
                </a:lnTo>
                <a:lnTo>
                  <a:pt x="1106118" y="276529"/>
                </a:lnTo>
                <a:lnTo>
                  <a:pt x="0" y="276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D746FA6E-A75A-723D-619D-0520B52E2A18}"/>
              </a:ext>
            </a:extLst>
          </p:cNvPr>
          <p:cNvSpPr/>
          <p:nvPr/>
        </p:nvSpPr>
        <p:spPr>
          <a:xfrm>
            <a:off x="8028518" y="2781300"/>
            <a:ext cx="2230963" cy="0"/>
          </a:xfrm>
          <a:prstGeom prst="line">
            <a:avLst/>
          </a:prstGeom>
          <a:ln w="28575" cap="flat">
            <a:solidFill>
              <a:srgbClr val="5981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97A739E3-36CC-8CEC-6225-1E5F333A7898}"/>
              </a:ext>
            </a:extLst>
          </p:cNvPr>
          <p:cNvSpPr txBox="1"/>
          <p:nvPr/>
        </p:nvSpPr>
        <p:spPr>
          <a:xfrm>
            <a:off x="500948" y="1333500"/>
            <a:ext cx="172861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101419"/>
                </a:solidFill>
                <a:latin typeface="Poppins Bold"/>
                <a:ea typeface="Poppins Bold"/>
                <a:cs typeface="Poppins Bold"/>
                <a:sym typeface="Poppins Bold"/>
              </a:rPr>
              <a:t>ALAT DAN TEKNOLOGI IT FORENSICS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889A63A8-7ADD-3CD3-7FA4-122403270A8A}"/>
              </a:ext>
            </a:extLst>
          </p:cNvPr>
          <p:cNvSpPr txBox="1"/>
          <p:nvPr/>
        </p:nvSpPr>
        <p:spPr>
          <a:xfrm>
            <a:off x="6753969" y="2302629"/>
            <a:ext cx="4780060" cy="369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b="1" dirty="0">
                <a:solidFill>
                  <a:srgbClr val="598196"/>
                </a:solidFill>
                <a:latin typeface="Poppins Bold"/>
                <a:ea typeface="Poppins Bold"/>
                <a:cs typeface="Poppins Bold"/>
                <a:sym typeface="Poppins Bold"/>
              </a:rPr>
              <a:t>Memory Forensics Tools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213471-3151-7AB2-84D8-2FC40BF6E800}"/>
              </a:ext>
            </a:extLst>
          </p:cNvPr>
          <p:cNvSpPr txBox="1"/>
          <p:nvPr/>
        </p:nvSpPr>
        <p:spPr>
          <a:xfrm>
            <a:off x="10953800" y="5829300"/>
            <a:ext cx="68332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RAM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mengandung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Proses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aktif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Kunci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enkripsi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Malware yang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belum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tersimpan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disk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Koneksi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jaringan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sedang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berlangsung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074" name="Picture 2" descr="Volatility Workbench - A GUI for Volatility memory forensics">
            <a:extLst>
              <a:ext uri="{FF2B5EF4-FFF2-40B4-BE49-F238E27FC236}">
                <a16:creationId xmlns:a16="http://schemas.microsoft.com/office/drawing/2014/main" id="{8560EC5C-9A2E-86CE-DFF5-211C3C544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50" y="3311726"/>
            <a:ext cx="9460127" cy="608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369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819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5E851A-47FC-5FED-A3C4-468D5E79D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6721CB1-90F8-2A46-786D-78A099263598}"/>
              </a:ext>
            </a:extLst>
          </p:cNvPr>
          <p:cNvGrpSpPr/>
          <p:nvPr/>
        </p:nvGrpSpPr>
        <p:grpSpPr>
          <a:xfrm>
            <a:off x="500949" y="500949"/>
            <a:ext cx="17286102" cy="9285102"/>
            <a:chOff x="0" y="0"/>
            <a:chExt cx="4552718" cy="24454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D2948E0-DB06-34C8-A72F-CBD0C0F9F408}"/>
                </a:ext>
              </a:extLst>
            </p:cNvPr>
            <p:cNvSpPr/>
            <p:nvPr/>
          </p:nvSpPr>
          <p:spPr>
            <a:xfrm>
              <a:off x="0" y="0"/>
              <a:ext cx="4552718" cy="2445459"/>
            </a:xfrm>
            <a:custGeom>
              <a:avLst/>
              <a:gdLst/>
              <a:ahLst/>
              <a:cxnLst/>
              <a:rect l="l" t="t" r="r" b="b"/>
              <a:pathLst>
                <a:path w="4552718" h="2445459">
                  <a:moveTo>
                    <a:pt x="22393" y="0"/>
                  </a:moveTo>
                  <a:lnTo>
                    <a:pt x="4530325" y="0"/>
                  </a:lnTo>
                  <a:cubicBezTo>
                    <a:pt x="4536264" y="0"/>
                    <a:pt x="4541960" y="2359"/>
                    <a:pt x="4546159" y="6559"/>
                  </a:cubicBezTo>
                  <a:cubicBezTo>
                    <a:pt x="4550359" y="10758"/>
                    <a:pt x="4552718" y="16454"/>
                    <a:pt x="4552718" y="22393"/>
                  </a:cubicBezTo>
                  <a:lnTo>
                    <a:pt x="4552718" y="2423065"/>
                  </a:lnTo>
                  <a:cubicBezTo>
                    <a:pt x="4552718" y="2429004"/>
                    <a:pt x="4550359" y="2434700"/>
                    <a:pt x="4546159" y="2438900"/>
                  </a:cubicBezTo>
                  <a:cubicBezTo>
                    <a:pt x="4541960" y="2443100"/>
                    <a:pt x="4536264" y="2445459"/>
                    <a:pt x="4530325" y="2445459"/>
                  </a:cubicBezTo>
                  <a:lnTo>
                    <a:pt x="22393" y="2445459"/>
                  </a:lnTo>
                  <a:cubicBezTo>
                    <a:pt x="16454" y="2445459"/>
                    <a:pt x="10758" y="2443100"/>
                    <a:pt x="6559" y="2438900"/>
                  </a:cubicBezTo>
                  <a:cubicBezTo>
                    <a:pt x="2359" y="2434700"/>
                    <a:pt x="0" y="2429004"/>
                    <a:pt x="0" y="2423065"/>
                  </a:cubicBezTo>
                  <a:lnTo>
                    <a:pt x="0" y="22393"/>
                  </a:lnTo>
                  <a:cubicBezTo>
                    <a:pt x="0" y="16454"/>
                    <a:pt x="2359" y="10758"/>
                    <a:pt x="6559" y="6559"/>
                  </a:cubicBezTo>
                  <a:cubicBezTo>
                    <a:pt x="10758" y="2359"/>
                    <a:pt x="16454" y="0"/>
                    <a:pt x="223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6ECE4FF-A483-17F3-163B-2D0981408259}"/>
                </a:ext>
              </a:extLst>
            </p:cNvPr>
            <p:cNvSpPr txBox="1"/>
            <p:nvPr/>
          </p:nvSpPr>
          <p:spPr>
            <a:xfrm>
              <a:off x="0" y="38100"/>
              <a:ext cx="4552718" cy="2407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2AFD9F8-9367-305C-5EB4-C2071A2C9A4F}"/>
              </a:ext>
            </a:extLst>
          </p:cNvPr>
          <p:cNvSpPr/>
          <p:nvPr/>
        </p:nvSpPr>
        <p:spPr>
          <a:xfrm>
            <a:off x="762000" y="737872"/>
            <a:ext cx="1106118" cy="276529"/>
          </a:xfrm>
          <a:custGeom>
            <a:avLst/>
            <a:gdLst/>
            <a:ahLst/>
            <a:cxnLst/>
            <a:rect l="l" t="t" r="r" b="b"/>
            <a:pathLst>
              <a:path w="1106118" h="276529">
                <a:moveTo>
                  <a:pt x="0" y="0"/>
                </a:moveTo>
                <a:lnTo>
                  <a:pt x="1106118" y="0"/>
                </a:lnTo>
                <a:lnTo>
                  <a:pt x="1106118" y="276529"/>
                </a:lnTo>
                <a:lnTo>
                  <a:pt x="0" y="276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013B9596-F74F-522F-1A06-BA7C5EEC33F0}"/>
              </a:ext>
            </a:extLst>
          </p:cNvPr>
          <p:cNvSpPr/>
          <p:nvPr/>
        </p:nvSpPr>
        <p:spPr>
          <a:xfrm>
            <a:off x="8028518" y="2781300"/>
            <a:ext cx="2230963" cy="0"/>
          </a:xfrm>
          <a:prstGeom prst="line">
            <a:avLst/>
          </a:prstGeom>
          <a:ln w="28575" cap="flat">
            <a:solidFill>
              <a:srgbClr val="5981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250C8666-A600-6B03-7B12-707C19E7EB87}"/>
              </a:ext>
            </a:extLst>
          </p:cNvPr>
          <p:cNvSpPr txBox="1"/>
          <p:nvPr/>
        </p:nvSpPr>
        <p:spPr>
          <a:xfrm>
            <a:off x="500948" y="1333500"/>
            <a:ext cx="172861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101419"/>
                </a:solidFill>
                <a:latin typeface="Poppins Bold"/>
                <a:ea typeface="Poppins Bold"/>
                <a:cs typeface="Poppins Bold"/>
                <a:sym typeface="Poppins Bold"/>
              </a:rPr>
              <a:t>ALAT DAN TEKNOLOGI IT FORENSICS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6A6F554B-3A58-D535-0CD2-7A08C55898DD}"/>
              </a:ext>
            </a:extLst>
          </p:cNvPr>
          <p:cNvSpPr txBox="1"/>
          <p:nvPr/>
        </p:nvSpPr>
        <p:spPr>
          <a:xfrm>
            <a:off x="6753969" y="2302629"/>
            <a:ext cx="4780060" cy="369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b="1" dirty="0">
                <a:solidFill>
                  <a:srgbClr val="598196"/>
                </a:solidFill>
                <a:latin typeface="Poppins Bold"/>
                <a:ea typeface="Poppins Bold"/>
                <a:cs typeface="Poppins Bold"/>
                <a:sym typeface="Poppins Bold"/>
              </a:rPr>
              <a:t>Log Analysis Tools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902E6E-86F1-3DFD-EAB1-37F0A84F4F5B}"/>
              </a:ext>
            </a:extLst>
          </p:cNvPr>
          <p:cNvSpPr txBox="1"/>
          <p:nvPr/>
        </p:nvSpPr>
        <p:spPr>
          <a:xfrm>
            <a:off x="10953800" y="5829300"/>
            <a:ext cx="68332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 ini berisi informasi penting seperti: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Waktu login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pengguna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Kesalahan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Akses ke file dan server </a:t>
            </a:r>
          </a:p>
        </p:txBody>
      </p:sp>
      <p:pic>
        <p:nvPicPr>
          <p:cNvPr id="4098" name="Picture 2" descr="Security Software &amp; Solutions | Splunk">
            <a:extLst>
              <a:ext uri="{FF2B5EF4-FFF2-40B4-BE49-F238E27FC236}">
                <a16:creationId xmlns:a16="http://schemas.microsoft.com/office/drawing/2014/main" id="{9003665F-733D-D886-66D4-3A7552B7F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45146"/>
            <a:ext cx="9237130" cy="607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806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41499" y="-285848"/>
            <a:ext cx="5301765" cy="4741295"/>
            <a:chOff x="0" y="0"/>
            <a:chExt cx="1396350" cy="1248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6350" cy="1248736"/>
            </a:xfrm>
            <a:custGeom>
              <a:avLst/>
              <a:gdLst/>
              <a:ahLst/>
              <a:cxnLst/>
              <a:rect l="l" t="t" r="r" b="b"/>
              <a:pathLst>
                <a:path w="1396350" h="1248736">
                  <a:moveTo>
                    <a:pt x="0" y="0"/>
                  </a:moveTo>
                  <a:lnTo>
                    <a:pt x="1396350" y="0"/>
                  </a:lnTo>
                  <a:lnTo>
                    <a:pt x="1396350" y="1248736"/>
                  </a:lnTo>
                  <a:lnTo>
                    <a:pt x="0" y="124873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96350" cy="1286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2174" y="1061266"/>
            <a:ext cx="7319869" cy="5072834"/>
            <a:chOff x="0" y="0"/>
            <a:chExt cx="1393986" cy="7774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93986" cy="777415"/>
            </a:xfrm>
            <a:custGeom>
              <a:avLst/>
              <a:gdLst/>
              <a:ahLst/>
              <a:cxnLst/>
              <a:rect l="l" t="t" r="r" b="b"/>
              <a:pathLst>
                <a:path w="1393986" h="777415">
                  <a:moveTo>
                    <a:pt x="0" y="0"/>
                  </a:moveTo>
                  <a:lnTo>
                    <a:pt x="1393986" y="0"/>
                  </a:lnTo>
                  <a:lnTo>
                    <a:pt x="1393986" y="777415"/>
                  </a:lnTo>
                  <a:lnTo>
                    <a:pt x="0" y="777415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752600" y="6459888"/>
            <a:ext cx="467667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 dirty="0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IT FORENSICS DALAM PENEGAKAN HUKUM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058400" y="2442508"/>
            <a:ext cx="734271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IT Forensics menjadi pilar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utama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dalam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sistem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penegakan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hukum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modern,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khususnya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dalam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menangani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kejahatan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siber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dan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tindak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pidana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yang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melibatkan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teknologi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informasi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.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Melalui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pendekatan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forensik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digital,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aparat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penegak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hukum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dapat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mengubah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data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elektronik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menjadi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alat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bukti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yang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sah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 dan </a:t>
            </a:r>
            <a:r>
              <a:rPr lang="en-US" sz="2400" dirty="0" err="1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meyakinkan</a:t>
            </a:r>
            <a:r>
              <a:rPr lang="en-US" sz="2400" dirty="0">
                <a:solidFill>
                  <a:srgbClr val="2A2A2A"/>
                </a:solidFill>
                <a:latin typeface="Open Sans 1"/>
                <a:ea typeface="Open Sans 1"/>
                <a:cs typeface="Open Sans 1"/>
                <a:sym typeface="Open Sans 1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C23DD30-3076-ED98-61AC-FAAC29E4A6C3}"/>
              </a:ext>
            </a:extLst>
          </p:cNvPr>
          <p:cNvSpPr txBox="1"/>
          <p:nvPr/>
        </p:nvSpPr>
        <p:spPr>
          <a:xfrm>
            <a:off x="10065774" y="5566708"/>
            <a:ext cx="93652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Pembuktian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Kasus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Kejahatan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Siber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Penelusuran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Transaksi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Digital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Investigasi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Kebocoran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Analisis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Rekam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Jejak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Pelaku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4424" y="884039"/>
            <a:ext cx="13667183" cy="7499225"/>
            <a:chOff x="0" y="-38100"/>
            <a:chExt cx="3599587" cy="19751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587" cy="1937004"/>
            </a:xfrm>
            <a:custGeom>
              <a:avLst/>
              <a:gdLst/>
              <a:ahLst/>
              <a:cxnLst/>
              <a:rect l="l" t="t" r="r" b="b"/>
              <a:pathLst>
                <a:path w="3599587" h="1701940">
                  <a:moveTo>
                    <a:pt x="0" y="0"/>
                  </a:moveTo>
                  <a:lnTo>
                    <a:pt x="3599587" y="0"/>
                  </a:lnTo>
                  <a:lnTo>
                    <a:pt x="3599587" y="1701940"/>
                  </a:lnTo>
                  <a:lnTo>
                    <a:pt x="0" y="1701940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99587" cy="1740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26217" y="1903735"/>
            <a:ext cx="7733083" cy="6113288"/>
            <a:chOff x="0" y="0"/>
            <a:chExt cx="1083159" cy="8562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3159" cy="856277"/>
            </a:xfrm>
            <a:custGeom>
              <a:avLst/>
              <a:gdLst/>
              <a:ahLst/>
              <a:cxnLst/>
              <a:rect l="l" t="t" r="r" b="b"/>
              <a:pathLst>
                <a:path w="1083159" h="856277">
                  <a:moveTo>
                    <a:pt x="0" y="0"/>
                  </a:moveTo>
                  <a:lnTo>
                    <a:pt x="1083159" y="0"/>
                  </a:lnTo>
                  <a:lnTo>
                    <a:pt x="1083159" y="856277"/>
                  </a:lnTo>
                  <a:lnTo>
                    <a:pt x="0" y="856277"/>
                  </a:lnTo>
                  <a:close/>
                </a:path>
              </a:pathLst>
            </a:custGeom>
            <a:blipFill>
              <a:blip r:embed="rId2"/>
              <a:stretch>
                <a:fillRect l="-9327" r="-9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19328" y="2247900"/>
            <a:ext cx="7342714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FENOMENA KEJAHATAN DIGITAL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328" y="4357688"/>
            <a:ext cx="7877072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Perkembangan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teknologi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informasi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meningkatkan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jumlah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kejahatan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digital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seperti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:</a:t>
            </a:r>
          </a:p>
          <a:p>
            <a:pPr marL="342900" indent="-342900" algn="l">
              <a:lnSpc>
                <a:spcPts val="252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Hacking</a:t>
            </a:r>
          </a:p>
          <a:p>
            <a:pPr marL="342900" indent="-342900" algn="l">
              <a:lnSpc>
                <a:spcPts val="252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penipuan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online</a:t>
            </a:r>
          </a:p>
          <a:p>
            <a:pPr marL="342900" indent="-342900" algn="l">
              <a:lnSpc>
                <a:spcPts val="252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pencurian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data</a:t>
            </a:r>
          </a:p>
          <a:p>
            <a:pPr marL="342900" indent="-342900" algn="l">
              <a:lnSpc>
                <a:spcPts val="252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Cyberbullying</a:t>
            </a:r>
          </a:p>
          <a:p>
            <a:pPr marL="342900" indent="-342900" algn="l">
              <a:lnSpc>
                <a:spcPts val="252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penyebaran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konten illegal</a:t>
            </a: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520"/>
              </a:lnSpc>
            </a:pP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Untuk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mengungkap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kasus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tersebut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diperlukan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investigasi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forensik</a:t>
            </a:r>
            <a:r>
              <a:rPr lang="en-US" sz="21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digital.</a:t>
            </a:r>
          </a:p>
        </p:txBody>
      </p:sp>
      <p:sp>
        <p:nvSpPr>
          <p:cNvPr id="20" name="AutoShape 20"/>
          <p:cNvSpPr/>
          <p:nvPr/>
        </p:nvSpPr>
        <p:spPr>
          <a:xfrm>
            <a:off x="12427839" y="8629126"/>
            <a:ext cx="6272962" cy="0"/>
          </a:xfrm>
          <a:prstGeom prst="line">
            <a:avLst/>
          </a:prstGeom>
          <a:ln w="19050" cap="rnd">
            <a:solidFill>
              <a:srgbClr val="5981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6862496" y="6558859"/>
            <a:ext cx="793608" cy="2699441"/>
            <a:chOff x="0" y="0"/>
            <a:chExt cx="209016" cy="71096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9016" cy="710964"/>
            </a:xfrm>
            <a:custGeom>
              <a:avLst/>
              <a:gdLst/>
              <a:ahLst/>
              <a:cxnLst/>
              <a:rect l="l" t="t" r="r" b="b"/>
              <a:pathLst>
                <a:path w="209016" h="710964">
                  <a:moveTo>
                    <a:pt x="0" y="0"/>
                  </a:moveTo>
                  <a:lnTo>
                    <a:pt x="209016" y="0"/>
                  </a:lnTo>
                  <a:lnTo>
                    <a:pt x="209016" y="710964"/>
                  </a:lnTo>
                  <a:lnTo>
                    <a:pt x="0" y="710964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09016" cy="74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620944" y="1058681"/>
            <a:ext cx="483103" cy="48310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19050" cap="sq">
              <a:solidFill>
                <a:srgbClr val="59819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062555" y="1058681"/>
            <a:ext cx="483103" cy="483103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19050" cap="sq">
              <a:solidFill>
                <a:srgbClr val="59819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>
            <a:off x="1442174" y="3683390"/>
            <a:ext cx="81251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0949" y="500949"/>
            <a:ext cx="17286102" cy="9285102"/>
            <a:chOff x="0" y="0"/>
            <a:chExt cx="4552718" cy="24454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718" cy="2445459"/>
            </a:xfrm>
            <a:custGeom>
              <a:avLst/>
              <a:gdLst/>
              <a:ahLst/>
              <a:cxnLst/>
              <a:rect l="l" t="t" r="r" b="b"/>
              <a:pathLst>
                <a:path w="4552718" h="2445459">
                  <a:moveTo>
                    <a:pt x="22393" y="0"/>
                  </a:moveTo>
                  <a:lnTo>
                    <a:pt x="4530325" y="0"/>
                  </a:lnTo>
                  <a:cubicBezTo>
                    <a:pt x="4536264" y="0"/>
                    <a:pt x="4541960" y="2359"/>
                    <a:pt x="4546159" y="6559"/>
                  </a:cubicBezTo>
                  <a:cubicBezTo>
                    <a:pt x="4550359" y="10758"/>
                    <a:pt x="4552718" y="16454"/>
                    <a:pt x="4552718" y="22393"/>
                  </a:cubicBezTo>
                  <a:lnTo>
                    <a:pt x="4552718" y="2423065"/>
                  </a:lnTo>
                  <a:cubicBezTo>
                    <a:pt x="4552718" y="2429004"/>
                    <a:pt x="4550359" y="2434700"/>
                    <a:pt x="4546159" y="2438900"/>
                  </a:cubicBezTo>
                  <a:cubicBezTo>
                    <a:pt x="4541960" y="2443100"/>
                    <a:pt x="4536264" y="2445459"/>
                    <a:pt x="4530325" y="2445459"/>
                  </a:cubicBezTo>
                  <a:lnTo>
                    <a:pt x="22393" y="2445459"/>
                  </a:lnTo>
                  <a:cubicBezTo>
                    <a:pt x="16454" y="2445459"/>
                    <a:pt x="10758" y="2443100"/>
                    <a:pt x="6559" y="2438900"/>
                  </a:cubicBezTo>
                  <a:cubicBezTo>
                    <a:pt x="2359" y="2434700"/>
                    <a:pt x="0" y="2429004"/>
                    <a:pt x="0" y="2423065"/>
                  </a:cubicBezTo>
                  <a:lnTo>
                    <a:pt x="0" y="22393"/>
                  </a:lnTo>
                  <a:cubicBezTo>
                    <a:pt x="0" y="16454"/>
                    <a:pt x="2359" y="10758"/>
                    <a:pt x="6559" y="6559"/>
                  </a:cubicBezTo>
                  <a:cubicBezTo>
                    <a:pt x="10758" y="2359"/>
                    <a:pt x="16454" y="0"/>
                    <a:pt x="22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552718" cy="2407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59511" y="1162050"/>
            <a:ext cx="1106118" cy="276529"/>
          </a:xfrm>
          <a:custGeom>
            <a:avLst/>
            <a:gdLst/>
            <a:ahLst/>
            <a:cxnLst/>
            <a:rect l="l" t="t" r="r" b="b"/>
            <a:pathLst>
              <a:path w="1106118" h="276529">
                <a:moveTo>
                  <a:pt x="0" y="0"/>
                </a:moveTo>
                <a:lnTo>
                  <a:pt x="1106118" y="0"/>
                </a:lnTo>
                <a:lnTo>
                  <a:pt x="1106118" y="276529"/>
                </a:lnTo>
                <a:lnTo>
                  <a:pt x="0" y="276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141804" y="2013585"/>
            <a:ext cx="6259830" cy="625983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639884" y="2019300"/>
            <a:ext cx="6506312" cy="95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 dirty="0">
                <a:solidFill>
                  <a:srgbClr val="101419"/>
                </a:solidFill>
                <a:latin typeface="Poppins Bold"/>
                <a:ea typeface="Poppins Bold"/>
                <a:cs typeface="Poppins Bold"/>
                <a:sym typeface="Poppins Bold"/>
              </a:rPr>
              <a:t>IT FORENSICS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34967" y="3314700"/>
            <a:ext cx="6824234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disiplin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ilmu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mempelajari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mengidentifikasi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mengumpulkan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menjaga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menganalisis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menyajikan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digital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berasal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berbagai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teknologi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seperti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komputer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ponsel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server,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jaringan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media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penyimpanan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hingga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IoT. Proses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dilakukan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secara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ilmiah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sistematis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untuk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mendukung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investigasi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serta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proses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penegakan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hukum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ct val="0"/>
              </a:spcBef>
            </a:pPr>
            <a:endParaRPr lang="en-US" dirty="0">
              <a:solidFill>
                <a:srgbClr val="10141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>
              <a:spcBef>
                <a:spcPct val="0"/>
              </a:spcBef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 digital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memiliki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karakteristik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rentan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berubah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mudah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rusak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sehingga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proses IT Forensics sangat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penting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untuk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menjaga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integritas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serta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mengikuti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prosedur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forensik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ketat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agar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tersebut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dapat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dipertanggungjawabkan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diterima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proses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hukum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800" dirty="0">
              <a:solidFill>
                <a:srgbClr val="10141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639884" y="7978140"/>
            <a:ext cx="3253156" cy="746760"/>
            <a:chOff x="0" y="0"/>
            <a:chExt cx="856798" cy="196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6798" cy="196678"/>
            </a:xfrm>
            <a:custGeom>
              <a:avLst/>
              <a:gdLst/>
              <a:ahLst/>
              <a:cxnLst/>
              <a:rect l="l" t="t" r="r" b="b"/>
              <a:pathLst>
                <a:path w="856798" h="196678">
                  <a:moveTo>
                    <a:pt x="98339" y="0"/>
                  </a:moveTo>
                  <a:lnTo>
                    <a:pt x="758460" y="0"/>
                  </a:lnTo>
                  <a:cubicBezTo>
                    <a:pt x="812770" y="0"/>
                    <a:pt x="856798" y="44028"/>
                    <a:pt x="856798" y="98339"/>
                  </a:cubicBezTo>
                  <a:lnTo>
                    <a:pt x="856798" y="98339"/>
                  </a:lnTo>
                  <a:cubicBezTo>
                    <a:pt x="856798" y="124420"/>
                    <a:pt x="846438" y="149433"/>
                    <a:pt x="827995" y="167875"/>
                  </a:cubicBezTo>
                  <a:cubicBezTo>
                    <a:pt x="809553" y="186317"/>
                    <a:pt x="784541" y="196678"/>
                    <a:pt x="758460" y="196678"/>
                  </a:cubicBezTo>
                  <a:lnTo>
                    <a:pt x="98339" y="196678"/>
                  </a:lnTo>
                  <a:cubicBezTo>
                    <a:pt x="44028" y="196678"/>
                    <a:pt x="0" y="152650"/>
                    <a:pt x="0" y="98339"/>
                  </a:cubicBezTo>
                  <a:lnTo>
                    <a:pt x="0" y="98339"/>
                  </a:lnTo>
                  <a:cubicBezTo>
                    <a:pt x="0" y="44028"/>
                    <a:pt x="44028" y="0"/>
                    <a:pt x="98339" y="0"/>
                  </a:cubicBez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56798" cy="253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8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162753" y="8105775"/>
            <a:ext cx="2207419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F5F7F7"/>
                </a:solidFill>
                <a:latin typeface="Poppins Bold"/>
                <a:ea typeface="Poppins Bold"/>
                <a:cs typeface="Poppins Bold"/>
                <a:sym typeface="Poppins Bold"/>
              </a:rPr>
              <a:t>LETS SEE MORE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3473272" y="8337232"/>
            <a:ext cx="2230963" cy="0"/>
          </a:xfrm>
          <a:prstGeom prst="line">
            <a:avLst/>
          </a:prstGeom>
          <a:ln w="28575" cap="flat">
            <a:solidFill>
              <a:srgbClr val="5981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8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0949" y="500949"/>
            <a:ext cx="17286102" cy="9285102"/>
            <a:chOff x="0" y="0"/>
            <a:chExt cx="4552718" cy="24454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718" cy="2445459"/>
            </a:xfrm>
            <a:custGeom>
              <a:avLst/>
              <a:gdLst/>
              <a:ahLst/>
              <a:cxnLst/>
              <a:rect l="l" t="t" r="r" b="b"/>
              <a:pathLst>
                <a:path w="4552718" h="2445459">
                  <a:moveTo>
                    <a:pt x="22393" y="0"/>
                  </a:moveTo>
                  <a:lnTo>
                    <a:pt x="4530325" y="0"/>
                  </a:lnTo>
                  <a:cubicBezTo>
                    <a:pt x="4536264" y="0"/>
                    <a:pt x="4541960" y="2359"/>
                    <a:pt x="4546159" y="6559"/>
                  </a:cubicBezTo>
                  <a:cubicBezTo>
                    <a:pt x="4550359" y="10758"/>
                    <a:pt x="4552718" y="16454"/>
                    <a:pt x="4552718" y="22393"/>
                  </a:cubicBezTo>
                  <a:lnTo>
                    <a:pt x="4552718" y="2423065"/>
                  </a:lnTo>
                  <a:cubicBezTo>
                    <a:pt x="4552718" y="2429004"/>
                    <a:pt x="4550359" y="2434700"/>
                    <a:pt x="4546159" y="2438900"/>
                  </a:cubicBezTo>
                  <a:cubicBezTo>
                    <a:pt x="4541960" y="2443100"/>
                    <a:pt x="4536264" y="2445459"/>
                    <a:pt x="4530325" y="2445459"/>
                  </a:cubicBezTo>
                  <a:lnTo>
                    <a:pt x="22393" y="2445459"/>
                  </a:lnTo>
                  <a:cubicBezTo>
                    <a:pt x="16454" y="2445459"/>
                    <a:pt x="10758" y="2443100"/>
                    <a:pt x="6559" y="2438900"/>
                  </a:cubicBezTo>
                  <a:cubicBezTo>
                    <a:pt x="2359" y="2434700"/>
                    <a:pt x="0" y="2429004"/>
                    <a:pt x="0" y="2423065"/>
                  </a:cubicBezTo>
                  <a:lnTo>
                    <a:pt x="0" y="22393"/>
                  </a:lnTo>
                  <a:cubicBezTo>
                    <a:pt x="0" y="16454"/>
                    <a:pt x="2359" y="10758"/>
                    <a:pt x="6559" y="6559"/>
                  </a:cubicBezTo>
                  <a:cubicBezTo>
                    <a:pt x="10758" y="2359"/>
                    <a:pt x="16454" y="0"/>
                    <a:pt x="223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552718" cy="2407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1499" y="5096910"/>
            <a:ext cx="1844040" cy="1844040"/>
            <a:chOff x="0" y="0"/>
            <a:chExt cx="485673" cy="4856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5673" cy="485673"/>
            </a:xfrm>
            <a:custGeom>
              <a:avLst/>
              <a:gdLst/>
              <a:ahLst/>
              <a:cxnLst/>
              <a:rect l="l" t="t" r="r" b="b"/>
              <a:pathLst>
                <a:path w="485673" h="485673">
                  <a:moveTo>
                    <a:pt x="125950" y="0"/>
                  </a:moveTo>
                  <a:lnTo>
                    <a:pt x="359723" y="0"/>
                  </a:lnTo>
                  <a:cubicBezTo>
                    <a:pt x="393127" y="0"/>
                    <a:pt x="425163" y="13270"/>
                    <a:pt x="448783" y="36890"/>
                  </a:cubicBezTo>
                  <a:cubicBezTo>
                    <a:pt x="472403" y="60510"/>
                    <a:pt x="485673" y="92546"/>
                    <a:pt x="485673" y="125950"/>
                  </a:cubicBezTo>
                  <a:lnTo>
                    <a:pt x="485673" y="359723"/>
                  </a:lnTo>
                  <a:cubicBezTo>
                    <a:pt x="485673" y="393127"/>
                    <a:pt x="472403" y="425163"/>
                    <a:pt x="448783" y="448783"/>
                  </a:cubicBezTo>
                  <a:cubicBezTo>
                    <a:pt x="425163" y="472403"/>
                    <a:pt x="393127" y="485673"/>
                    <a:pt x="359723" y="485673"/>
                  </a:cubicBezTo>
                  <a:lnTo>
                    <a:pt x="125950" y="485673"/>
                  </a:lnTo>
                  <a:cubicBezTo>
                    <a:pt x="56390" y="485673"/>
                    <a:pt x="0" y="429283"/>
                    <a:pt x="0" y="359723"/>
                  </a:cubicBezTo>
                  <a:lnTo>
                    <a:pt x="0" y="125950"/>
                  </a:lnTo>
                  <a:cubicBezTo>
                    <a:pt x="0" y="92546"/>
                    <a:pt x="13270" y="60510"/>
                    <a:pt x="36890" y="36890"/>
                  </a:cubicBezTo>
                  <a:cubicBezTo>
                    <a:pt x="60510" y="13270"/>
                    <a:pt x="92546" y="0"/>
                    <a:pt x="125950" y="0"/>
                  </a:cubicBez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85673" cy="542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6125177" y="8274206"/>
            <a:ext cx="1106118" cy="276529"/>
          </a:xfrm>
          <a:custGeom>
            <a:avLst/>
            <a:gdLst/>
            <a:ahLst/>
            <a:cxnLst/>
            <a:rect l="l" t="t" r="r" b="b"/>
            <a:pathLst>
              <a:path w="1106118" h="276529">
                <a:moveTo>
                  <a:pt x="0" y="0"/>
                </a:moveTo>
                <a:lnTo>
                  <a:pt x="1106118" y="0"/>
                </a:lnTo>
                <a:lnTo>
                  <a:pt x="1106118" y="276529"/>
                </a:lnTo>
                <a:lnTo>
                  <a:pt x="0" y="276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2393519" y="7392632"/>
            <a:ext cx="0" cy="1569054"/>
          </a:xfrm>
          <a:prstGeom prst="line">
            <a:avLst/>
          </a:prstGeom>
          <a:ln w="28575" cap="flat">
            <a:solidFill>
              <a:srgbClr val="5981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71499" y="1325314"/>
            <a:ext cx="15345001" cy="3042720"/>
            <a:chOff x="0" y="0"/>
            <a:chExt cx="2377342" cy="4713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7342" cy="471397"/>
            </a:xfrm>
            <a:custGeom>
              <a:avLst/>
              <a:gdLst/>
              <a:ahLst/>
              <a:cxnLst/>
              <a:rect l="l" t="t" r="r" b="b"/>
              <a:pathLst>
                <a:path w="2377342" h="471397">
                  <a:moveTo>
                    <a:pt x="11604" y="0"/>
                  </a:moveTo>
                  <a:lnTo>
                    <a:pt x="2365738" y="0"/>
                  </a:lnTo>
                  <a:cubicBezTo>
                    <a:pt x="2368816" y="0"/>
                    <a:pt x="2371767" y="1223"/>
                    <a:pt x="2373943" y="3399"/>
                  </a:cubicBezTo>
                  <a:cubicBezTo>
                    <a:pt x="2376120" y="5575"/>
                    <a:pt x="2377342" y="8526"/>
                    <a:pt x="2377342" y="11604"/>
                  </a:cubicBezTo>
                  <a:lnTo>
                    <a:pt x="2377342" y="459793"/>
                  </a:lnTo>
                  <a:cubicBezTo>
                    <a:pt x="2377342" y="462870"/>
                    <a:pt x="2376120" y="465822"/>
                    <a:pt x="2373943" y="467998"/>
                  </a:cubicBezTo>
                  <a:cubicBezTo>
                    <a:pt x="2371767" y="470174"/>
                    <a:pt x="2368816" y="471397"/>
                    <a:pt x="2365738" y="471397"/>
                  </a:cubicBezTo>
                  <a:lnTo>
                    <a:pt x="11604" y="471397"/>
                  </a:lnTo>
                  <a:cubicBezTo>
                    <a:pt x="5195" y="471397"/>
                    <a:pt x="0" y="466202"/>
                    <a:pt x="0" y="459793"/>
                  </a:cubicBezTo>
                  <a:lnTo>
                    <a:pt x="0" y="11604"/>
                  </a:lnTo>
                  <a:cubicBezTo>
                    <a:pt x="0" y="5195"/>
                    <a:pt x="5195" y="0"/>
                    <a:pt x="11604" y="0"/>
                  </a:cubicBezTo>
                  <a:close/>
                </a:path>
              </a:pathLst>
            </a:custGeom>
            <a:blipFill>
              <a:blip r:embed="rId4"/>
              <a:stretch>
                <a:fillRect t="-202159" b="-2021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924306" y="5135010"/>
            <a:ext cx="10776347" cy="95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 dirty="0">
                <a:solidFill>
                  <a:srgbClr val="101419"/>
                </a:solidFill>
                <a:latin typeface="Poppins Bold"/>
                <a:ea typeface="Poppins Bold"/>
                <a:cs typeface="Poppins Bold"/>
                <a:sym typeface="Poppins Bold"/>
              </a:rPr>
              <a:t>TUJUAN IT FORENSICS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24306" y="6281820"/>
            <a:ext cx="10600253" cy="30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2000" dirty="0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Tujuan </a:t>
            </a:r>
            <a:r>
              <a:rPr lang="en-US" sz="2000" dirty="0" err="1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utama</a:t>
            </a:r>
            <a:r>
              <a:rPr lang="en-US" sz="2000" dirty="0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 IT Forensics </a:t>
            </a:r>
            <a:r>
              <a:rPr lang="en-US" sz="2000" dirty="0" err="1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mencakup</a:t>
            </a:r>
            <a:r>
              <a:rPr lang="en-US" sz="2000" dirty="0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 </a:t>
            </a:r>
            <a:r>
              <a:rPr lang="en-US" sz="2000" dirty="0" err="1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beberapa</a:t>
            </a:r>
            <a:r>
              <a:rPr lang="en-US" sz="2000" dirty="0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 </a:t>
            </a:r>
            <a:r>
              <a:rPr lang="en-US" sz="2000" dirty="0" err="1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aspek</a:t>
            </a:r>
            <a:r>
              <a:rPr lang="en-US" sz="2000" dirty="0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 </a:t>
            </a:r>
            <a:r>
              <a:rPr lang="en-US" sz="2000" dirty="0" err="1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penting</a:t>
            </a:r>
            <a:r>
              <a:rPr lang="en-US" sz="2000" dirty="0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 yang </a:t>
            </a:r>
            <a:r>
              <a:rPr lang="en-US" sz="2000" dirty="0" err="1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saling</a:t>
            </a:r>
            <a:r>
              <a:rPr lang="en-US" sz="2000" dirty="0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 </a:t>
            </a:r>
            <a:r>
              <a:rPr lang="en-US" sz="2000" dirty="0" err="1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berkaitan</a:t>
            </a:r>
            <a:r>
              <a:rPr lang="en-US" sz="2000" dirty="0">
                <a:solidFill>
                  <a:srgbClr val="1014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:</a:t>
            </a:r>
          </a:p>
        </p:txBody>
      </p:sp>
      <p:sp>
        <p:nvSpPr>
          <p:cNvPr id="18" name="Freeform 18"/>
          <p:cNvSpPr/>
          <p:nvPr/>
        </p:nvSpPr>
        <p:spPr>
          <a:xfrm flipH="1" flipV="1">
            <a:off x="1915838" y="5542045"/>
            <a:ext cx="955362" cy="953770"/>
          </a:xfrm>
          <a:custGeom>
            <a:avLst/>
            <a:gdLst/>
            <a:ahLst/>
            <a:cxnLst/>
            <a:rect l="l" t="t" r="r" b="b"/>
            <a:pathLst>
              <a:path w="955362" h="953770">
                <a:moveTo>
                  <a:pt x="955362" y="953770"/>
                </a:moveTo>
                <a:lnTo>
                  <a:pt x="0" y="953770"/>
                </a:lnTo>
                <a:lnTo>
                  <a:pt x="0" y="0"/>
                </a:lnTo>
                <a:lnTo>
                  <a:pt x="955362" y="0"/>
                </a:lnTo>
                <a:lnTo>
                  <a:pt x="955362" y="95377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DE0D88-C038-522C-4415-B6FC75046832}"/>
              </a:ext>
            </a:extLst>
          </p:cNvPr>
          <p:cNvSpPr txBox="1"/>
          <p:nvPr/>
        </p:nvSpPr>
        <p:spPr>
          <a:xfrm>
            <a:off x="3842062" y="7097157"/>
            <a:ext cx="9144000" cy="1889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n-NO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Menemukan fakta dari data digital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Menjaga integritas dan keaslian bukti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Mendukung proses hukum dan pengambilan keputusan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Mengungkap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pola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pelaku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metode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kejahatan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digital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0" y="2394347"/>
            <a:ext cx="810715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 dirty="0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RUANG LINGKUP</a:t>
            </a:r>
          </a:p>
        </p:txBody>
      </p:sp>
      <p:sp>
        <p:nvSpPr>
          <p:cNvPr id="3" name="AutoShape 3"/>
          <p:cNvSpPr/>
          <p:nvPr/>
        </p:nvSpPr>
        <p:spPr>
          <a:xfrm>
            <a:off x="9166846" y="3179204"/>
            <a:ext cx="812519" cy="0"/>
          </a:xfrm>
          <a:prstGeom prst="line">
            <a:avLst/>
          </a:prstGeom>
          <a:ln w="19050" cap="rnd">
            <a:solidFill>
              <a:srgbClr val="5981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384075" y="-640248"/>
            <a:ext cx="5279446" cy="11228538"/>
            <a:chOff x="0" y="0"/>
            <a:chExt cx="1390471" cy="2957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0471" cy="2957310"/>
            </a:xfrm>
            <a:custGeom>
              <a:avLst/>
              <a:gdLst/>
              <a:ahLst/>
              <a:cxnLst/>
              <a:rect l="l" t="t" r="r" b="b"/>
              <a:pathLst>
                <a:path w="1390471" h="2957310">
                  <a:moveTo>
                    <a:pt x="0" y="0"/>
                  </a:moveTo>
                  <a:lnTo>
                    <a:pt x="1390471" y="0"/>
                  </a:lnTo>
                  <a:lnTo>
                    <a:pt x="1390471" y="2957310"/>
                  </a:lnTo>
                  <a:lnTo>
                    <a:pt x="0" y="2957310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90471" cy="2995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6668673" cy="8229600"/>
            <a:chOff x="0" y="0"/>
            <a:chExt cx="1269973" cy="15672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9973" cy="1567234"/>
            </a:xfrm>
            <a:custGeom>
              <a:avLst/>
              <a:gdLst/>
              <a:ahLst/>
              <a:cxnLst/>
              <a:rect l="l" t="t" r="r" b="b"/>
              <a:pathLst>
                <a:path w="1269973" h="1567234">
                  <a:moveTo>
                    <a:pt x="0" y="0"/>
                  </a:moveTo>
                  <a:lnTo>
                    <a:pt x="1269973" y="0"/>
                  </a:lnTo>
                  <a:lnTo>
                    <a:pt x="1269973" y="1567234"/>
                  </a:lnTo>
                  <a:lnTo>
                    <a:pt x="0" y="1567234"/>
                  </a:lnTo>
                  <a:close/>
                </a:path>
              </a:pathLst>
            </a:custGeom>
            <a:blipFill>
              <a:blip r:embed="rId2"/>
              <a:stretch>
                <a:fillRect l="-42613" r="-42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99590" y="1761635"/>
            <a:ext cx="1466777" cy="883974"/>
            <a:chOff x="0" y="0"/>
            <a:chExt cx="386312" cy="2328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6312" cy="232816"/>
            </a:xfrm>
            <a:custGeom>
              <a:avLst/>
              <a:gdLst/>
              <a:ahLst/>
              <a:cxnLst/>
              <a:rect l="l" t="t" r="r" b="b"/>
              <a:pathLst>
                <a:path w="386312" h="232816">
                  <a:moveTo>
                    <a:pt x="0" y="0"/>
                  </a:moveTo>
                  <a:lnTo>
                    <a:pt x="386312" y="0"/>
                  </a:lnTo>
                  <a:lnTo>
                    <a:pt x="386312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86312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74989" y="4000500"/>
            <a:ext cx="644901" cy="587618"/>
            <a:chOff x="0" y="0"/>
            <a:chExt cx="169850" cy="1547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87340" y="4159054"/>
            <a:ext cx="3357793" cy="271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dirty="0">
                <a:solidFill>
                  <a:srgbClr val="2A2A2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Computer Forensics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63866" y="4159054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174989" y="4886897"/>
            <a:ext cx="644901" cy="587618"/>
            <a:chOff x="0" y="0"/>
            <a:chExt cx="169850" cy="1547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087340" y="5045451"/>
            <a:ext cx="2429767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dirty="0">
                <a:solidFill>
                  <a:srgbClr val="2A2A2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Mobile Forensics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263866" y="5045451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7935509" y="1761635"/>
            <a:ext cx="790567" cy="883974"/>
            <a:chOff x="0" y="0"/>
            <a:chExt cx="208215" cy="23281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08215" cy="232816"/>
            </a:xfrm>
            <a:custGeom>
              <a:avLst/>
              <a:gdLst/>
              <a:ahLst/>
              <a:cxnLst/>
              <a:rect l="l" t="t" r="r" b="b"/>
              <a:pathLst>
                <a:path w="208215" h="232816">
                  <a:moveTo>
                    <a:pt x="0" y="0"/>
                  </a:moveTo>
                  <a:lnTo>
                    <a:pt x="208215" y="0"/>
                  </a:lnTo>
                  <a:lnTo>
                    <a:pt x="208215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208215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AA0F9538-1F75-9F35-85BE-CA19F43F7D7A}"/>
              </a:ext>
            </a:extLst>
          </p:cNvPr>
          <p:cNvGrpSpPr/>
          <p:nvPr/>
        </p:nvGrpSpPr>
        <p:grpSpPr>
          <a:xfrm>
            <a:off x="9179905" y="5829300"/>
            <a:ext cx="644901" cy="587618"/>
            <a:chOff x="0" y="0"/>
            <a:chExt cx="169850" cy="154764"/>
          </a:xfrm>
        </p:grpSpPr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0A039EB0-D25A-432A-DA53-EC71AFB430CA}"/>
                </a:ext>
              </a:extLst>
            </p:cNvPr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16">
              <a:extLst>
                <a:ext uri="{FF2B5EF4-FFF2-40B4-BE49-F238E27FC236}">
                  <a16:creationId xmlns:a16="http://schemas.microsoft.com/office/drawing/2014/main" id="{71EEDD99-8B43-C49C-B091-756D75B0BCA2}"/>
                </a:ext>
              </a:extLst>
            </p:cNvPr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TextBox 18">
            <a:extLst>
              <a:ext uri="{FF2B5EF4-FFF2-40B4-BE49-F238E27FC236}">
                <a16:creationId xmlns:a16="http://schemas.microsoft.com/office/drawing/2014/main" id="{0FB8C6E8-567E-B709-5F3A-52479DEBB782}"/>
              </a:ext>
            </a:extLst>
          </p:cNvPr>
          <p:cNvSpPr txBox="1"/>
          <p:nvPr/>
        </p:nvSpPr>
        <p:spPr>
          <a:xfrm>
            <a:off x="10092256" y="5987854"/>
            <a:ext cx="3357793" cy="271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dirty="0">
                <a:solidFill>
                  <a:srgbClr val="2A2A2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Network Forensics</a:t>
            </a:r>
          </a:p>
        </p:txBody>
      </p:sp>
      <p:sp>
        <p:nvSpPr>
          <p:cNvPr id="45" name="TextBox 19">
            <a:extLst>
              <a:ext uri="{FF2B5EF4-FFF2-40B4-BE49-F238E27FC236}">
                <a16:creationId xmlns:a16="http://schemas.microsoft.com/office/drawing/2014/main" id="{60D2565B-072E-A7FE-26CC-1A4B4B323538}"/>
              </a:ext>
            </a:extLst>
          </p:cNvPr>
          <p:cNvSpPr txBox="1"/>
          <p:nvPr/>
        </p:nvSpPr>
        <p:spPr>
          <a:xfrm>
            <a:off x="9268782" y="5987854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</p:txBody>
      </p:sp>
      <p:grpSp>
        <p:nvGrpSpPr>
          <p:cNvPr id="46" name="Group 26">
            <a:extLst>
              <a:ext uri="{FF2B5EF4-FFF2-40B4-BE49-F238E27FC236}">
                <a16:creationId xmlns:a16="http://schemas.microsoft.com/office/drawing/2014/main" id="{CB985484-749C-9B7D-F6F2-75AE73D3AED5}"/>
              </a:ext>
            </a:extLst>
          </p:cNvPr>
          <p:cNvGrpSpPr/>
          <p:nvPr/>
        </p:nvGrpSpPr>
        <p:grpSpPr>
          <a:xfrm>
            <a:off x="9179905" y="6715697"/>
            <a:ext cx="644901" cy="587618"/>
            <a:chOff x="0" y="0"/>
            <a:chExt cx="169850" cy="154764"/>
          </a:xfrm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C6F4F6F4-4E89-19E2-F64B-2DB1211E717B}"/>
                </a:ext>
              </a:extLst>
            </p:cNvPr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28">
              <a:extLst>
                <a:ext uri="{FF2B5EF4-FFF2-40B4-BE49-F238E27FC236}">
                  <a16:creationId xmlns:a16="http://schemas.microsoft.com/office/drawing/2014/main" id="{CDEC4C35-B991-E465-E607-CD24BFD8F637}"/>
                </a:ext>
              </a:extLst>
            </p:cNvPr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TextBox 30">
            <a:extLst>
              <a:ext uri="{FF2B5EF4-FFF2-40B4-BE49-F238E27FC236}">
                <a16:creationId xmlns:a16="http://schemas.microsoft.com/office/drawing/2014/main" id="{65854EFD-ED5E-1DB5-4D1F-50E2E9E13D81}"/>
              </a:ext>
            </a:extLst>
          </p:cNvPr>
          <p:cNvSpPr txBox="1"/>
          <p:nvPr/>
        </p:nvSpPr>
        <p:spPr>
          <a:xfrm>
            <a:off x="10092256" y="6874251"/>
            <a:ext cx="2429767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dirty="0">
                <a:solidFill>
                  <a:srgbClr val="2A2A2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Cloud Forensics</a:t>
            </a:r>
          </a:p>
        </p:txBody>
      </p:sp>
      <p:sp>
        <p:nvSpPr>
          <p:cNvPr id="50" name="TextBox 31">
            <a:extLst>
              <a:ext uri="{FF2B5EF4-FFF2-40B4-BE49-F238E27FC236}">
                <a16:creationId xmlns:a16="http://schemas.microsoft.com/office/drawing/2014/main" id="{9D7CB019-E291-DC21-5CDB-F1E07245B2AB}"/>
              </a:ext>
            </a:extLst>
          </p:cNvPr>
          <p:cNvSpPr txBox="1"/>
          <p:nvPr/>
        </p:nvSpPr>
        <p:spPr>
          <a:xfrm>
            <a:off x="9268782" y="6874251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</a:p>
        </p:txBody>
      </p:sp>
      <p:grpSp>
        <p:nvGrpSpPr>
          <p:cNvPr id="51" name="Group 26">
            <a:extLst>
              <a:ext uri="{FF2B5EF4-FFF2-40B4-BE49-F238E27FC236}">
                <a16:creationId xmlns:a16="http://schemas.microsoft.com/office/drawing/2014/main" id="{DA56413C-BF01-04B5-F256-3CCCD70A35DB}"/>
              </a:ext>
            </a:extLst>
          </p:cNvPr>
          <p:cNvGrpSpPr/>
          <p:nvPr/>
        </p:nvGrpSpPr>
        <p:grpSpPr>
          <a:xfrm>
            <a:off x="9189737" y="7569496"/>
            <a:ext cx="644901" cy="587618"/>
            <a:chOff x="0" y="0"/>
            <a:chExt cx="169850" cy="154764"/>
          </a:xfrm>
        </p:grpSpPr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7E73A7C6-03D3-505F-7B4F-D6E50766AD93}"/>
                </a:ext>
              </a:extLst>
            </p:cNvPr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28">
              <a:extLst>
                <a:ext uri="{FF2B5EF4-FFF2-40B4-BE49-F238E27FC236}">
                  <a16:creationId xmlns:a16="http://schemas.microsoft.com/office/drawing/2014/main" id="{42250E8D-06A7-ACD4-CE56-B8A704D759E3}"/>
                </a:ext>
              </a:extLst>
            </p:cNvPr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4" name="TextBox 30">
            <a:extLst>
              <a:ext uri="{FF2B5EF4-FFF2-40B4-BE49-F238E27FC236}">
                <a16:creationId xmlns:a16="http://schemas.microsoft.com/office/drawing/2014/main" id="{8FC49D90-13CE-C38A-EC3E-BFF17693AA3A}"/>
              </a:ext>
            </a:extLst>
          </p:cNvPr>
          <p:cNvSpPr txBox="1"/>
          <p:nvPr/>
        </p:nvSpPr>
        <p:spPr>
          <a:xfrm>
            <a:off x="10102088" y="7728050"/>
            <a:ext cx="2429767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dirty="0">
                <a:solidFill>
                  <a:srgbClr val="2A2A2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IoT Forensics</a:t>
            </a:r>
          </a:p>
        </p:txBody>
      </p:sp>
      <p:sp>
        <p:nvSpPr>
          <p:cNvPr id="55" name="TextBox 31">
            <a:extLst>
              <a:ext uri="{FF2B5EF4-FFF2-40B4-BE49-F238E27FC236}">
                <a16:creationId xmlns:a16="http://schemas.microsoft.com/office/drawing/2014/main" id="{A18EA026-2D16-5A96-7FCE-7E2B3311DD3D}"/>
              </a:ext>
            </a:extLst>
          </p:cNvPr>
          <p:cNvSpPr txBox="1"/>
          <p:nvPr/>
        </p:nvSpPr>
        <p:spPr>
          <a:xfrm>
            <a:off x="9278614" y="7728050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9D9E7-0388-3319-DBBF-65BCABC53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2578A827-750E-CF93-CE69-2CC254ABC1FC}"/>
              </a:ext>
            </a:extLst>
          </p:cNvPr>
          <p:cNvGrpSpPr/>
          <p:nvPr/>
        </p:nvGrpSpPr>
        <p:grpSpPr>
          <a:xfrm>
            <a:off x="-384075" y="-640248"/>
            <a:ext cx="5279446" cy="11228538"/>
            <a:chOff x="0" y="0"/>
            <a:chExt cx="1390471" cy="29573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C61BB81-651C-E08C-ACE6-FAB0C2418DC7}"/>
                </a:ext>
              </a:extLst>
            </p:cNvPr>
            <p:cNvSpPr/>
            <p:nvPr/>
          </p:nvSpPr>
          <p:spPr>
            <a:xfrm>
              <a:off x="0" y="0"/>
              <a:ext cx="1390471" cy="2957310"/>
            </a:xfrm>
            <a:custGeom>
              <a:avLst/>
              <a:gdLst/>
              <a:ahLst/>
              <a:cxnLst/>
              <a:rect l="l" t="t" r="r" b="b"/>
              <a:pathLst>
                <a:path w="1390471" h="2957310">
                  <a:moveTo>
                    <a:pt x="0" y="0"/>
                  </a:moveTo>
                  <a:lnTo>
                    <a:pt x="1390471" y="0"/>
                  </a:lnTo>
                  <a:lnTo>
                    <a:pt x="1390471" y="2957310"/>
                  </a:lnTo>
                  <a:lnTo>
                    <a:pt x="0" y="2957310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5EC545E-6ED0-20B7-83F3-CA2847EA1C70}"/>
                </a:ext>
              </a:extLst>
            </p:cNvPr>
            <p:cNvSpPr txBox="1"/>
            <p:nvPr/>
          </p:nvSpPr>
          <p:spPr>
            <a:xfrm>
              <a:off x="0" y="-38100"/>
              <a:ext cx="1390471" cy="2995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0EE133C-1FFE-4C08-A43E-D00339B34BBD}"/>
              </a:ext>
            </a:extLst>
          </p:cNvPr>
          <p:cNvGrpSpPr/>
          <p:nvPr/>
        </p:nvGrpSpPr>
        <p:grpSpPr>
          <a:xfrm>
            <a:off x="1028700" y="1028700"/>
            <a:ext cx="6668673" cy="8229600"/>
            <a:chOff x="0" y="0"/>
            <a:chExt cx="1269973" cy="156723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BA297BD-62FD-ED6C-FFBC-1E167E62A965}"/>
                </a:ext>
              </a:extLst>
            </p:cNvPr>
            <p:cNvSpPr/>
            <p:nvPr/>
          </p:nvSpPr>
          <p:spPr>
            <a:xfrm>
              <a:off x="0" y="0"/>
              <a:ext cx="1269973" cy="1567234"/>
            </a:xfrm>
            <a:custGeom>
              <a:avLst/>
              <a:gdLst/>
              <a:ahLst/>
              <a:cxnLst/>
              <a:rect l="l" t="t" r="r" b="b"/>
              <a:pathLst>
                <a:path w="1269973" h="1567234">
                  <a:moveTo>
                    <a:pt x="0" y="0"/>
                  </a:moveTo>
                  <a:lnTo>
                    <a:pt x="1269973" y="0"/>
                  </a:lnTo>
                  <a:lnTo>
                    <a:pt x="1269973" y="1567234"/>
                  </a:lnTo>
                  <a:lnTo>
                    <a:pt x="0" y="1567234"/>
                  </a:lnTo>
                  <a:close/>
                </a:path>
              </a:pathLst>
            </a:custGeom>
            <a:blipFill>
              <a:blip r:embed="rId2"/>
              <a:stretch>
                <a:fillRect l="-42613" r="-42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F9712FD-A999-F37C-0026-193A7DBA3485}"/>
              </a:ext>
            </a:extLst>
          </p:cNvPr>
          <p:cNvGrpSpPr/>
          <p:nvPr/>
        </p:nvGrpSpPr>
        <p:grpSpPr>
          <a:xfrm>
            <a:off x="6799590" y="1761635"/>
            <a:ext cx="1466777" cy="883974"/>
            <a:chOff x="0" y="0"/>
            <a:chExt cx="386312" cy="23281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A6CEC83-8AB6-D0D3-39D1-A716581EDD81}"/>
                </a:ext>
              </a:extLst>
            </p:cNvPr>
            <p:cNvSpPr/>
            <p:nvPr/>
          </p:nvSpPr>
          <p:spPr>
            <a:xfrm>
              <a:off x="0" y="0"/>
              <a:ext cx="386312" cy="232816"/>
            </a:xfrm>
            <a:custGeom>
              <a:avLst/>
              <a:gdLst/>
              <a:ahLst/>
              <a:cxnLst/>
              <a:rect l="l" t="t" r="r" b="b"/>
              <a:pathLst>
                <a:path w="386312" h="232816">
                  <a:moveTo>
                    <a:pt x="0" y="0"/>
                  </a:moveTo>
                  <a:lnTo>
                    <a:pt x="386312" y="0"/>
                  </a:lnTo>
                  <a:lnTo>
                    <a:pt x="386312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788CD50-431A-6B08-4009-3DA02B587B71}"/>
                </a:ext>
              </a:extLst>
            </p:cNvPr>
            <p:cNvSpPr txBox="1"/>
            <p:nvPr/>
          </p:nvSpPr>
          <p:spPr>
            <a:xfrm>
              <a:off x="0" y="-38100"/>
              <a:ext cx="386312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92D8417-E22E-C8CB-9373-4D2F5216D5A7}"/>
              </a:ext>
            </a:extLst>
          </p:cNvPr>
          <p:cNvGrpSpPr/>
          <p:nvPr/>
        </p:nvGrpSpPr>
        <p:grpSpPr>
          <a:xfrm>
            <a:off x="9174989" y="1866900"/>
            <a:ext cx="644901" cy="587618"/>
            <a:chOff x="0" y="0"/>
            <a:chExt cx="169850" cy="154764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1A03576-7B39-D0E7-7096-5B50311BBAC2}"/>
                </a:ext>
              </a:extLst>
            </p:cNvPr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B6E79FEA-5342-0333-5B44-33355FE3DBA6}"/>
                </a:ext>
              </a:extLst>
            </p:cNvPr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60B1413C-576E-FEFD-FB41-9822F92397F9}"/>
              </a:ext>
            </a:extLst>
          </p:cNvPr>
          <p:cNvSpPr txBox="1"/>
          <p:nvPr/>
        </p:nvSpPr>
        <p:spPr>
          <a:xfrm>
            <a:off x="10087340" y="1943100"/>
            <a:ext cx="477166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2A2A2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Computer Forensics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B981D43-CEB4-FA94-927B-8038EC18CC32}"/>
              </a:ext>
            </a:extLst>
          </p:cNvPr>
          <p:cNvSpPr txBox="1"/>
          <p:nvPr/>
        </p:nvSpPr>
        <p:spPr>
          <a:xfrm>
            <a:off x="9263866" y="2025454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</a:p>
        </p:txBody>
      </p:sp>
      <p:grpSp>
        <p:nvGrpSpPr>
          <p:cNvPr id="38" name="Group 38">
            <a:extLst>
              <a:ext uri="{FF2B5EF4-FFF2-40B4-BE49-F238E27FC236}">
                <a16:creationId xmlns:a16="http://schemas.microsoft.com/office/drawing/2014/main" id="{DE5DCC4A-767F-7883-4D0F-BC496C8A809E}"/>
              </a:ext>
            </a:extLst>
          </p:cNvPr>
          <p:cNvGrpSpPr/>
          <p:nvPr/>
        </p:nvGrpSpPr>
        <p:grpSpPr>
          <a:xfrm>
            <a:off x="17935509" y="1761635"/>
            <a:ext cx="790567" cy="883974"/>
            <a:chOff x="0" y="0"/>
            <a:chExt cx="208215" cy="232816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440228B0-A56D-009F-24D2-A5FBC229194B}"/>
                </a:ext>
              </a:extLst>
            </p:cNvPr>
            <p:cNvSpPr/>
            <p:nvPr/>
          </p:nvSpPr>
          <p:spPr>
            <a:xfrm>
              <a:off x="0" y="0"/>
              <a:ext cx="208215" cy="232816"/>
            </a:xfrm>
            <a:custGeom>
              <a:avLst/>
              <a:gdLst/>
              <a:ahLst/>
              <a:cxnLst/>
              <a:rect l="l" t="t" r="r" b="b"/>
              <a:pathLst>
                <a:path w="208215" h="232816">
                  <a:moveTo>
                    <a:pt x="0" y="0"/>
                  </a:moveTo>
                  <a:lnTo>
                    <a:pt x="208215" y="0"/>
                  </a:lnTo>
                  <a:lnTo>
                    <a:pt x="208215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6FB5FEA1-4090-4CDA-B592-36851D187C4D}"/>
                </a:ext>
              </a:extLst>
            </p:cNvPr>
            <p:cNvSpPr txBox="1"/>
            <p:nvPr/>
          </p:nvSpPr>
          <p:spPr>
            <a:xfrm>
              <a:off x="0" y="-38100"/>
              <a:ext cx="208215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D247B1F-C8E1-6520-064A-22243ED51437}"/>
              </a:ext>
            </a:extLst>
          </p:cNvPr>
          <p:cNvSpPr txBox="1"/>
          <p:nvPr/>
        </p:nvSpPr>
        <p:spPr>
          <a:xfrm>
            <a:off x="9110148" y="2820140"/>
            <a:ext cx="788245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Bidang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berfokus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pada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yang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terdapat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komputer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laptop, dan media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penyimpanan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seperti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hard disk, SSD,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flashdisk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kartu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memori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Data yang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dianalisis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mencakup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file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pengguna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aplikasi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email, log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registry,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serta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file yang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telah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dihapus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endParaRPr lang="en-US" sz="2000" b="0" i="0" u="none" strike="noStrike" baseline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praktiknya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0" i="1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computer forensics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digunakan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untuk: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Mengungkap aktivitas pengguna (misalnya dokumen yang dibuat, dibuka, atau dihapus)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Menelusuri riwayat akses dan login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Mengidentifikasi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malware atau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ilegal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Merekonstruksi kronologi kejadian </a:t>
            </a:r>
          </a:p>
          <a:p>
            <a:endParaRPr lang="en-US" sz="2000" b="0" i="0" u="none" strike="noStrike" baseline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Teknik yang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digunakan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meliputi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disk imaging, file carving,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analisis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metadata, dan recovery data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terhapus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0" i="1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Computer forensics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sering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menjadi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dasar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penyelidikan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kasus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pencurian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data,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sabotase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maupun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penyalahgunaan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komputer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lingkungan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organisasi</a:t>
            </a:r>
            <a:r>
              <a:rPr lang="en-US" sz="2000" b="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94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70BDD-8378-2861-B050-2D2AC2D60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5D8B6D88-A1FD-765F-A587-9704C60A8C09}"/>
              </a:ext>
            </a:extLst>
          </p:cNvPr>
          <p:cNvGrpSpPr/>
          <p:nvPr/>
        </p:nvGrpSpPr>
        <p:grpSpPr>
          <a:xfrm>
            <a:off x="-384075" y="-640248"/>
            <a:ext cx="5279446" cy="11228538"/>
            <a:chOff x="0" y="0"/>
            <a:chExt cx="1390471" cy="29573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EAF9F52-E714-537E-F9BB-C0CCB723D78B}"/>
                </a:ext>
              </a:extLst>
            </p:cNvPr>
            <p:cNvSpPr/>
            <p:nvPr/>
          </p:nvSpPr>
          <p:spPr>
            <a:xfrm>
              <a:off x="0" y="0"/>
              <a:ext cx="1390471" cy="2957310"/>
            </a:xfrm>
            <a:custGeom>
              <a:avLst/>
              <a:gdLst/>
              <a:ahLst/>
              <a:cxnLst/>
              <a:rect l="l" t="t" r="r" b="b"/>
              <a:pathLst>
                <a:path w="1390471" h="2957310">
                  <a:moveTo>
                    <a:pt x="0" y="0"/>
                  </a:moveTo>
                  <a:lnTo>
                    <a:pt x="1390471" y="0"/>
                  </a:lnTo>
                  <a:lnTo>
                    <a:pt x="1390471" y="2957310"/>
                  </a:lnTo>
                  <a:lnTo>
                    <a:pt x="0" y="2957310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6AFDF18-F6D7-BDD7-C1EE-763B57369EEB}"/>
                </a:ext>
              </a:extLst>
            </p:cNvPr>
            <p:cNvSpPr txBox="1"/>
            <p:nvPr/>
          </p:nvSpPr>
          <p:spPr>
            <a:xfrm>
              <a:off x="0" y="-38100"/>
              <a:ext cx="1390471" cy="2995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EBCFA3C0-17F8-0165-BBDA-FD708A9059FA}"/>
              </a:ext>
            </a:extLst>
          </p:cNvPr>
          <p:cNvGrpSpPr/>
          <p:nvPr/>
        </p:nvGrpSpPr>
        <p:grpSpPr>
          <a:xfrm>
            <a:off x="1028700" y="1028700"/>
            <a:ext cx="6668673" cy="8229600"/>
            <a:chOff x="0" y="0"/>
            <a:chExt cx="1269973" cy="156723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11B17F-F815-BFEA-014A-04981F98EB7D}"/>
                </a:ext>
              </a:extLst>
            </p:cNvPr>
            <p:cNvSpPr/>
            <p:nvPr/>
          </p:nvSpPr>
          <p:spPr>
            <a:xfrm>
              <a:off x="0" y="0"/>
              <a:ext cx="1269973" cy="1567234"/>
            </a:xfrm>
            <a:custGeom>
              <a:avLst/>
              <a:gdLst/>
              <a:ahLst/>
              <a:cxnLst/>
              <a:rect l="l" t="t" r="r" b="b"/>
              <a:pathLst>
                <a:path w="1269973" h="1567234">
                  <a:moveTo>
                    <a:pt x="0" y="0"/>
                  </a:moveTo>
                  <a:lnTo>
                    <a:pt x="1269973" y="0"/>
                  </a:lnTo>
                  <a:lnTo>
                    <a:pt x="1269973" y="1567234"/>
                  </a:lnTo>
                  <a:lnTo>
                    <a:pt x="0" y="1567234"/>
                  </a:lnTo>
                  <a:close/>
                </a:path>
              </a:pathLst>
            </a:custGeom>
            <a:blipFill>
              <a:blip r:embed="rId2"/>
              <a:stretch>
                <a:fillRect l="-42613" r="-42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5C34378-67AB-3CA2-C943-DF1EA81CB830}"/>
              </a:ext>
            </a:extLst>
          </p:cNvPr>
          <p:cNvGrpSpPr/>
          <p:nvPr/>
        </p:nvGrpSpPr>
        <p:grpSpPr>
          <a:xfrm>
            <a:off x="6799590" y="1761635"/>
            <a:ext cx="1466777" cy="883974"/>
            <a:chOff x="0" y="0"/>
            <a:chExt cx="386312" cy="23281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7742640-2241-8F8B-63C6-3C113C9CADC6}"/>
                </a:ext>
              </a:extLst>
            </p:cNvPr>
            <p:cNvSpPr/>
            <p:nvPr/>
          </p:nvSpPr>
          <p:spPr>
            <a:xfrm>
              <a:off x="0" y="0"/>
              <a:ext cx="386312" cy="232816"/>
            </a:xfrm>
            <a:custGeom>
              <a:avLst/>
              <a:gdLst/>
              <a:ahLst/>
              <a:cxnLst/>
              <a:rect l="l" t="t" r="r" b="b"/>
              <a:pathLst>
                <a:path w="386312" h="232816">
                  <a:moveTo>
                    <a:pt x="0" y="0"/>
                  </a:moveTo>
                  <a:lnTo>
                    <a:pt x="386312" y="0"/>
                  </a:lnTo>
                  <a:lnTo>
                    <a:pt x="386312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A3FA1874-D517-4EE9-8CD6-26D2CB88F304}"/>
                </a:ext>
              </a:extLst>
            </p:cNvPr>
            <p:cNvSpPr txBox="1"/>
            <p:nvPr/>
          </p:nvSpPr>
          <p:spPr>
            <a:xfrm>
              <a:off x="0" y="-38100"/>
              <a:ext cx="386312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3F86EC6-4610-DE78-4108-D6EE625C294C}"/>
              </a:ext>
            </a:extLst>
          </p:cNvPr>
          <p:cNvGrpSpPr/>
          <p:nvPr/>
        </p:nvGrpSpPr>
        <p:grpSpPr>
          <a:xfrm>
            <a:off x="9174989" y="1866900"/>
            <a:ext cx="644901" cy="587618"/>
            <a:chOff x="0" y="0"/>
            <a:chExt cx="169850" cy="154764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4B4C1C7-E39D-3283-257A-33D5FC85E1D4}"/>
                </a:ext>
              </a:extLst>
            </p:cNvPr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1A547E5-70FB-759B-0756-6C188CB72781}"/>
                </a:ext>
              </a:extLst>
            </p:cNvPr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3A9B0E39-15E7-7229-0590-1260FA706F1E}"/>
              </a:ext>
            </a:extLst>
          </p:cNvPr>
          <p:cNvSpPr txBox="1"/>
          <p:nvPr/>
        </p:nvSpPr>
        <p:spPr>
          <a:xfrm>
            <a:off x="10087340" y="1943100"/>
            <a:ext cx="477166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2A2A2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Mobile Forensics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4A97EFBA-72BE-8406-CCB6-B2E997AAD323}"/>
              </a:ext>
            </a:extLst>
          </p:cNvPr>
          <p:cNvSpPr txBox="1"/>
          <p:nvPr/>
        </p:nvSpPr>
        <p:spPr>
          <a:xfrm>
            <a:off x="9263866" y="2025454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</a:p>
        </p:txBody>
      </p:sp>
      <p:grpSp>
        <p:nvGrpSpPr>
          <p:cNvPr id="38" name="Group 38">
            <a:extLst>
              <a:ext uri="{FF2B5EF4-FFF2-40B4-BE49-F238E27FC236}">
                <a16:creationId xmlns:a16="http://schemas.microsoft.com/office/drawing/2014/main" id="{38658989-1490-055E-944E-074CBA1FA64E}"/>
              </a:ext>
            </a:extLst>
          </p:cNvPr>
          <p:cNvGrpSpPr/>
          <p:nvPr/>
        </p:nvGrpSpPr>
        <p:grpSpPr>
          <a:xfrm>
            <a:off x="17935509" y="1761635"/>
            <a:ext cx="790567" cy="883974"/>
            <a:chOff x="0" y="0"/>
            <a:chExt cx="208215" cy="232816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ADC3F19E-C7AC-3A72-399E-6F86B3FD28EF}"/>
                </a:ext>
              </a:extLst>
            </p:cNvPr>
            <p:cNvSpPr/>
            <p:nvPr/>
          </p:nvSpPr>
          <p:spPr>
            <a:xfrm>
              <a:off x="0" y="0"/>
              <a:ext cx="208215" cy="232816"/>
            </a:xfrm>
            <a:custGeom>
              <a:avLst/>
              <a:gdLst/>
              <a:ahLst/>
              <a:cxnLst/>
              <a:rect l="l" t="t" r="r" b="b"/>
              <a:pathLst>
                <a:path w="208215" h="232816">
                  <a:moveTo>
                    <a:pt x="0" y="0"/>
                  </a:moveTo>
                  <a:lnTo>
                    <a:pt x="208215" y="0"/>
                  </a:lnTo>
                  <a:lnTo>
                    <a:pt x="208215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8BACC8E7-0FB6-CF40-F491-963B24F6F4D8}"/>
                </a:ext>
              </a:extLst>
            </p:cNvPr>
            <p:cNvSpPr txBox="1"/>
            <p:nvPr/>
          </p:nvSpPr>
          <p:spPr>
            <a:xfrm>
              <a:off x="0" y="-38100"/>
              <a:ext cx="208215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6A454BF-E6DC-8110-997A-DF8F3EAA4FB0}"/>
              </a:ext>
            </a:extLst>
          </p:cNvPr>
          <p:cNvSpPr txBox="1"/>
          <p:nvPr/>
        </p:nvSpPr>
        <p:spPr>
          <a:xfrm>
            <a:off x="9110148" y="2820140"/>
            <a:ext cx="788245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Mobile Forensics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berfokus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pada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seluler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seperti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smartphone, tablet,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komunikasi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lainnya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menyimpan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yang sangat kaya,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termasuk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SMS, WhatsApp, Telegram, dan 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Riwayat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panggilan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(GPS)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Foto, video, dan metadata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aplikasi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akun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pengguna</a:t>
            </a:r>
            <a:endParaRPr lang="en-US" sz="20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Karena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mobile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selalu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terhubung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pengguna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mobile forensics sangat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penting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mengungkap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sosial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pergerakan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pelaku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Tantangan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utama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pada mobile forensics adalah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keamanan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seperti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enkripsi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penguncian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tertutup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(Android dan iOS),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sehingga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diperlukan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khusus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untuk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mengekstrak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secara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forensik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99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E2D75-4724-90A4-C248-5A10A8C27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087C9450-61F2-24F3-AAAA-D1CF65CD25C8}"/>
              </a:ext>
            </a:extLst>
          </p:cNvPr>
          <p:cNvGrpSpPr/>
          <p:nvPr/>
        </p:nvGrpSpPr>
        <p:grpSpPr>
          <a:xfrm>
            <a:off x="-384075" y="-640248"/>
            <a:ext cx="5279446" cy="11228538"/>
            <a:chOff x="0" y="0"/>
            <a:chExt cx="1390471" cy="29573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D28A2CB-A5FF-FDCB-08C1-9C98BD04B02C}"/>
                </a:ext>
              </a:extLst>
            </p:cNvPr>
            <p:cNvSpPr/>
            <p:nvPr/>
          </p:nvSpPr>
          <p:spPr>
            <a:xfrm>
              <a:off x="0" y="0"/>
              <a:ext cx="1390471" cy="2957310"/>
            </a:xfrm>
            <a:custGeom>
              <a:avLst/>
              <a:gdLst/>
              <a:ahLst/>
              <a:cxnLst/>
              <a:rect l="l" t="t" r="r" b="b"/>
              <a:pathLst>
                <a:path w="1390471" h="2957310">
                  <a:moveTo>
                    <a:pt x="0" y="0"/>
                  </a:moveTo>
                  <a:lnTo>
                    <a:pt x="1390471" y="0"/>
                  </a:lnTo>
                  <a:lnTo>
                    <a:pt x="1390471" y="2957310"/>
                  </a:lnTo>
                  <a:lnTo>
                    <a:pt x="0" y="2957310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0D0E344-3DDA-D8C5-6FD3-0C7278C6D913}"/>
                </a:ext>
              </a:extLst>
            </p:cNvPr>
            <p:cNvSpPr txBox="1"/>
            <p:nvPr/>
          </p:nvSpPr>
          <p:spPr>
            <a:xfrm>
              <a:off x="0" y="-38100"/>
              <a:ext cx="1390471" cy="2995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75D73E47-808B-A516-7B80-7A80D531ECD3}"/>
              </a:ext>
            </a:extLst>
          </p:cNvPr>
          <p:cNvGrpSpPr/>
          <p:nvPr/>
        </p:nvGrpSpPr>
        <p:grpSpPr>
          <a:xfrm>
            <a:off x="1028700" y="1028700"/>
            <a:ext cx="6668673" cy="8229600"/>
            <a:chOff x="0" y="0"/>
            <a:chExt cx="1269973" cy="156723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CC1D1AA-F8F9-025F-35B6-434A902AE128}"/>
                </a:ext>
              </a:extLst>
            </p:cNvPr>
            <p:cNvSpPr/>
            <p:nvPr/>
          </p:nvSpPr>
          <p:spPr>
            <a:xfrm>
              <a:off x="0" y="0"/>
              <a:ext cx="1269973" cy="1567234"/>
            </a:xfrm>
            <a:custGeom>
              <a:avLst/>
              <a:gdLst/>
              <a:ahLst/>
              <a:cxnLst/>
              <a:rect l="l" t="t" r="r" b="b"/>
              <a:pathLst>
                <a:path w="1269973" h="1567234">
                  <a:moveTo>
                    <a:pt x="0" y="0"/>
                  </a:moveTo>
                  <a:lnTo>
                    <a:pt x="1269973" y="0"/>
                  </a:lnTo>
                  <a:lnTo>
                    <a:pt x="1269973" y="1567234"/>
                  </a:lnTo>
                  <a:lnTo>
                    <a:pt x="0" y="1567234"/>
                  </a:lnTo>
                  <a:close/>
                </a:path>
              </a:pathLst>
            </a:custGeom>
            <a:blipFill>
              <a:blip r:embed="rId2"/>
              <a:stretch>
                <a:fillRect l="-42613" r="-42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23819A-6400-18BB-DF1C-29B3039C7977}"/>
              </a:ext>
            </a:extLst>
          </p:cNvPr>
          <p:cNvGrpSpPr/>
          <p:nvPr/>
        </p:nvGrpSpPr>
        <p:grpSpPr>
          <a:xfrm>
            <a:off x="6799590" y="1761635"/>
            <a:ext cx="1466777" cy="883974"/>
            <a:chOff x="0" y="0"/>
            <a:chExt cx="386312" cy="23281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EF75193-BC4B-B36A-C52A-B04BDCABD4D8}"/>
                </a:ext>
              </a:extLst>
            </p:cNvPr>
            <p:cNvSpPr/>
            <p:nvPr/>
          </p:nvSpPr>
          <p:spPr>
            <a:xfrm>
              <a:off x="0" y="0"/>
              <a:ext cx="386312" cy="232816"/>
            </a:xfrm>
            <a:custGeom>
              <a:avLst/>
              <a:gdLst/>
              <a:ahLst/>
              <a:cxnLst/>
              <a:rect l="l" t="t" r="r" b="b"/>
              <a:pathLst>
                <a:path w="386312" h="232816">
                  <a:moveTo>
                    <a:pt x="0" y="0"/>
                  </a:moveTo>
                  <a:lnTo>
                    <a:pt x="386312" y="0"/>
                  </a:lnTo>
                  <a:lnTo>
                    <a:pt x="386312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CC07499-65DB-1828-558F-61E895F363B2}"/>
                </a:ext>
              </a:extLst>
            </p:cNvPr>
            <p:cNvSpPr txBox="1"/>
            <p:nvPr/>
          </p:nvSpPr>
          <p:spPr>
            <a:xfrm>
              <a:off x="0" y="-38100"/>
              <a:ext cx="386312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1748759-1D0D-48D8-88E5-6A90C99694B7}"/>
              </a:ext>
            </a:extLst>
          </p:cNvPr>
          <p:cNvGrpSpPr/>
          <p:nvPr/>
        </p:nvGrpSpPr>
        <p:grpSpPr>
          <a:xfrm>
            <a:off x="9174989" y="1866900"/>
            <a:ext cx="644901" cy="587618"/>
            <a:chOff x="0" y="0"/>
            <a:chExt cx="169850" cy="154764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714D21C-B5F3-DA7D-7BA0-DA8BF8B3234C}"/>
                </a:ext>
              </a:extLst>
            </p:cNvPr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02CA7CAB-3BEE-E834-6D42-653277528DF4}"/>
                </a:ext>
              </a:extLst>
            </p:cNvPr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07BFCA92-2E04-3536-C748-8319C5339893}"/>
              </a:ext>
            </a:extLst>
          </p:cNvPr>
          <p:cNvSpPr txBox="1"/>
          <p:nvPr/>
        </p:nvSpPr>
        <p:spPr>
          <a:xfrm>
            <a:off x="10087340" y="1943100"/>
            <a:ext cx="477166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2A2A2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Network Forensics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1CF19723-66CB-C4BF-D928-2474E0FD3EF7}"/>
              </a:ext>
            </a:extLst>
          </p:cNvPr>
          <p:cNvSpPr txBox="1"/>
          <p:nvPr/>
        </p:nvSpPr>
        <p:spPr>
          <a:xfrm>
            <a:off x="9263866" y="2025454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</p:txBody>
      </p:sp>
      <p:grpSp>
        <p:nvGrpSpPr>
          <p:cNvPr id="38" name="Group 38">
            <a:extLst>
              <a:ext uri="{FF2B5EF4-FFF2-40B4-BE49-F238E27FC236}">
                <a16:creationId xmlns:a16="http://schemas.microsoft.com/office/drawing/2014/main" id="{FB3F30CC-4F35-C440-F4DE-0A9EF547F3BB}"/>
              </a:ext>
            </a:extLst>
          </p:cNvPr>
          <p:cNvGrpSpPr/>
          <p:nvPr/>
        </p:nvGrpSpPr>
        <p:grpSpPr>
          <a:xfrm>
            <a:off x="17935509" y="1761635"/>
            <a:ext cx="790567" cy="883974"/>
            <a:chOff x="0" y="0"/>
            <a:chExt cx="208215" cy="232816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CBA17C17-03A3-98FA-BFF6-FE8585EF2EFC}"/>
                </a:ext>
              </a:extLst>
            </p:cNvPr>
            <p:cNvSpPr/>
            <p:nvPr/>
          </p:nvSpPr>
          <p:spPr>
            <a:xfrm>
              <a:off x="0" y="0"/>
              <a:ext cx="208215" cy="232816"/>
            </a:xfrm>
            <a:custGeom>
              <a:avLst/>
              <a:gdLst/>
              <a:ahLst/>
              <a:cxnLst/>
              <a:rect l="l" t="t" r="r" b="b"/>
              <a:pathLst>
                <a:path w="208215" h="232816">
                  <a:moveTo>
                    <a:pt x="0" y="0"/>
                  </a:moveTo>
                  <a:lnTo>
                    <a:pt x="208215" y="0"/>
                  </a:lnTo>
                  <a:lnTo>
                    <a:pt x="208215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0F0758CA-B6FF-63D8-E405-ED27FF0DF42D}"/>
                </a:ext>
              </a:extLst>
            </p:cNvPr>
            <p:cNvSpPr txBox="1"/>
            <p:nvPr/>
          </p:nvSpPr>
          <p:spPr>
            <a:xfrm>
              <a:off x="0" y="-38100"/>
              <a:ext cx="208215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263A42-FFCA-560E-DE4A-D0E6AD1B8B03}"/>
              </a:ext>
            </a:extLst>
          </p:cNvPr>
          <p:cNvSpPr txBox="1"/>
          <p:nvPr/>
        </p:nvSpPr>
        <p:spPr>
          <a:xfrm>
            <a:off x="9110148" y="2820140"/>
            <a:ext cx="78824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erfokus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pada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analisis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lalu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lintas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jaringan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komunikasi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digital.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Bidang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digunakan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untuk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mengungkap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bagaimana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berpindah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apakah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terjadi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mencurigakan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seperti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penyusupan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pencurian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data, atau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serangan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siber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yang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dianalisis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meliputi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 server dan firewall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Trafik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jaringan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(packet capture)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login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akses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jauh</a:t>
            </a:r>
            <a:endParaRPr lang="en-US" sz="20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Komunikasi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email dan web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forensics sangat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penting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kasus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seperti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hacking,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serangan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DDoS,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penyadapan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penyusupan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jaringan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karena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kali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pelaku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meninggalkan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jejak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saja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tetapi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seluruh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jalur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komunikasi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4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ED2EA-6D96-A85B-7289-E3C6ACA9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09E4AF17-151D-72CC-1E14-21EFA37BDA2B}"/>
              </a:ext>
            </a:extLst>
          </p:cNvPr>
          <p:cNvGrpSpPr/>
          <p:nvPr/>
        </p:nvGrpSpPr>
        <p:grpSpPr>
          <a:xfrm>
            <a:off x="-384075" y="-640248"/>
            <a:ext cx="5279446" cy="11228538"/>
            <a:chOff x="0" y="0"/>
            <a:chExt cx="1390471" cy="29573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B6D46E3-F50B-B086-FADA-11C7B7B75D93}"/>
                </a:ext>
              </a:extLst>
            </p:cNvPr>
            <p:cNvSpPr/>
            <p:nvPr/>
          </p:nvSpPr>
          <p:spPr>
            <a:xfrm>
              <a:off x="0" y="0"/>
              <a:ext cx="1390471" cy="2957310"/>
            </a:xfrm>
            <a:custGeom>
              <a:avLst/>
              <a:gdLst/>
              <a:ahLst/>
              <a:cxnLst/>
              <a:rect l="l" t="t" r="r" b="b"/>
              <a:pathLst>
                <a:path w="1390471" h="2957310">
                  <a:moveTo>
                    <a:pt x="0" y="0"/>
                  </a:moveTo>
                  <a:lnTo>
                    <a:pt x="1390471" y="0"/>
                  </a:lnTo>
                  <a:lnTo>
                    <a:pt x="1390471" y="2957310"/>
                  </a:lnTo>
                  <a:lnTo>
                    <a:pt x="0" y="2957310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B07DFB5-2ACA-8BB4-7878-EFF662B921E7}"/>
                </a:ext>
              </a:extLst>
            </p:cNvPr>
            <p:cNvSpPr txBox="1"/>
            <p:nvPr/>
          </p:nvSpPr>
          <p:spPr>
            <a:xfrm>
              <a:off x="0" y="-38100"/>
              <a:ext cx="1390471" cy="2995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09646D5-27CC-E591-F73C-C585F51257F8}"/>
              </a:ext>
            </a:extLst>
          </p:cNvPr>
          <p:cNvGrpSpPr/>
          <p:nvPr/>
        </p:nvGrpSpPr>
        <p:grpSpPr>
          <a:xfrm>
            <a:off x="1028700" y="1028700"/>
            <a:ext cx="6668673" cy="8229600"/>
            <a:chOff x="0" y="0"/>
            <a:chExt cx="1269973" cy="156723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3AC2937-F807-76C2-F1DA-3E542B9C5EE9}"/>
                </a:ext>
              </a:extLst>
            </p:cNvPr>
            <p:cNvSpPr/>
            <p:nvPr/>
          </p:nvSpPr>
          <p:spPr>
            <a:xfrm>
              <a:off x="0" y="0"/>
              <a:ext cx="1269973" cy="1567234"/>
            </a:xfrm>
            <a:custGeom>
              <a:avLst/>
              <a:gdLst/>
              <a:ahLst/>
              <a:cxnLst/>
              <a:rect l="l" t="t" r="r" b="b"/>
              <a:pathLst>
                <a:path w="1269973" h="1567234">
                  <a:moveTo>
                    <a:pt x="0" y="0"/>
                  </a:moveTo>
                  <a:lnTo>
                    <a:pt x="1269973" y="0"/>
                  </a:lnTo>
                  <a:lnTo>
                    <a:pt x="1269973" y="1567234"/>
                  </a:lnTo>
                  <a:lnTo>
                    <a:pt x="0" y="1567234"/>
                  </a:lnTo>
                  <a:close/>
                </a:path>
              </a:pathLst>
            </a:custGeom>
            <a:blipFill>
              <a:blip r:embed="rId2"/>
              <a:stretch>
                <a:fillRect l="-42613" r="-42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0FD4DF4-F68A-085C-42C7-6586CDAB0773}"/>
              </a:ext>
            </a:extLst>
          </p:cNvPr>
          <p:cNvGrpSpPr/>
          <p:nvPr/>
        </p:nvGrpSpPr>
        <p:grpSpPr>
          <a:xfrm>
            <a:off x="6799590" y="1761635"/>
            <a:ext cx="1466777" cy="883974"/>
            <a:chOff x="0" y="0"/>
            <a:chExt cx="386312" cy="23281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C3595E5-3593-A5AB-559C-6D2B8FC31C9C}"/>
                </a:ext>
              </a:extLst>
            </p:cNvPr>
            <p:cNvSpPr/>
            <p:nvPr/>
          </p:nvSpPr>
          <p:spPr>
            <a:xfrm>
              <a:off x="0" y="0"/>
              <a:ext cx="386312" cy="232816"/>
            </a:xfrm>
            <a:custGeom>
              <a:avLst/>
              <a:gdLst/>
              <a:ahLst/>
              <a:cxnLst/>
              <a:rect l="l" t="t" r="r" b="b"/>
              <a:pathLst>
                <a:path w="386312" h="232816">
                  <a:moveTo>
                    <a:pt x="0" y="0"/>
                  </a:moveTo>
                  <a:lnTo>
                    <a:pt x="386312" y="0"/>
                  </a:lnTo>
                  <a:lnTo>
                    <a:pt x="386312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D98B9C3-9D58-D955-5A07-CF71B400F211}"/>
                </a:ext>
              </a:extLst>
            </p:cNvPr>
            <p:cNvSpPr txBox="1"/>
            <p:nvPr/>
          </p:nvSpPr>
          <p:spPr>
            <a:xfrm>
              <a:off x="0" y="-38100"/>
              <a:ext cx="386312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4BFB799-0474-BC7B-8D33-6956B0EE8500}"/>
              </a:ext>
            </a:extLst>
          </p:cNvPr>
          <p:cNvGrpSpPr/>
          <p:nvPr/>
        </p:nvGrpSpPr>
        <p:grpSpPr>
          <a:xfrm>
            <a:off x="9174989" y="1866900"/>
            <a:ext cx="644901" cy="587618"/>
            <a:chOff x="0" y="0"/>
            <a:chExt cx="169850" cy="154764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65AC749-C092-A88C-9045-D69E39AB7A10}"/>
                </a:ext>
              </a:extLst>
            </p:cNvPr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B134312-7B30-8AE9-56A1-4E8EDE1BBEE5}"/>
                </a:ext>
              </a:extLst>
            </p:cNvPr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BC39F7AF-99BC-F69B-7E55-9DD9C36B37D9}"/>
              </a:ext>
            </a:extLst>
          </p:cNvPr>
          <p:cNvSpPr txBox="1"/>
          <p:nvPr/>
        </p:nvSpPr>
        <p:spPr>
          <a:xfrm>
            <a:off x="10087340" y="1943100"/>
            <a:ext cx="477166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2A2A2A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Cloud Forensics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1D717F15-A90E-AD5F-F8EF-1817FEB79250}"/>
              </a:ext>
            </a:extLst>
          </p:cNvPr>
          <p:cNvSpPr txBox="1"/>
          <p:nvPr/>
        </p:nvSpPr>
        <p:spPr>
          <a:xfrm>
            <a:off x="9263866" y="2025454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</a:p>
        </p:txBody>
      </p:sp>
      <p:grpSp>
        <p:nvGrpSpPr>
          <p:cNvPr id="38" name="Group 38">
            <a:extLst>
              <a:ext uri="{FF2B5EF4-FFF2-40B4-BE49-F238E27FC236}">
                <a16:creationId xmlns:a16="http://schemas.microsoft.com/office/drawing/2014/main" id="{F67C80C0-B4E2-F72D-275F-5B5780351340}"/>
              </a:ext>
            </a:extLst>
          </p:cNvPr>
          <p:cNvGrpSpPr/>
          <p:nvPr/>
        </p:nvGrpSpPr>
        <p:grpSpPr>
          <a:xfrm>
            <a:off x="17935509" y="1761635"/>
            <a:ext cx="790567" cy="883974"/>
            <a:chOff x="0" y="0"/>
            <a:chExt cx="208215" cy="232816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760B1FDD-6B11-97D6-FF8F-9770DCC1A346}"/>
                </a:ext>
              </a:extLst>
            </p:cNvPr>
            <p:cNvSpPr/>
            <p:nvPr/>
          </p:nvSpPr>
          <p:spPr>
            <a:xfrm>
              <a:off x="0" y="0"/>
              <a:ext cx="208215" cy="232816"/>
            </a:xfrm>
            <a:custGeom>
              <a:avLst/>
              <a:gdLst/>
              <a:ahLst/>
              <a:cxnLst/>
              <a:rect l="l" t="t" r="r" b="b"/>
              <a:pathLst>
                <a:path w="208215" h="232816">
                  <a:moveTo>
                    <a:pt x="0" y="0"/>
                  </a:moveTo>
                  <a:lnTo>
                    <a:pt x="208215" y="0"/>
                  </a:lnTo>
                  <a:lnTo>
                    <a:pt x="208215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5981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F522AECE-DF09-369A-6936-955A054B0B15}"/>
                </a:ext>
              </a:extLst>
            </p:cNvPr>
            <p:cNvSpPr txBox="1"/>
            <p:nvPr/>
          </p:nvSpPr>
          <p:spPr>
            <a:xfrm>
              <a:off x="0" y="-38100"/>
              <a:ext cx="208215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87F69CF-04C5-D1D4-43FE-9297FE57B69B}"/>
              </a:ext>
            </a:extLst>
          </p:cNvPr>
          <p:cNvSpPr txBox="1"/>
          <p:nvPr/>
        </p:nvSpPr>
        <p:spPr>
          <a:xfrm>
            <a:off x="9110148" y="2820140"/>
            <a:ext cx="788245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Cloud Forensics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merupakan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bidang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relatif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baru dan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semakin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penting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seiring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meningkatnya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penggunaan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layanan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cloud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seperti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Google Drive, Dropbox, Amazon Web Services (AWS), Microsoft Azure, dan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layanan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email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berbasis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web. Dalam cloud forensics,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bukti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berada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satu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fisik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melainkan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tersebar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pusat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milik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penyedia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layanan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Investigasi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cloud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mencakup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File yang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diunggah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atau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diunduh</a:t>
            </a:r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aktivitas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pengguna</a:t>
            </a:r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Riwayat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akses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perubahan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Sinkronisasi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perangkat</a:t>
            </a:r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Tantangan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utama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cloud forensics adalah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masalah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yurisdiksi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hukum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akses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terbatas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multi-tenancy,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karena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satu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pengguna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berada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infrastruktur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pengguna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lain. Oleh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karena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itu, cloud forensics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membutuhkan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kerja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penyedia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layanan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pemahaman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hukum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lintas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negara.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5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1535</Words>
  <Application>Microsoft Office PowerPoint</Application>
  <PresentationFormat>Custom</PresentationFormat>
  <Paragraphs>192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Montserrat</vt:lpstr>
      <vt:lpstr>Montserrat Bold</vt:lpstr>
      <vt:lpstr>Calibri</vt:lpstr>
      <vt:lpstr>Open Sans</vt:lpstr>
      <vt:lpstr>Arial</vt:lpstr>
      <vt:lpstr>Open Sans 1</vt:lpstr>
      <vt:lpstr>Poppins Bold</vt:lpstr>
      <vt:lpstr>Open Sans 1 Bold</vt:lpstr>
      <vt:lpstr>Inter 1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SEM GENAP</dc:title>
  <cp:lastModifiedBy>rafika</cp:lastModifiedBy>
  <cp:revision>9</cp:revision>
  <dcterms:created xsi:type="dcterms:W3CDTF">2006-08-16T00:00:00Z</dcterms:created>
  <dcterms:modified xsi:type="dcterms:W3CDTF">2026-03-12T03:57:41Z</dcterms:modified>
  <dc:identifier>DAHAI3ZNoyM</dc:identifier>
</cp:coreProperties>
</file>