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804" r:id="rId1"/>
  </p:sldMasterIdLst>
  <p:notesMasterIdLst>
    <p:notesMasterId r:id="rId16"/>
  </p:notesMasterIdLst>
  <p:sldIdLst>
    <p:sldId id="256" r:id="rId2"/>
    <p:sldId id="338" r:id="rId3"/>
    <p:sldId id="344" r:id="rId4"/>
    <p:sldId id="339" r:id="rId5"/>
    <p:sldId id="340" r:id="rId6"/>
    <p:sldId id="355" r:id="rId7"/>
    <p:sldId id="356" r:id="rId8"/>
    <p:sldId id="346" r:id="rId9"/>
    <p:sldId id="357" r:id="rId10"/>
    <p:sldId id="341" r:id="rId11"/>
    <p:sldId id="358" r:id="rId12"/>
    <p:sldId id="351" r:id="rId13"/>
    <p:sldId id="350" r:id="rId14"/>
    <p:sldId id="343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0018" autoAdjust="0"/>
  </p:normalViewPr>
  <p:slideViewPr>
    <p:cSldViewPr snapToGrid="0" snapToObjects="1">
      <p:cViewPr varScale="1">
        <p:scale>
          <a:sx n="71" d="100"/>
          <a:sy n="71" d="100"/>
        </p:scale>
        <p:origin x="456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BCB43F-6B8E-3F40-AE03-53CEDE1D3B3B}" type="datetimeFigureOut">
              <a:rPr lang="en-US" smtClean="0"/>
              <a:t>3/12/2025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F66A9C-5E29-E94C-8D66-91F3BA8804C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7543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F66A9C-5E29-E94C-8D66-91F3BA8804C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21732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F66A9C-5E29-E94C-8D66-91F3BA8804C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413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08B9EBBA-996F-894A-B54A-D6246ED52CEA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95171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0204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17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548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961606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702609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00690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07539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001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6891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7165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3/12/2025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92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Algoritma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err="1" smtClean="0"/>
              <a:t>Pertemuan</a:t>
            </a:r>
            <a:r>
              <a:rPr lang="en-US" smtClean="0"/>
              <a:t> II.I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9823172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" y="0"/>
            <a:ext cx="11323320" cy="1249680"/>
          </a:xfrm>
        </p:spPr>
        <p:txBody>
          <a:bodyPr>
            <a:normAutofit/>
          </a:bodyPr>
          <a:lstStyle/>
          <a:p>
            <a:r>
              <a:rPr lang="en-US" sz="3100" dirty="0" smtClean="0"/>
              <a:t>     </a:t>
            </a:r>
            <a:r>
              <a:rPr lang="en-US" sz="3100" dirty="0" err="1" smtClean="0"/>
              <a:t>Kombinasi</a:t>
            </a:r>
            <a:r>
              <a:rPr lang="en-US" sz="3100" dirty="0" smtClean="0"/>
              <a:t> </a:t>
            </a:r>
            <a:r>
              <a:rPr lang="en-US" sz="3100" dirty="0" err="1" smtClean="0"/>
              <a:t>Struktur</a:t>
            </a:r>
            <a:r>
              <a:rPr lang="en-US" sz="3100" dirty="0" smtClean="0"/>
              <a:t> </a:t>
            </a:r>
            <a:r>
              <a:rPr lang="en-US" sz="3100" dirty="0" err="1"/>
              <a:t>Sekuensial</a:t>
            </a:r>
            <a:r>
              <a:rPr lang="en-US" sz="3100" dirty="0"/>
              <a:t> </a:t>
            </a:r>
            <a:r>
              <a:rPr lang="en-US" sz="3100" dirty="0" smtClean="0"/>
              <a:t>, </a:t>
            </a:r>
            <a:r>
              <a:rPr lang="en-US" sz="3100" dirty="0" err="1" smtClean="0"/>
              <a:t>Seleksi</a:t>
            </a:r>
            <a:r>
              <a:rPr lang="en-US" sz="3100" dirty="0" smtClean="0"/>
              <a:t> </a:t>
            </a:r>
            <a:r>
              <a:rPr lang="en-US" sz="3100" dirty="0" err="1" smtClean="0"/>
              <a:t>dan</a:t>
            </a:r>
            <a:r>
              <a:rPr lang="en-US" sz="3100" dirty="0" smtClean="0"/>
              <a:t> </a:t>
            </a:r>
            <a:r>
              <a:rPr lang="en-US" sz="3100" dirty="0" err="1" smtClean="0"/>
              <a:t>Perulangan</a:t>
            </a:r>
            <a:r>
              <a:rPr lang="en-US" sz="3100" dirty="0" smtClean="0"/>
              <a:t> 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0198" t="43236" r="21982" b="19576"/>
          <a:stretch/>
        </p:blipFill>
        <p:spPr>
          <a:xfrm>
            <a:off x="1082040" y="1097280"/>
            <a:ext cx="10038654" cy="438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8980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14663"/>
            <a:ext cx="9692640" cy="563154"/>
          </a:xfrm>
        </p:spPr>
        <p:txBody>
          <a:bodyPr>
            <a:normAutofit/>
          </a:bodyPr>
          <a:lstStyle/>
          <a:p>
            <a:r>
              <a:rPr lang="en-US" sz="3200" b="1" dirty="0" err="1" smtClean="0"/>
              <a:t>Algoritma</a:t>
            </a:r>
            <a:r>
              <a:rPr lang="en-US" sz="3200" b="1" dirty="0" smtClean="0"/>
              <a:t> 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282" y="899885"/>
            <a:ext cx="9218603" cy="5500915"/>
          </a:xfrm>
        </p:spPr>
        <p:txBody>
          <a:bodyPr>
            <a:noAutofit/>
          </a:bodyPr>
          <a:lstStyle/>
          <a:p>
            <a:pPr>
              <a:lnSpc>
                <a:spcPct val="170000"/>
              </a:lnSpc>
            </a:pPr>
            <a:r>
              <a:rPr lang="en-US" sz="1600" dirty="0" smtClean="0"/>
              <a:t>1. </a:t>
            </a:r>
            <a:r>
              <a:rPr lang="en-US" sz="1600" dirty="0" err="1" smtClean="0"/>
              <a:t>Mulai</a:t>
            </a:r>
            <a:r>
              <a:rPr lang="en-US" sz="1600" dirty="0" smtClean="0"/>
              <a:t> </a:t>
            </a:r>
          </a:p>
          <a:p>
            <a:pPr>
              <a:lnSpc>
                <a:spcPct val="120000"/>
              </a:lnSpc>
            </a:pPr>
            <a:r>
              <a:rPr lang="en-US" sz="1600" dirty="0" smtClean="0"/>
              <a:t>2. </a:t>
            </a:r>
            <a:r>
              <a:rPr lang="en-US" sz="1600" dirty="0" err="1" smtClean="0"/>
              <a:t>Definisikan</a:t>
            </a:r>
            <a:r>
              <a:rPr lang="en-US" sz="1600" dirty="0" smtClean="0"/>
              <a:t> </a:t>
            </a:r>
            <a:r>
              <a:rPr lang="en-US" sz="1600" dirty="0" err="1" smtClean="0"/>
              <a:t>nilai</a:t>
            </a:r>
            <a:r>
              <a:rPr lang="en-US" sz="1600" dirty="0" smtClean="0"/>
              <a:t>, </a:t>
            </a:r>
            <a:r>
              <a:rPr lang="en-US" sz="1600" dirty="0" err="1" smtClean="0"/>
              <a:t>bil</a:t>
            </a:r>
            <a:r>
              <a:rPr lang="en-US" sz="1600" dirty="0" smtClean="0"/>
              <a:t> = 1</a:t>
            </a:r>
          </a:p>
          <a:p>
            <a:pPr>
              <a:lnSpc>
                <a:spcPct val="120000"/>
              </a:lnSpc>
            </a:pPr>
            <a:r>
              <a:rPr lang="en-US" sz="1600" dirty="0" smtClean="0"/>
              <a:t>3. </a:t>
            </a:r>
            <a:r>
              <a:rPr lang="en-US" sz="1600" dirty="0" err="1" smtClean="0"/>
              <a:t>Periksa</a:t>
            </a:r>
            <a:r>
              <a:rPr lang="en-US" sz="1600" dirty="0" smtClean="0"/>
              <a:t>, </a:t>
            </a:r>
            <a:r>
              <a:rPr lang="en-US" sz="1600" dirty="0" err="1" smtClean="0"/>
              <a:t>apakah</a:t>
            </a:r>
            <a:r>
              <a:rPr lang="en-US" sz="1600" dirty="0"/>
              <a:t> </a:t>
            </a:r>
            <a:r>
              <a:rPr lang="en-US" sz="1600" dirty="0" err="1" smtClean="0"/>
              <a:t>nilai</a:t>
            </a:r>
            <a:r>
              <a:rPr lang="en-US" sz="1600" dirty="0" smtClean="0"/>
              <a:t> </a:t>
            </a:r>
            <a:r>
              <a:rPr lang="en-US" sz="1600" dirty="0" err="1" smtClean="0"/>
              <a:t>bil</a:t>
            </a:r>
            <a:r>
              <a:rPr lang="en-US" sz="1600" dirty="0" smtClean="0"/>
              <a:t> &lt; = 10? 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 smtClean="0"/>
              <a:t>      3.1 </a:t>
            </a:r>
            <a:r>
              <a:rPr lang="en-US" sz="1600" dirty="0" err="1" smtClean="0"/>
              <a:t>Jika</a:t>
            </a:r>
            <a:r>
              <a:rPr lang="en-US" sz="1600" dirty="0" smtClean="0"/>
              <a:t> </a:t>
            </a:r>
            <a:r>
              <a:rPr lang="en-US" sz="1600" dirty="0" err="1" smtClean="0"/>
              <a:t>jawaban</a:t>
            </a:r>
            <a:r>
              <a:rPr lang="en-US" sz="1600" dirty="0" smtClean="0"/>
              <a:t> = </a:t>
            </a:r>
            <a:r>
              <a:rPr lang="en-US" sz="1600" dirty="0" err="1" smtClean="0"/>
              <a:t>iya</a:t>
            </a:r>
            <a:r>
              <a:rPr lang="en-US" sz="1600" dirty="0" smtClean="0"/>
              <a:t>, </a:t>
            </a:r>
            <a:r>
              <a:rPr lang="en-US" sz="1600" dirty="0" err="1" smtClean="0"/>
              <a:t>maka</a:t>
            </a:r>
            <a:r>
              <a:rPr lang="en-US" sz="1600" dirty="0" smtClean="0"/>
              <a:t>  </a:t>
            </a:r>
            <a:r>
              <a:rPr lang="en-US" sz="1600" dirty="0" err="1" smtClean="0"/>
              <a:t>Periksa</a:t>
            </a:r>
            <a:r>
              <a:rPr lang="en-US" sz="1600" dirty="0" smtClean="0"/>
              <a:t> </a:t>
            </a:r>
            <a:r>
              <a:rPr lang="en-US" sz="1600" dirty="0" err="1" smtClean="0"/>
              <a:t>apakah</a:t>
            </a:r>
            <a:r>
              <a:rPr lang="en-US" sz="1600" dirty="0" smtClean="0"/>
              <a:t> </a:t>
            </a:r>
            <a:r>
              <a:rPr lang="en-US" sz="1600" dirty="0" err="1" smtClean="0"/>
              <a:t>bil</a:t>
            </a:r>
            <a:r>
              <a:rPr lang="en-US" sz="1600" dirty="0" smtClean="0"/>
              <a:t> ≠ 5?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</a:t>
            </a:r>
            <a:r>
              <a:rPr lang="en-US" sz="1600" dirty="0"/>
              <a:t> 3.1.1 </a:t>
            </a:r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err="1"/>
              <a:t>jawaban</a:t>
            </a:r>
            <a:r>
              <a:rPr lang="en-US" sz="1600" dirty="0"/>
              <a:t> = </a:t>
            </a:r>
            <a:r>
              <a:rPr lang="en-US" sz="1600" dirty="0" err="1"/>
              <a:t>iya</a:t>
            </a:r>
            <a:r>
              <a:rPr lang="en-US" sz="1600" dirty="0"/>
              <a:t>, </a:t>
            </a:r>
            <a:r>
              <a:rPr lang="en-US" sz="1600" dirty="0" err="1"/>
              <a:t>Tampilkan</a:t>
            </a:r>
            <a:r>
              <a:rPr lang="en-US" sz="1600" dirty="0"/>
              <a:t> </a:t>
            </a:r>
            <a:r>
              <a:rPr lang="en-US" sz="1600" dirty="0" err="1"/>
              <a:t>bil</a:t>
            </a:r>
            <a:r>
              <a:rPr lang="en-US" sz="1600" dirty="0"/>
              <a:t> x </a:t>
            </a:r>
            <a:r>
              <a:rPr lang="en-US" sz="1600" dirty="0" err="1"/>
              <a:t>bil</a:t>
            </a:r>
            <a:r>
              <a:rPr lang="en-US" sz="1600" dirty="0"/>
              <a:t> </a:t>
            </a:r>
            <a:endParaRPr lang="en-US" sz="1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 </a:t>
            </a:r>
            <a:r>
              <a:rPr lang="en-US" sz="1600" dirty="0"/>
              <a:t>3.1.2 </a:t>
            </a:r>
            <a:r>
              <a:rPr lang="en-US" sz="1600" dirty="0" err="1"/>
              <a:t>Jika</a:t>
            </a:r>
            <a:r>
              <a:rPr lang="en-US" sz="1600" dirty="0"/>
              <a:t> </a:t>
            </a:r>
            <a:r>
              <a:rPr lang="en-US" sz="1600" dirty="0" err="1"/>
              <a:t>jawaban</a:t>
            </a:r>
            <a:r>
              <a:rPr lang="en-US" sz="1600" dirty="0"/>
              <a:t> = </a:t>
            </a:r>
            <a:r>
              <a:rPr lang="en-US" sz="1600" dirty="0" err="1"/>
              <a:t>tidak</a:t>
            </a:r>
            <a:r>
              <a:rPr lang="en-US" sz="1600" dirty="0"/>
              <a:t>, </a:t>
            </a:r>
            <a:r>
              <a:rPr lang="en-US" sz="1600" dirty="0" err="1"/>
              <a:t>ke</a:t>
            </a:r>
            <a:r>
              <a:rPr lang="en-US" sz="1600" dirty="0"/>
              <a:t> </a:t>
            </a:r>
            <a:r>
              <a:rPr lang="en-US" sz="1600" dirty="0" err="1"/>
              <a:t>langkah</a:t>
            </a:r>
            <a:r>
              <a:rPr lang="en-US" sz="1600" dirty="0"/>
              <a:t> </a:t>
            </a:r>
            <a:r>
              <a:rPr lang="en-US" sz="1600" dirty="0" err="1"/>
              <a:t>nomor</a:t>
            </a:r>
            <a:r>
              <a:rPr lang="en-US" sz="1600" dirty="0"/>
              <a:t> 4 </a:t>
            </a:r>
            <a:endParaRPr lang="en-US" sz="1600" dirty="0" smtClean="0"/>
          </a:p>
          <a:p>
            <a:pPr marL="0" indent="0">
              <a:lnSpc>
                <a:spcPct val="120000"/>
              </a:lnSpc>
              <a:buNone/>
            </a:pPr>
            <a:r>
              <a:rPr lang="en-US" sz="1600" dirty="0"/>
              <a:t> </a:t>
            </a:r>
            <a:r>
              <a:rPr lang="en-US" sz="1600" dirty="0" smtClean="0"/>
              <a:t>     3.2 </a:t>
            </a:r>
            <a:r>
              <a:rPr lang="en-US" sz="1600" dirty="0" err="1" smtClean="0"/>
              <a:t>Jika</a:t>
            </a:r>
            <a:r>
              <a:rPr lang="en-US" sz="1600" dirty="0" smtClean="0"/>
              <a:t> </a:t>
            </a:r>
            <a:r>
              <a:rPr lang="en-US" sz="1600" dirty="0" err="1" smtClean="0"/>
              <a:t>jawaban</a:t>
            </a:r>
            <a:r>
              <a:rPr lang="en-US" sz="1600" dirty="0" smtClean="0"/>
              <a:t> = </a:t>
            </a:r>
            <a:r>
              <a:rPr lang="en-US" sz="1600" dirty="0" err="1" smtClean="0"/>
              <a:t>tidak,Lanjut</a:t>
            </a:r>
            <a:r>
              <a:rPr lang="en-US" sz="1600" dirty="0" smtClean="0"/>
              <a:t> </a:t>
            </a:r>
            <a:r>
              <a:rPr lang="en-US" sz="1600" dirty="0" err="1" smtClean="0"/>
              <a:t>ke</a:t>
            </a:r>
            <a:r>
              <a:rPr lang="en-US" sz="1600" dirty="0" smtClean="0"/>
              <a:t> </a:t>
            </a:r>
            <a:r>
              <a:rPr lang="en-US" sz="1600" dirty="0" err="1" smtClean="0"/>
              <a:t>langkah</a:t>
            </a:r>
            <a:r>
              <a:rPr lang="en-US" sz="1600" dirty="0" smtClean="0"/>
              <a:t> </a:t>
            </a:r>
            <a:r>
              <a:rPr lang="en-US" sz="1600" dirty="0" err="1" smtClean="0"/>
              <a:t>nomor</a:t>
            </a:r>
            <a:r>
              <a:rPr lang="en-US" sz="1600" dirty="0" smtClean="0"/>
              <a:t> 6 (</a:t>
            </a:r>
            <a:r>
              <a:rPr lang="en-US" sz="1600" dirty="0" err="1" smtClean="0"/>
              <a:t>Selesai</a:t>
            </a:r>
            <a:r>
              <a:rPr lang="en-US" sz="1600" dirty="0"/>
              <a:t>)</a:t>
            </a:r>
            <a:r>
              <a:rPr lang="en-US" sz="1600" dirty="0" smtClean="0"/>
              <a:t> </a:t>
            </a:r>
          </a:p>
          <a:p>
            <a:pPr>
              <a:lnSpc>
                <a:spcPct val="170000"/>
              </a:lnSpc>
            </a:pPr>
            <a:r>
              <a:rPr lang="en-US" sz="1600" dirty="0" smtClean="0"/>
              <a:t>4. </a:t>
            </a:r>
            <a:r>
              <a:rPr lang="en-US" sz="1600" dirty="0" err="1" smtClean="0"/>
              <a:t>Beri</a:t>
            </a:r>
            <a:r>
              <a:rPr lang="en-US" sz="1600" dirty="0" smtClean="0"/>
              <a:t> </a:t>
            </a:r>
            <a:r>
              <a:rPr lang="en-US" sz="1600" dirty="0" err="1" smtClean="0"/>
              <a:t>nilai</a:t>
            </a:r>
            <a:r>
              <a:rPr lang="en-US" sz="1600" dirty="0" smtClean="0"/>
              <a:t> </a:t>
            </a:r>
            <a:r>
              <a:rPr lang="en-US" sz="1600" dirty="0" err="1" smtClean="0"/>
              <a:t>bilangan</a:t>
            </a:r>
            <a:r>
              <a:rPr lang="en-US" sz="1600" dirty="0" smtClean="0"/>
              <a:t>, </a:t>
            </a:r>
            <a:r>
              <a:rPr lang="en-US" sz="1600" dirty="0" err="1" smtClean="0"/>
              <a:t>bil</a:t>
            </a:r>
            <a:r>
              <a:rPr lang="en-US" sz="1600" dirty="0" smtClean="0"/>
              <a:t> = </a:t>
            </a:r>
            <a:r>
              <a:rPr lang="en-US" sz="1600" dirty="0" err="1" smtClean="0"/>
              <a:t>bil</a:t>
            </a:r>
            <a:r>
              <a:rPr lang="en-US" sz="1600" dirty="0" smtClean="0"/>
              <a:t> +1</a:t>
            </a:r>
          </a:p>
          <a:p>
            <a:pPr>
              <a:lnSpc>
                <a:spcPct val="170000"/>
              </a:lnSpc>
            </a:pPr>
            <a:r>
              <a:rPr lang="en-US" sz="1600" dirty="0" smtClean="0"/>
              <a:t>5. </a:t>
            </a:r>
            <a:r>
              <a:rPr lang="en-US" sz="1600" dirty="0" err="1" smtClean="0"/>
              <a:t>Kembali</a:t>
            </a:r>
            <a:r>
              <a:rPr lang="en-US" sz="1600" dirty="0" smtClean="0"/>
              <a:t> </a:t>
            </a:r>
            <a:r>
              <a:rPr lang="en-US" sz="1600" dirty="0" err="1" smtClean="0"/>
              <a:t>ke</a:t>
            </a:r>
            <a:r>
              <a:rPr lang="en-US" sz="1600" dirty="0" smtClean="0"/>
              <a:t> </a:t>
            </a:r>
            <a:r>
              <a:rPr lang="en-US" sz="1600" dirty="0" err="1" smtClean="0"/>
              <a:t>langkah</a:t>
            </a:r>
            <a:r>
              <a:rPr lang="en-US" sz="1600" dirty="0" smtClean="0"/>
              <a:t> </a:t>
            </a:r>
            <a:r>
              <a:rPr lang="en-US" sz="1600" dirty="0" err="1" smtClean="0"/>
              <a:t>nomor</a:t>
            </a:r>
            <a:r>
              <a:rPr lang="en-US" sz="1600" dirty="0" smtClean="0"/>
              <a:t> 3</a:t>
            </a:r>
          </a:p>
          <a:p>
            <a:pPr>
              <a:lnSpc>
                <a:spcPct val="170000"/>
              </a:lnSpc>
            </a:pPr>
            <a:r>
              <a:rPr lang="en-US" sz="1600" dirty="0" smtClean="0"/>
              <a:t>6. </a:t>
            </a:r>
            <a:r>
              <a:rPr lang="en-US" sz="1600" dirty="0" err="1" smtClean="0"/>
              <a:t>Selesai</a:t>
            </a:r>
            <a:r>
              <a:rPr lang="en-US" sz="1600" dirty="0" smtClean="0"/>
              <a:t> </a:t>
            </a:r>
          </a:p>
          <a:p>
            <a:pPr>
              <a:lnSpc>
                <a:spcPct val="170000"/>
              </a:lnSpc>
            </a:pPr>
            <a:r>
              <a:rPr lang="en-US" sz="1600" dirty="0"/>
              <a:t> </a:t>
            </a:r>
            <a:r>
              <a:rPr lang="en-US" sz="1600" dirty="0" smtClean="0"/>
              <a:t>                                         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79771" y="365760"/>
            <a:ext cx="5312229" cy="4609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336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Referensi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smtClean="0"/>
              <a:t>I </a:t>
            </a:r>
            <a:r>
              <a:rPr lang="en-US" dirty="0"/>
              <a:t>Made Joni </a:t>
            </a:r>
            <a:r>
              <a:rPr lang="en-US" dirty="0" err="1"/>
              <a:t>dan</a:t>
            </a:r>
            <a:r>
              <a:rPr lang="en-US" dirty="0"/>
              <a:t> Budi </a:t>
            </a:r>
            <a:r>
              <a:rPr lang="en-US" dirty="0" err="1"/>
              <a:t>Rahardjo</a:t>
            </a:r>
            <a:r>
              <a:rPr lang="en-US" dirty="0"/>
              <a:t>. 2006. Cara </a:t>
            </a:r>
            <a:r>
              <a:rPr lang="en-US" dirty="0" err="1"/>
              <a:t>Mudah</a:t>
            </a:r>
            <a:r>
              <a:rPr lang="en-US" dirty="0"/>
              <a:t> </a:t>
            </a:r>
            <a:r>
              <a:rPr lang="en-US" dirty="0" err="1"/>
              <a:t>Mempelajari</a:t>
            </a:r>
            <a:r>
              <a:rPr lang="en-US" dirty="0"/>
              <a:t> </a:t>
            </a:r>
            <a:r>
              <a:rPr lang="en-US" dirty="0" err="1"/>
              <a:t>Pemrograman</a:t>
            </a:r>
            <a:r>
              <a:rPr lang="en-US" dirty="0"/>
              <a:t> C &amp; </a:t>
            </a:r>
            <a:r>
              <a:rPr lang="en-US" dirty="0" err="1"/>
              <a:t>Implementasinya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8692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379828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Tugas</a:t>
            </a:r>
            <a:r>
              <a:rPr lang="en-US" sz="2800" dirty="0" smtClean="0"/>
              <a:t> 5 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1183" y="844061"/>
            <a:ext cx="9622300" cy="589436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1400" dirty="0" err="1" smtClean="0"/>
              <a:t>Buatlah</a:t>
            </a:r>
            <a:r>
              <a:rPr lang="en-US" sz="1400" dirty="0" smtClean="0"/>
              <a:t>  2 </a:t>
            </a:r>
            <a:r>
              <a:rPr lang="en-US" sz="1400" dirty="0" err="1" smtClean="0"/>
              <a:t>Algoritma</a:t>
            </a:r>
            <a:r>
              <a:rPr lang="en-US" sz="1400" dirty="0" smtClean="0"/>
              <a:t>, Flowchart </a:t>
            </a:r>
            <a:r>
              <a:rPr lang="en-US" sz="1400" dirty="0" err="1" smtClean="0"/>
              <a:t>dan</a:t>
            </a:r>
            <a:r>
              <a:rPr lang="en-US" sz="1400" dirty="0" smtClean="0"/>
              <a:t> Pseudocode  yang  </a:t>
            </a:r>
            <a:r>
              <a:rPr lang="en-US" sz="1400" dirty="0" err="1" smtClean="0"/>
              <a:t>menggunakan</a:t>
            </a:r>
            <a:r>
              <a:rPr lang="en-US" sz="1400" dirty="0" smtClean="0"/>
              <a:t> </a:t>
            </a:r>
            <a:r>
              <a:rPr lang="en-US" sz="1400" dirty="0" err="1" smtClean="0"/>
              <a:t>kombinasi</a:t>
            </a:r>
            <a:r>
              <a:rPr lang="en-US" sz="1400" dirty="0" smtClean="0"/>
              <a:t> </a:t>
            </a:r>
            <a:r>
              <a:rPr lang="en-US" sz="1400" dirty="0" err="1" smtClean="0"/>
              <a:t>struktur</a:t>
            </a:r>
            <a:r>
              <a:rPr lang="en-US" sz="1400" dirty="0"/>
              <a:t> </a:t>
            </a:r>
            <a:r>
              <a:rPr lang="en-US" sz="1400" dirty="0" err="1" smtClean="0"/>
              <a:t>dasar</a:t>
            </a:r>
            <a:r>
              <a:rPr lang="en-US" sz="1400" dirty="0" smtClean="0"/>
              <a:t> </a:t>
            </a:r>
          </a:p>
          <a:p>
            <a:pPr marL="0" indent="0">
              <a:buNone/>
            </a:pPr>
            <a:r>
              <a:rPr lang="en-US" sz="1400" b="1" dirty="0" smtClean="0"/>
              <a:t>File yang </a:t>
            </a:r>
            <a:r>
              <a:rPr lang="en-US" sz="1400" b="1" dirty="0" err="1" smtClean="0"/>
              <a:t>dikumpulkan</a:t>
            </a:r>
            <a:r>
              <a:rPr lang="en-US" sz="1400" b="1" dirty="0" smtClean="0"/>
              <a:t> :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400" dirty="0" smtClean="0"/>
              <a:t>2. </a:t>
            </a:r>
            <a:r>
              <a:rPr lang="en-US" sz="1400" dirty="0" err="1" smtClean="0"/>
              <a:t>Soal</a:t>
            </a:r>
            <a:r>
              <a:rPr lang="en-US" sz="1400" dirty="0" smtClean="0"/>
              <a:t> </a:t>
            </a:r>
            <a:r>
              <a:rPr lang="en-US" sz="1400" dirty="0" err="1" smtClean="0"/>
              <a:t>kombinasi</a:t>
            </a:r>
            <a:r>
              <a:rPr lang="en-US" sz="1400" dirty="0" smtClean="0"/>
              <a:t> </a:t>
            </a:r>
            <a:r>
              <a:rPr lang="en-US" sz="1400" dirty="0" err="1" smtClean="0"/>
              <a:t>struktur</a:t>
            </a:r>
            <a:r>
              <a:rPr lang="en-US" sz="1400" dirty="0" smtClean="0"/>
              <a:t> </a:t>
            </a:r>
            <a:r>
              <a:rPr lang="en-US" sz="1400" dirty="0" err="1" smtClean="0"/>
              <a:t>dasar</a:t>
            </a:r>
            <a:r>
              <a:rPr lang="en-US" sz="1400" dirty="0" smtClean="0"/>
              <a:t> , 2 </a:t>
            </a:r>
            <a:r>
              <a:rPr lang="en-US" sz="1400" dirty="0" err="1" smtClean="0"/>
              <a:t>Algoritma</a:t>
            </a:r>
            <a:r>
              <a:rPr lang="en-US" sz="1400" dirty="0" smtClean="0"/>
              <a:t> ,2 Flowchart, 2 Pseudocode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n-US" sz="1400" dirty="0" smtClean="0"/>
              <a:t>File Raptor </a:t>
            </a:r>
          </a:p>
          <a:p>
            <a:pPr marL="0" indent="0">
              <a:buNone/>
            </a:pPr>
            <a:r>
              <a:rPr lang="en-US" sz="1400" b="1" dirty="0" smtClean="0"/>
              <a:t>Format </a:t>
            </a:r>
            <a:r>
              <a:rPr lang="en-US" sz="1400" b="1" dirty="0" err="1" smtClean="0"/>
              <a:t>penulisan</a:t>
            </a:r>
            <a:r>
              <a:rPr lang="en-US" sz="1400" b="1" dirty="0" smtClean="0"/>
              <a:t> :</a:t>
            </a:r>
          </a:p>
          <a:p>
            <a:pPr marL="0" indent="0">
              <a:buNone/>
            </a:pPr>
            <a:r>
              <a:rPr lang="en-US" sz="1400" dirty="0" smtClean="0"/>
              <a:t>1 a </a:t>
            </a:r>
            <a:r>
              <a:rPr lang="en-US" sz="1400" dirty="0" err="1" smtClean="0"/>
              <a:t>Soal</a:t>
            </a:r>
            <a:r>
              <a:rPr lang="en-US" sz="1400" dirty="0" smtClean="0"/>
              <a:t> </a:t>
            </a:r>
          </a:p>
          <a:p>
            <a:pPr marL="0" indent="0">
              <a:buNone/>
            </a:pPr>
            <a:r>
              <a:rPr lang="en-US" sz="1400" dirty="0"/>
              <a:t> </a:t>
            </a:r>
            <a:r>
              <a:rPr lang="en-US" sz="1400" dirty="0" smtClean="0"/>
              <a:t>  b. </a:t>
            </a:r>
            <a:r>
              <a:rPr lang="en-US" sz="1400" dirty="0" err="1" smtClean="0"/>
              <a:t>Algoritma</a:t>
            </a:r>
            <a:r>
              <a:rPr lang="en-US" sz="1400" dirty="0" smtClean="0"/>
              <a:t> </a:t>
            </a:r>
          </a:p>
          <a:p>
            <a:pPr marL="0" indent="0">
              <a:buNone/>
            </a:pPr>
            <a:r>
              <a:rPr lang="en-US" sz="1400" dirty="0"/>
              <a:t> </a:t>
            </a:r>
            <a:r>
              <a:rPr lang="en-US" sz="1400" dirty="0" smtClean="0"/>
              <a:t>  c Flowchart </a:t>
            </a:r>
          </a:p>
          <a:p>
            <a:pPr marL="0" indent="0">
              <a:buNone/>
            </a:pPr>
            <a:r>
              <a:rPr lang="en-US" sz="1400" dirty="0"/>
              <a:t> </a:t>
            </a:r>
            <a:r>
              <a:rPr lang="en-US" sz="1400" dirty="0" smtClean="0"/>
              <a:t>  </a:t>
            </a:r>
            <a:r>
              <a:rPr lang="en-US" sz="1400" dirty="0" err="1" smtClean="0"/>
              <a:t>d.Pseudocode</a:t>
            </a:r>
            <a:r>
              <a:rPr lang="en-US" sz="1400" dirty="0" smtClean="0"/>
              <a:t> </a:t>
            </a:r>
          </a:p>
          <a:p>
            <a:pPr marL="0" indent="0">
              <a:buNone/>
            </a:pPr>
            <a:r>
              <a:rPr lang="en-US" sz="1400" dirty="0" smtClean="0"/>
              <a:t>2. a </a:t>
            </a:r>
            <a:r>
              <a:rPr lang="en-US" sz="1400" dirty="0" err="1" smtClean="0"/>
              <a:t>Soal</a:t>
            </a:r>
            <a:r>
              <a:rPr lang="en-US" sz="1400" dirty="0" smtClean="0"/>
              <a:t> </a:t>
            </a:r>
          </a:p>
          <a:p>
            <a:pPr marL="0" indent="0">
              <a:buNone/>
            </a:pPr>
            <a:r>
              <a:rPr lang="en-US" sz="1400" dirty="0" smtClean="0"/>
              <a:t>    </a:t>
            </a:r>
            <a:r>
              <a:rPr lang="en-US" sz="1400" dirty="0"/>
              <a:t>b. </a:t>
            </a:r>
            <a:r>
              <a:rPr lang="en-US" sz="1400" dirty="0" err="1"/>
              <a:t>Algoritma</a:t>
            </a:r>
            <a:r>
              <a:rPr lang="en-US" sz="1400" dirty="0"/>
              <a:t> </a:t>
            </a:r>
          </a:p>
          <a:p>
            <a:pPr marL="0" indent="0">
              <a:buNone/>
            </a:pPr>
            <a:r>
              <a:rPr lang="en-US" sz="1400" dirty="0"/>
              <a:t>  </a:t>
            </a:r>
            <a:r>
              <a:rPr lang="en-US" sz="1400" dirty="0" smtClean="0"/>
              <a:t>  c </a:t>
            </a:r>
            <a:r>
              <a:rPr lang="en-US" sz="1400" dirty="0"/>
              <a:t>Flowchart </a:t>
            </a:r>
          </a:p>
          <a:p>
            <a:pPr marL="0" indent="0">
              <a:buNone/>
            </a:pPr>
            <a:r>
              <a:rPr lang="en-US" sz="1400" dirty="0"/>
              <a:t>   </a:t>
            </a:r>
            <a:r>
              <a:rPr lang="en-US" sz="1400" dirty="0" smtClean="0"/>
              <a:t> </a:t>
            </a:r>
            <a:r>
              <a:rPr lang="en-US" sz="1400" dirty="0" err="1" smtClean="0"/>
              <a:t>d.Pseudocode</a:t>
            </a:r>
            <a:r>
              <a:rPr lang="en-US" sz="1400" dirty="0" smtClean="0"/>
              <a:t> </a:t>
            </a:r>
            <a:br>
              <a:rPr lang="en-US" sz="1400" dirty="0" smtClean="0"/>
            </a:br>
            <a:r>
              <a:rPr lang="en-US" sz="1400" dirty="0" smtClean="0"/>
              <a:t>                                       </a:t>
            </a:r>
            <a:r>
              <a:rPr lang="en-US" sz="1400" dirty="0" err="1" smtClean="0"/>
              <a:t>Dalam</a:t>
            </a:r>
            <a:r>
              <a:rPr lang="en-US" sz="1400" dirty="0" smtClean="0"/>
              <a:t> file .doc, flowchart </a:t>
            </a:r>
            <a:r>
              <a:rPr lang="en-US" sz="1400" dirty="0" err="1" smtClean="0"/>
              <a:t>menggunakan</a:t>
            </a:r>
            <a:r>
              <a:rPr lang="en-US" sz="1400" dirty="0" smtClean="0"/>
              <a:t> raptor , NPM_Nama_Tugas</a:t>
            </a:r>
            <a:r>
              <a:rPr lang="en-US" sz="1400" dirty="0"/>
              <a:t>5</a:t>
            </a:r>
          </a:p>
          <a:p>
            <a:pPr marL="0" indent="0">
              <a:buNone/>
            </a:pPr>
            <a:r>
              <a:rPr lang="en-US" sz="1400" b="1" dirty="0" smtClean="0"/>
              <a:t>                                            </a:t>
            </a:r>
            <a:r>
              <a:rPr lang="en-US" sz="1400" b="1" err="1" smtClean="0"/>
              <a:t>Dikumpulkan</a:t>
            </a:r>
            <a:r>
              <a:rPr lang="en-US" sz="1400" b="1" smtClean="0"/>
              <a:t> </a:t>
            </a:r>
            <a:r>
              <a:rPr lang="en-US" sz="1400" b="1" smtClean="0"/>
              <a:t>19 Maret </a:t>
            </a:r>
            <a:r>
              <a:rPr lang="en-US" sz="1400" b="1" smtClean="0"/>
              <a:t>2025 – 23.59 </a:t>
            </a:r>
            <a:endParaRPr lang="en-US" sz="1400" b="1" dirty="0" smtClean="0"/>
          </a:p>
          <a:p>
            <a:pPr marL="0" indent="0">
              <a:buNone/>
            </a:pP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089374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9753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0" y="-465399"/>
            <a:ext cx="11016121" cy="6580682"/>
          </a:xfrm>
        </p:spPr>
        <p:txBody>
          <a:bodyPr/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smtClean="0"/>
              <a:t>                                                  </a:t>
            </a:r>
            <a:r>
              <a:rPr lang="en-US" b="1" dirty="0" smtClean="0">
                <a:sym typeface="Wingdings" panose="05000000000000000000" pitchFamily="2" charset="2"/>
              </a:rPr>
              <a:t>         </a:t>
            </a:r>
            <a:r>
              <a:rPr lang="en-US" b="1" dirty="0" err="1" smtClean="0">
                <a:sym typeface="Wingdings" panose="05000000000000000000" pitchFamily="2" charset="2"/>
              </a:rPr>
              <a:t>Sekuensial</a:t>
            </a:r>
            <a:r>
              <a:rPr lang="en-US" b="1" dirty="0" smtClean="0">
                <a:sym typeface="Wingdings" panose="05000000000000000000" pitchFamily="2" charset="2"/>
              </a:rPr>
              <a:t> </a:t>
            </a:r>
            <a:endParaRPr lang="en-US" b="1" dirty="0" smtClean="0"/>
          </a:p>
          <a:p>
            <a:pPr>
              <a:buFont typeface="Wingdings" panose="05000000000000000000" pitchFamily="2" charset="2"/>
              <a:buChar char="à"/>
            </a:pPr>
            <a:endParaRPr lang="en-US" b="1" dirty="0" smtClean="0"/>
          </a:p>
          <a:p>
            <a:pPr marL="0" indent="0">
              <a:buNone/>
            </a:pPr>
            <a:endParaRPr lang="en-US" b="1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en-US" b="1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r>
              <a:rPr lang="en-US" b="1" dirty="0" smtClean="0">
                <a:sym typeface="Wingdings" panose="05000000000000000000" pitchFamily="2" charset="2"/>
              </a:rPr>
              <a:t>    </a:t>
            </a:r>
            <a:r>
              <a:rPr lang="en-US" b="1" dirty="0" err="1" smtClean="0"/>
              <a:t>Seleksi</a:t>
            </a:r>
            <a:r>
              <a:rPr lang="en-US" b="1" dirty="0" smtClean="0"/>
              <a:t> / </a:t>
            </a:r>
            <a:r>
              <a:rPr lang="en-US" b="1" dirty="0" err="1" smtClean="0"/>
              <a:t>Percabangan</a:t>
            </a:r>
            <a:r>
              <a:rPr lang="en-US" b="1" dirty="0" smtClean="0"/>
              <a:t> / Branching      			  </a:t>
            </a:r>
          </a:p>
          <a:p>
            <a:pPr marL="0" indent="0">
              <a:buNone/>
            </a:pPr>
            <a:r>
              <a:rPr lang="en-US" b="1" dirty="0" smtClean="0">
                <a:sym typeface="Wingdings" panose="05000000000000000000" pitchFamily="2" charset="2"/>
              </a:rPr>
              <a:t>                                                                                                   </a:t>
            </a:r>
          </a:p>
          <a:p>
            <a:pPr marL="0" indent="0">
              <a:buNone/>
            </a:pPr>
            <a:r>
              <a:rPr lang="en-US" b="1" dirty="0">
                <a:sym typeface="Wingdings" panose="05000000000000000000" pitchFamily="2" charset="2"/>
              </a:rPr>
              <a:t> </a:t>
            </a:r>
            <a:r>
              <a:rPr lang="en-US" b="1" dirty="0" smtClean="0">
                <a:sym typeface="Wingdings" panose="05000000000000000000" pitchFamily="2" charset="2"/>
              </a:rPr>
              <a:t>                                                                                   </a:t>
            </a:r>
            <a:r>
              <a:rPr lang="en-US" b="1" dirty="0" smtClean="0"/>
              <a:t> </a:t>
            </a:r>
            <a:r>
              <a:rPr lang="en-US" b="1" dirty="0" err="1" smtClean="0"/>
              <a:t>Perulangan</a:t>
            </a:r>
            <a:r>
              <a:rPr lang="en-US" b="1" dirty="0" smtClean="0"/>
              <a:t> / Looping</a:t>
            </a:r>
          </a:p>
          <a:p>
            <a:pPr>
              <a:buFont typeface="Wingdings" panose="05000000000000000000" pitchFamily="2" charset="2"/>
              <a:buChar char="à"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à"/>
            </a:pPr>
            <a:endParaRPr lang="en-US" b="1" dirty="0"/>
          </a:p>
          <a:p>
            <a:pPr>
              <a:buFont typeface="Wingdings" panose="05000000000000000000" pitchFamily="2" charset="2"/>
              <a:buChar char="à"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                                                                                                                              </a:t>
            </a:r>
            <a:endParaRPr lang="en-US" dirty="0"/>
          </a:p>
          <a:p>
            <a:pPr>
              <a:buFont typeface="Wingdings" panose="05000000000000000000" pitchFamily="2" charset="2"/>
              <a:buChar char="à"/>
            </a:pPr>
            <a:endParaRPr lang="en-US" b="1" dirty="0" smtClean="0"/>
          </a:p>
          <a:p>
            <a:pPr>
              <a:buFont typeface="Wingdings" panose="05000000000000000000" pitchFamily="2" charset="2"/>
              <a:buChar char="à"/>
            </a:pPr>
            <a:endParaRPr lang="en-US" b="1" dirty="0"/>
          </a:p>
          <a:p>
            <a:pPr>
              <a:buFont typeface="Wingdings" panose="05000000000000000000" pitchFamily="2" charset="2"/>
              <a:buChar char="à"/>
            </a:pPr>
            <a:endParaRPr lang="en-US" b="1" dirty="0"/>
          </a:p>
        </p:txBody>
      </p:sp>
      <p:sp>
        <p:nvSpPr>
          <p:cNvPr id="7" name="Rectangle 6"/>
          <p:cNvSpPr/>
          <p:nvPr/>
        </p:nvSpPr>
        <p:spPr>
          <a:xfrm>
            <a:off x="5756773" y="1788182"/>
            <a:ext cx="4946754" cy="39873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iamond 7"/>
          <p:cNvSpPr/>
          <p:nvPr/>
        </p:nvSpPr>
        <p:spPr>
          <a:xfrm>
            <a:off x="7551104" y="3295811"/>
            <a:ext cx="2326341" cy="900953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k</a:t>
            </a:r>
            <a:r>
              <a:rPr lang="en-US" dirty="0" err="1" smtClean="0"/>
              <a:t>ondisi</a:t>
            </a:r>
            <a:r>
              <a:rPr lang="en-US" dirty="0" smtClean="0"/>
              <a:t> </a:t>
            </a:r>
            <a:r>
              <a:rPr lang="en-US" dirty="0" err="1" smtClean="0"/>
              <a:t>benar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7591781" y="5254104"/>
            <a:ext cx="2224876" cy="72614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Proses </a:t>
            </a:r>
            <a:endParaRPr lang="en-US" dirty="0"/>
          </a:p>
        </p:txBody>
      </p:sp>
      <p:cxnSp>
        <p:nvCxnSpPr>
          <p:cNvPr id="10" name="Straight Arrow Connector 9"/>
          <p:cNvCxnSpPr>
            <a:stCxn id="8" idx="2"/>
            <a:endCxn id="9" idx="0"/>
          </p:cNvCxnSpPr>
          <p:nvPr/>
        </p:nvCxnSpPr>
        <p:spPr>
          <a:xfrm flipH="1">
            <a:off x="8704219" y="4196764"/>
            <a:ext cx="10056" cy="105734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1" name="Elbow Connector 10"/>
          <p:cNvCxnSpPr>
            <a:endCxn id="8" idx="3"/>
          </p:cNvCxnSpPr>
          <p:nvPr/>
        </p:nvCxnSpPr>
        <p:spPr>
          <a:xfrm rot="5400000" flipH="1" flipV="1">
            <a:off x="8956220" y="4653412"/>
            <a:ext cx="1828348" cy="14101"/>
          </a:xfrm>
          <a:prstGeom prst="bentConnector4">
            <a:avLst>
              <a:gd name="adj1" fmla="val 2672"/>
              <a:gd name="adj2" fmla="val 1721162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Elbow Connector 11"/>
          <p:cNvCxnSpPr/>
          <p:nvPr/>
        </p:nvCxnSpPr>
        <p:spPr>
          <a:xfrm rot="5400000">
            <a:off x="5902923" y="4310165"/>
            <a:ext cx="2212059" cy="1084305"/>
          </a:xfrm>
          <a:prstGeom prst="bentConnector3">
            <a:avLst>
              <a:gd name="adj1" fmla="val 396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endCxn id="8" idx="0"/>
          </p:cNvCxnSpPr>
          <p:nvPr/>
        </p:nvCxnSpPr>
        <p:spPr>
          <a:xfrm>
            <a:off x="8714275" y="2824942"/>
            <a:ext cx="0" cy="470869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612162" y="3957403"/>
            <a:ext cx="1078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Tidak</a:t>
            </a:r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95664" y="1767913"/>
            <a:ext cx="5201586" cy="461697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759401" y="3960632"/>
            <a:ext cx="1181370" cy="669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Langkah</a:t>
            </a:r>
            <a:r>
              <a:rPr lang="en-US" dirty="0" smtClean="0"/>
              <a:t> I</a:t>
            </a:r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3619236" y="3957403"/>
            <a:ext cx="1323861" cy="66985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Langkah</a:t>
            </a:r>
            <a:r>
              <a:rPr lang="en-US" dirty="0" smtClean="0"/>
              <a:t> II</a:t>
            </a:r>
            <a:endParaRPr lang="en-US" dirty="0"/>
          </a:p>
        </p:txBody>
      </p:sp>
      <p:sp>
        <p:nvSpPr>
          <p:cNvPr id="38" name="Diamond 37"/>
          <p:cNvSpPr/>
          <p:nvPr/>
        </p:nvSpPr>
        <p:spPr>
          <a:xfrm>
            <a:off x="1823064" y="2365994"/>
            <a:ext cx="2064183" cy="120867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?</a:t>
            </a:r>
            <a:endParaRPr lang="en-US" dirty="0"/>
          </a:p>
        </p:txBody>
      </p:sp>
      <p:cxnSp>
        <p:nvCxnSpPr>
          <p:cNvPr id="39" name="Elbow Connector 38"/>
          <p:cNvCxnSpPr>
            <a:stCxn id="38" idx="1"/>
            <a:endCxn id="36" idx="0"/>
          </p:cNvCxnSpPr>
          <p:nvPr/>
        </p:nvCxnSpPr>
        <p:spPr>
          <a:xfrm rot="10800000" flipV="1">
            <a:off x="1350086" y="2970330"/>
            <a:ext cx="472978" cy="990302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40" name="Elbow Connector 39"/>
          <p:cNvCxnSpPr>
            <a:stCxn id="38" idx="3"/>
            <a:endCxn id="37" idx="0"/>
          </p:cNvCxnSpPr>
          <p:nvPr/>
        </p:nvCxnSpPr>
        <p:spPr>
          <a:xfrm>
            <a:off x="3887247" y="2970330"/>
            <a:ext cx="393920" cy="987073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945885" y="2515166"/>
            <a:ext cx="5067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Ya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3875389" y="2515166"/>
            <a:ext cx="10820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Tidak</a:t>
            </a:r>
            <a:endParaRPr lang="en-US" dirty="0"/>
          </a:p>
        </p:txBody>
      </p:sp>
      <p:sp>
        <p:nvSpPr>
          <p:cNvPr id="58" name="Rectangle 57"/>
          <p:cNvSpPr/>
          <p:nvPr/>
        </p:nvSpPr>
        <p:spPr>
          <a:xfrm>
            <a:off x="8671018" y="3500490"/>
            <a:ext cx="51328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</p:txBody>
      </p:sp>
      <p:cxnSp>
        <p:nvCxnSpPr>
          <p:cNvPr id="70" name="Straight Arrow Connector 69"/>
          <p:cNvCxnSpPr/>
          <p:nvPr/>
        </p:nvCxnSpPr>
        <p:spPr>
          <a:xfrm>
            <a:off x="2769537" y="5775566"/>
            <a:ext cx="0" cy="368581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1" name="Elbow Connector 70"/>
          <p:cNvCxnSpPr>
            <a:stCxn id="36" idx="2"/>
          </p:cNvCxnSpPr>
          <p:nvPr/>
        </p:nvCxnSpPr>
        <p:spPr>
          <a:xfrm rot="16200000" flipH="1">
            <a:off x="1487271" y="4493298"/>
            <a:ext cx="1145082" cy="1419452"/>
          </a:xfrm>
          <a:prstGeom prst="bentConnector2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2" name="Elbow Connector 71"/>
          <p:cNvCxnSpPr>
            <a:stCxn id="37" idx="2"/>
          </p:cNvCxnSpPr>
          <p:nvPr/>
        </p:nvCxnSpPr>
        <p:spPr>
          <a:xfrm rot="5400000">
            <a:off x="2951197" y="4445596"/>
            <a:ext cx="1148312" cy="1511628"/>
          </a:xfrm>
          <a:prstGeom prst="bentConnector2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77" name="Picture 7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24875" y="47736"/>
            <a:ext cx="1803067" cy="2214618"/>
          </a:xfrm>
          <a:prstGeom prst="rect">
            <a:avLst/>
          </a:prstGeom>
        </p:spPr>
      </p:pic>
      <p:sp>
        <p:nvSpPr>
          <p:cNvPr id="105" name="Rectangle 104"/>
          <p:cNvSpPr/>
          <p:nvPr/>
        </p:nvSpPr>
        <p:spPr>
          <a:xfrm>
            <a:off x="8915400" y="4465320"/>
            <a:ext cx="487680" cy="4114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Ya</a:t>
            </a:r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1063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8" grpId="0" animBg="1"/>
      <p:bldP spid="9" grpId="0" animBg="1"/>
      <p:bldP spid="14" grpId="0"/>
      <p:bldP spid="36" grpId="0" animBg="1"/>
      <p:bldP spid="37" grpId="0" animBg="1"/>
      <p:bldP spid="38" grpId="0" animBg="1"/>
      <p:bldP spid="42" grpId="0"/>
      <p:bldP spid="43" grpId="0"/>
      <p:bldP spid="1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759400" y="3960632"/>
            <a:ext cx="1181370" cy="1186961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Langkah2</a:t>
            </a:r>
            <a:endParaRPr lang="en-US" dirty="0"/>
          </a:p>
        </p:txBody>
      </p:sp>
      <p:sp>
        <p:nvSpPr>
          <p:cNvPr id="6" name="Diamond 5"/>
          <p:cNvSpPr/>
          <p:nvPr/>
        </p:nvSpPr>
        <p:spPr>
          <a:xfrm>
            <a:off x="1734491" y="2365994"/>
            <a:ext cx="2064183" cy="1208672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?</a:t>
            </a:r>
            <a:endParaRPr lang="en-US" dirty="0"/>
          </a:p>
        </p:txBody>
      </p:sp>
      <p:cxnSp>
        <p:nvCxnSpPr>
          <p:cNvPr id="7" name="Elbow Connector 6"/>
          <p:cNvCxnSpPr>
            <a:stCxn id="6" idx="1"/>
            <a:endCxn id="4" idx="0"/>
          </p:cNvCxnSpPr>
          <p:nvPr/>
        </p:nvCxnSpPr>
        <p:spPr>
          <a:xfrm rot="10800000" flipV="1">
            <a:off x="1350085" y="2970330"/>
            <a:ext cx="384406" cy="990302"/>
          </a:xfrm>
          <a:prstGeom prst="bentConnector2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8" name="Elbow Connector 7"/>
          <p:cNvCxnSpPr>
            <a:stCxn id="6" idx="3"/>
          </p:cNvCxnSpPr>
          <p:nvPr/>
        </p:nvCxnSpPr>
        <p:spPr>
          <a:xfrm>
            <a:off x="3798674" y="2970330"/>
            <a:ext cx="1946478" cy="158216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2" name="Diamond 11"/>
          <p:cNvSpPr/>
          <p:nvPr/>
        </p:nvSpPr>
        <p:spPr>
          <a:xfrm>
            <a:off x="5774587" y="3957403"/>
            <a:ext cx="2153271" cy="1190190"/>
          </a:xfrm>
          <a:prstGeom prst="diamon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?</a:t>
            </a:r>
            <a:endParaRPr lang="en-US" dirty="0"/>
          </a:p>
        </p:txBody>
      </p:sp>
      <p:sp>
        <p:nvSpPr>
          <p:cNvPr id="18" name="Rectangle 17"/>
          <p:cNvSpPr/>
          <p:nvPr/>
        </p:nvSpPr>
        <p:spPr>
          <a:xfrm>
            <a:off x="1645920" y="674067"/>
            <a:ext cx="2241327" cy="868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Langkah</a:t>
            </a:r>
            <a:r>
              <a:rPr lang="en-US" dirty="0" smtClean="0"/>
              <a:t> 1</a:t>
            </a:r>
            <a:endParaRPr lang="en-US" dirty="0"/>
          </a:p>
        </p:txBody>
      </p:sp>
      <p:cxnSp>
        <p:nvCxnSpPr>
          <p:cNvPr id="20" name="Straight Connector 19"/>
          <p:cNvCxnSpPr>
            <a:endCxn id="18" idx="0"/>
          </p:cNvCxnSpPr>
          <p:nvPr/>
        </p:nvCxnSpPr>
        <p:spPr>
          <a:xfrm flipH="1">
            <a:off x="2766584" y="182880"/>
            <a:ext cx="2953" cy="491187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18" idx="2"/>
            <a:endCxn id="6" idx="0"/>
          </p:cNvCxnSpPr>
          <p:nvPr/>
        </p:nvCxnSpPr>
        <p:spPr>
          <a:xfrm flipH="1">
            <a:off x="2766583" y="1542747"/>
            <a:ext cx="1" cy="823247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6139649" y="5802999"/>
            <a:ext cx="1447800" cy="7391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/>
              <a:t>Langkah</a:t>
            </a:r>
            <a:r>
              <a:rPr lang="en-US" dirty="0" smtClean="0"/>
              <a:t> 4</a:t>
            </a:r>
            <a:endParaRPr lang="en-US" dirty="0"/>
          </a:p>
        </p:txBody>
      </p:sp>
      <p:cxnSp>
        <p:nvCxnSpPr>
          <p:cNvPr id="57" name="Elbow Connector 56"/>
          <p:cNvCxnSpPr>
            <a:stCxn id="12" idx="3"/>
            <a:endCxn id="18" idx="3"/>
          </p:cNvCxnSpPr>
          <p:nvPr/>
        </p:nvCxnSpPr>
        <p:spPr>
          <a:xfrm flipH="1" flipV="1">
            <a:off x="3887247" y="1108407"/>
            <a:ext cx="4040611" cy="3444091"/>
          </a:xfrm>
          <a:prstGeom prst="bentConnector3">
            <a:avLst>
              <a:gd name="adj1" fmla="val -5658"/>
            </a:avLst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ctangle 61"/>
          <p:cNvSpPr/>
          <p:nvPr/>
        </p:nvSpPr>
        <p:spPr>
          <a:xfrm>
            <a:off x="1477230" y="3361695"/>
            <a:ext cx="670560" cy="2870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Ya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823104" y="2375236"/>
            <a:ext cx="1096233" cy="3984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66" name="Content Placeholder 65"/>
          <p:cNvSpPr>
            <a:spLocks noGrp="1"/>
          </p:cNvSpPr>
          <p:nvPr>
            <p:ph idx="1"/>
          </p:nvPr>
        </p:nvSpPr>
        <p:spPr>
          <a:xfrm>
            <a:off x="0" y="182880"/>
            <a:ext cx="10698480" cy="6348195"/>
          </a:xfrm>
        </p:spPr>
        <p:txBody>
          <a:bodyPr/>
          <a:lstStyle/>
          <a:p>
            <a:r>
              <a:rPr lang="en-US" dirty="0" smtClean="0"/>
              <a:t>                                                                                </a:t>
            </a:r>
            <a:endParaRPr lang="en-US" dirty="0"/>
          </a:p>
        </p:txBody>
      </p:sp>
      <p:cxnSp>
        <p:nvCxnSpPr>
          <p:cNvPr id="68" name="Straight Arrow Connector 67"/>
          <p:cNvCxnSpPr>
            <a:stCxn id="12" idx="2"/>
            <a:endCxn id="49" idx="0"/>
          </p:cNvCxnSpPr>
          <p:nvPr/>
        </p:nvCxnSpPr>
        <p:spPr>
          <a:xfrm>
            <a:off x="6851223" y="5147593"/>
            <a:ext cx="12326" cy="655406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2" name="Rectangle 71"/>
          <p:cNvSpPr/>
          <p:nvPr/>
        </p:nvSpPr>
        <p:spPr>
          <a:xfrm>
            <a:off x="5745152" y="513313"/>
            <a:ext cx="1326208" cy="46204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Tidak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  <p:sp>
        <p:nvSpPr>
          <p:cNvPr id="73" name="Rectangle 72"/>
          <p:cNvSpPr/>
          <p:nvPr/>
        </p:nvSpPr>
        <p:spPr>
          <a:xfrm>
            <a:off x="6992307" y="5207904"/>
            <a:ext cx="1467706" cy="36371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Ya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77" name="Straight Arrow Connector 76"/>
          <p:cNvCxnSpPr>
            <a:stCxn id="4" idx="2"/>
          </p:cNvCxnSpPr>
          <p:nvPr/>
        </p:nvCxnSpPr>
        <p:spPr>
          <a:xfrm>
            <a:off x="1350085" y="5147593"/>
            <a:ext cx="0" cy="765527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78" name="Rectangle 77"/>
          <p:cNvSpPr/>
          <p:nvPr/>
        </p:nvSpPr>
        <p:spPr>
          <a:xfrm>
            <a:off x="6992307" y="182880"/>
            <a:ext cx="3599493" cy="6248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Kombinasi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Struktur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Dasar</a:t>
            </a:r>
            <a:endParaRPr lang="en-US" sz="2400" b="1" dirty="0" smtClean="0">
              <a:solidFill>
                <a:schemeClr val="tx1"/>
              </a:solidFill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2610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6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2" grpId="0" animBg="1"/>
      <p:bldP spid="18" grpId="0" animBg="1"/>
      <p:bldP spid="49" grpId="0" animBg="1"/>
      <p:bldP spid="62" grpId="0"/>
      <p:bldP spid="64" grpId="0"/>
      <p:bldP spid="66" grpId="0" build="p"/>
      <p:bldP spid="72" grpId="0"/>
      <p:bldP spid="7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9823" y="365760"/>
            <a:ext cx="10684689" cy="968365"/>
          </a:xfrm>
        </p:spPr>
        <p:txBody>
          <a:bodyPr>
            <a:normAutofit/>
          </a:bodyPr>
          <a:lstStyle/>
          <a:p>
            <a:r>
              <a:rPr lang="en-US" dirty="0" err="1" smtClean="0"/>
              <a:t>Kombinasi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725" y="1768838"/>
            <a:ext cx="9773585" cy="4646951"/>
          </a:xfrm>
        </p:spPr>
        <p:txBody>
          <a:bodyPr/>
          <a:lstStyle/>
          <a:p>
            <a:r>
              <a:rPr lang="en-US" sz="2400" dirty="0" err="1" smtClean="0"/>
              <a:t>Dalam</a:t>
            </a:r>
            <a:r>
              <a:rPr lang="en-US" sz="2400" dirty="0" smtClean="0"/>
              <a:t> </a:t>
            </a:r>
            <a:r>
              <a:rPr lang="en-US" sz="2400" dirty="0" err="1" smtClean="0"/>
              <a:t>Praktik</a:t>
            </a:r>
            <a:r>
              <a:rPr lang="en-US" sz="2400" dirty="0" smtClean="0"/>
              <a:t> , </a:t>
            </a:r>
            <a:r>
              <a:rPr lang="en-US" sz="2400" dirty="0" err="1" smtClean="0"/>
              <a:t>banyak</a:t>
            </a:r>
            <a:r>
              <a:rPr lang="en-US" sz="2400" dirty="0" smtClean="0"/>
              <a:t> </a:t>
            </a:r>
            <a:r>
              <a:rPr lang="en-US" sz="2400" dirty="0" err="1" smtClean="0"/>
              <a:t>algoritma</a:t>
            </a:r>
            <a:r>
              <a:rPr lang="en-US" sz="2400" dirty="0" smtClean="0"/>
              <a:t> yang </a:t>
            </a:r>
            <a:r>
              <a:rPr lang="en-US" sz="2400" dirty="0" err="1" smtClean="0"/>
              <a:t>mengkombinasikan</a:t>
            </a:r>
            <a:r>
              <a:rPr lang="en-US" sz="2400" dirty="0" smtClean="0"/>
              <a:t> </a:t>
            </a:r>
            <a:r>
              <a:rPr lang="en-US" sz="2400" dirty="0" err="1" smtClean="0"/>
              <a:t>dua</a:t>
            </a:r>
            <a:r>
              <a:rPr lang="en-US" sz="2400" dirty="0" smtClean="0"/>
              <a:t>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tiga</a:t>
            </a:r>
            <a:r>
              <a:rPr lang="en-US" sz="2400" dirty="0" smtClean="0"/>
              <a:t> </a:t>
            </a:r>
            <a:r>
              <a:rPr lang="en-US" sz="2400" dirty="0" err="1" smtClean="0"/>
              <a:t>struktur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.</a:t>
            </a:r>
          </a:p>
          <a:p>
            <a:pPr marL="0" indent="0">
              <a:buNone/>
            </a:pPr>
            <a:r>
              <a:rPr lang="en-US" b="1" dirty="0" smtClean="0"/>
              <a:t>1. </a:t>
            </a:r>
            <a:r>
              <a:rPr lang="en-US" b="1" dirty="0" err="1" smtClean="0"/>
              <a:t>Struktur</a:t>
            </a:r>
            <a:r>
              <a:rPr lang="en-US" b="1" dirty="0" smtClean="0"/>
              <a:t> </a:t>
            </a:r>
            <a:r>
              <a:rPr lang="en-US" b="1" dirty="0" err="1" smtClean="0"/>
              <a:t>Sekuensial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</a:t>
            </a:r>
            <a:r>
              <a:rPr lang="en-US" b="1" dirty="0" err="1" smtClean="0"/>
              <a:t>Struktur</a:t>
            </a:r>
            <a:r>
              <a:rPr lang="en-US" b="1" dirty="0" smtClean="0"/>
              <a:t> </a:t>
            </a:r>
            <a:r>
              <a:rPr lang="en-US" b="1" dirty="0" err="1" smtClean="0"/>
              <a:t>Perulangan</a:t>
            </a:r>
            <a:r>
              <a:rPr lang="en-US" b="1" dirty="0" smtClean="0"/>
              <a:t> </a:t>
            </a:r>
          </a:p>
          <a:p>
            <a:pPr marL="0" indent="0">
              <a:buNone/>
            </a:pPr>
            <a:r>
              <a:rPr lang="en-US" b="1" dirty="0" smtClean="0"/>
              <a:t>2. </a:t>
            </a:r>
            <a:r>
              <a:rPr lang="en-US" b="1" dirty="0" err="1" smtClean="0"/>
              <a:t>Struktur</a:t>
            </a:r>
            <a:r>
              <a:rPr lang="en-US" b="1" dirty="0" smtClean="0"/>
              <a:t> </a:t>
            </a:r>
            <a:r>
              <a:rPr lang="en-US" b="1" dirty="0" err="1" smtClean="0"/>
              <a:t>Sekuensial</a:t>
            </a:r>
            <a:r>
              <a:rPr lang="en-US" b="1" dirty="0" smtClean="0"/>
              <a:t> </a:t>
            </a:r>
            <a:r>
              <a:rPr lang="en-US" b="1" dirty="0" err="1" smtClean="0"/>
              <a:t>dengan</a:t>
            </a:r>
            <a:r>
              <a:rPr lang="en-US" b="1" dirty="0" smtClean="0"/>
              <a:t>  </a:t>
            </a:r>
            <a:r>
              <a:rPr lang="en-US" b="1" dirty="0" err="1" smtClean="0"/>
              <a:t>Struktur</a:t>
            </a:r>
            <a:r>
              <a:rPr lang="en-US" b="1" dirty="0" smtClean="0"/>
              <a:t> </a:t>
            </a:r>
            <a:r>
              <a:rPr lang="en-US" b="1" dirty="0" err="1" smtClean="0"/>
              <a:t>Seleksi</a:t>
            </a:r>
            <a:r>
              <a:rPr lang="en-US" b="1" dirty="0" smtClean="0"/>
              <a:t> </a:t>
            </a:r>
          </a:p>
          <a:p>
            <a:pPr marL="0" indent="0">
              <a:buNone/>
            </a:pPr>
            <a:r>
              <a:rPr lang="en-US" b="1" dirty="0" smtClean="0"/>
              <a:t>3. </a:t>
            </a:r>
            <a:r>
              <a:rPr lang="en-US" b="1" dirty="0" err="1"/>
              <a:t>Struktur</a:t>
            </a:r>
            <a:r>
              <a:rPr lang="en-US" b="1" dirty="0"/>
              <a:t> </a:t>
            </a:r>
            <a:r>
              <a:rPr lang="en-US" b="1" dirty="0" err="1"/>
              <a:t>Sekuensial</a:t>
            </a:r>
            <a:r>
              <a:rPr lang="en-US" b="1" dirty="0"/>
              <a:t> </a:t>
            </a:r>
            <a:r>
              <a:rPr lang="en-US" b="1" dirty="0" err="1"/>
              <a:t>dengan</a:t>
            </a:r>
            <a:r>
              <a:rPr lang="en-US" b="1" dirty="0"/>
              <a:t>  </a:t>
            </a:r>
            <a:r>
              <a:rPr lang="en-US" b="1" dirty="0" err="1"/>
              <a:t>Struktur</a:t>
            </a:r>
            <a:r>
              <a:rPr lang="en-US" b="1" dirty="0"/>
              <a:t> </a:t>
            </a:r>
            <a:r>
              <a:rPr lang="en-US" b="1" dirty="0" err="1"/>
              <a:t>Seleksi</a:t>
            </a:r>
            <a:r>
              <a:rPr lang="en-US" b="1" dirty="0"/>
              <a:t> </a:t>
            </a:r>
            <a:r>
              <a:rPr lang="en-US" b="1" dirty="0" err="1" smtClean="0"/>
              <a:t>dan</a:t>
            </a:r>
            <a:r>
              <a:rPr lang="en-US" b="1" dirty="0" smtClean="0"/>
              <a:t> </a:t>
            </a:r>
            <a:r>
              <a:rPr lang="en-US" b="1" dirty="0" err="1" smtClean="0"/>
              <a:t>Struktur</a:t>
            </a:r>
            <a:r>
              <a:rPr lang="en-US" b="1" dirty="0" smtClean="0"/>
              <a:t> </a:t>
            </a:r>
            <a:r>
              <a:rPr lang="en-US" b="1" dirty="0" err="1" smtClean="0"/>
              <a:t>Perulangan</a:t>
            </a:r>
            <a:r>
              <a:rPr lang="en-US" b="1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009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720" y="365760"/>
            <a:ext cx="10527792" cy="975360"/>
          </a:xfrm>
        </p:spPr>
        <p:txBody>
          <a:bodyPr>
            <a:normAutofit fontScale="90000"/>
          </a:bodyPr>
          <a:lstStyle/>
          <a:p>
            <a:r>
              <a:rPr lang="en-US" sz="3600" dirty="0" err="1" smtClean="0"/>
              <a:t>Kombinasi</a:t>
            </a:r>
            <a:r>
              <a:rPr lang="en-US" sz="3600" dirty="0" smtClean="0"/>
              <a:t> </a:t>
            </a:r>
            <a:r>
              <a:rPr lang="en-US" sz="3600" dirty="0" err="1" smtClean="0"/>
              <a:t>Struktur</a:t>
            </a:r>
            <a:r>
              <a:rPr lang="en-US" sz="3600" dirty="0" smtClean="0"/>
              <a:t> </a:t>
            </a:r>
            <a:r>
              <a:rPr lang="en-US" sz="3600" dirty="0" err="1"/>
              <a:t>Sekuensial</a:t>
            </a:r>
            <a:r>
              <a:rPr lang="en-US" sz="3600" dirty="0"/>
              <a:t> </a:t>
            </a:r>
            <a:r>
              <a:rPr lang="en-US" sz="3600" dirty="0" err="1"/>
              <a:t>dengan</a:t>
            </a:r>
            <a:r>
              <a:rPr lang="en-US" sz="3600" dirty="0"/>
              <a:t> </a:t>
            </a:r>
            <a:r>
              <a:rPr lang="en-US" sz="3600" dirty="0" err="1"/>
              <a:t>Perulangan</a:t>
            </a:r>
            <a:r>
              <a:rPr lang="en-US" sz="3600" dirty="0"/>
              <a:t>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31951" t="24537" r="22302" b="20271"/>
          <a:stretch/>
        </p:blipFill>
        <p:spPr>
          <a:xfrm>
            <a:off x="426720" y="1584960"/>
            <a:ext cx="8374145" cy="527304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494928" y="3899647"/>
            <a:ext cx="2663139" cy="14320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rgbClr val="00B0F0"/>
                </a:solidFill>
              </a:rPr>
              <a:t>Benarkah</a:t>
            </a:r>
            <a:r>
              <a:rPr lang="en-US" sz="2400" dirty="0" smtClean="0">
                <a:solidFill>
                  <a:srgbClr val="00B0F0"/>
                </a:solidFill>
              </a:rPr>
              <a:t> flowchart </a:t>
            </a:r>
            <a:r>
              <a:rPr lang="en-US" sz="2400" dirty="0" err="1" smtClean="0">
                <a:solidFill>
                  <a:srgbClr val="00B0F0"/>
                </a:solidFill>
              </a:rPr>
              <a:t>berikut</a:t>
            </a:r>
            <a:r>
              <a:rPr lang="en-US" sz="2400" dirty="0" smtClean="0">
                <a:solidFill>
                  <a:srgbClr val="00B0F0"/>
                </a:solidFill>
              </a:rPr>
              <a:t>?? </a:t>
            </a:r>
            <a:endParaRPr lang="en-US" sz="2400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217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06824" y="524436"/>
            <a:ext cx="9587752" cy="612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758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Latihan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err="1" smtClean="0"/>
              <a:t>Buatlah</a:t>
            </a:r>
            <a:r>
              <a:rPr lang="en-US" sz="2400" dirty="0" smtClean="0"/>
              <a:t> </a:t>
            </a:r>
            <a:r>
              <a:rPr lang="en-US" sz="2400" dirty="0" err="1" smtClean="0"/>
              <a:t>algoritma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menentukan</a:t>
            </a:r>
            <a:r>
              <a:rPr lang="en-US" sz="2400" dirty="0" smtClean="0"/>
              <a:t> </a:t>
            </a:r>
            <a:r>
              <a:rPr lang="en-US" sz="2400" dirty="0" err="1" smtClean="0"/>
              <a:t>bilangan</a:t>
            </a:r>
            <a:r>
              <a:rPr lang="en-US" sz="2400" dirty="0" smtClean="0"/>
              <a:t> </a:t>
            </a:r>
            <a:r>
              <a:rPr lang="en-US" sz="2400" dirty="0" err="1" smtClean="0"/>
              <a:t>terbesar</a:t>
            </a:r>
            <a:r>
              <a:rPr lang="en-US" sz="2400" dirty="0" smtClean="0"/>
              <a:t> </a:t>
            </a:r>
            <a:r>
              <a:rPr lang="en-US" sz="2400" dirty="0" err="1" smtClean="0"/>
              <a:t>antara</a:t>
            </a:r>
            <a:r>
              <a:rPr lang="en-US" sz="2400" dirty="0" smtClean="0"/>
              <a:t> x </a:t>
            </a:r>
            <a:r>
              <a:rPr lang="en-US" sz="2400" dirty="0" err="1" smtClean="0"/>
              <a:t>dan</a:t>
            </a:r>
            <a:r>
              <a:rPr lang="en-US" sz="2400" dirty="0" smtClean="0"/>
              <a:t> y </a:t>
            </a:r>
          </a:p>
          <a:p>
            <a:r>
              <a:rPr lang="en-US" sz="2400" dirty="0" smtClean="0"/>
              <a:t> </a:t>
            </a:r>
            <a:r>
              <a:rPr lang="en-US" sz="2400" dirty="0" err="1" smtClean="0"/>
              <a:t>Variabel</a:t>
            </a:r>
            <a:r>
              <a:rPr lang="en-US" sz="2400" dirty="0"/>
              <a:t> </a:t>
            </a:r>
            <a:r>
              <a:rPr lang="en-US" sz="2400" dirty="0" smtClean="0"/>
              <a:t>input x </a:t>
            </a:r>
            <a:r>
              <a:rPr lang="en-US" sz="2400" dirty="0" err="1" smtClean="0"/>
              <a:t>dan</a:t>
            </a:r>
            <a:r>
              <a:rPr lang="en-US" sz="2400" dirty="0" smtClean="0"/>
              <a:t> y </a:t>
            </a:r>
            <a:r>
              <a:rPr lang="en-US" sz="2400" dirty="0" err="1" smtClean="0"/>
              <a:t>berdasarkan</a:t>
            </a:r>
            <a:r>
              <a:rPr lang="en-US" sz="2400" dirty="0" smtClean="0"/>
              <a:t> </a:t>
            </a:r>
            <a:r>
              <a:rPr lang="en-US" sz="2400" dirty="0" err="1" smtClean="0"/>
              <a:t>inputan</a:t>
            </a:r>
            <a:r>
              <a:rPr lang="en-US" sz="2400" dirty="0" smtClean="0"/>
              <a:t> user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054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143000"/>
          </a:xfrm>
        </p:spPr>
        <p:txBody>
          <a:bodyPr>
            <a:normAutofit/>
          </a:bodyPr>
          <a:lstStyle/>
          <a:p>
            <a:r>
              <a:rPr lang="en-US" sz="3100" dirty="0" err="1"/>
              <a:t>Struktur</a:t>
            </a:r>
            <a:r>
              <a:rPr lang="en-US" sz="3100" dirty="0"/>
              <a:t> </a:t>
            </a:r>
            <a:r>
              <a:rPr lang="en-US" sz="3100" dirty="0" err="1"/>
              <a:t>Sekuensial</a:t>
            </a:r>
            <a:r>
              <a:rPr lang="en-US" sz="3100" dirty="0"/>
              <a:t> </a:t>
            </a:r>
            <a:r>
              <a:rPr lang="en-US" sz="3100" dirty="0" err="1"/>
              <a:t>dengan</a:t>
            </a:r>
            <a:r>
              <a:rPr lang="en-US" sz="3100" dirty="0"/>
              <a:t>  </a:t>
            </a:r>
            <a:r>
              <a:rPr lang="en-US" sz="3100" dirty="0" err="1"/>
              <a:t>Struktur</a:t>
            </a:r>
            <a:r>
              <a:rPr lang="en-US" sz="3100" dirty="0"/>
              <a:t> </a:t>
            </a:r>
            <a:r>
              <a:rPr lang="en-US" sz="3100" dirty="0" err="1"/>
              <a:t>Seleksi</a:t>
            </a:r>
            <a:r>
              <a:rPr lang="en-US" sz="3100" dirty="0"/>
              <a:t> </a:t>
            </a:r>
            <a:r>
              <a:rPr lang="en-US" b="1" dirty="0"/>
              <a:t/>
            </a:r>
            <a:br>
              <a:rPr lang="en-US" b="1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527" t="25733" r="12326" b="-6033"/>
          <a:stretch/>
        </p:blipFill>
        <p:spPr>
          <a:xfrm>
            <a:off x="182947" y="1188720"/>
            <a:ext cx="10027853" cy="48542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41239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Algoritma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1. </a:t>
            </a:r>
            <a:r>
              <a:rPr lang="en-US" dirty="0" err="1" smtClean="0"/>
              <a:t>Mulai</a:t>
            </a:r>
            <a:r>
              <a:rPr lang="en-US" dirty="0" smtClean="0"/>
              <a:t> </a:t>
            </a:r>
          </a:p>
          <a:p>
            <a:r>
              <a:rPr lang="en-US" dirty="0" smtClean="0"/>
              <a:t>2. </a:t>
            </a:r>
            <a:r>
              <a:rPr lang="en-US" dirty="0" err="1" smtClean="0"/>
              <a:t>Masukan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x </a:t>
            </a:r>
            <a:r>
              <a:rPr lang="en-US" dirty="0" err="1" smtClean="0"/>
              <a:t>dan</a:t>
            </a:r>
            <a:r>
              <a:rPr lang="en-US" dirty="0" smtClean="0"/>
              <a:t> y</a:t>
            </a:r>
          </a:p>
          <a:p>
            <a:r>
              <a:rPr lang="en-US" dirty="0" smtClean="0"/>
              <a:t>3. </a:t>
            </a:r>
            <a:r>
              <a:rPr lang="en-US" dirty="0" err="1" smtClean="0"/>
              <a:t>Berapapun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x , </a:t>
            </a:r>
            <a:r>
              <a:rPr lang="en-US" dirty="0" err="1" smtClean="0"/>
              <a:t>simpan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x </a:t>
            </a:r>
            <a:r>
              <a:rPr lang="en-US" dirty="0" err="1" smtClean="0"/>
              <a:t>dalam</a:t>
            </a:r>
            <a:r>
              <a:rPr lang="en-US" dirty="0" smtClean="0"/>
              <a:t> variable “</a:t>
            </a:r>
            <a:r>
              <a:rPr lang="en-US" dirty="0" err="1" smtClean="0"/>
              <a:t>terbesar</a:t>
            </a:r>
            <a:r>
              <a:rPr lang="en-US" dirty="0" smtClean="0"/>
              <a:t>”</a:t>
            </a:r>
          </a:p>
          <a:p>
            <a:r>
              <a:rPr lang="en-US" dirty="0" smtClean="0"/>
              <a:t>4. </a:t>
            </a:r>
            <a:r>
              <a:rPr lang="en-US" dirty="0" err="1" smtClean="0"/>
              <a:t>Periksa</a:t>
            </a:r>
            <a:r>
              <a:rPr lang="en-US" dirty="0"/>
              <a:t> </a:t>
            </a:r>
            <a:r>
              <a:rPr lang="en-US" dirty="0" err="1" smtClean="0"/>
              <a:t>terbesar</a:t>
            </a:r>
            <a:r>
              <a:rPr lang="en-US" dirty="0" smtClean="0"/>
              <a:t> &lt; y ?</a:t>
            </a:r>
          </a:p>
          <a:p>
            <a:r>
              <a:rPr lang="en-US" dirty="0"/>
              <a:t> </a:t>
            </a:r>
            <a:r>
              <a:rPr lang="en-US" dirty="0" smtClean="0"/>
              <a:t>   </a:t>
            </a:r>
            <a:r>
              <a:rPr lang="en-US" dirty="0" err="1" smtClean="0"/>
              <a:t>Jika</a:t>
            </a:r>
            <a:r>
              <a:rPr lang="en-US" dirty="0" smtClean="0"/>
              <a:t> </a:t>
            </a:r>
            <a:r>
              <a:rPr lang="en-US" dirty="0" err="1" smtClean="0"/>
              <a:t>jawaban</a:t>
            </a:r>
            <a:r>
              <a:rPr lang="en-US" dirty="0" smtClean="0"/>
              <a:t> = </a:t>
            </a:r>
            <a:r>
              <a:rPr lang="en-US" dirty="0" err="1" smtClean="0"/>
              <a:t>ya</a:t>
            </a:r>
            <a:r>
              <a:rPr lang="en-US" dirty="0" smtClean="0"/>
              <a:t> , </a:t>
            </a:r>
            <a:r>
              <a:rPr lang="en-US" dirty="0" err="1" smtClean="0"/>
              <a:t>maka</a:t>
            </a:r>
            <a:r>
              <a:rPr lang="en-US" dirty="0" smtClean="0"/>
              <a:t>  “</a:t>
            </a:r>
            <a:r>
              <a:rPr lang="en-US" dirty="0" err="1" smtClean="0"/>
              <a:t>terbesar</a:t>
            </a:r>
            <a:r>
              <a:rPr lang="en-US" dirty="0" smtClean="0"/>
              <a:t>” </a:t>
            </a:r>
            <a:r>
              <a:rPr lang="en-US" dirty="0" smtClean="0">
                <a:sym typeface="Wingdings" panose="05000000000000000000" pitchFamily="2" charset="2"/>
              </a:rPr>
              <a:t> y, </a:t>
            </a:r>
            <a:r>
              <a:rPr lang="en-US" dirty="0" err="1" smtClean="0">
                <a:sym typeface="Wingdings" panose="05000000000000000000" pitchFamily="2" charset="2"/>
              </a:rPr>
              <a:t>Lanjut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ke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nomer</a:t>
            </a:r>
            <a:r>
              <a:rPr lang="en-US" dirty="0" smtClean="0">
                <a:sym typeface="Wingdings" panose="05000000000000000000" pitchFamily="2" charset="2"/>
              </a:rPr>
              <a:t> 5 </a:t>
            </a:r>
            <a:br>
              <a:rPr lang="en-US" dirty="0" smtClean="0">
                <a:sym typeface="Wingdings" panose="05000000000000000000" pitchFamily="2" charset="2"/>
              </a:rPr>
            </a:br>
            <a:r>
              <a:rPr lang="en-US" dirty="0" smtClean="0">
                <a:sym typeface="Wingdings" panose="05000000000000000000" pitchFamily="2" charset="2"/>
              </a:rPr>
              <a:t>        </a:t>
            </a:r>
            <a:r>
              <a:rPr lang="en-US" dirty="0" err="1" smtClean="0">
                <a:sym typeface="Wingdings" panose="05000000000000000000" pitchFamily="2" charset="2"/>
              </a:rPr>
              <a:t>Jika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jawaban</a:t>
            </a:r>
            <a:r>
              <a:rPr lang="en-US" dirty="0" smtClean="0">
                <a:sym typeface="Wingdings" panose="05000000000000000000" pitchFamily="2" charset="2"/>
              </a:rPr>
              <a:t> = </a:t>
            </a:r>
            <a:r>
              <a:rPr lang="en-US" dirty="0" err="1" smtClean="0">
                <a:sym typeface="Wingdings" panose="05000000000000000000" pitchFamily="2" charset="2"/>
              </a:rPr>
              <a:t>tidak</a:t>
            </a:r>
            <a:r>
              <a:rPr lang="en-US" dirty="0" smtClean="0">
                <a:sym typeface="Wingdings" panose="05000000000000000000" pitchFamily="2" charset="2"/>
              </a:rPr>
              <a:t> , </a:t>
            </a:r>
            <a:r>
              <a:rPr lang="en-US" dirty="0" err="1" smtClean="0">
                <a:sym typeface="Wingdings" panose="05000000000000000000" pitchFamily="2" charset="2"/>
              </a:rPr>
              <a:t>lanjut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ke</a:t>
            </a:r>
            <a:r>
              <a:rPr lang="en-US" dirty="0" smtClean="0">
                <a:sym typeface="Wingdings" panose="05000000000000000000" pitchFamily="2" charset="2"/>
              </a:rPr>
              <a:t> proses </a:t>
            </a:r>
            <a:r>
              <a:rPr lang="en-US" dirty="0" err="1" smtClean="0">
                <a:sym typeface="Wingdings" panose="05000000000000000000" pitchFamily="2" charset="2"/>
              </a:rPr>
              <a:t>nomer</a:t>
            </a:r>
            <a:r>
              <a:rPr lang="en-US" dirty="0" smtClean="0">
                <a:sym typeface="Wingdings" panose="05000000000000000000" pitchFamily="2" charset="2"/>
              </a:rPr>
              <a:t> 5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5. </a:t>
            </a:r>
            <a:r>
              <a:rPr lang="en-US" dirty="0" err="1" smtClean="0">
                <a:sym typeface="Wingdings" panose="05000000000000000000" pitchFamily="2" charset="2"/>
              </a:rPr>
              <a:t>Tampilkan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nilai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r>
              <a:rPr lang="en-US" dirty="0" err="1" smtClean="0">
                <a:sym typeface="Wingdings" panose="05000000000000000000" pitchFamily="2" charset="2"/>
              </a:rPr>
              <a:t>dari</a:t>
            </a:r>
            <a:r>
              <a:rPr lang="en-US" dirty="0" smtClean="0">
                <a:sym typeface="Wingdings" panose="05000000000000000000" pitchFamily="2" charset="2"/>
              </a:rPr>
              <a:t> variable “</a:t>
            </a:r>
            <a:r>
              <a:rPr lang="en-US" dirty="0" err="1" smtClean="0">
                <a:sym typeface="Wingdings" panose="05000000000000000000" pitchFamily="2" charset="2"/>
              </a:rPr>
              <a:t>terbesar</a:t>
            </a:r>
            <a:r>
              <a:rPr lang="en-US" dirty="0" smtClean="0">
                <a:sym typeface="Wingdings" panose="05000000000000000000" pitchFamily="2" charset="2"/>
              </a:rPr>
              <a:t>”</a:t>
            </a:r>
          </a:p>
          <a:p>
            <a:r>
              <a:rPr lang="en-US" dirty="0" smtClean="0">
                <a:sym typeface="Wingdings" panose="05000000000000000000" pitchFamily="2" charset="2"/>
              </a:rPr>
              <a:t>6. </a:t>
            </a:r>
            <a:r>
              <a:rPr lang="en-US" dirty="0" err="1" smtClean="0">
                <a:sym typeface="Wingdings" panose="05000000000000000000" pitchFamily="2" charset="2"/>
              </a:rPr>
              <a:t>Selesai</a:t>
            </a:r>
            <a:r>
              <a:rPr lang="en-US" dirty="0" smtClean="0">
                <a:sym typeface="Wingdings" panose="05000000000000000000" pitchFamily="2" charset="2"/>
              </a:rPr>
              <a:t> </a:t>
            </a:r>
            <a:endParaRPr lang="en-US" dirty="0" smtClean="0"/>
          </a:p>
          <a:p>
            <a:r>
              <a:rPr lang="en-US" dirty="0" smtClean="0"/>
              <a:t>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5328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15544</TotalTime>
  <Words>355</Words>
  <Application>Microsoft Office PowerPoint</Application>
  <PresentationFormat>Widescreen</PresentationFormat>
  <Paragraphs>88</Paragraphs>
  <Slides>14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Schoolbook</vt:lpstr>
      <vt:lpstr>Wingdings</vt:lpstr>
      <vt:lpstr>Wingdings 2</vt:lpstr>
      <vt:lpstr>View</vt:lpstr>
      <vt:lpstr>Algoritma Dasar</vt:lpstr>
      <vt:lpstr>PowerPoint Presentation</vt:lpstr>
      <vt:lpstr>PowerPoint Presentation</vt:lpstr>
      <vt:lpstr>Kombinasi Struktur Dasar </vt:lpstr>
      <vt:lpstr>Kombinasi Struktur Sekuensial dengan Perulangan  </vt:lpstr>
      <vt:lpstr>PowerPoint Presentation</vt:lpstr>
      <vt:lpstr>Latihan </vt:lpstr>
      <vt:lpstr>Struktur Sekuensial dengan  Struktur Seleksi  </vt:lpstr>
      <vt:lpstr>Algoritma </vt:lpstr>
      <vt:lpstr>     Kombinasi Struktur Sekuensial , Seleksi dan Perulangan   </vt:lpstr>
      <vt:lpstr>Algoritma </vt:lpstr>
      <vt:lpstr>Referensi</vt:lpstr>
      <vt:lpstr>Tugas 5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Pemrograman Dasar</dc:title>
  <dc:creator>Microsoft Office User</dc:creator>
  <cp:lastModifiedBy>Reviewer Santika 2023</cp:lastModifiedBy>
  <cp:revision>172</cp:revision>
  <cp:lastPrinted>2017-08-28T16:06:06Z</cp:lastPrinted>
  <dcterms:created xsi:type="dcterms:W3CDTF">2017-08-28T12:37:46Z</dcterms:created>
  <dcterms:modified xsi:type="dcterms:W3CDTF">2025-03-12T05:55:15Z</dcterms:modified>
</cp:coreProperties>
</file>