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04" r:id="rId1"/>
  </p:sldMasterIdLst>
  <p:notesMasterIdLst>
    <p:notesMasterId r:id="rId19"/>
  </p:notesMasterIdLst>
  <p:sldIdLst>
    <p:sldId id="256" r:id="rId2"/>
    <p:sldId id="328" r:id="rId3"/>
    <p:sldId id="350" r:id="rId4"/>
    <p:sldId id="351" r:id="rId5"/>
    <p:sldId id="329" r:id="rId6"/>
    <p:sldId id="331" r:id="rId7"/>
    <p:sldId id="332" r:id="rId8"/>
    <p:sldId id="333" r:id="rId9"/>
    <p:sldId id="342" r:id="rId10"/>
    <p:sldId id="334" r:id="rId11"/>
    <p:sldId id="335" r:id="rId12"/>
    <p:sldId id="337" r:id="rId13"/>
    <p:sldId id="336" r:id="rId14"/>
    <p:sldId id="352" r:id="rId15"/>
    <p:sldId id="348" r:id="rId16"/>
    <p:sldId id="353" r:id="rId17"/>
    <p:sldId id="354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6"/>
    <p:restoredTop sz="93639"/>
  </p:normalViewPr>
  <p:slideViewPr>
    <p:cSldViewPr snapToGrid="0" snapToObjects="1">
      <p:cViewPr varScale="1">
        <p:scale>
          <a:sx n="74" d="100"/>
          <a:sy n="74" d="100"/>
        </p:scale>
        <p:origin x="336" y="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BCB43F-6B8E-3F40-AE03-53CEDE1D3B3B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F66A9C-5E29-E94C-8D66-91F3BA8804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7543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F66A9C-5E29-E94C-8D66-91F3BA8804C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8970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F66A9C-5E29-E94C-8D66-91F3BA8804C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525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F66A9C-5E29-E94C-8D66-91F3BA8804C7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4645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08B9EBBA-996F-894A-B54A-D6246ED52CEA}" type="datetimeFigureOut">
              <a:rPr lang="en-US" smtClean="0"/>
              <a:pPr/>
              <a:t>5/5/2026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8951711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smtClean="0"/>
              <a:pPr/>
              <a:t>5/5/2026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02045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smtClean="0"/>
              <a:pPr/>
              <a:t>5/5/2026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91702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smtClean="0"/>
              <a:pPr/>
              <a:t>5/5/2026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5548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smtClean="0"/>
              <a:pPr/>
              <a:t>5/5/2026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61606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smtClean="0"/>
              <a:pPr/>
              <a:t>5/5/2026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702609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smtClean="0"/>
              <a:pPr/>
              <a:t>5/5/2026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06905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smtClean="0"/>
              <a:pPr/>
              <a:t>5/5/2026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0753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smtClean="0"/>
              <a:pPr/>
              <a:t>5/5/2026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001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smtClean="0"/>
              <a:pPr/>
              <a:t>5/5/2026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68912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blipFill>
            <a:blip r:embed="rId2"/>
            <a:stretch>
              <a:fillRect/>
            </a:stretch>
          </a:blip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smtClean="0"/>
              <a:pPr/>
              <a:t>5/5/2026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7165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09B482E8-6E0E-1B4F-B1FD-C69DB9E858D9}" type="datetimeFigureOut">
              <a:rPr lang="en-US" smtClean="0"/>
              <a:pPr/>
              <a:t>5/5/2026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792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://ilmu2.upnjatim.ac.id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sv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ilmu2.upnjatim.ac.id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Pemrograman</a:t>
            </a:r>
            <a:r>
              <a:rPr lang="en-US" dirty="0"/>
              <a:t> </a:t>
            </a:r>
            <a:r>
              <a:rPr lang="en-US" dirty="0" err="1"/>
              <a:t>Dasar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Materi VII – Perulangan –LOOPING </a:t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endParaRPr lang="en-US" smtClean="0"/>
          </a:p>
          <a:p>
            <a:r>
              <a:rPr lang="en-US" smtClean="0"/>
              <a:t>Retno Mumpuni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823172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ym typeface="Wingdings" panose="05000000000000000000" pitchFamily="2" charset="2"/>
              </a:rPr>
              <a:t>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Pengulangan</a:t>
            </a:r>
            <a:r>
              <a:rPr lang="en-US" dirty="0"/>
              <a:t> FOR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UNTUK </a:t>
            </a:r>
            <a:r>
              <a:rPr lang="en-US" i="1" dirty="0" err="1"/>
              <a:t>variabel</a:t>
            </a:r>
            <a:r>
              <a:rPr lang="en-US" i="1" dirty="0"/>
              <a:t> </a:t>
            </a:r>
            <a:r>
              <a:rPr lang="en-US" i="1" dirty="0">
                <a:sym typeface="Wingdings"/>
              </a:rPr>
              <a:t> </a:t>
            </a:r>
            <a:r>
              <a:rPr lang="en-US" i="1" dirty="0" err="1">
                <a:sym typeface="Wingdings"/>
              </a:rPr>
              <a:t>awal</a:t>
            </a:r>
            <a:r>
              <a:rPr lang="en-US" dirty="0">
                <a:sym typeface="Wingdings"/>
              </a:rPr>
              <a:t> S/D </a:t>
            </a:r>
            <a:r>
              <a:rPr lang="en-US" i="1" dirty="0" err="1">
                <a:sym typeface="Wingdings"/>
              </a:rPr>
              <a:t>akhir</a:t>
            </a:r>
            <a:r>
              <a:rPr lang="en-US" i="1" dirty="0">
                <a:sym typeface="Wingdings"/>
              </a:rPr>
              <a:t> </a:t>
            </a:r>
            <a:r>
              <a:rPr lang="en-US" dirty="0">
                <a:sym typeface="Wingdings"/>
              </a:rPr>
              <a:t>LANGKAH </a:t>
            </a:r>
            <a:r>
              <a:rPr lang="en-US" i="1" dirty="0" err="1">
                <a:sym typeface="Wingdings"/>
              </a:rPr>
              <a:t>kenaikan</a:t>
            </a:r>
            <a:r>
              <a:rPr lang="en-US" i="1" dirty="0">
                <a:sym typeface="Wingdings"/>
              </a:rPr>
              <a:t/>
            </a:r>
            <a:br>
              <a:rPr lang="en-US" i="1" dirty="0">
                <a:sym typeface="Wingdings"/>
              </a:rPr>
            </a:br>
            <a:r>
              <a:rPr lang="en-US" i="1" dirty="0">
                <a:sym typeface="Wingdings"/>
              </a:rPr>
              <a:t>	Pernyataan1</a:t>
            </a:r>
            <a:br>
              <a:rPr lang="en-US" i="1" dirty="0">
                <a:sym typeface="Wingdings"/>
              </a:rPr>
            </a:br>
            <a:r>
              <a:rPr lang="en-US" i="1" dirty="0">
                <a:sym typeface="Wingdings"/>
              </a:rPr>
              <a:t>	</a:t>
            </a:r>
            <a:r>
              <a:rPr lang="mr-IN" i="1" dirty="0">
                <a:sym typeface="Wingdings"/>
              </a:rPr>
              <a:t>…</a:t>
            </a:r>
            <a:r>
              <a:rPr lang="en-US" i="1" dirty="0">
                <a:sym typeface="Wingdings"/>
              </a:rPr>
              <a:t/>
            </a:r>
            <a:br>
              <a:rPr lang="en-US" i="1" dirty="0">
                <a:sym typeface="Wingdings"/>
              </a:rPr>
            </a:br>
            <a:r>
              <a:rPr lang="en-US" i="1" dirty="0">
                <a:sym typeface="Wingdings"/>
              </a:rPr>
              <a:t>	</a:t>
            </a:r>
            <a:r>
              <a:rPr lang="en-US" i="1" dirty="0" err="1">
                <a:sym typeface="Wingdings"/>
              </a:rPr>
              <a:t>PernyataanN</a:t>
            </a:r>
            <a:r>
              <a:rPr lang="en-US" dirty="0">
                <a:sym typeface="Wingdings"/>
              </a:rPr>
              <a:t/>
            </a:r>
            <a:br>
              <a:rPr lang="en-US" dirty="0">
                <a:sym typeface="Wingdings"/>
              </a:rPr>
            </a:br>
            <a:r>
              <a:rPr lang="en-US" dirty="0">
                <a:sym typeface="Wingdings"/>
              </a:rPr>
              <a:t>AKHIR-UNTUK</a:t>
            </a:r>
          </a:p>
          <a:p>
            <a:endParaRPr lang="en-US" dirty="0">
              <a:sym typeface="Wingdings"/>
            </a:endParaRPr>
          </a:p>
          <a:p>
            <a:r>
              <a:rPr lang="en-US" b="1" dirty="0">
                <a:sym typeface="Wingdings"/>
              </a:rPr>
              <a:t>for (</a:t>
            </a:r>
            <a:r>
              <a:rPr lang="en-US" b="1" dirty="0" err="1">
                <a:sym typeface="Wingdings"/>
              </a:rPr>
              <a:t>variabel</a:t>
            </a:r>
            <a:r>
              <a:rPr lang="en-US" b="1" dirty="0">
                <a:sym typeface="Wingdings"/>
              </a:rPr>
              <a:t> = </a:t>
            </a:r>
            <a:r>
              <a:rPr lang="en-US" b="1" dirty="0" err="1">
                <a:sym typeface="Wingdings"/>
              </a:rPr>
              <a:t>awal</a:t>
            </a:r>
            <a:r>
              <a:rPr lang="en-US" b="1" dirty="0">
                <a:sym typeface="Wingdings"/>
              </a:rPr>
              <a:t>; </a:t>
            </a:r>
            <a:r>
              <a:rPr lang="en-US" b="1" dirty="0" err="1">
                <a:sym typeface="Wingdings"/>
              </a:rPr>
              <a:t>variabel</a:t>
            </a:r>
            <a:r>
              <a:rPr lang="en-US" b="1" dirty="0">
                <a:sym typeface="Wingdings"/>
              </a:rPr>
              <a:t> </a:t>
            </a:r>
            <a:r>
              <a:rPr lang="en-US" b="1">
                <a:sym typeface="Wingdings"/>
              </a:rPr>
              <a:t>&lt;= </a:t>
            </a:r>
            <a:r>
              <a:rPr lang="en-US" b="1" smtClean="0">
                <a:sym typeface="Wingdings"/>
              </a:rPr>
              <a:t>akhir; variabel </a:t>
            </a:r>
            <a:r>
              <a:rPr lang="en-US" b="1" dirty="0">
                <a:sym typeface="Wingdings"/>
              </a:rPr>
              <a:t>= </a:t>
            </a:r>
            <a:r>
              <a:rPr lang="en-US" b="1" dirty="0" err="1">
                <a:sym typeface="Wingdings"/>
              </a:rPr>
              <a:t>variabel</a:t>
            </a:r>
            <a:r>
              <a:rPr lang="en-US" b="1" dirty="0">
                <a:sym typeface="Wingdings"/>
              </a:rPr>
              <a:t> + </a:t>
            </a:r>
            <a:r>
              <a:rPr lang="en-US" b="1" dirty="0" err="1">
                <a:sym typeface="Wingdings"/>
              </a:rPr>
              <a:t>langkah</a:t>
            </a:r>
            <a:r>
              <a:rPr lang="en-US" b="1" dirty="0">
                <a:sym typeface="Wingdings"/>
              </a:rPr>
              <a:t>)</a:t>
            </a:r>
            <a:br>
              <a:rPr lang="en-US" b="1" dirty="0">
                <a:sym typeface="Wingdings"/>
              </a:rPr>
            </a:br>
            <a:r>
              <a:rPr lang="en-US" dirty="0">
                <a:sym typeface="Wingdings"/>
              </a:rPr>
              <a:t>{</a:t>
            </a:r>
            <a:br>
              <a:rPr lang="en-US" dirty="0">
                <a:sym typeface="Wingdings"/>
              </a:rPr>
            </a:br>
            <a:r>
              <a:rPr lang="en-US" dirty="0">
                <a:sym typeface="Wingdings"/>
              </a:rPr>
              <a:t>	pernyataan1;</a:t>
            </a:r>
            <a:br>
              <a:rPr lang="en-US" dirty="0">
                <a:sym typeface="Wingdings"/>
              </a:rPr>
            </a:br>
            <a:r>
              <a:rPr lang="en-US" dirty="0">
                <a:sym typeface="Wingdings"/>
              </a:rPr>
              <a:t>	</a:t>
            </a:r>
            <a:r>
              <a:rPr lang="mr-IN" dirty="0">
                <a:sym typeface="Wingdings"/>
              </a:rPr>
              <a:t>…</a:t>
            </a:r>
            <a:r>
              <a:rPr lang="en-US" dirty="0">
                <a:sym typeface="Wingdings"/>
              </a:rPr>
              <a:t/>
            </a:r>
            <a:br>
              <a:rPr lang="en-US" dirty="0">
                <a:sym typeface="Wingdings"/>
              </a:rPr>
            </a:br>
            <a:r>
              <a:rPr lang="en-US" dirty="0">
                <a:sym typeface="Wingdings"/>
              </a:rPr>
              <a:t>	</a:t>
            </a:r>
            <a:r>
              <a:rPr lang="en-US" dirty="0" err="1">
                <a:sym typeface="Wingdings"/>
              </a:rPr>
              <a:t>pernyataanN</a:t>
            </a:r>
            <a:r>
              <a:rPr lang="en-US" dirty="0">
                <a:sym typeface="Wingdings"/>
              </a:rPr>
              <a:t>;</a:t>
            </a:r>
            <a:br>
              <a:rPr lang="en-US" dirty="0">
                <a:sym typeface="Wingdings"/>
              </a:rPr>
            </a:br>
            <a:r>
              <a:rPr lang="en-US" dirty="0">
                <a:sym typeface="Wingdings"/>
              </a:rPr>
              <a:t>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358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ym typeface="Wingdings" panose="05000000000000000000" pitchFamily="2" charset="2"/>
              </a:rPr>
              <a:t></a:t>
            </a:r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Pengulangan</a:t>
            </a:r>
            <a:r>
              <a:rPr lang="en-US" dirty="0"/>
              <a:t> FOR (</a:t>
            </a:r>
            <a:r>
              <a:rPr lang="en-US" dirty="0" err="1"/>
              <a:t>i</a:t>
            </a:r>
            <a:r>
              <a:rPr lang="en-US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Menampilkan</a:t>
            </a:r>
            <a:r>
              <a:rPr lang="en-US" dirty="0"/>
              <a:t> string 6 kali</a:t>
            </a:r>
          </a:p>
          <a:p>
            <a:r>
              <a:rPr lang="en-US" dirty="0"/>
              <a:t>#include &lt;</a:t>
            </a:r>
            <a:r>
              <a:rPr lang="en-US" dirty="0" err="1"/>
              <a:t>stdio.h</a:t>
            </a:r>
            <a:r>
              <a:rPr lang="en-US" dirty="0"/>
              <a:t>&gt;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 err="1"/>
              <a:t>int</a:t>
            </a:r>
            <a:r>
              <a:rPr lang="en-US" dirty="0"/>
              <a:t> main ( )</a:t>
            </a:r>
            <a:br>
              <a:rPr lang="en-US" dirty="0"/>
            </a:br>
            <a:r>
              <a:rPr lang="en-US" dirty="0"/>
              <a:t>{</a:t>
            </a:r>
            <a:br>
              <a:rPr lang="en-US" dirty="0"/>
            </a:br>
            <a:r>
              <a:rPr lang="en-US" dirty="0"/>
              <a:t>	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bil</a:t>
            </a:r>
            <a:r>
              <a:rPr lang="en-US" dirty="0"/>
              <a:t>;</a:t>
            </a:r>
            <a:br>
              <a:rPr lang="en-US" dirty="0"/>
            </a:br>
            <a:r>
              <a:rPr lang="en-US" dirty="0"/>
              <a:t>	for(</a:t>
            </a:r>
            <a:r>
              <a:rPr lang="en-US" dirty="0" err="1"/>
              <a:t>bil</a:t>
            </a:r>
            <a:r>
              <a:rPr lang="en-US" dirty="0"/>
              <a:t> = 1; </a:t>
            </a:r>
            <a:r>
              <a:rPr lang="en-US" dirty="0" err="1"/>
              <a:t>bil</a:t>
            </a:r>
            <a:r>
              <a:rPr lang="en-US" dirty="0"/>
              <a:t> &lt;= 6; </a:t>
            </a:r>
            <a:r>
              <a:rPr lang="en-US" dirty="0" err="1"/>
              <a:t>bil</a:t>
            </a:r>
            <a:r>
              <a:rPr lang="en-US" dirty="0"/>
              <a:t>++)</a:t>
            </a:r>
            <a:br>
              <a:rPr lang="en-US" dirty="0"/>
            </a:br>
            <a:r>
              <a:rPr lang="en-US" dirty="0"/>
              <a:t>	{</a:t>
            </a:r>
            <a:br>
              <a:rPr lang="en-US" dirty="0"/>
            </a:br>
            <a:r>
              <a:rPr lang="en-US" dirty="0"/>
              <a:t>		</a:t>
            </a:r>
            <a:r>
              <a:rPr lang="en-US" dirty="0" err="1"/>
              <a:t>printf</a:t>
            </a:r>
            <a:r>
              <a:rPr lang="en-US" dirty="0"/>
              <a:t>(“</a:t>
            </a:r>
            <a:r>
              <a:rPr lang="en-US" dirty="0" err="1"/>
              <a:t>Selamat</a:t>
            </a:r>
            <a:r>
              <a:rPr lang="en-US" dirty="0"/>
              <a:t> </a:t>
            </a:r>
            <a:r>
              <a:rPr lang="en-US" dirty="0" err="1"/>
              <a:t>belajar</a:t>
            </a:r>
            <a:r>
              <a:rPr lang="en-US" dirty="0"/>
              <a:t> \n”);</a:t>
            </a:r>
            <a:br>
              <a:rPr lang="en-US" dirty="0"/>
            </a:br>
            <a:r>
              <a:rPr lang="en-US" dirty="0"/>
              <a:t>	}</a:t>
            </a:r>
            <a:br>
              <a:rPr lang="en-US" dirty="0"/>
            </a:br>
            <a:r>
              <a:rPr lang="en-US" dirty="0"/>
              <a:t>	return 0;</a:t>
            </a:r>
            <a:br>
              <a:rPr lang="en-US" dirty="0"/>
            </a:br>
            <a:r>
              <a:rPr lang="en-US" dirty="0"/>
              <a:t>}</a:t>
            </a:r>
            <a:br>
              <a:rPr lang="en-US" dirty="0"/>
            </a:br>
            <a:r>
              <a:rPr lang="en-US" dirty="0"/>
              <a:t>//</a:t>
            </a:r>
            <a:r>
              <a:rPr lang="en-US" dirty="0" err="1"/>
              <a:t>enambuah.c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7703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-</a:t>
            </a:r>
            <a:r>
              <a:rPr lang="en-US" dirty="0">
                <a:sym typeface="Wingdings" panose="05000000000000000000" pitchFamily="2" charset="2"/>
              </a:rPr>
              <a:t></a:t>
            </a:r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Pengulangan</a:t>
            </a:r>
            <a:r>
              <a:rPr lang="en-US" dirty="0"/>
              <a:t> FOR (iii)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Buatlah</a:t>
            </a:r>
            <a:r>
              <a:rPr lang="en-US" dirty="0"/>
              <a:t> program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menampilkan</a:t>
            </a:r>
            <a:r>
              <a:rPr lang="en-US" dirty="0"/>
              <a:t>  </a:t>
            </a:r>
            <a:r>
              <a:rPr lang="en-US" dirty="0" err="1"/>
              <a:t>bilangan</a:t>
            </a:r>
            <a:r>
              <a:rPr lang="en-US" dirty="0"/>
              <a:t> yang 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habis</a:t>
            </a:r>
            <a:r>
              <a:rPr lang="en-US" dirty="0"/>
              <a:t> </a:t>
            </a:r>
            <a:r>
              <a:rPr lang="en-US" dirty="0" err="1"/>
              <a:t>dibagi</a:t>
            </a:r>
            <a:r>
              <a:rPr lang="en-US" dirty="0"/>
              <a:t> 5, range </a:t>
            </a:r>
            <a:r>
              <a:rPr lang="en-US" dirty="0" err="1"/>
              <a:t>bilangan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1 - 25</a:t>
            </a:r>
          </a:p>
          <a:p>
            <a:r>
              <a:rPr lang="en-US" dirty="0"/>
              <a:t>#include &lt;</a:t>
            </a:r>
            <a:r>
              <a:rPr lang="en-US" dirty="0" err="1"/>
              <a:t>stdio.h</a:t>
            </a:r>
            <a:r>
              <a:rPr lang="en-US" dirty="0"/>
              <a:t>&gt;</a:t>
            </a:r>
            <a:br>
              <a:rPr lang="en-US" dirty="0"/>
            </a:br>
            <a:r>
              <a:rPr lang="en-US" dirty="0" err="1"/>
              <a:t>int</a:t>
            </a:r>
            <a:r>
              <a:rPr lang="en-US" dirty="0"/>
              <a:t> main ( )</a:t>
            </a:r>
            <a:br>
              <a:rPr lang="en-US" dirty="0"/>
            </a:br>
            <a:r>
              <a:rPr lang="en-US" dirty="0"/>
              <a:t>{</a:t>
            </a:r>
            <a:br>
              <a:rPr lang="en-US" dirty="0"/>
            </a:br>
            <a:r>
              <a:rPr lang="en-US" dirty="0"/>
              <a:t>	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bil</a:t>
            </a:r>
            <a:r>
              <a:rPr lang="en-US" dirty="0"/>
              <a:t>;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	for (</a:t>
            </a:r>
            <a:r>
              <a:rPr lang="en-US" dirty="0" err="1"/>
              <a:t>bil</a:t>
            </a:r>
            <a:r>
              <a:rPr lang="en-US" dirty="0"/>
              <a:t> = 1; </a:t>
            </a:r>
            <a:r>
              <a:rPr lang="en-US" dirty="0" err="1"/>
              <a:t>bil</a:t>
            </a:r>
            <a:r>
              <a:rPr lang="en-US" dirty="0"/>
              <a:t> &lt;= 25; </a:t>
            </a:r>
            <a:r>
              <a:rPr lang="en-US" dirty="0" err="1"/>
              <a:t>bil</a:t>
            </a:r>
            <a:r>
              <a:rPr lang="en-US" dirty="0"/>
              <a:t>++)</a:t>
            </a:r>
            <a:br>
              <a:rPr lang="en-US" dirty="0"/>
            </a:br>
            <a:r>
              <a:rPr lang="en-US" dirty="0"/>
              <a:t>	{</a:t>
            </a:r>
            <a:br>
              <a:rPr lang="en-US" dirty="0"/>
            </a:br>
            <a:r>
              <a:rPr lang="en-US" dirty="0"/>
              <a:t>		if (</a:t>
            </a:r>
            <a:r>
              <a:rPr lang="en-US" dirty="0" err="1"/>
              <a:t>bil</a:t>
            </a:r>
            <a:r>
              <a:rPr lang="en-US" dirty="0"/>
              <a:t> % 5 != 0)</a:t>
            </a:r>
            <a:br>
              <a:rPr lang="en-US" dirty="0"/>
            </a:br>
            <a:r>
              <a:rPr lang="en-US" dirty="0"/>
              <a:t>		</a:t>
            </a:r>
            <a:r>
              <a:rPr lang="en-US" dirty="0" err="1"/>
              <a:t>printf</a:t>
            </a:r>
            <a:r>
              <a:rPr lang="en-US" dirty="0"/>
              <a:t>(“%d”, </a:t>
            </a:r>
            <a:r>
              <a:rPr lang="en-US" dirty="0" err="1"/>
              <a:t>bil</a:t>
            </a:r>
            <a:r>
              <a:rPr lang="en-US" dirty="0"/>
              <a:t>);</a:t>
            </a:r>
            <a:br>
              <a:rPr lang="en-US" dirty="0"/>
            </a:br>
            <a:r>
              <a:rPr lang="en-US" dirty="0"/>
              <a:t>	}</a:t>
            </a:r>
            <a:br>
              <a:rPr lang="en-US" dirty="0"/>
            </a:br>
            <a:r>
              <a:rPr lang="en-US" dirty="0"/>
              <a:t>	</a:t>
            </a:r>
            <a:r>
              <a:rPr lang="en-US" dirty="0" err="1"/>
              <a:t>printf</a:t>
            </a:r>
            <a:r>
              <a:rPr lang="en-US" dirty="0"/>
              <a:t>(“\n”);</a:t>
            </a:r>
            <a:br>
              <a:rPr lang="en-US" dirty="0"/>
            </a:br>
            <a:r>
              <a:rPr lang="en-US" dirty="0"/>
              <a:t>	return 0;</a:t>
            </a:r>
            <a:br>
              <a:rPr lang="en-US" dirty="0"/>
            </a:br>
            <a:r>
              <a:rPr lang="en-US" dirty="0"/>
              <a:t>}</a:t>
            </a:r>
            <a:br>
              <a:rPr lang="en-US" dirty="0"/>
            </a:br>
            <a:r>
              <a:rPr lang="en-US" dirty="0"/>
              <a:t>//takhbs5.c</a:t>
            </a:r>
          </a:p>
        </p:txBody>
      </p:sp>
    </p:spTree>
    <p:extLst>
      <p:ext uri="{BB962C8B-B14F-4D97-AF65-F5344CB8AC3E}">
        <p14:creationId xmlns:p14="http://schemas.microsoft.com/office/powerpoint/2010/main" val="696988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Pengulangan</a:t>
            </a:r>
            <a:r>
              <a:rPr lang="en-US" dirty="0"/>
              <a:t> FOR (ii)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8414" y="1828800"/>
            <a:ext cx="8595360" cy="4351337"/>
          </a:xfrm>
        </p:spPr>
        <p:txBody>
          <a:bodyPr>
            <a:normAutofit fontScale="92500" lnSpcReduction="10000"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Contoh</a:t>
            </a:r>
            <a:r>
              <a:rPr lang="en-US" dirty="0"/>
              <a:t> Program </a:t>
            </a:r>
            <a:r>
              <a:rPr lang="en-US" dirty="0" err="1"/>
              <a:t>Faktorial</a:t>
            </a:r>
            <a:endParaRPr lang="en-US" dirty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</a:pPr>
            <a:r>
              <a:rPr lang="en-US" dirty="0"/>
              <a:t>#include &lt;</a:t>
            </a:r>
            <a:r>
              <a:rPr lang="en-US" dirty="0" err="1"/>
              <a:t>stdio.h</a:t>
            </a:r>
            <a:r>
              <a:rPr lang="en-US" dirty="0"/>
              <a:t>&gt;</a:t>
            </a:r>
            <a:br>
              <a:rPr lang="en-US" dirty="0"/>
            </a:br>
            <a:r>
              <a:rPr lang="en-US" dirty="0" err="1"/>
              <a:t>int</a:t>
            </a:r>
            <a:r>
              <a:rPr lang="en-US" dirty="0"/>
              <a:t> main ( )</a:t>
            </a:r>
            <a:br>
              <a:rPr lang="en-US" dirty="0"/>
            </a:br>
            <a:r>
              <a:rPr lang="en-US" dirty="0"/>
              <a:t>{</a:t>
            </a:r>
            <a:br>
              <a:rPr lang="en-US" dirty="0"/>
            </a:br>
            <a:r>
              <a:rPr lang="en-US" dirty="0"/>
              <a:t>	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bil</a:t>
            </a:r>
            <a:r>
              <a:rPr lang="en-US" dirty="0"/>
              <a:t>, n;</a:t>
            </a:r>
            <a:br>
              <a:rPr lang="en-US" dirty="0"/>
            </a:br>
            <a:r>
              <a:rPr lang="en-US" dirty="0"/>
              <a:t>	long 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;</a:t>
            </a:r>
            <a:br>
              <a:rPr lang="en-US" dirty="0"/>
            </a:br>
            <a:r>
              <a:rPr lang="en-US" dirty="0"/>
              <a:t>	</a:t>
            </a:r>
            <a:r>
              <a:rPr lang="en-US" dirty="0" err="1"/>
              <a:t>printf</a:t>
            </a:r>
            <a:r>
              <a:rPr lang="en-US" dirty="0"/>
              <a:t>(“ n = “);</a:t>
            </a:r>
            <a:br>
              <a:rPr lang="en-US" dirty="0"/>
            </a:br>
            <a:r>
              <a:rPr lang="en-US" dirty="0"/>
              <a:t>	</a:t>
            </a:r>
            <a:r>
              <a:rPr lang="en-US" dirty="0" err="1"/>
              <a:t>scanf</a:t>
            </a:r>
            <a:r>
              <a:rPr lang="en-US" dirty="0"/>
              <a:t>(“%d”, &amp;n);</a:t>
            </a:r>
            <a:br>
              <a:rPr lang="en-US" dirty="0"/>
            </a:br>
            <a:r>
              <a:rPr lang="en-US" dirty="0"/>
              <a:t>	</a:t>
            </a:r>
            <a:r>
              <a:rPr lang="en-US" dirty="0" err="1"/>
              <a:t>hasil</a:t>
            </a:r>
            <a:r>
              <a:rPr lang="en-US" dirty="0"/>
              <a:t> = 1;</a:t>
            </a:r>
            <a:br>
              <a:rPr lang="en-US" dirty="0"/>
            </a:br>
            <a:r>
              <a:rPr lang="en-US" dirty="0"/>
              <a:t>	for (</a:t>
            </a:r>
            <a:r>
              <a:rPr lang="en-US" dirty="0" err="1"/>
              <a:t>bil</a:t>
            </a:r>
            <a:r>
              <a:rPr lang="en-US" dirty="0"/>
              <a:t> = n; </a:t>
            </a:r>
            <a:r>
              <a:rPr lang="en-US" dirty="0" err="1"/>
              <a:t>bil</a:t>
            </a:r>
            <a:r>
              <a:rPr lang="en-US" dirty="0"/>
              <a:t> &gt;= 1; </a:t>
            </a:r>
            <a:r>
              <a:rPr lang="en-US" dirty="0" err="1"/>
              <a:t>bil</a:t>
            </a:r>
            <a:r>
              <a:rPr lang="en-US" dirty="0"/>
              <a:t>--)</a:t>
            </a:r>
            <a:br>
              <a:rPr lang="en-US" dirty="0"/>
            </a:br>
            <a:r>
              <a:rPr lang="en-US" dirty="0"/>
              <a:t>	{</a:t>
            </a:r>
            <a:br>
              <a:rPr lang="en-US" dirty="0"/>
            </a:br>
            <a:r>
              <a:rPr lang="en-US" dirty="0"/>
              <a:t>		</a:t>
            </a:r>
            <a:r>
              <a:rPr lang="en-US" dirty="0" err="1"/>
              <a:t>hasil</a:t>
            </a:r>
            <a:r>
              <a:rPr lang="en-US" dirty="0"/>
              <a:t> = </a:t>
            </a:r>
            <a:r>
              <a:rPr lang="en-US" dirty="0" err="1"/>
              <a:t>hasil</a:t>
            </a:r>
            <a:r>
              <a:rPr lang="en-US" dirty="0"/>
              <a:t> * </a:t>
            </a:r>
            <a:r>
              <a:rPr lang="en-US" dirty="0" err="1"/>
              <a:t>bil</a:t>
            </a:r>
            <a:r>
              <a:rPr lang="en-US" dirty="0"/>
              <a:t>;</a:t>
            </a:r>
            <a:br>
              <a:rPr lang="en-US" dirty="0"/>
            </a:br>
            <a:r>
              <a:rPr lang="en-US" dirty="0"/>
              <a:t>	}</a:t>
            </a:r>
            <a:br>
              <a:rPr lang="en-US" dirty="0"/>
            </a:br>
            <a:r>
              <a:rPr lang="en-US" dirty="0"/>
              <a:t>	</a:t>
            </a:r>
            <a:r>
              <a:rPr lang="en-US" dirty="0" err="1"/>
              <a:t>printf</a:t>
            </a:r>
            <a:r>
              <a:rPr lang="en-US" dirty="0"/>
              <a:t>(“n! = %</a:t>
            </a:r>
            <a:r>
              <a:rPr lang="en-US" dirty="0" err="1"/>
              <a:t>ld</a:t>
            </a:r>
            <a:r>
              <a:rPr lang="en-US" dirty="0"/>
              <a:t>”, </a:t>
            </a:r>
            <a:r>
              <a:rPr lang="en-US" dirty="0" err="1"/>
              <a:t>hasil</a:t>
            </a:r>
            <a:r>
              <a:rPr lang="en-US" dirty="0"/>
              <a:t>);</a:t>
            </a:r>
            <a:br>
              <a:rPr lang="en-US" dirty="0"/>
            </a:br>
            <a:r>
              <a:rPr lang="en-US" dirty="0"/>
              <a:t>	return 0;</a:t>
            </a:r>
            <a:br>
              <a:rPr lang="en-US" dirty="0"/>
            </a:br>
            <a:r>
              <a:rPr lang="en-US" dirty="0"/>
              <a:t>}</a:t>
            </a:r>
            <a:br>
              <a:rPr lang="en-US" dirty="0"/>
            </a:br>
            <a:r>
              <a:rPr lang="en-US" dirty="0"/>
              <a:t>//</a:t>
            </a:r>
            <a:r>
              <a:rPr lang="en-US" dirty="0" err="1"/>
              <a:t>faktorial.c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4923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Bilangan</a:t>
            </a:r>
            <a:r>
              <a:rPr lang="en-US" dirty="0"/>
              <a:t> Fibonacci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6979" y="1828800"/>
            <a:ext cx="9771797" cy="4351337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t="2767"/>
          <a:stretch/>
        </p:blipFill>
        <p:spPr>
          <a:xfrm>
            <a:off x="586854" y="1828800"/>
            <a:ext cx="9771797" cy="3671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6191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589583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Pengulangan</a:t>
            </a:r>
            <a:r>
              <a:rPr lang="en-US" dirty="0"/>
              <a:t> For (vi)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1872" y="1225432"/>
            <a:ext cx="8595360" cy="4938191"/>
          </a:xfrm>
        </p:spPr>
        <p:txBody>
          <a:bodyPr>
            <a:normAutofit fontScale="92500" lnSpcReduction="20000"/>
          </a:bodyPr>
          <a:lstStyle/>
          <a:p>
            <a:r>
              <a:rPr lang="en-US" sz="2400" dirty="0" err="1"/>
              <a:t>Bilangan</a:t>
            </a:r>
            <a:r>
              <a:rPr lang="en-US" sz="2400" dirty="0"/>
              <a:t> Fibonacci</a:t>
            </a:r>
            <a:br>
              <a:rPr lang="en-US" sz="2400" dirty="0"/>
            </a:br>
            <a:r>
              <a:rPr lang="en-US" sz="2400" dirty="0"/>
              <a:t>1 1 2 3 5 8 13 21 34 55 89 144 </a:t>
            </a:r>
            <a:r>
              <a:rPr lang="mr-IN" sz="2400" dirty="0"/>
              <a:t>…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>#include &lt;</a:t>
            </a:r>
            <a:r>
              <a:rPr lang="en-US" dirty="0" err="1"/>
              <a:t>stdio.h</a:t>
            </a:r>
            <a:r>
              <a:rPr lang="en-US" dirty="0"/>
              <a:t>&gt;</a:t>
            </a:r>
            <a:br>
              <a:rPr lang="en-US" dirty="0"/>
            </a:br>
            <a:r>
              <a:rPr lang="en-US" dirty="0" err="1"/>
              <a:t>int</a:t>
            </a:r>
            <a:r>
              <a:rPr lang="en-US" dirty="0"/>
              <a:t> main ( )</a:t>
            </a:r>
            <a:br>
              <a:rPr lang="en-US" dirty="0"/>
            </a:br>
            <a:r>
              <a:rPr lang="en-US" dirty="0"/>
              <a:t>{</a:t>
            </a:r>
            <a:br>
              <a:rPr lang="en-US" dirty="0"/>
            </a:br>
            <a:r>
              <a:rPr lang="en-US" dirty="0"/>
              <a:t>	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fn</a:t>
            </a:r>
            <a:r>
              <a:rPr lang="en-US" dirty="0"/>
              <a:t>, fn1, fn2;</a:t>
            </a:r>
            <a:br>
              <a:rPr lang="en-US" dirty="0"/>
            </a:br>
            <a:r>
              <a:rPr lang="en-US" dirty="0"/>
              <a:t>	fn1 = 1;</a:t>
            </a:r>
            <a:br>
              <a:rPr lang="en-US" dirty="0"/>
            </a:br>
            <a:r>
              <a:rPr lang="en-US" dirty="0"/>
              <a:t>	fn2 = 1;</a:t>
            </a:r>
            <a:br>
              <a:rPr lang="en-US" dirty="0"/>
            </a:br>
            <a:r>
              <a:rPr lang="en-US" dirty="0"/>
              <a:t>	</a:t>
            </a:r>
            <a:r>
              <a:rPr lang="en-US" dirty="0" err="1"/>
              <a:t>printf</a:t>
            </a:r>
            <a:r>
              <a:rPr lang="en-US" dirty="0"/>
              <a:t>(“%d ”, 1);</a:t>
            </a:r>
            <a:br>
              <a:rPr lang="en-US" dirty="0"/>
            </a:br>
            <a:r>
              <a:rPr lang="en-US" dirty="0"/>
              <a:t>	</a:t>
            </a:r>
            <a:r>
              <a:rPr lang="en-US" dirty="0" err="1"/>
              <a:t>printf</a:t>
            </a:r>
            <a:r>
              <a:rPr lang="en-US" dirty="0"/>
              <a:t>(“%d “, 1);</a:t>
            </a:r>
            <a:br>
              <a:rPr lang="en-US" dirty="0"/>
            </a:br>
            <a:r>
              <a:rPr lang="en-US" dirty="0"/>
              <a:t>	</a:t>
            </a:r>
            <a:r>
              <a:rPr lang="en-US" dirty="0" err="1"/>
              <a:t>fn</a:t>
            </a:r>
            <a:r>
              <a:rPr lang="en-US" dirty="0"/>
              <a:t> = fn1 + fn2;</a:t>
            </a:r>
            <a:br>
              <a:rPr lang="en-US" dirty="0"/>
            </a:br>
            <a:r>
              <a:rPr lang="en-US" dirty="0"/>
              <a:t>	while(</a:t>
            </a:r>
            <a:r>
              <a:rPr lang="en-US" dirty="0" err="1"/>
              <a:t>fn</a:t>
            </a:r>
            <a:r>
              <a:rPr lang="en-US" dirty="0"/>
              <a:t> &lt;= 200)</a:t>
            </a:r>
            <a:br>
              <a:rPr lang="en-US" dirty="0"/>
            </a:br>
            <a:r>
              <a:rPr lang="en-US" dirty="0"/>
              <a:t>	{</a:t>
            </a:r>
            <a:br>
              <a:rPr lang="en-US" dirty="0"/>
            </a:br>
            <a:r>
              <a:rPr lang="en-US" dirty="0"/>
              <a:t>		</a:t>
            </a:r>
            <a:r>
              <a:rPr lang="en-US" dirty="0" err="1"/>
              <a:t>printf</a:t>
            </a:r>
            <a:r>
              <a:rPr lang="en-US" dirty="0"/>
              <a:t>(“%d ”, </a:t>
            </a:r>
            <a:r>
              <a:rPr lang="en-US" dirty="0" err="1"/>
              <a:t>fn</a:t>
            </a:r>
            <a:r>
              <a:rPr lang="en-US" dirty="0"/>
              <a:t>);</a:t>
            </a:r>
            <a:br>
              <a:rPr lang="en-US" dirty="0"/>
            </a:br>
            <a:r>
              <a:rPr lang="en-US" dirty="0"/>
              <a:t>		fn2 = fn1;</a:t>
            </a:r>
            <a:br>
              <a:rPr lang="en-US" dirty="0"/>
            </a:br>
            <a:r>
              <a:rPr lang="en-US" dirty="0"/>
              <a:t>		fn1 = </a:t>
            </a:r>
            <a:r>
              <a:rPr lang="en-US" dirty="0" err="1"/>
              <a:t>fn</a:t>
            </a:r>
            <a:r>
              <a:rPr lang="en-US" dirty="0"/>
              <a:t>;</a:t>
            </a:r>
            <a:br>
              <a:rPr lang="en-US" dirty="0"/>
            </a:br>
            <a:r>
              <a:rPr lang="en-US" dirty="0"/>
              <a:t>		</a:t>
            </a:r>
            <a:r>
              <a:rPr lang="en-US" dirty="0" err="1"/>
              <a:t>fn</a:t>
            </a:r>
            <a:r>
              <a:rPr lang="en-US" dirty="0"/>
              <a:t> = fn1 + fn2;</a:t>
            </a:r>
            <a:br>
              <a:rPr lang="en-US" dirty="0"/>
            </a:br>
            <a:r>
              <a:rPr lang="en-US" dirty="0"/>
              <a:t>	}</a:t>
            </a:r>
            <a:br>
              <a:rPr lang="en-US" dirty="0"/>
            </a:br>
            <a:r>
              <a:rPr lang="en-US" dirty="0"/>
              <a:t>	</a:t>
            </a:r>
            <a:r>
              <a:rPr lang="en-US" dirty="0" err="1"/>
              <a:t>printf</a:t>
            </a:r>
            <a:r>
              <a:rPr lang="en-US" dirty="0"/>
              <a:t>(“\n”);</a:t>
            </a:r>
            <a:br>
              <a:rPr lang="en-US" dirty="0"/>
            </a:br>
            <a:r>
              <a:rPr lang="en-US" dirty="0"/>
              <a:t>	return 0;</a:t>
            </a:r>
            <a:br>
              <a:rPr lang="en-US" dirty="0"/>
            </a:br>
            <a:r>
              <a:rPr lang="en-US" dirty="0"/>
              <a:t>}</a:t>
            </a:r>
            <a:br>
              <a:rPr lang="en-US" dirty="0"/>
            </a:br>
            <a:r>
              <a:rPr lang="en-US" dirty="0"/>
              <a:t>//</a:t>
            </a:r>
            <a:r>
              <a:rPr lang="en-US" dirty="0" err="1"/>
              <a:t>fibonac.c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8716" y="1492135"/>
            <a:ext cx="5513694" cy="5478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44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err="1"/>
              <a:t>Tugas</a:t>
            </a:r>
            <a:r>
              <a:rPr lang="en-US"/>
              <a:t> 9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1871" y="1691322"/>
            <a:ext cx="8838731" cy="4800918"/>
          </a:xfrm>
        </p:spPr>
        <p:txBody>
          <a:bodyPr/>
          <a:lstStyle/>
          <a:p>
            <a:pPr marL="0" indent="0">
              <a:buNone/>
            </a:pPr>
            <a:r>
              <a:rPr lang="en-US" err="1"/>
              <a:t>Buatlah</a:t>
            </a:r>
            <a:r>
              <a:rPr lang="en-US"/>
              <a:t>  </a:t>
            </a:r>
            <a:r>
              <a:rPr lang="en-US" b="1" dirty="0"/>
              <a:t>1</a:t>
            </a:r>
            <a:r>
              <a:rPr lang="en-US" b="1" smtClean="0"/>
              <a:t> </a:t>
            </a:r>
            <a:r>
              <a:rPr lang="en-US" b="1" dirty="0"/>
              <a:t>Program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mengimplentasikan</a:t>
            </a:r>
            <a:r>
              <a:rPr lang="en-US" dirty="0"/>
              <a:t> </a:t>
            </a:r>
            <a:r>
              <a:rPr lang="en-US" dirty="0" err="1"/>
              <a:t>materi</a:t>
            </a:r>
            <a:r>
              <a:rPr lang="en-US" dirty="0"/>
              <a:t> </a:t>
            </a:r>
            <a:r>
              <a:rPr lang="en-US" b="1" dirty="0" err="1"/>
              <a:t>Perulangan</a:t>
            </a:r>
            <a:r>
              <a:rPr lang="en-US" b="1" dirty="0"/>
              <a:t> dan </a:t>
            </a:r>
            <a:r>
              <a:rPr lang="en-US" b="1" dirty="0" err="1"/>
              <a:t>Percabangan</a:t>
            </a:r>
            <a:r>
              <a:rPr lang="en-US" dirty="0"/>
              <a:t> (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contoh</a:t>
            </a:r>
            <a:r>
              <a:rPr lang="en-US" dirty="0"/>
              <a:t> pada slide </a:t>
            </a:r>
            <a:r>
              <a:rPr lang="en-US"/>
              <a:t>12 </a:t>
            </a:r>
            <a:r>
              <a:rPr lang="en-US" smtClean="0"/>
              <a:t>) dan Buatlah algoritma, flowchart serta deskripsi penjelasan dari slide 14 dan 15.</a:t>
            </a:r>
            <a:endParaRPr lang="en-US" dirty="0"/>
          </a:p>
          <a:p>
            <a:pPr marL="0" indent="0">
              <a:buNone/>
            </a:pPr>
            <a:r>
              <a:rPr lang="en-US" err="1"/>
              <a:t>Ketentuan</a:t>
            </a:r>
            <a:r>
              <a:rPr lang="en-US"/>
              <a:t> </a:t>
            </a:r>
            <a:r>
              <a:rPr lang="en-US" smtClean="0"/>
              <a:t>Program no 1 </a:t>
            </a:r>
            <a:r>
              <a:rPr lang="en-US" dirty="0"/>
              <a:t>:</a:t>
            </a:r>
          </a:p>
          <a:p>
            <a:pPr marL="342900" indent="-342900">
              <a:buAutoNum type="arabicPeriod"/>
            </a:pPr>
            <a:r>
              <a:rPr lang="en-US" dirty="0"/>
              <a:t>Program </a:t>
            </a:r>
            <a:r>
              <a:rPr lang="en-US" dirty="0" err="1"/>
              <a:t>bebas</a:t>
            </a:r>
            <a:r>
              <a:rPr lang="en-US" dirty="0"/>
              <a:t> (minimal 25 </a:t>
            </a:r>
            <a:r>
              <a:rPr lang="en-US" dirty="0" err="1"/>
              <a:t>linecode</a:t>
            </a:r>
            <a:r>
              <a:rPr lang="en-US" dirty="0"/>
              <a:t>)</a:t>
            </a:r>
          </a:p>
          <a:p>
            <a:pPr marL="342900" indent="-342900">
              <a:buAutoNum type="arabicPeriod"/>
            </a:pPr>
            <a:r>
              <a:rPr lang="en-US" dirty="0" err="1"/>
              <a:t>Tuliskan</a:t>
            </a:r>
            <a:r>
              <a:rPr lang="en-US" dirty="0"/>
              <a:t> </a:t>
            </a:r>
            <a:r>
              <a:rPr lang="en-US" dirty="0" err="1"/>
              <a:t>Soal</a:t>
            </a:r>
            <a:r>
              <a:rPr lang="en-US" dirty="0"/>
              <a:t> Program yang </a:t>
            </a:r>
            <a:r>
              <a:rPr lang="en-US" dirty="0" err="1"/>
              <a:t>dibuat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comment pada file .c </a:t>
            </a:r>
          </a:p>
          <a:p>
            <a:pPr marL="342900" indent="-342900">
              <a:buAutoNum type="arabicPeriod"/>
            </a:pPr>
            <a:r>
              <a:rPr lang="en-US" smtClean="0"/>
              <a:t>Program yang dibuat  </a:t>
            </a:r>
            <a:r>
              <a:rPr lang="en-US" dirty="0" err="1"/>
              <a:t>selain</a:t>
            </a:r>
            <a:r>
              <a:rPr lang="en-US" dirty="0"/>
              <a:t> </a:t>
            </a:r>
            <a:r>
              <a:rPr lang="en-US" dirty="0" err="1"/>
              <a:t>contoh</a:t>
            </a:r>
            <a:r>
              <a:rPr lang="en-US" dirty="0"/>
              <a:t> yang </a:t>
            </a:r>
            <a:r>
              <a:rPr lang="en-US" dirty="0" err="1"/>
              <a:t>ada</a:t>
            </a:r>
            <a:r>
              <a:rPr lang="en-US" dirty="0"/>
              <a:t> di slide </a:t>
            </a:r>
            <a:r>
              <a:rPr lang="en-US" dirty="0" err="1"/>
              <a:t>Kuliah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 err="1"/>
              <a:t>Pengumpulan</a:t>
            </a:r>
            <a:r>
              <a:rPr lang="en-US" dirty="0"/>
              <a:t> :</a:t>
            </a:r>
          </a:p>
          <a:p>
            <a:pPr marL="342900" indent="-342900">
              <a:buAutoNum type="arabicPeriod"/>
            </a:pPr>
            <a:r>
              <a:rPr lang="en-US" dirty="0" err="1"/>
              <a:t>Melalui</a:t>
            </a:r>
            <a:r>
              <a:rPr lang="en-US" dirty="0"/>
              <a:t> E- Learning </a:t>
            </a:r>
            <a:r>
              <a:rPr lang="en-US" dirty="0">
                <a:hlinkClick r:id="rId2"/>
              </a:rPr>
              <a:t>http</a:t>
            </a:r>
            <a:r>
              <a:rPr lang="en-US">
                <a:hlinkClick r:id="rId2"/>
              </a:rPr>
              <a:t>://</a:t>
            </a:r>
            <a:r>
              <a:rPr lang="en-US" smtClean="0">
                <a:hlinkClick r:id="rId2"/>
              </a:rPr>
              <a:t>ilmu2.upnjatim.ac.id</a:t>
            </a:r>
            <a:r>
              <a:rPr lang="en-US" dirty="0">
                <a:hlinkClick r:id="rId2"/>
              </a:rPr>
              <a:t>/</a:t>
            </a:r>
            <a:endParaRPr lang="en-US" dirty="0"/>
          </a:p>
          <a:p>
            <a:pPr marL="342900" indent="-342900">
              <a:buAutoNum type="arabicPeriod"/>
            </a:pPr>
            <a:r>
              <a:rPr lang="en-US" dirty="0"/>
              <a:t>Format </a:t>
            </a:r>
            <a:r>
              <a:rPr lang="en-US" err="1"/>
              <a:t>Pengumpulan</a:t>
            </a:r>
            <a:r>
              <a:rPr lang="en-US"/>
              <a:t> </a:t>
            </a:r>
            <a:r>
              <a:rPr lang="en-US" smtClean="0"/>
              <a:t>NPM_NamaMhs_TugasLooping</a:t>
            </a:r>
            <a:endParaRPr lang="en-US" dirty="0"/>
          </a:p>
          <a:p>
            <a:pPr marL="0" indent="0" algn="ctr">
              <a:buNone/>
            </a:pPr>
            <a:r>
              <a:rPr lang="en-US" b="1"/>
              <a:t>Deadline  5</a:t>
            </a:r>
            <a:r>
              <a:rPr lang="en-US" b="1" smtClean="0"/>
              <a:t>  Mei  2025  23.59 </a:t>
            </a:r>
            <a:r>
              <a:rPr lang="en-US" b="1" dirty="0"/>
              <a:t>WIB 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pic>
        <p:nvPicPr>
          <p:cNvPr id="5" name="Graphic 4" descr="Head with gears">
            <a:extLst>
              <a:ext uri="{FF2B5EF4-FFF2-40B4-BE49-F238E27FC236}">
                <a16:creationId xmlns:a16="http://schemas.microsoft.com/office/drawing/2014/main" id="{A68A2B83-A543-41FB-B941-E8BB7037FE9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888650" y="214532"/>
            <a:ext cx="1041478" cy="1178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9301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692640" cy="600155"/>
          </a:xfrm>
        </p:spPr>
        <p:txBody>
          <a:bodyPr>
            <a:normAutofit fontScale="90000"/>
          </a:bodyPr>
          <a:lstStyle/>
          <a:p>
            <a:r>
              <a:rPr lang="en-US" smtClean="0"/>
              <a:t>Tugas 9  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8941" y="600155"/>
            <a:ext cx="10735571" cy="6257845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en-US"/>
          </a:p>
          <a:p>
            <a:pPr>
              <a:buFont typeface="Wingdings" panose="05000000000000000000" pitchFamily="2" charset="2"/>
              <a:buChar char="ü"/>
            </a:pPr>
            <a:r>
              <a:rPr lang="en-US" sz="8000" b="1" smtClean="0">
                <a:latin typeface="Calibri" panose="020F0502020204030204" pitchFamily="34" charset="0"/>
                <a:cs typeface="Calibri" panose="020F0502020204030204" pitchFamily="34" charset="0"/>
              </a:rPr>
              <a:t>Buatlah 1 program yang mengimplementasikan konsep Perulangan dan Percabangan seperti contoh pada slide 12  </a:t>
            </a:r>
            <a:br>
              <a:rPr lang="en-US" sz="8000" b="1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8000" b="1" smtClean="0">
                <a:latin typeface="Calibri" panose="020F0502020204030204" pitchFamily="34" charset="0"/>
                <a:cs typeface="Calibri" panose="020F0502020204030204" pitchFamily="34" charset="0"/>
              </a:rPr>
              <a:t>Ketentuan Program :</a:t>
            </a:r>
            <a:endParaRPr lang="en-US" sz="8000" b="1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sz="8000" smtClean="0">
                <a:latin typeface="Calibri" panose="020F0502020204030204" pitchFamily="34" charset="0"/>
                <a:cs typeface="Calibri" panose="020F0502020204030204" pitchFamily="34" charset="0"/>
              </a:rPr>
              <a:t>  Program Bebas dan menggunakan kata- kata yang positif.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sz="8000" smtClean="0">
                <a:latin typeface="Calibri" panose="020F0502020204030204" pitchFamily="34" charset="0"/>
                <a:cs typeface="Calibri" panose="020F0502020204030204" pitchFamily="34" charset="0"/>
              </a:rPr>
              <a:t>  Program yang dibuat selain contoh yang ada di slide kuliah.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sz="8000" smtClean="0">
                <a:latin typeface="Calibri" panose="020F0502020204030204" pitchFamily="34" charset="0"/>
                <a:cs typeface="Calibri" panose="020F0502020204030204" pitchFamily="34" charset="0"/>
              </a:rPr>
              <a:t>  Panjang Program minimal 25  line code </a:t>
            </a:r>
          </a:p>
          <a:p>
            <a:pPr marL="0" indent="0" algn="just">
              <a:buNone/>
            </a:pPr>
            <a:r>
              <a:rPr lang="en-US" sz="8000" b="1" smtClean="0">
                <a:latin typeface="Calibri" panose="020F0502020204030204" pitchFamily="34" charset="0"/>
                <a:cs typeface="Calibri" panose="020F0502020204030204" pitchFamily="34" charset="0"/>
              </a:rPr>
              <a:t>{===============================================================================}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sz="8000" b="1" smtClean="0">
                <a:latin typeface="Calibri" panose="020F0502020204030204" pitchFamily="34" charset="0"/>
                <a:cs typeface="Calibri" panose="020F0502020204030204" pitchFamily="34" charset="0"/>
              </a:rPr>
              <a:t>Tuliskan judul program</a:t>
            </a:r>
            <a:r>
              <a:rPr lang="en-US" sz="8000" b="1" smtClean="0">
                <a:latin typeface="Calibri" panose="020F0502020204030204" pitchFamily="34" charset="0"/>
                <a:cs typeface="Calibri" panose="020F0502020204030204" pitchFamily="34" charset="0"/>
              </a:rPr>
              <a:t>, algoritma , screenshoot </a:t>
            </a:r>
            <a:r>
              <a:rPr lang="en-US" sz="8000" b="1" smtClean="0">
                <a:latin typeface="Calibri" panose="020F0502020204030204" pitchFamily="34" charset="0"/>
                <a:cs typeface="Calibri" panose="020F0502020204030204" pitchFamily="34" charset="0"/>
              </a:rPr>
              <a:t>flowchart(menggunakan raptor</a:t>
            </a:r>
            <a:r>
              <a:rPr lang="en-US" sz="8000" b="1" smtClean="0">
                <a:latin typeface="Calibri" panose="020F0502020204030204" pitchFamily="34" charset="0"/>
                <a:cs typeface="Calibri" panose="020F0502020204030204" pitchFamily="34" charset="0"/>
              </a:rPr>
              <a:t>), dan screenshoot program, </a:t>
            </a:r>
            <a:r>
              <a:rPr lang="en-US" sz="8000" b="1" smtClean="0">
                <a:latin typeface="Calibri" panose="020F0502020204030204" pitchFamily="34" charset="0"/>
                <a:cs typeface="Calibri" panose="020F0502020204030204" pitchFamily="34" charset="0"/>
              </a:rPr>
              <a:t>penjelasan source code program , screenshoot </a:t>
            </a:r>
            <a:r>
              <a:rPr lang="en-US" sz="8000" b="1" smtClean="0">
                <a:latin typeface="Calibri" panose="020F0502020204030204" pitchFamily="34" charset="0"/>
                <a:cs typeface="Calibri" panose="020F0502020204030204" pitchFamily="34" charset="0"/>
              </a:rPr>
              <a:t>hasil compile  dalam laporan (.doc)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sz="8000" b="1" smtClean="0">
                <a:latin typeface="Calibri" panose="020F0502020204030204" pitchFamily="34" charset="0"/>
                <a:cs typeface="Calibri" panose="020F0502020204030204" pitchFamily="34" charset="0"/>
              </a:rPr>
              <a:t>Kirimkan file laporan, file flowcart (dalam raptor) dan file program (.c)  dalam format berikut:</a:t>
            </a:r>
          </a:p>
          <a:p>
            <a:pPr lvl="1"/>
            <a:r>
              <a:rPr lang="en-US" sz="8000" smtClean="0">
                <a:latin typeface="Calibri" panose="020F0502020204030204" pitchFamily="34" charset="0"/>
                <a:cs typeface="Calibri" panose="020F0502020204030204" pitchFamily="34" charset="0"/>
              </a:rPr>
              <a:t>NPM_Nama_LaporanPerulangan</a:t>
            </a:r>
          </a:p>
          <a:p>
            <a:pPr lvl="1"/>
            <a:r>
              <a:rPr lang="en-US" sz="8000" smtClean="0">
                <a:latin typeface="Calibri" panose="020F0502020204030204" pitchFamily="34" charset="0"/>
                <a:cs typeface="Calibri" panose="020F0502020204030204" pitchFamily="34" charset="0"/>
              </a:rPr>
              <a:t>NPM_Nama_ProgramPerulangan</a:t>
            </a:r>
          </a:p>
          <a:p>
            <a:pPr lvl="1"/>
            <a:r>
              <a:rPr lang="en-US" sz="8000" smtClean="0">
                <a:latin typeface="Calibri" panose="020F0502020204030204" pitchFamily="34" charset="0"/>
                <a:cs typeface="Calibri" panose="020F0502020204030204" pitchFamily="34" charset="0"/>
              </a:rPr>
              <a:t>NPM_Nama_Flowchart</a:t>
            </a:r>
          </a:p>
          <a:p>
            <a:pPr marL="0" indent="0">
              <a:buNone/>
            </a:pPr>
            <a:r>
              <a:rPr lang="en-US" sz="8000" b="1" smtClean="0">
                <a:latin typeface="Calibri" panose="020F0502020204030204" pitchFamily="34" charset="0"/>
                <a:cs typeface="Calibri" panose="020F0502020204030204" pitchFamily="34" charset="0"/>
              </a:rPr>
              <a:t>{================================================================================}</a:t>
            </a:r>
          </a:p>
          <a:p>
            <a:r>
              <a:rPr lang="en-US" sz="8000" b="1" smtClean="0">
                <a:latin typeface="Calibri" panose="020F0502020204030204" pitchFamily="34" charset="0"/>
                <a:cs typeface="Calibri" panose="020F0502020204030204" pitchFamily="34" charset="0"/>
              </a:rPr>
              <a:t>Kirimkan 3 file tersebut dalam 1 folder zip </a:t>
            </a:r>
          </a:p>
          <a:p>
            <a:r>
              <a:rPr lang="en-US" sz="8000" b="1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Deadline : </a:t>
            </a:r>
            <a:r>
              <a:rPr lang="en-US" sz="8000" b="1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12 </a:t>
            </a:r>
            <a:r>
              <a:rPr lang="en-US" sz="8000" b="1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Mei  </a:t>
            </a:r>
            <a:r>
              <a:rPr lang="en-US" sz="8000" b="1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2026 </a:t>
            </a:r>
            <a:r>
              <a:rPr lang="en-US" sz="8000" b="1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pukul 23.59 WIB  </a:t>
            </a:r>
            <a:r>
              <a:rPr lang="en-US" sz="8000" b="1" smtClean="0">
                <a:latin typeface="Calibri" panose="020F0502020204030204" pitchFamily="34" charset="0"/>
                <a:cs typeface="Calibri" panose="020F0502020204030204" pitchFamily="34" charset="0"/>
              </a:rPr>
              <a:t>Melalui E- Learning </a:t>
            </a:r>
            <a:r>
              <a:rPr lang="en-US" sz="8000" b="1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http://ilmu2.upnjatim.ac.id/</a:t>
            </a:r>
            <a:endParaRPr lang="en-US" sz="8000" b="1" smtClean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8000" b="1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7972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8160" y="365760"/>
            <a:ext cx="10762783" cy="563388"/>
          </a:xfrm>
        </p:spPr>
        <p:txBody>
          <a:bodyPr>
            <a:noAutofit/>
          </a:bodyPr>
          <a:lstStyle/>
          <a:p>
            <a:r>
              <a:rPr lang="en-US" sz="3600" dirty="0"/>
              <a:t>        </a:t>
            </a:r>
            <a:r>
              <a:rPr lang="en-US" sz="3600" dirty="0">
                <a:sym typeface="Wingdings" panose="05000000000000000000" pitchFamily="2" charset="2"/>
              </a:rPr>
              <a:t></a:t>
            </a:r>
            <a:r>
              <a:rPr lang="en-US" sz="3600" dirty="0" err="1"/>
              <a:t>Konsep</a:t>
            </a:r>
            <a:r>
              <a:rPr lang="en-US" sz="3600" dirty="0"/>
              <a:t> </a:t>
            </a:r>
            <a:r>
              <a:rPr lang="en-US" sz="3600" dirty="0" err="1"/>
              <a:t>Pengulangan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39265" y="796413"/>
            <a:ext cx="6250955" cy="513300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algn="just"/>
            <a:r>
              <a:rPr lang="en-US" dirty="0" err="1"/>
              <a:t>Keunggulan</a:t>
            </a:r>
            <a:r>
              <a:rPr lang="en-US" dirty="0"/>
              <a:t> </a:t>
            </a:r>
            <a:r>
              <a:rPr lang="en-US" dirty="0" err="1"/>
              <a:t>mesin</a:t>
            </a:r>
            <a:r>
              <a:rPr lang="en-US" dirty="0"/>
              <a:t> </a:t>
            </a:r>
            <a:r>
              <a:rPr lang="en-US" dirty="0" err="1"/>
              <a:t>komputer</a:t>
            </a:r>
            <a:r>
              <a:rPr lang="en-US" dirty="0"/>
              <a:t> </a:t>
            </a:r>
            <a:r>
              <a:rPr lang="en-US" dirty="0" err="1"/>
              <a:t>daripada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b="1" dirty="0" err="1"/>
              <a:t>konsistensi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pekerjaan</a:t>
            </a:r>
            <a:r>
              <a:rPr lang="en-US" dirty="0"/>
              <a:t> </a:t>
            </a:r>
            <a:r>
              <a:rPr lang="en-US" dirty="0" err="1"/>
              <a:t>komputasi</a:t>
            </a:r>
            <a:r>
              <a:rPr lang="en-US" dirty="0"/>
              <a:t> yang </a:t>
            </a:r>
            <a:r>
              <a:rPr lang="en-US" dirty="0" err="1"/>
              <a:t>berulang-ulang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Hal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melahirkan</a:t>
            </a:r>
            <a:r>
              <a:rPr lang="en-US" dirty="0"/>
              <a:t> </a:t>
            </a:r>
            <a:r>
              <a:rPr lang="en-US" b="1" dirty="0" err="1"/>
              <a:t>konsep</a:t>
            </a:r>
            <a:r>
              <a:rPr lang="en-US" b="1" dirty="0"/>
              <a:t> </a:t>
            </a:r>
            <a:r>
              <a:rPr lang="en-US" b="1" dirty="0" err="1"/>
              <a:t>pengulangan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programming</a:t>
            </a:r>
          </a:p>
          <a:p>
            <a:pPr algn="just"/>
            <a:r>
              <a:rPr lang="en-US" dirty="0" err="1"/>
              <a:t>Konsep</a:t>
            </a:r>
            <a:r>
              <a:rPr lang="en-US" dirty="0"/>
              <a:t> </a:t>
            </a:r>
            <a:r>
              <a:rPr lang="en-US" b="1" u="sng" dirty="0" err="1"/>
              <a:t>percabangan</a:t>
            </a:r>
            <a:r>
              <a:rPr lang="en-US" b="1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b="1" u="sng" dirty="0" err="1"/>
              <a:t>pengulangan</a:t>
            </a:r>
            <a:r>
              <a:rPr lang="en-US" b="1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inti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konsep</a:t>
            </a:r>
            <a:r>
              <a:rPr lang="en-US" dirty="0"/>
              <a:t> </a:t>
            </a:r>
            <a:r>
              <a:rPr lang="en-US" dirty="0" err="1"/>
              <a:t>pemrograman</a:t>
            </a:r>
            <a:r>
              <a:rPr lang="en-US" dirty="0"/>
              <a:t>, di </a:t>
            </a:r>
            <a:r>
              <a:rPr lang="en-US" dirty="0" err="1"/>
              <a:t>bahasa</a:t>
            </a:r>
            <a:r>
              <a:rPr lang="en-US" dirty="0"/>
              <a:t> </a:t>
            </a:r>
            <a:r>
              <a:rPr lang="en-US" dirty="0" err="1"/>
              <a:t>pemrograman</a:t>
            </a:r>
            <a:r>
              <a:rPr lang="en-US" dirty="0"/>
              <a:t> </a:t>
            </a:r>
            <a:r>
              <a:rPr lang="en-US" dirty="0" err="1"/>
              <a:t>apapun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Terdapat</a:t>
            </a:r>
            <a:r>
              <a:rPr lang="en-US" dirty="0"/>
              <a:t> 2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 </a:t>
            </a:r>
            <a:r>
              <a:rPr lang="en-US" dirty="0" err="1"/>
              <a:t>pengulangan</a:t>
            </a:r>
            <a:endParaRPr lang="en-US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sz="1600" b="1" dirty="0"/>
              <a:t>WHILE</a:t>
            </a:r>
            <a:endParaRPr lang="en-US" sz="1600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b="1" dirty="0"/>
              <a:t>FOR</a:t>
            </a: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2"/>
          <a:srcRect l="55516" t="46067" r="18979" b="19658"/>
          <a:stretch/>
        </p:blipFill>
        <p:spPr>
          <a:xfrm>
            <a:off x="178160" y="1492536"/>
            <a:ext cx="4261105" cy="3521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706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ym typeface="Wingdings" panose="05000000000000000000" pitchFamily="2" charset="2"/>
              </a:rPr>
              <a:t>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Pengulangan</a:t>
            </a:r>
            <a:r>
              <a:rPr lang="en-US" dirty="0"/>
              <a:t> - </a:t>
            </a:r>
            <a:r>
              <a:rPr lang="en-US" dirty="0" err="1"/>
              <a:t>Pertama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1872" y="1638976"/>
            <a:ext cx="8595360" cy="1183341"/>
          </a:xfrm>
        </p:spPr>
        <p:txBody>
          <a:bodyPr/>
          <a:lstStyle/>
          <a:p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, proses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berupa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/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langkah</a:t>
            </a:r>
            <a:r>
              <a:rPr lang="en-US" dirty="0"/>
              <a:t>.</a:t>
            </a:r>
          </a:p>
          <a:p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, proses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dijalankan</a:t>
            </a:r>
            <a:r>
              <a:rPr lang="en-US" dirty="0"/>
              <a:t> </a:t>
            </a:r>
            <a:r>
              <a:rPr lang="en-US" dirty="0" err="1"/>
              <a:t>berulang-ulang</a:t>
            </a:r>
            <a:r>
              <a:rPr lang="en-US" dirty="0"/>
              <a:t> </a:t>
            </a:r>
            <a:r>
              <a:rPr lang="en-US" dirty="0" err="1"/>
              <a:t>selama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kondisi</a:t>
            </a:r>
            <a:r>
              <a:rPr lang="en-US" dirty="0"/>
              <a:t> </a:t>
            </a:r>
            <a:r>
              <a:rPr lang="en-US" dirty="0" err="1"/>
              <a:t>benar</a:t>
            </a:r>
            <a:r>
              <a:rPr lang="en-US" dirty="0"/>
              <a:t> </a:t>
            </a:r>
            <a:r>
              <a:rPr lang="en-US" dirty="0" err="1"/>
              <a:t>sedang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.</a:t>
            </a:r>
          </a:p>
        </p:txBody>
      </p:sp>
      <p:sp>
        <p:nvSpPr>
          <p:cNvPr id="4" name="Diamond 3"/>
          <p:cNvSpPr/>
          <p:nvPr/>
        </p:nvSpPr>
        <p:spPr>
          <a:xfrm>
            <a:off x="4693024" y="3281082"/>
            <a:ext cx="2326341" cy="900953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kondisi</a:t>
            </a:r>
            <a:r>
              <a:rPr lang="en-US" dirty="0"/>
              <a:t> </a:t>
            </a:r>
            <a:r>
              <a:rPr lang="en-US" dirty="0" err="1"/>
              <a:t>benar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737033" y="4773706"/>
            <a:ext cx="2224876" cy="7261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proses</a:t>
            </a:r>
          </a:p>
        </p:txBody>
      </p:sp>
      <p:cxnSp>
        <p:nvCxnSpPr>
          <p:cNvPr id="7" name="Straight Arrow Connector 6"/>
          <p:cNvCxnSpPr>
            <a:stCxn id="4" idx="2"/>
            <a:endCxn id="5" idx="0"/>
          </p:cNvCxnSpPr>
          <p:nvPr/>
        </p:nvCxnSpPr>
        <p:spPr>
          <a:xfrm flipH="1">
            <a:off x="5849471" y="4182035"/>
            <a:ext cx="6724" cy="5916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Elbow Connector 8"/>
          <p:cNvCxnSpPr>
            <a:stCxn id="5" idx="3"/>
            <a:endCxn id="4" idx="3"/>
          </p:cNvCxnSpPr>
          <p:nvPr/>
        </p:nvCxnSpPr>
        <p:spPr>
          <a:xfrm flipV="1">
            <a:off x="6961909" y="3731559"/>
            <a:ext cx="57456" cy="1405218"/>
          </a:xfrm>
          <a:prstGeom prst="bentConnector3">
            <a:avLst>
              <a:gd name="adj1" fmla="val 1410629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Elbow Connector 11"/>
          <p:cNvCxnSpPr>
            <a:stCxn id="4" idx="1"/>
          </p:cNvCxnSpPr>
          <p:nvPr/>
        </p:nvCxnSpPr>
        <p:spPr>
          <a:xfrm rot="10800000" flipV="1">
            <a:off x="3469342" y="3731559"/>
            <a:ext cx="1223683" cy="2171700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endCxn id="4" idx="0"/>
          </p:cNvCxnSpPr>
          <p:nvPr/>
        </p:nvCxnSpPr>
        <p:spPr>
          <a:xfrm>
            <a:off x="5856195" y="3012141"/>
            <a:ext cx="0" cy="2689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160059" y="5903259"/>
            <a:ext cx="6051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r-IN" dirty="0"/>
              <a:t>…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5679141" y="2689997"/>
            <a:ext cx="6051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r-IN" dirty="0"/>
              <a:t>…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5849470" y="4138564"/>
            <a:ext cx="7395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YA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842193" y="3419146"/>
            <a:ext cx="1223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TIDAK</a:t>
            </a:r>
          </a:p>
        </p:txBody>
      </p:sp>
    </p:spTree>
    <p:extLst>
      <p:ext uri="{BB962C8B-B14F-4D97-AF65-F5344CB8AC3E}">
        <p14:creationId xmlns:p14="http://schemas.microsoft.com/office/powerpoint/2010/main" val="1108102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800"/>
                            </p:stCondLst>
                            <p:childTnLst>
                              <p:par>
                                <p:cTn id="34" presetID="1" presetClass="entr" presetSubtype="0" fill="hold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4" grpId="0" animBg="1"/>
      <p:bldP spid="5" grpId="0" animBg="1"/>
      <p:bldP spid="16" grpId="0"/>
      <p:bldP spid="17" grpId="0"/>
      <p:bldP spid="18" grpId="0"/>
      <p:bldP spid="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ym typeface="Wingdings" panose="05000000000000000000" pitchFamily="2" charset="2"/>
              </a:rPr>
              <a:t>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Pengulangan</a:t>
            </a:r>
            <a:r>
              <a:rPr lang="en-US" dirty="0"/>
              <a:t> - </a:t>
            </a:r>
            <a:r>
              <a:rPr lang="en-US" dirty="0" err="1"/>
              <a:t>Kedua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1872" y="1828800"/>
            <a:ext cx="8595360" cy="1183341"/>
          </a:xfrm>
        </p:spPr>
        <p:txBody>
          <a:bodyPr/>
          <a:lstStyle/>
          <a:p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, proses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dijalankan</a:t>
            </a:r>
            <a:r>
              <a:rPr lang="en-US" dirty="0"/>
              <a:t> </a:t>
            </a:r>
            <a:r>
              <a:rPr lang="en-US" dirty="0" err="1"/>
              <a:t>berulang-ulang</a:t>
            </a:r>
            <a:r>
              <a:rPr lang="en-US" dirty="0"/>
              <a:t> </a:t>
            </a:r>
            <a:r>
              <a:rPr lang="en-US" dirty="0" err="1"/>
              <a:t>selama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kondisi</a:t>
            </a:r>
            <a:r>
              <a:rPr lang="en-US" dirty="0"/>
              <a:t> </a:t>
            </a:r>
            <a:r>
              <a:rPr lang="en-US" dirty="0" err="1"/>
              <a:t>belum</a:t>
            </a:r>
            <a:r>
              <a:rPr lang="en-US" dirty="0"/>
              <a:t> </a:t>
            </a:r>
            <a:r>
              <a:rPr lang="en-US" dirty="0" err="1"/>
              <a:t>terjadi</a:t>
            </a:r>
            <a:endParaRPr lang="en-US" dirty="0"/>
          </a:p>
        </p:txBody>
      </p:sp>
      <p:sp>
        <p:nvSpPr>
          <p:cNvPr id="4" name="Diamond 3"/>
          <p:cNvSpPr/>
          <p:nvPr/>
        </p:nvSpPr>
        <p:spPr>
          <a:xfrm>
            <a:off x="4693024" y="4531653"/>
            <a:ext cx="2326341" cy="900953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kondisi</a:t>
            </a:r>
            <a:r>
              <a:rPr lang="en-US" dirty="0"/>
              <a:t> </a:t>
            </a:r>
            <a:r>
              <a:rPr lang="en-US" dirty="0" err="1"/>
              <a:t>benar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737033" y="3273751"/>
            <a:ext cx="2224876" cy="6601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proses</a:t>
            </a:r>
          </a:p>
        </p:txBody>
      </p:sp>
      <p:cxnSp>
        <p:nvCxnSpPr>
          <p:cNvPr id="9" name="Elbow Connector 8"/>
          <p:cNvCxnSpPr>
            <a:stCxn id="4" idx="3"/>
            <a:endCxn id="5" idx="3"/>
          </p:cNvCxnSpPr>
          <p:nvPr/>
        </p:nvCxnSpPr>
        <p:spPr>
          <a:xfrm flipH="1" flipV="1">
            <a:off x="6961909" y="3603815"/>
            <a:ext cx="57456" cy="1378315"/>
          </a:xfrm>
          <a:prstGeom prst="bentConnector3">
            <a:avLst>
              <a:gd name="adj1" fmla="val -39787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Elbow Connector 11"/>
          <p:cNvCxnSpPr>
            <a:stCxn id="4" idx="1"/>
            <a:endCxn id="16" idx="0"/>
          </p:cNvCxnSpPr>
          <p:nvPr/>
        </p:nvCxnSpPr>
        <p:spPr>
          <a:xfrm rot="10800000" flipV="1">
            <a:off x="3462618" y="4982129"/>
            <a:ext cx="1230406" cy="921129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5849471" y="3004810"/>
            <a:ext cx="0" cy="2689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160059" y="5903259"/>
            <a:ext cx="6051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r-IN" dirty="0"/>
              <a:t>…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5679141" y="2689997"/>
            <a:ext cx="6051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r-IN" dirty="0"/>
              <a:t>…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7234517" y="4088368"/>
            <a:ext cx="1223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YA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840970" y="4612797"/>
            <a:ext cx="11546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TIDAK</a:t>
            </a:r>
          </a:p>
        </p:txBody>
      </p:sp>
      <p:cxnSp>
        <p:nvCxnSpPr>
          <p:cNvPr id="21" name="Straight Arrow Connector 20"/>
          <p:cNvCxnSpPr>
            <a:stCxn id="5" idx="2"/>
            <a:endCxn id="4" idx="0"/>
          </p:cNvCxnSpPr>
          <p:nvPr/>
        </p:nvCxnSpPr>
        <p:spPr>
          <a:xfrm>
            <a:off x="5849471" y="3933879"/>
            <a:ext cx="6724" cy="5977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844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5" grpId="0" animBg="1"/>
      <p:bldP spid="16" grpId="0"/>
      <p:bldP spid="17" grpId="0"/>
      <p:bldP spid="18" grpId="0"/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575936"/>
          </a:xfrm>
        </p:spPr>
        <p:txBody>
          <a:bodyPr>
            <a:normAutofit fontScale="90000"/>
          </a:bodyPr>
          <a:lstStyle/>
          <a:p>
            <a:r>
              <a:rPr lang="en-US" dirty="0">
                <a:sym typeface="Wingdings" panose="05000000000000000000" pitchFamily="2" charset="2"/>
              </a:rPr>
              <a:t>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Pengulangan</a:t>
            </a:r>
            <a:r>
              <a:rPr lang="en-US" dirty="0"/>
              <a:t> WHILE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785" y="1322370"/>
            <a:ext cx="9461447" cy="4857768"/>
          </a:xfrm>
        </p:spPr>
        <p:txBody>
          <a:bodyPr/>
          <a:lstStyle/>
          <a:p>
            <a:r>
              <a:rPr lang="en-US" b="1" dirty="0"/>
              <a:t>ULANG </a:t>
            </a:r>
            <a:r>
              <a:rPr lang="mr-IN" b="1" dirty="0"/>
              <a:t>…</a:t>
            </a:r>
            <a:r>
              <a:rPr lang="en-US" b="1" dirty="0"/>
              <a:t> AKHIR </a:t>
            </a:r>
            <a:r>
              <a:rPr lang="mr-IN" b="1" dirty="0"/>
              <a:t>–</a:t>
            </a:r>
            <a:r>
              <a:rPr lang="en-US" b="1" dirty="0"/>
              <a:t> ULANG</a:t>
            </a:r>
          </a:p>
          <a:p>
            <a:pPr marL="548640" lvl="2" indent="0">
              <a:buNone/>
            </a:pPr>
            <a:r>
              <a:rPr lang="en-US" sz="1600" dirty="0"/>
              <a:t>ULANG SELAMA </a:t>
            </a:r>
            <a:r>
              <a:rPr lang="en-US" sz="1600" i="1" dirty="0" err="1"/>
              <a:t>kondisi</a:t>
            </a:r>
            <a:endParaRPr lang="en-US" sz="1600" i="1" dirty="0"/>
          </a:p>
          <a:p>
            <a:pPr marL="822960" lvl="3" indent="0">
              <a:buNone/>
            </a:pPr>
            <a:r>
              <a:rPr lang="en-US" sz="1600" dirty="0" err="1"/>
              <a:t>Pernyataan</a:t>
            </a:r>
            <a:r>
              <a:rPr lang="en-US" sz="1600" dirty="0"/>
              <a:t> 1</a:t>
            </a:r>
          </a:p>
          <a:p>
            <a:pPr marL="822960" lvl="3" indent="0">
              <a:buNone/>
            </a:pPr>
            <a:r>
              <a:rPr lang="mr-IN" sz="1600" dirty="0"/>
              <a:t>…</a:t>
            </a:r>
            <a:r>
              <a:rPr lang="en-US" sz="1600" dirty="0"/>
              <a:t>..</a:t>
            </a:r>
          </a:p>
          <a:p>
            <a:pPr marL="822960" lvl="3" indent="0">
              <a:buNone/>
            </a:pPr>
            <a:r>
              <a:rPr lang="en-US" sz="1600" dirty="0" err="1"/>
              <a:t>Pernyataan</a:t>
            </a:r>
            <a:r>
              <a:rPr lang="en-US" sz="1600" dirty="0"/>
              <a:t> </a:t>
            </a:r>
            <a:r>
              <a:rPr lang="en-US" sz="1600" i="1" dirty="0"/>
              <a:t>n </a:t>
            </a:r>
            <a:endParaRPr lang="en-US" sz="1600" dirty="0"/>
          </a:p>
          <a:p>
            <a:pPr marL="548640" lvl="2" indent="0">
              <a:buNone/>
            </a:pPr>
            <a:r>
              <a:rPr lang="en-US" sz="1600" dirty="0"/>
              <a:t>AKHIR </a:t>
            </a:r>
            <a:r>
              <a:rPr lang="mr-IN" sz="1600" dirty="0"/>
              <a:t>–</a:t>
            </a:r>
            <a:r>
              <a:rPr lang="en-US" sz="1600" dirty="0"/>
              <a:t> ULANG</a:t>
            </a:r>
          </a:p>
          <a:p>
            <a:pPr marL="548640" lvl="2" indent="0">
              <a:buNone/>
            </a:pPr>
            <a:endParaRPr lang="en-US" dirty="0"/>
          </a:p>
          <a:p>
            <a:pPr marL="548640" lvl="2" indent="0">
              <a:buNone/>
            </a:pPr>
            <a:endParaRPr lang="en-US" dirty="0"/>
          </a:p>
          <a:p>
            <a:pPr marL="548640" lvl="2" indent="0">
              <a:buNone/>
            </a:pPr>
            <a:endParaRPr lang="en-US" dirty="0"/>
          </a:p>
          <a:p>
            <a:r>
              <a:rPr lang="en-US" b="1" dirty="0"/>
              <a:t>ULANG </a:t>
            </a:r>
            <a:r>
              <a:rPr lang="mr-IN" b="1" dirty="0"/>
              <a:t>…</a:t>
            </a:r>
            <a:r>
              <a:rPr lang="en-US" b="1" dirty="0"/>
              <a:t> SAMPAI</a:t>
            </a:r>
          </a:p>
          <a:p>
            <a:pPr marL="548640" lvl="2" indent="0">
              <a:buNone/>
            </a:pPr>
            <a:r>
              <a:rPr lang="en-US" sz="1600" dirty="0"/>
              <a:t>ULANG</a:t>
            </a:r>
            <a:endParaRPr lang="en-US" sz="1600" i="1" dirty="0"/>
          </a:p>
          <a:p>
            <a:pPr marL="822960" lvl="3" indent="0">
              <a:buNone/>
            </a:pPr>
            <a:r>
              <a:rPr lang="en-US" sz="1600" dirty="0" err="1"/>
              <a:t>Pernyataan</a:t>
            </a:r>
            <a:r>
              <a:rPr lang="en-US" sz="1600" dirty="0"/>
              <a:t> 1</a:t>
            </a:r>
          </a:p>
          <a:p>
            <a:pPr marL="822960" lvl="3" indent="0">
              <a:buNone/>
            </a:pPr>
            <a:r>
              <a:rPr lang="mr-IN" sz="1600" dirty="0"/>
              <a:t>…</a:t>
            </a:r>
            <a:r>
              <a:rPr lang="en-US" sz="1600" dirty="0"/>
              <a:t>..</a:t>
            </a:r>
          </a:p>
          <a:p>
            <a:pPr marL="822960" lvl="3" indent="0">
              <a:buNone/>
            </a:pPr>
            <a:r>
              <a:rPr lang="en-US" sz="1600" dirty="0" err="1"/>
              <a:t>Pernyataan</a:t>
            </a:r>
            <a:r>
              <a:rPr lang="en-US" sz="1600" dirty="0"/>
              <a:t> </a:t>
            </a:r>
            <a:r>
              <a:rPr lang="en-US" sz="1600" i="1" dirty="0"/>
              <a:t>n </a:t>
            </a:r>
            <a:endParaRPr lang="en-US" sz="1600" dirty="0"/>
          </a:p>
          <a:p>
            <a:pPr marL="548640" lvl="2" indent="0">
              <a:buNone/>
            </a:pPr>
            <a:r>
              <a:rPr lang="en-US" sz="1600" dirty="0"/>
              <a:t>SAMPAI </a:t>
            </a:r>
            <a:r>
              <a:rPr lang="en-US" sz="1600" i="1" dirty="0" err="1"/>
              <a:t>kondisi</a:t>
            </a:r>
            <a:endParaRPr lang="en-US" sz="1600" dirty="0"/>
          </a:p>
        </p:txBody>
      </p:sp>
      <p:sp>
        <p:nvSpPr>
          <p:cNvPr id="4" name="TextBox 3"/>
          <p:cNvSpPr txBox="1"/>
          <p:nvPr/>
        </p:nvSpPr>
        <p:spPr>
          <a:xfrm>
            <a:off x="4026090" y="1322370"/>
            <a:ext cx="3160481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r>
              <a:rPr lang="en-US" dirty="0"/>
              <a:t>while (</a:t>
            </a:r>
            <a:r>
              <a:rPr lang="en-US" dirty="0" err="1"/>
              <a:t>kondisi</a:t>
            </a:r>
            <a:r>
              <a:rPr lang="en-US" dirty="0"/>
              <a:t>)</a:t>
            </a:r>
          </a:p>
          <a:p>
            <a:r>
              <a:rPr lang="en-US" dirty="0"/>
              <a:t>{</a:t>
            </a:r>
          </a:p>
          <a:p>
            <a:r>
              <a:rPr lang="en-US" dirty="0"/>
              <a:t>	pernyataan_1;</a:t>
            </a:r>
          </a:p>
          <a:p>
            <a:r>
              <a:rPr lang="en-US" dirty="0"/>
              <a:t>	</a:t>
            </a:r>
            <a:r>
              <a:rPr lang="mr-IN" dirty="0"/>
              <a:t>…</a:t>
            </a:r>
            <a:endParaRPr lang="en-US" dirty="0"/>
          </a:p>
          <a:p>
            <a:r>
              <a:rPr lang="en-US" dirty="0"/>
              <a:t>	</a:t>
            </a:r>
            <a:r>
              <a:rPr lang="en-US" dirty="0" err="1"/>
              <a:t>pernyataan_</a:t>
            </a:r>
            <a:r>
              <a:rPr lang="en-US" i="1" dirty="0" err="1"/>
              <a:t>n</a:t>
            </a:r>
            <a:r>
              <a:rPr lang="en-US" dirty="0"/>
              <a:t>;</a:t>
            </a:r>
          </a:p>
          <a:p>
            <a:r>
              <a:rPr lang="en-US" dirty="0"/>
              <a:t>}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do {</a:t>
            </a:r>
          </a:p>
          <a:p>
            <a:r>
              <a:rPr lang="en-US" dirty="0"/>
              <a:t>	pernyataan_1;</a:t>
            </a:r>
          </a:p>
          <a:p>
            <a:r>
              <a:rPr lang="en-US" dirty="0"/>
              <a:t>	</a:t>
            </a:r>
            <a:r>
              <a:rPr lang="mr-IN" dirty="0"/>
              <a:t>…</a:t>
            </a:r>
            <a:endParaRPr lang="en-US" dirty="0"/>
          </a:p>
          <a:p>
            <a:r>
              <a:rPr lang="en-US" dirty="0"/>
              <a:t>	</a:t>
            </a:r>
            <a:r>
              <a:rPr lang="en-US" dirty="0" err="1"/>
              <a:t>pernyataan_</a:t>
            </a:r>
            <a:r>
              <a:rPr lang="en-US" i="1" dirty="0" err="1"/>
              <a:t>n</a:t>
            </a:r>
            <a:r>
              <a:rPr lang="en-US" dirty="0"/>
              <a:t>;</a:t>
            </a:r>
            <a:br>
              <a:rPr lang="en-US" dirty="0"/>
            </a:br>
            <a:r>
              <a:rPr lang="en-US" dirty="0"/>
              <a:t>}while </a:t>
            </a:r>
            <a:r>
              <a:rPr lang="en-US" i="1" dirty="0"/>
              <a:t>(</a:t>
            </a:r>
            <a:r>
              <a:rPr lang="en-US" i="1" dirty="0" err="1"/>
              <a:t>kondisi</a:t>
            </a:r>
            <a:r>
              <a:rPr lang="en-US" i="1" dirty="0"/>
              <a:t> == fals</a:t>
            </a:r>
            <a:r>
              <a:rPr lang="en-US" dirty="0"/>
              <a:t>e</a:t>
            </a:r>
            <a:r>
              <a:rPr lang="en-US" i="1" dirty="0"/>
              <a:t>);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429704" y="1322369"/>
            <a:ext cx="3289110" cy="43513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3"/>
          <a:srcRect l="44225" t="52006" r="28042" b="12672"/>
          <a:stretch/>
        </p:blipFill>
        <p:spPr>
          <a:xfrm>
            <a:off x="7069541" y="941696"/>
            <a:ext cx="3808884" cy="286603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/>
          <a:srcRect l="42167" t="50327" r="25525" b="14785"/>
          <a:stretch/>
        </p:blipFill>
        <p:spPr>
          <a:xfrm>
            <a:off x="6851177" y="3794733"/>
            <a:ext cx="4324838" cy="2552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7833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ym typeface="Wingdings" panose="05000000000000000000" pitchFamily="2" charset="2"/>
              </a:rPr>
              <a:t></a:t>
            </a:r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Pengulangan</a:t>
            </a:r>
            <a:r>
              <a:rPr lang="en-US" dirty="0"/>
              <a:t> (</a:t>
            </a:r>
            <a:r>
              <a:rPr lang="en-US" dirty="0" err="1"/>
              <a:t>i</a:t>
            </a:r>
            <a:r>
              <a:rPr lang="en-US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Program </a:t>
            </a:r>
            <a:r>
              <a:rPr lang="en-US" dirty="0" err="1"/>
              <a:t>sederhana</a:t>
            </a:r>
            <a:r>
              <a:rPr lang="en-US" dirty="0"/>
              <a:t> </a:t>
            </a:r>
            <a:r>
              <a:rPr lang="en-US" dirty="0" err="1"/>
              <a:t>menampilkan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teks</a:t>
            </a:r>
            <a:r>
              <a:rPr lang="en-US" dirty="0"/>
              <a:t> </a:t>
            </a:r>
            <a:r>
              <a:rPr lang="en-US" dirty="0" err="1"/>
              <a:t>sebanyak</a:t>
            </a:r>
            <a:r>
              <a:rPr lang="en-US" dirty="0"/>
              <a:t> 6 kali</a:t>
            </a:r>
          </a:p>
          <a:p>
            <a:r>
              <a:rPr lang="en-US" dirty="0"/>
              <a:t>#include&lt;</a:t>
            </a:r>
            <a:r>
              <a:rPr lang="en-US" dirty="0" err="1"/>
              <a:t>stdio.h</a:t>
            </a:r>
            <a:r>
              <a:rPr lang="en-US" dirty="0"/>
              <a:t>&gt;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 err="1"/>
              <a:t>int</a:t>
            </a:r>
            <a:r>
              <a:rPr lang="en-US" dirty="0"/>
              <a:t> main ( )</a:t>
            </a:r>
            <a:br>
              <a:rPr lang="en-US" dirty="0"/>
            </a:br>
            <a:r>
              <a:rPr lang="en-US" dirty="0"/>
              <a:t>{</a:t>
            </a:r>
            <a:br>
              <a:rPr lang="en-US" dirty="0"/>
            </a:br>
            <a:r>
              <a:rPr lang="en-US" dirty="0"/>
              <a:t>	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bil</a:t>
            </a:r>
            <a:r>
              <a:rPr lang="en-US" dirty="0"/>
              <a:t>;</a:t>
            </a:r>
            <a:br>
              <a:rPr lang="en-US" dirty="0"/>
            </a:br>
            <a:r>
              <a:rPr lang="en-US" dirty="0"/>
              <a:t>	</a:t>
            </a:r>
            <a:r>
              <a:rPr lang="en-US" dirty="0" err="1"/>
              <a:t>bil</a:t>
            </a:r>
            <a:r>
              <a:rPr lang="en-US" dirty="0"/>
              <a:t> = 1;</a:t>
            </a:r>
            <a:br>
              <a:rPr lang="en-US" dirty="0"/>
            </a:br>
            <a:r>
              <a:rPr lang="en-US" dirty="0"/>
              <a:t>	while (</a:t>
            </a:r>
            <a:r>
              <a:rPr lang="en-US" dirty="0" err="1"/>
              <a:t>bil</a:t>
            </a:r>
            <a:r>
              <a:rPr lang="en-US" dirty="0"/>
              <a:t> &lt;= 6)</a:t>
            </a:r>
            <a:br>
              <a:rPr lang="en-US" dirty="0"/>
            </a:br>
            <a:r>
              <a:rPr lang="en-US" dirty="0"/>
              <a:t>	{</a:t>
            </a:r>
            <a:br>
              <a:rPr lang="en-US" dirty="0"/>
            </a:br>
            <a:r>
              <a:rPr lang="en-US" dirty="0"/>
              <a:t>		</a:t>
            </a:r>
            <a:r>
              <a:rPr lang="en-US" dirty="0" err="1"/>
              <a:t>printf</a:t>
            </a:r>
            <a:r>
              <a:rPr lang="en-US" dirty="0"/>
              <a:t>(“Bahasa C\n”);</a:t>
            </a:r>
            <a:br>
              <a:rPr lang="en-US" dirty="0"/>
            </a:br>
            <a:r>
              <a:rPr lang="en-US" dirty="0"/>
              <a:t>		</a:t>
            </a:r>
            <a:r>
              <a:rPr lang="en-US" dirty="0" err="1"/>
              <a:t>bil</a:t>
            </a:r>
            <a:r>
              <a:rPr lang="en-US" dirty="0"/>
              <a:t> = </a:t>
            </a:r>
            <a:r>
              <a:rPr lang="en-US" dirty="0" err="1"/>
              <a:t>bil</a:t>
            </a:r>
            <a:r>
              <a:rPr lang="en-US" dirty="0"/>
              <a:t> + 1;</a:t>
            </a:r>
            <a:br>
              <a:rPr lang="en-US" dirty="0"/>
            </a:br>
            <a:r>
              <a:rPr lang="en-US" dirty="0"/>
              <a:t>	}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	return 0;</a:t>
            </a:r>
            <a:br>
              <a:rPr lang="en-US" dirty="0"/>
            </a:br>
            <a:r>
              <a:rPr lang="en-US" dirty="0"/>
              <a:t>}</a:t>
            </a:r>
            <a:br>
              <a:rPr lang="en-US" dirty="0"/>
            </a:br>
            <a:r>
              <a:rPr lang="en-US" dirty="0"/>
              <a:t>//</a:t>
            </a:r>
            <a:r>
              <a:rPr lang="en-US" dirty="0" err="1"/>
              <a:t>enambrs.c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0501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ym typeface="Wingdings" panose="05000000000000000000" pitchFamily="2" charset="2"/>
              </a:rPr>
              <a:t></a:t>
            </a:r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Pengulangan</a:t>
            </a:r>
            <a:r>
              <a:rPr lang="en-US" dirty="0"/>
              <a:t> (ii)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Program </a:t>
            </a:r>
            <a:r>
              <a:rPr lang="en-US" dirty="0" err="1"/>
              <a:t>sederhana</a:t>
            </a:r>
            <a:r>
              <a:rPr lang="en-US" dirty="0"/>
              <a:t> </a:t>
            </a:r>
            <a:r>
              <a:rPr lang="en-US" dirty="0" err="1"/>
              <a:t>menampilkan</a:t>
            </a:r>
            <a:r>
              <a:rPr lang="en-US" dirty="0"/>
              <a:t> </a:t>
            </a:r>
            <a:r>
              <a:rPr lang="en-US" dirty="0" err="1"/>
              <a:t>bilangan</a:t>
            </a:r>
            <a:r>
              <a:rPr lang="en-US" dirty="0"/>
              <a:t> </a:t>
            </a:r>
            <a:r>
              <a:rPr lang="en-US" dirty="0" err="1"/>
              <a:t>ganjil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1 </a:t>
            </a:r>
            <a:r>
              <a:rPr lang="en-US" dirty="0" err="1"/>
              <a:t>sampai</a:t>
            </a:r>
            <a:r>
              <a:rPr lang="en-US" dirty="0"/>
              <a:t> 10</a:t>
            </a:r>
          </a:p>
          <a:p>
            <a:r>
              <a:rPr lang="en-US" dirty="0"/>
              <a:t>#include&lt;</a:t>
            </a:r>
            <a:r>
              <a:rPr lang="en-US" dirty="0" err="1"/>
              <a:t>stdio.h</a:t>
            </a:r>
            <a:r>
              <a:rPr lang="en-US" dirty="0"/>
              <a:t>&gt;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 err="1"/>
              <a:t>int</a:t>
            </a:r>
            <a:r>
              <a:rPr lang="en-US" dirty="0"/>
              <a:t> min ( )</a:t>
            </a:r>
            <a:br>
              <a:rPr lang="en-US" dirty="0"/>
            </a:br>
            <a:r>
              <a:rPr lang="en-US" dirty="0"/>
              <a:t>{</a:t>
            </a:r>
            <a:br>
              <a:rPr lang="en-US" dirty="0"/>
            </a:br>
            <a:r>
              <a:rPr lang="en-US" dirty="0"/>
              <a:t>	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bil</a:t>
            </a:r>
            <a:r>
              <a:rPr lang="en-US" dirty="0"/>
              <a:t>;</a:t>
            </a:r>
            <a:br>
              <a:rPr lang="en-US" dirty="0"/>
            </a:br>
            <a:r>
              <a:rPr lang="en-US" dirty="0"/>
              <a:t>	</a:t>
            </a:r>
            <a:r>
              <a:rPr lang="en-US" dirty="0" err="1"/>
              <a:t>bil</a:t>
            </a:r>
            <a:r>
              <a:rPr lang="en-US" dirty="0"/>
              <a:t> = 1;</a:t>
            </a:r>
            <a:br>
              <a:rPr lang="en-US" dirty="0"/>
            </a:br>
            <a:r>
              <a:rPr lang="en-US" dirty="0"/>
              <a:t>	while (</a:t>
            </a:r>
            <a:r>
              <a:rPr lang="en-US" dirty="0" err="1"/>
              <a:t>bil</a:t>
            </a:r>
            <a:r>
              <a:rPr lang="en-US" dirty="0"/>
              <a:t> &lt;= 10)</a:t>
            </a:r>
            <a:br>
              <a:rPr lang="en-US" dirty="0"/>
            </a:br>
            <a:r>
              <a:rPr lang="en-US" dirty="0"/>
              <a:t>	{</a:t>
            </a:r>
            <a:br>
              <a:rPr lang="en-US" dirty="0"/>
            </a:br>
            <a:r>
              <a:rPr lang="en-US" dirty="0"/>
              <a:t>		</a:t>
            </a:r>
            <a:r>
              <a:rPr lang="en-US" dirty="0" err="1"/>
              <a:t>printf</a:t>
            </a:r>
            <a:r>
              <a:rPr lang="en-US" dirty="0"/>
              <a:t>(“%d \n”, </a:t>
            </a:r>
            <a:r>
              <a:rPr lang="en-US" dirty="0" err="1"/>
              <a:t>bil</a:t>
            </a:r>
            <a:r>
              <a:rPr lang="en-US" dirty="0"/>
              <a:t>);</a:t>
            </a:r>
            <a:br>
              <a:rPr lang="en-US" dirty="0"/>
            </a:br>
            <a:r>
              <a:rPr lang="en-US" dirty="0"/>
              <a:t>		</a:t>
            </a:r>
            <a:r>
              <a:rPr lang="en-US" dirty="0" err="1"/>
              <a:t>bil</a:t>
            </a:r>
            <a:r>
              <a:rPr lang="en-US" dirty="0"/>
              <a:t> = </a:t>
            </a:r>
            <a:r>
              <a:rPr lang="en-US" dirty="0" err="1"/>
              <a:t>bil</a:t>
            </a:r>
            <a:r>
              <a:rPr lang="en-US" dirty="0"/>
              <a:t> + 2;</a:t>
            </a:r>
            <a:br>
              <a:rPr lang="en-US" dirty="0"/>
            </a:br>
            <a:r>
              <a:rPr lang="en-US" dirty="0"/>
              <a:t>	}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	return 0;</a:t>
            </a:r>
            <a:br>
              <a:rPr lang="en-US" dirty="0"/>
            </a:br>
            <a:r>
              <a:rPr lang="en-US" dirty="0"/>
              <a:t>}</a:t>
            </a:r>
            <a:br>
              <a:rPr lang="en-US" dirty="0"/>
            </a:br>
            <a:r>
              <a:rPr lang="en-US" dirty="0"/>
              <a:t>//</a:t>
            </a:r>
            <a:r>
              <a:rPr lang="en-US" dirty="0" err="1"/>
              <a:t>bilganj.c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3159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-85502"/>
            <a:ext cx="9692640" cy="1325562"/>
          </a:xfrm>
        </p:spPr>
        <p:txBody>
          <a:bodyPr/>
          <a:lstStyle/>
          <a:p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Pengulangan</a:t>
            </a:r>
            <a:r>
              <a:rPr lang="en-US" dirty="0"/>
              <a:t> (iv)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1872" y="1240060"/>
            <a:ext cx="8595360" cy="4868883"/>
          </a:xfrm>
        </p:spPr>
        <p:txBody>
          <a:bodyPr>
            <a:noAutofit/>
          </a:bodyPr>
          <a:lstStyle/>
          <a:p>
            <a:r>
              <a:rPr lang="en-US" sz="1500" dirty="0"/>
              <a:t>Program </a:t>
            </a:r>
            <a:r>
              <a:rPr lang="en-US" sz="1500" dirty="0" err="1"/>
              <a:t>sederhana</a:t>
            </a:r>
            <a:r>
              <a:rPr lang="en-US" sz="1500" dirty="0"/>
              <a:t> </a:t>
            </a:r>
            <a:r>
              <a:rPr lang="en-US" sz="1500" dirty="0" err="1"/>
              <a:t>untuk</a:t>
            </a:r>
            <a:r>
              <a:rPr lang="en-US" sz="1500" dirty="0"/>
              <a:t> </a:t>
            </a:r>
            <a:r>
              <a:rPr lang="en-US" sz="1500" dirty="0" err="1"/>
              <a:t>menampilkan</a:t>
            </a:r>
            <a:r>
              <a:rPr lang="en-US" sz="1500" dirty="0"/>
              <a:t> </a:t>
            </a:r>
            <a:r>
              <a:rPr lang="en-US" sz="1500" dirty="0" err="1"/>
              <a:t>deret</a:t>
            </a:r>
            <a:r>
              <a:rPr lang="en-US" sz="1500" dirty="0"/>
              <a:t> </a:t>
            </a:r>
            <a:r>
              <a:rPr lang="en-US" sz="1500" dirty="0" err="1"/>
              <a:t>sebagai</a:t>
            </a:r>
            <a:r>
              <a:rPr lang="en-US" sz="1500" dirty="0"/>
              <a:t> </a:t>
            </a:r>
            <a:r>
              <a:rPr lang="en-US" sz="1500" dirty="0" err="1"/>
              <a:t>berikut</a:t>
            </a:r>
            <a:r>
              <a:rPr lang="en-US" sz="1500" dirty="0"/>
              <a:t> :</a:t>
            </a:r>
            <a:br>
              <a:rPr lang="en-US" sz="1500" dirty="0"/>
            </a:br>
            <a:r>
              <a:rPr lang="en-US" sz="1500" dirty="0"/>
              <a:t>1 2 4 7 11 16 22 29 37 46</a:t>
            </a:r>
            <a:r>
              <a:rPr lang="en-US" sz="1500"/>
              <a:t/>
            </a:r>
            <a:br>
              <a:rPr lang="en-US" sz="1500"/>
            </a:br>
            <a:r>
              <a:rPr lang="en-US" sz="1500" smtClean="0"/>
              <a:t>jika bilangan yang </a:t>
            </a:r>
            <a:r>
              <a:rPr lang="en-US" sz="1500" dirty="0" err="1"/>
              <a:t>diinput</a:t>
            </a:r>
            <a:r>
              <a:rPr lang="en-US" sz="1500" dirty="0"/>
              <a:t> </a:t>
            </a:r>
            <a:r>
              <a:rPr lang="en-US" sz="1500" dirty="0" err="1"/>
              <a:t>oleh</a:t>
            </a:r>
            <a:r>
              <a:rPr lang="en-US" sz="1500" dirty="0"/>
              <a:t> </a:t>
            </a:r>
            <a:r>
              <a:rPr lang="en-US" sz="1500" dirty="0" err="1"/>
              <a:t>pengguna</a:t>
            </a:r>
            <a:r>
              <a:rPr lang="en-US" sz="1500" dirty="0"/>
              <a:t> </a:t>
            </a:r>
            <a:r>
              <a:rPr lang="en-US" sz="1500" dirty="0" err="1"/>
              <a:t>adalah</a:t>
            </a:r>
            <a:r>
              <a:rPr lang="en-US" sz="1500" dirty="0"/>
              <a:t> 50</a:t>
            </a:r>
          </a:p>
          <a:p>
            <a:endParaRPr lang="en-US" sz="1500" dirty="0"/>
          </a:p>
          <a:p>
            <a:r>
              <a:rPr lang="en-US" sz="1500" dirty="0"/>
              <a:t>#include &lt;</a:t>
            </a:r>
            <a:r>
              <a:rPr lang="en-US" sz="1500" dirty="0" err="1"/>
              <a:t>stdio.h</a:t>
            </a:r>
            <a:r>
              <a:rPr lang="en-US" sz="1500" dirty="0"/>
              <a:t>&gt;</a:t>
            </a:r>
            <a:br>
              <a:rPr lang="en-US" sz="1500" dirty="0"/>
            </a:br>
            <a:r>
              <a:rPr lang="en-US" sz="1500" dirty="0"/>
              <a:t>int main ( )</a:t>
            </a:r>
            <a:br>
              <a:rPr lang="en-US" sz="1500" dirty="0"/>
            </a:br>
            <a:r>
              <a:rPr lang="en-US" sz="1500" dirty="0"/>
              <a:t>{</a:t>
            </a:r>
            <a:br>
              <a:rPr lang="en-US" sz="1500" dirty="0"/>
            </a:br>
            <a:r>
              <a:rPr lang="en-US" sz="1500" dirty="0"/>
              <a:t>	int n, </a:t>
            </a:r>
            <a:r>
              <a:rPr lang="en-US" sz="1500" dirty="0" err="1"/>
              <a:t>pencacah</a:t>
            </a:r>
            <a:r>
              <a:rPr lang="en-US" sz="1500" dirty="0"/>
              <a:t>, </a:t>
            </a:r>
            <a:r>
              <a:rPr lang="en-US" sz="1500" dirty="0" err="1"/>
              <a:t>nilai</a:t>
            </a:r>
            <a:r>
              <a:rPr lang="en-US" sz="1500" dirty="0"/>
              <a:t>;</a:t>
            </a:r>
            <a:br>
              <a:rPr lang="en-US" sz="1500" dirty="0"/>
            </a:br>
            <a:r>
              <a:rPr lang="en-US" sz="1500" dirty="0"/>
              <a:t>	</a:t>
            </a:r>
            <a:r>
              <a:rPr lang="en-US" sz="1500" dirty="0" err="1"/>
              <a:t>printf</a:t>
            </a:r>
            <a:r>
              <a:rPr lang="en-US" sz="1500" dirty="0"/>
              <a:t>(“Data </a:t>
            </a:r>
            <a:r>
              <a:rPr lang="en-US" sz="1500" dirty="0" err="1"/>
              <a:t>pembatas</a:t>
            </a:r>
            <a:r>
              <a:rPr lang="en-US" sz="1500" dirty="0"/>
              <a:t> = ”);</a:t>
            </a:r>
            <a:br>
              <a:rPr lang="en-US" sz="1500" dirty="0"/>
            </a:br>
            <a:r>
              <a:rPr lang="en-US" sz="1500" dirty="0"/>
              <a:t>	</a:t>
            </a:r>
            <a:r>
              <a:rPr lang="en-US" sz="1500" dirty="0" err="1"/>
              <a:t>scanf</a:t>
            </a:r>
            <a:r>
              <a:rPr lang="en-US" sz="1500" dirty="0"/>
              <a:t>(“%d”, &amp;n);</a:t>
            </a:r>
            <a:br>
              <a:rPr lang="en-US" sz="1500" dirty="0"/>
            </a:br>
            <a:r>
              <a:rPr lang="en-US" sz="1500" dirty="0"/>
              <a:t/>
            </a:r>
            <a:br>
              <a:rPr lang="en-US" sz="1500" dirty="0"/>
            </a:br>
            <a:r>
              <a:rPr lang="en-US" sz="1500" dirty="0"/>
              <a:t>	</a:t>
            </a:r>
            <a:r>
              <a:rPr lang="en-US" sz="1500" dirty="0" err="1"/>
              <a:t>pencacah</a:t>
            </a:r>
            <a:r>
              <a:rPr lang="en-US" sz="1500" dirty="0"/>
              <a:t> = 1;</a:t>
            </a:r>
            <a:br>
              <a:rPr lang="en-US" sz="1500" dirty="0"/>
            </a:br>
            <a:r>
              <a:rPr lang="en-US" sz="1500" dirty="0"/>
              <a:t>	</a:t>
            </a:r>
            <a:r>
              <a:rPr lang="en-US" sz="1500" dirty="0" err="1"/>
              <a:t>nilai</a:t>
            </a:r>
            <a:r>
              <a:rPr lang="en-US" sz="1500" dirty="0"/>
              <a:t> = 1;</a:t>
            </a:r>
            <a:br>
              <a:rPr lang="en-US" sz="1500" dirty="0"/>
            </a:br>
            <a:r>
              <a:rPr lang="en-US" sz="1500" dirty="0"/>
              <a:t>	do {</a:t>
            </a:r>
            <a:br>
              <a:rPr lang="en-US" sz="1500" dirty="0"/>
            </a:br>
            <a:r>
              <a:rPr lang="en-US" sz="1500" dirty="0"/>
              <a:t>		</a:t>
            </a:r>
            <a:r>
              <a:rPr lang="en-US" sz="1500" dirty="0" err="1"/>
              <a:t>printf</a:t>
            </a:r>
            <a:r>
              <a:rPr lang="en-US" sz="1500" dirty="0"/>
              <a:t>(“%d”, </a:t>
            </a:r>
            <a:r>
              <a:rPr lang="en-US" sz="1500" dirty="0" err="1"/>
              <a:t>nilai</a:t>
            </a:r>
            <a:r>
              <a:rPr lang="en-US" sz="1500" dirty="0"/>
              <a:t>);</a:t>
            </a:r>
            <a:br>
              <a:rPr lang="en-US" sz="1500" dirty="0"/>
            </a:br>
            <a:r>
              <a:rPr lang="en-US" sz="1500" dirty="0"/>
              <a:t>		</a:t>
            </a:r>
            <a:r>
              <a:rPr lang="en-US" sz="1500" dirty="0" err="1"/>
              <a:t>nilai</a:t>
            </a:r>
            <a:r>
              <a:rPr lang="en-US" sz="1500" dirty="0"/>
              <a:t> = </a:t>
            </a:r>
            <a:r>
              <a:rPr lang="en-US" sz="1500" dirty="0" err="1"/>
              <a:t>nilai</a:t>
            </a:r>
            <a:r>
              <a:rPr lang="en-US" sz="1500" dirty="0"/>
              <a:t> + </a:t>
            </a:r>
            <a:r>
              <a:rPr lang="en-US" sz="1500" dirty="0" err="1"/>
              <a:t>pencacah</a:t>
            </a:r>
            <a:r>
              <a:rPr lang="en-US" sz="1500" dirty="0"/>
              <a:t>;</a:t>
            </a:r>
            <a:br>
              <a:rPr lang="en-US" sz="1500" dirty="0"/>
            </a:br>
            <a:r>
              <a:rPr lang="en-US" sz="1500" dirty="0"/>
              <a:t>		</a:t>
            </a:r>
            <a:r>
              <a:rPr lang="en-US" sz="1500" dirty="0" err="1"/>
              <a:t>pencacah</a:t>
            </a:r>
            <a:r>
              <a:rPr lang="en-US" sz="1500" dirty="0"/>
              <a:t> = </a:t>
            </a:r>
            <a:r>
              <a:rPr lang="en-US" sz="1500" dirty="0" err="1"/>
              <a:t>pencacah</a:t>
            </a:r>
            <a:r>
              <a:rPr lang="en-US" sz="1500" dirty="0"/>
              <a:t> + 1;</a:t>
            </a:r>
            <a:br>
              <a:rPr lang="en-US" sz="1500" dirty="0"/>
            </a:br>
            <a:r>
              <a:rPr lang="en-US" sz="1500" dirty="0"/>
              <a:t>	} while (</a:t>
            </a:r>
            <a:r>
              <a:rPr lang="en-US" sz="1500" dirty="0" err="1"/>
              <a:t>nilai</a:t>
            </a:r>
            <a:r>
              <a:rPr lang="en-US" sz="1500" dirty="0"/>
              <a:t> &lt;= n);</a:t>
            </a:r>
            <a:br>
              <a:rPr lang="en-US" sz="1500" dirty="0"/>
            </a:br>
            <a:r>
              <a:rPr lang="en-US" sz="1500" dirty="0"/>
              <a:t>	</a:t>
            </a:r>
            <a:r>
              <a:rPr lang="en-US" sz="1500" dirty="0" err="1"/>
              <a:t>printf</a:t>
            </a:r>
            <a:r>
              <a:rPr lang="en-US" sz="1500" dirty="0"/>
              <a:t>(“\n”);</a:t>
            </a:r>
            <a:br>
              <a:rPr lang="en-US" sz="1500" dirty="0"/>
            </a:br>
            <a:r>
              <a:rPr lang="en-US" sz="1500" dirty="0"/>
              <a:t>	return 0;</a:t>
            </a:r>
            <a:br>
              <a:rPr lang="en-US" sz="1500" dirty="0"/>
            </a:br>
            <a:r>
              <a:rPr lang="en-US" sz="1500" dirty="0"/>
              <a:t>}</a:t>
            </a:r>
            <a:br>
              <a:rPr lang="en-US" sz="1500" dirty="0"/>
            </a:br>
            <a:r>
              <a:rPr lang="en-US" sz="1500" dirty="0"/>
              <a:t>//</a:t>
            </a:r>
            <a:r>
              <a:rPr lang="en-US" sz="1500" dirty="0" err="1"/>
              <a:t>naiktrs.c</a:t>
            </a:r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741399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2470" y="237506"/>
            <a:ext cx="9692640" cy="1325562"/>
          </a:xfrm>
        </p:spPr>
        <p:txBody>
          <a:bodyPr/>
          <a:lstStyle/>
          <a:p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Pengulangan</a:t>
            </a:r>
            <a:r>
              <a:rPr lang="en-US" dirty="0"/>
              <a:t> (iii)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2470" y="1900052"/>
            <a:ext cx="5542688" cy="4351337"/>
          </a:xfrm>
        </p:spPr>
        <p:txBody>
          <a:bodyPr/>
          <a:lstStyle/>
          <a:p>
            <a:r>
              <a:rPr lang="en-US" dirty="0" err="1"/>
              <a:t>Memperoleh</a:t>
            </a:r>
            <a:r>
              <a:rPr lang="en-US" dirty="0"/>
              <a:t> FPB (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di </a:t>
            </a:r>
            <a:r>
              <a:rPr lang="en-US" dirty="0" err="1"/>
              <a:t>Pertemuan</a:t>
            </a:r>
            <a:r>
              <a:rPr lang="en-US" dirty="0"/>
              <a:t> III)</a:t>
            </a:r>
          </a:p>
          <a:p>
            <a:r>
              <a:rPr lang="en-US" dirty="0"/>
              <a:t>1. </a:t>
            </a:r>
            <a:r>
              <a:rPr lang="en-US" dirty="0" err="1"/>
              <a:t>masukkan</a:t>
            </a:r>
            <a:r>
              <a:rPr lang="en-US" dirty="0"/>
              <a:t> (</a:t>
            </a:r>
            <a:r>
              <a:rPr lang="en-US" dirty="0" err="1"/>
              <a:t>m,n</a:t>
            </a:r>
            <a:r>
              <a:rPr lang="en-US" dirty="0"/>
              <a:t>)</a:t>
            </a:r>
            <a:br>
              <a:rPr lang="en-US" dirty="0"/>
            </a:br>
            <a:r>
              <a:rPr lang="en-US" dirty="0"/>
              <a:t>2. r </a:t>
            </a:r>
            <a:r>
              <a:rPr lang="en-US" dirty="0">
                <a:sym typeface="Wingdings"/>
              </a:rPr>
              <a:t> </a:t>
            </a:r>
            <a:r>
              <a:rPr lang="en-US" dirty="0" err="1">
                <a:sym typeface="Wingdings"/>
              </a:rPr>
              <a:t>sisaPembagian</a:t>
            </a:r>
            <a:r>
              <a:rPr lang="en-US" dirty="0">
                <a:sym typeface="Wingdings"/>
              </a:rPr>
              <a:t> (</a:t>
            </a:r>
            <a:r>
              <a:rPr lang="en-US" dirty="0" err="1">
                <a:sym typeface="Wingdings"/>
              </a:rPr>
              <a:t>m,n</a:t>
            </a:r>
            <a:r>
              <a:rPr lang="en-US" dirty="0">
                <a:sym typeface="Wingdings"/>
              </a:rPr>
              <a:t>)</a:t>
            </a:r>
            <a:br>
              <a:rPr lang="en-US" dirty="0">
                <a:sym typeface="Wingdings"/>
              </a:rPr>
            </a:br>
            <a:r>
              <a:rPr lang="en-US" dirty="0">
                <a:sym typeface="Wingdings"/>
              </a:rPr>
              <a:t>3. ULANG SELAMA r </a:t>
            </a:r>
            <a:r>
              <a:rPr lang="en-US" dirty="0"/>
              <a:t>≠ 0</a:t>
            </a:r>
            <a:r>
              <a:rPr lang="en-US" dirty="0">
                <a:sym typeface="Wingdings"/>
              </a:rPr>
              <a:t/>
            </a:r>
            <a:br>
              <a:rPr lang="en-US" dirty="0">
                <a:sym typeface="Wingdings"/>
              </a:rPr>
            </a:br>
            <a:r>
              <a:rPr lang="en-US" dirty="0">
                <a:sym typeface="Wingdings"/>
              </a:rPr>
              <a:t>	m  n</a:t>
            </a:r>
            <a:br>
              <a:rPr lang="en-US" dirty="0">
                <a:sym typeface="Wingdings"/>
              </a:rPr>
            </a:br>
            <a:r>
              <a:rPr lang="en-US" dirty="0">
                <a:sym typeface="Wingdings"/>
              </a:rPr>
              <a:t>	n  r</a:t>
            </a:r>
            <a:br>
              <a:rPr lang="en-US" dirty="0">
                <a:sym typeface="Wingdings"/>
              </a:rPr>
            </a:br>
            <a:r>
              <a:rPr lang="en-US" dirty="0">
                <a:sym typeface="Wingdings"/>
              </a:rPr>
              <a:t>	r  </a:t>
            </a:r>
            <a:r>
              <a:rPr lang="en-US" dirty="0" err="1">
                <a:sym typeface="Wingdings"/>
              </a:rPr>
              <a:t>sisaPembagian</a:t>
            </a:r>
            <a:r>
              <a:rPr lang="en-US" dirty="0">
                <a:sym typeface="Wingdings"/>
              </a:rPr>
              <a:t>(</a:t>
            </a:r>
            <a:r>
              <a:rPr lang="en-US" dirty="0" err="1">
                <a:sym typeface="Wingdings"/>
              </a:rPr>
              <a:t>m,n</a:t>
            </a:r>
            <a:r>
              <a:rPr lang="en-US" dirty="0">
                <a:sym typeface="Wingdings"/>
              </a:rPr>
              <a:t>)</a:t>
            </a:r>
            <a:br>
              <a:rPr lang="en-US" dirty="0">
                <a:sym typeface="Wingdings"/>
              </a:rPr>
            </a:br>
            <a:r>
              <a:rPr lang="en-US" dirty="0">
                <a:sym typeface="Wingdings"/>
              </a:rPr>
              <a:t>      AKHIR-ULANG</a:t>
            </a:r>
            <a:br>
              <a:rPr lang="en-US" dirty="0">
                <a:sym typeface="Wingdings"/>
              </a:rPr>
            </a:br>
            <a:r>
              <a:rPr lang="en-US" dirty="0">
                <a:sym typeface="Wingdings"/>
              </a:rPr>
              <a:t>4. </a:t>
            </a:r>
            <a:r>
              <a:rPr lang="en-US" dirty="0" err="1">
                <a:sym typeface="Wingdings"/>
              </a:rPr>
              <a:t>tampilkan</a:t>
            </a:r>
            <a:r>
              <a:rPr lang="en-US" dirty="0">
                <a:sym typeface="Wingdings"/>
              </a:rPr>
              <a:t> (n)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129470" y="237506"/>
            <a:ext cx="4773881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#include&lt;</a:t>
            </a:r>
            <a:r>
              <a:rPr lang="en-US" dirty="0" err="1"/>
              <a:t>stdio.h</a:t>
            </a:r>
            <a:r>
              <a:rPr lang="en-US" dirty="0"/>
              <a:t>&gt;</a:t>
            </a:r>
          </a:p>
          <a:p>
            <a:r>
              <a:rPr lang="en-US" dirty="0" err="1"/>
              <a:t>int</a:t>
            </a:r>
            <a:r>
              <a:rPr lang="en-US" dirty="0"/>
              <a:t> main ()</a:t>
            </a:r>
            <a:br>
              <a:rPr lang="en-US" dirty="0"/>
            </a:br>
            <a:r>
              <a:rPr lang="en-US" dirty="0"/>
              <a:t>{</a:t>
            </a:r>
            <a:br>
              <a:rPr lang="en-US" dirty="0"/>
            </a:br>
            <a:r>
              <a:rPr lang="en-US" dirty="0"/>
              <a:t>	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m,n,r</a:t>
            </a:r>
            <a:r>
              <a:rPr lang="en-US" dirty="0"/>
              <a:t>;</a:t>
            </a:r>
            <a:br>
              <a:rPr lang="en-US" dirty="0"/>
            </a:br>
            <a:r>
              <a:rPr lang="en-US" dirty="0"/>
              <a:t>	</a:t>
            </a:r>
            <a:r>
              <a:rPr lang="en-US" dirty="0" err="1"/>
              <a:t>printf</a:t>
            </a:r>
            <a:r>
              <a:rPr lang="en-US" dirty="0"/>
              <a:t>(“</a:t>
            </a:r>
            <a:r>
              <a:rPr lang="en-US" dirty="0" err="1"/>
              <a:t>Masukkan</a:t>
            </a:r>
            <a:r>
              <a:rPr lang="en-US" dirty="0"/>
              <a:t> m: “);</a:t>
            </a:r>
            <a:br>
              <a:rPr lang="en-US" dirty="0"/>
            </a:br>
            <a:r>
              <a:rPr lang="en-US" dirty="0"/>
              <a:t>	</a:t>
            </a:r>
            <a:r>
              <a:rPr lang="en-US" dirty="0" err="1"/>
              <a:t>scanf</a:t>
            </a:r>
            <a:r>
              <a:rPr lang="en-US" dirty="0"/>
              <a:t>(“%d”, &amp;m);</a:t>
            </a:r>
          </a:p>
          <a:p>
            <a:r>
              <a:rPr lang="en-US" dirty="0"/>
              <a:t>	</a:t>
            </a:r>
            <a:r>
              <a:rPr lang="en-US" dirty="0" err="1"/>
              <a:t>printf</a:t>
            </a:r>
            <a:r>
              <a:rPr lang="en-US" dirty="0"/>
              <a:t>(“</a:t>
            </a:r>
            <a:r>
              <a:rPr lang="en-US" dirty="0" err="1"/>
              <a:t>Masukkan</a:t>
            </a:r>
            <a:r>
              <a:rPr lang="en-US" dirty="0"/>
              <a:t> n: “);</a:t>
            </a:r>
            <a:br>
              <a:rPr lang="en-US" dirty="0"/>
            </a:br>
            <a:r>
              <a:rPr lang="en-US" dirty="0"/>
              <a:t>	</a:t>
            </a:r>
            <a:r>
              <a:rPr lang="en-US" dirty="0" err="1"/>
              <a:t>scanf</a:t>
            </a:r>
            <a:r>
              <a:rPr lang="en-US" dirty="0"/>
              <a:t>(“%d”, &amp;n);</a:t>
            </a:r>
          </a:p>
          <a:p>
            <a:endParaRPr lang="en-US" dirty="0"/>
          </a:p>
          <a:p>
            <a:r>
              <a:rPr lang="en-US" dirty="0"/>
              <a:t>	r = m % n;</a:t>
            </a:r>
          </a:p>
          <a:p>
            <a:r>
              <a:rPr lang="en-US" dirty="0"/>
              <a:t>	while (r != 0)</a:t>
            </a:r>
            <a:br>
              <a:rPr lang="en-US" dirty="0"/>
            </a:br>
            <a:r>
              <a:rPr lang="en-US" dirty="0"/>
              <a:t>	{</a:t>
            </a:r>
          </a:p>
          <a:p>
            <a:r>
              <a:rPr lang="en-US" dirty="0"/>
              <a:t>		m = n;</a:t>
            </a:r>
          </a:p>
          <a:p>
            <a:r>
              <a:rPr lang="en-US" dirty="0"/>
              <a:t>		n = r;</a:t>
            </a:r>
          </a:p>
          <a:p>
            <a:r>
              <a:rPr lang="en-US" dirty="0"/>
              <a:t>		r = m % n;</a:t>
            </a:r>
          </a:p>
          <a:p>
            <a:r>
              <a:rPr lang="en-US" dirty="0"/>
              <a:t>	}</a:t>
            </a:r>
          </a:p>
          <a:p>
            <a:endParaRPr lang="en-US" dirty="0"/>
          </a:p>
          <a:p>
            <a:r>
              <a:rPr lang="en-US" dirty="0"/>
              <a:t>	</a:t>
            </a:r>
            <a:r>
              <a:rPr lang="en-US" dirty="0" err="1"/>
              <a:t>printf</a:t>
            </a:r>
            <a:r>
              <a:rPr lang="en-US" dirty="0"/>
              <a:t>(“FPB: %d \n”, n);</a:t>
            </a:r>
          </a:p>
          <a:p>
            <a:endParaRPr lang="en-US" dirty="0"/>
          </a:p>
          <a:p>
            <a:r>
              <a:rPr lang="en-US" dirty="0"/>
              <a:t>	return 0;</a:t>
            </a:r>
            <a:br>
              <a:rPr lang="en-US" dirty="0"/>
            </a:br>
            <a:r>
              <a:rPr lang="en-US" dirty="0"/>
              <a:t>}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//</a:t>
            </a:r>
            <a:r>
              <a:rPr lang="en-US" dirty="0" err="1"/>
              <a:t>fpb.c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6922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theme/theme1.xml><?xml version="1.0" encoding="utf-8"?>
<a:theme xmlns:a="http://schemas.openxmlformats.org/drawingml/2006/main" name="View">
  <a:themeElements>
    <a:clrScheme name="View">
      <a:dk1>
        <a:srgbClr val="000000"/>
      </a:dk1>
      <a:lt1>
        <a:srgbClr val="FFFFFF"/>
      </a:lt1>
      <a:dk2>
        <a:srgbClr val="46464A"/>
      </a:dk2>
      <a:lt2>
        <a:srgbClr val="D6D3CC"/>
      </a:lt2>
      <a:accent1>
        <a:srgbClr val="6F6F74"/>
      </a:accent1>
      <a:accent2>
        <a:srgbClr val="92A9B9"/>
      </a:accent2>
      <a:accent3>
        <a:srgbClr val="A7B789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View</Template>
  <TotalTime>19788</TotalTime>
  <Words>398</Words>
  <Application>Microsoft Office PowerPoint</Application>
  <PresentationFormat>Widescreen</PresentationFormat>
  <Paragraphs>132</Paragraphs>
  <Slides>17</Slides>
  <Notes>3</Notes>
  <HiddenSlides>1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Arial</vt:lpstr>
      <vt:lpstr>Calibri</vt:lpstr>
      <vt:lpstr>Century Schoolbook</vt:lpstr>
      <vt:lpstr>Mangal</vt:lpstr>
      <vt:lpstr>Wingdings</vt:lpstr>
      <vt:lpstr>Wingdings 2</vt:lpstr>
      <vt:lpstr>View</vt:lpstr>
      <vt:lpstr>Pemrograman Dasar</vt:lpstr>
      <vt:lpstr>        Konsep Pengulangan</vt:lpstr>
      <vt:lpstr>Struktur Pengulangan - Pertama</vt:lpstr>
      <vt:lpstr>Struktur Pengulangan - Kedua</vt:lpstr>
      <vt:lpstr>Bentuk Pengulangan WHILE</vt:lpstr>
      <vt:lpstr>Contoh Pengulangan (i)</vt:lpstr>
      <vt:lpstr>Contoh Pengulangan (ii)</vt:lpstr>
      <vt:lpstr>Contoh Pengulangan (iv)</vt:lpstr>
      <vt:lpstr>Contoh Pengulangan (iii)</vt:lpstr>
      <vt:lpstr>Bentuk Pengulangan FOR</vt:lpstr>
      <vt:lpstr>Contoh Pengulangan FOR (i)</vt:lpstr>
      <vt:lpstr>-Contoh Pengulangan FOR (iii)</vt:lpstr>
      <vt:lpstr>Contoh Pengulangan FOR (ii)</vt:lpstr>
      <vt:lpstr>Bilangan Fibonacci</vt:lpstr>
      <vt:lpstr>Contoh Pengulangan For (vi) </vt:lpstr>
      <vt:lpstr>Tugas 9</vt:lpstr>
      <vt:lpstr>Tugas 9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Pemrograman Dasar</dc:title>
  <dc:creator>Microsoft Office User</dc:creator>
  <cp:lastModifiedBy>Reviewer Santika 2023</cp:lastModifiedBy>
  <cp:revision>170</cp:revision>
  <cp:lastPrinted>2017-08-28T16:06:06Z</cp:lastPrinted>
  <dcterms:created xsi:type="dcterms:W3CDTF">2017-08-28T12:37:46Z</dcterms:created>
  <dcterms:modified xsi:type="dcterms:W3CDTF">2026-05-05T04:15:27Z</dcterms:modified>
</cp:coreProperties>
</file>