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32"/>
  </p:notesMasterIdLst>
  <p:sldIdLst>
    <p:sldId id="256" r:id="rId2"/>
    <p:sldId id="257" r:id="rId3"/>
    <p:sldId id="279" r:id="rId4"/>
    <p:sldId id="278" r:id="rId5"/>
    <p:sldId id="259" r:id="rId6"/>
    <p:sldId id="284" r:id="rId7"/>
    <p:sldId id="281" r:id="rId8"/>
    <p:sldId id="282" r:id="rId9"/>
    <p:sldId id="283" r:id="rId10"/>
    <p:sldId id="285" r:id="rId11"/>
    <p:sldId id="286" r:id="rId12"/>
    <p:sldId id="295" r:id="rId13"/>
    <p:sldId id="294" r:id="rId14"/>
    <p:sldId id="309" r:id="rId15"/>
    <p:sldId id="287" r:id="rId16"/>
    <p:sldId id="288" r:id="rId17"/>
    <p:sldId id="296" r:id="rId18"/>
    <p:sldId id="302" r:id="rId19"/>
    <p:sldId id="298" r:id="rId20"/>
    <p:sldId id="299" r:id="rId21"/>
    <p:sldId id="300" r:id="rId22"/>
    <p:sldId id="301" r:id="rId23"/>
    <p:sldId id="289" r:id="rId24"/>
    <p:sldId id="290" r:id="rId25"/>
    <p:sldId id="308" r:id="rId26"/>
    <p:sldId id="303" r:id="rId27"/>
    <p:sldId id="304" r:id="rId28"/>
    <p:sldId id="305" r:id="rId29"/>
    <p:sldId id="306" r:id="rId30"/>
    <p:sldId id="27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0" autoAdjust="0"/>
    <p:restoredTop sz="93631"/>
  </p:normalViewPr>
  <p:slideViewPr>
    <p:cSldViewPr snapToGrid="0" snapToObjects="1">
      <p:cViewPr varScale="1">
        <p:scale>
          <a:sx n="71" d="100"/>
          <a:sy n="71" d="100"/>
        </p:scale>
        <p:origin x="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CCD2A-F9FE-485E-814E-7C01C2C812EF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C5A7B6-C04C-4908-80A0-796CE3EFEA6B}">
      <dgm:prSet phldrT="[Text]"/>
      <dgm:spPr/>
      <dgm:t>
        <a:bodyPr/>
        <a:lstStyle/>
        <a:p>
          <a:r>
            <a:rPr lang="en-US" smtClean="0"/>
            <a:t>1</a:t>
          </a:r>
          <a:endParaRPr lang="en-US"/>
        </a:p>
      </dgm:t>
    </dgm:pt>
    <dgm:pt modelId="{40B64743-A484-4CC2-9213-2F7563747D98}" type="parTrans" cxnId="{EE96EE30-79A1-49A5-8CF5-F81667335D74}">
      <dgm:prSet/>
      <dgm:spPr/>
      <dgm:t>
        <a:bodyPr/>
        <a:lstStyle/>
        <a:p>
          <a:endParaRPr lang="en-US"/>
        </a:p>
      </dgm:t>
    </dgm:pt>
    <dgm:pt modelId="{AA9C4AC0-F0E7-4AD0-A76F-BC37BE9F3E95}" type="sibTrans" cxnId="{EE96EE30-79A1-49A5-8CF5-F81667335D74}">
      <dgm:prSet/>
      <dgm:spPr/>
      <dgm:t>
        <a:bodyPr/>
        <a:lstStyle/>
        <a:p>
          <a:endParaRPr lang="en-US"/>
        </a:p>
      </dgm:t>
    </dgm:pt>
    <dgm:pt modelId="{94CA1236-5D70-4D5A-AF7F-709A35F881C2}">
      <dgm:prSet phldrT="[Text]"/>
      <dgm:spPr/>
      <dgm:t>
        <a:bodyPr/>
        <a:lstStyle/>
        <a:p>
          <a:endParaRPr lang="en-US"/>
        </a:p>
      </dgm:t>
    </dgm:pt>
    <dgm:pt modelId="{E44F14F6-805E-4FE3-A282-72DE3FD175DD}" type="parTrans" cxnId="{8E90D260-922F-460B-983C-9F7EC7C96C84}">
      <dgm:prSet/>
      <dgm:spPr/>
      <dgm:t>
        <a:bodyPr/>
        <a:lstStyle/>
        <a:p>
          <a:endParaRPr lang="en-US"/>
        </a:p>
      </dgm:t>
    </dgm:pt>
    <dgm:pt modelId="{007FFBB8-4387-4D5E-A098-E8D75A6E7D33}" type="sibTrans" cxnId="{8E90D260-922F-460B-983C-9F7EC7C96C84}">
      <dgm:prSet/>
      <dgm:spPr/>
      <dgm:t>
        <a:bodyPr/>
        <a:lstStyle/>
        <a:p>
          <a:endParaRPr lang="en-US"/>
        </a:p>
      </dgm:t>
    </dgm:pt>
    <dgm:pt modelId="{4FC3F228-EEB1-4433-945D-443A30500C17}">
      <dgm:prSet phldrT="[Text]"/>
      <dgm:spPr/>
      <dgm:t>
        <a:bodyPr/>
        <a:lstStyle/>
        <a:p>
          <a:r>
            <a:rPr lang="en-US" smtClean="0"/>
            <a:t>2</a:t>
          </a:r>
          <a:endParaRPr lang="en-US"/>
        </a:p>
      </dgm:t>
    </dgm:pt>
    <dgm:pt modelId="{60879D3A-CF95-4F02-B05D-C89FF0012DE0}" type="parTrans" cxnId="{15998573-8890-4F47-B93A-779AE7232F92}">
      <dgm:prSet/>
      <dgm:spPr/>
      <dgm:t>
        <a:bodyPr/>
        <a:lstStyle/>
        <a:p>
          <a:endParaRPr lang="en-US"/>
        </a:p>
      </dgm:t>
    </dgm:pt>
    <dgm:pt modelId="{184ADC0B-E2C3-4718-9FD4-BE92F7D90A3E}" type="sibTrans" cxnId="{15998573-8890-4F47-B93A-779AE7232F92}">
      <dgm:prSet/>
      <dgm:spPr/>
      <dgm:t>
        <a:bodyPr/>
        <a:lstStyle/>
        <a:p>
          <a:endParaRPr lang="en-US"/>
        </a:p>
      </dgm:t>
    </dgm:pt>
    <dgm:pt modelId="{3DEB851B-3C56-423E-A781-BAD6E7E905FA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C21BE8E8-2199-4152-A28C-11C43DECD0B7}" type="parTrans" cxnId="{E6D8D9C7-80FD-4458-98B5-18457BBDA3CA}">
      <dgm:prSet/>
      <dgm:spPr/>
      <dgm:t>
        <a:bodyPr/>
        <a:lstStyle/>
        <a:p>
          <a:endParaRPr lang="en-US"/>
        </a:p>
      </dgm:t>
    </dgm:pt>
    <dgm:pt modelId="{BA5D5AB3-3F41-4DAC-A6EF-568749F36B2A}" type="sibTrans" cxnId="{E6D8D9C7-80FD-4458-98B5-18457BBDA3CA}">
      <dgm:prSet/>
      <dgm:spPr/>
      <dgm:t>
        <a:bodyPr/>
        <a:lstStyle/>
        <a:p>
          <a:endParaRPr lang="en-US"/>
        </a:p>
      </dgm:t>
    </dgm:pt>
    <dgm:pt modelId="{70404ADB-A492-4C6C-9E15-6495CF027A31}" type="pres">
      <dgm:prSet presAssocID="{19ECCD2A-F9FE-485E-814E-7C01C2C812E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2375DB-1443-4EA2-8660-36F388DDCE08}" type="pres">
      <dgm:prSet presAssocID="{0EC5A7B6-C04C-4908-80A0-796CE3EFEA6B}" presName="composite" presStyleCnt="0"/>
      <dgm:spPr/>
    </dgm:pt>
    <dgm:pt modelId="{0F736D92-25D7-4B25-8A54-19C05DF0440F}" type="pres">
      <dgm:prSet presAssocID="{0EC5A7B6-C04C-4908-80A0-796CE3EFEA6B}" presName="bentUpArrow1" presStyleLbl="alignImgPlace1" presStyleIdx="0" presStyleCnt="2"/>
      <dgm:spPr/>
    </dgm:pt>
    <dgm:pt modelId="{6CE4D60B-BEA1-4C47-9B95-30887AA6F931}" type="pres">
      <dgm:prSet presAssocID="{0EC5A7B6-C04C-4908-80A0-796CE3EFEA6B}" presName="ParentText" presStyleLbl="node1" presStyleIdx="0" presStyleCnt="3" custLinFactNeighborX="-31192" custLinFactNeighborY="185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1DCA6-9BC1-49B8-8775-D940E7FFFE36}" type="pres">
      <dgm:prSet presAssocID="{0EC5A7B6-C04C-4908-80A0-796CE3EFEA6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80C77-61F8-46E4-BB6F-F473203FEB84}" type="pres">
      <dgm:prSet presAssocID="{AA9C4AC0-F0E7-4AD0-A76F-BC37BE9F3E95}" presName="sibTrans" presStyleCnt="0"/>
      <dgm:spPr/>
    </dgm:pt>
    <dgm:pt modelId="{200E529A-5E4C-4864-956F-F601D0396625}" type="pres">
      <dgm:prSet presAssocID="{4FC3F228-EEB1-4433-945D-443A30500C17}" presName="composite" presStyleCnt="0"/>
      <dgm:spPr/>
    </dgm:pt>
    <dgm:pt modelId="{C97AA25F-A22B-4B55-8C9C-145340045094}" type="pres">
      <dgm:prSet presAssocID="{4FC3F228-EEB1-4433-945D-443A30500C17}" presName="bentUpArrow1" presStyleLbl="alignImgPlace1" presStyleIdx="1" presStyleCnt="2" custLinFactNeighborX="43559" custLinFactNeighborY="2917"/>
      <dgm:spPr/>
    </dgm:pt>
    <dgm:pt modelId="{D6A5F7BE-1686-4B87-B72B-CA00848FDE86}" type="pres">
      <dgm:prSet presAssocID="{4FC3F228-EEB1-4433-945D-443A30500C17}" presName="ParentText" presStyleLbl="node1" presStyleIdx="1" presStyleCnt="3" custLinFactNeighborX="-2599" custLinFactNeighborY="62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B270E-131B-4BBD-9E60-F7F50F7FC9A7}" type="pres">
      <dgm:prSet presAssocID="{4FC3F228-EEB1-4433-945D-443A30500C1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58BEF-EEEA-42DA-966A-135651A78B23}" type="pres">
      <dgm:prSet presAssocID="{184ADC0B-E2C3-4718-9FD4-BE92F7D90A3E}" presName="sibTrans" presStyleCnt="0"/>
      <dgm:spPr/>
    </dgm:pt>
    <dgm:pt modelId="{57DAAFF9-E3FD-4545-8F23-7A6CF2AD6C77}" type="pres">
      <dgm:prSet presAssocID="{3DEB851B-3C56-423E-A781-BAD6E7E905FA}" presName="composite" presStyleCnt="0"/>
      <dgm:spPr/>
    </dgm:pt>
    <dgm:pt modelId="{B288BDAE-F802-4499-959B-C5FB5ECF07B1}" type="pres">
      <dgm:prSet presAssocID="{3DEB851B-3C56-423E-A781-BAD6E7E905FA}" presName="ParentText" presStyleLbl="node1" presStyleIdx="2" presStyleCnt="3" custLinFactNeighborX="25126" custLinFactNeighborY="59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1D188-8E3D-492F-AF58-023A90D1CCA5}" type="presOf" srcId="{4FC3F228-EEB1-4433-945D-443A30500C17}" destId="{D6A5F7BE-1686-4B87-B72B-CA00848FDE86}" srcOrd="0" destOrd="0" presId="urn:microsoft.com/office/officeart/2005/8/layout/StepDownProcess"/>
    <dgm:cxn modelId="{871BE712-A213-41BE-950E-FB292C833D16}" type="presOf" srcId="{3DEB851B-3C56-423E-A781-BAD6E7E905FA}" destId="{B288BDAE-F802-4499-959B-C5FB5ECF07B1}" srcOrd="0" destOrd="0" presId="urn:microsoft.com/office/officeart/2005/8/layout/StepDownProcess"/>
    <dgm:cxn modelId="{8E90D260-922F-460B-983C-9F7EC7C96C84}" srcId="{0EC5A7B6-C04C-4908-80A0-796CE3EFEA6B}" destId="{94CA1236-5D70-4D5A-AF7F-709A35F881C2}" srcOrd="0" destOrd="0" parTransId="{E44F14F6-805E-4FE3-A282-72DE3FD175DD}" sibTransId="{007FFBB8-4387-4D5E-A098-E8D75A6E7D33}"/>
    <dgm:cxn modelId="{EA339864-1236-4819-8D98-C87482020AC2}" type="presOf" srcId="{94CA1236-5D70-4D5A-AF7F-709A35F881C2}" destId="{5901DCA6-9BC1-49B8-8775-D940E7FFFE36}" srcOrd="0" destOrd="0" presId="urn:microsoft.com/office/officeart/2005/8/layout/StepDownProcess"/>
    <dgm:cxn modelId="{EE96EE30-79A1-49A5-8CF5-F81667335D74}" srcId="{19ECCD2A-F9FE-485E-814E-7C01C2C812EF}" destId="{0EC5A7B6-C04C-4908-80A0-796CE3EFEA6B}" srcOrd="0" destOrd="0" parTransId="{40B64743-A484-4CC2-9213-2F7563747D98}" sibTransId="{AA9C4AC0-F0E7-4AD0-A76F-BC37BE9F3E95}"/>
    <dgm:cxn modelId="{34F04FA1-96C9-4627-8A0C-DCD6A050235A}" type="presOf" srcId="{19ECCD2A-F9FE-485E-814E-7C01C2C812EF}" destId="{70404ADB-A492-4C6C-9E15-6495CF027A31}" srcOrd="0" destOrd="0" presId="urn:microsoft.com/office/officeart/2005/8/layout/StepDownProcess"/>
    <dgm:cxn modelId="{15998573-8890-4F47-B93A-779AE7232F92}" srcId="{19ECCD2A-F9FE-485E-814E-7C01C2C812EF}" destId="{4FC3F228-EEB1-4433-945D-443A30500C17}" srcOrd="1" destOrd="0" parTransId="{60879D3A-CF95-4F02-B05D-C89FF0012DE0}" sibTransId="{184ADC0B-E2C3-4718-9FD4-BE92F7D90A3E}"/>
    <dgm:cxn modelId="{E6D8D9C7-80FD-4458-98B5-18457BBDA3CA}" srcId="{19ECCD2A-F9FE-485E-814E-7C01C2C812EF}" destId="{3DEB851B-3C56-423E-A781-BAD6E7E905FA}" srcOrd="2" destOrd="0" parTransId="{C21BE8E8-2199-4152-A28C-11C43DECD0B7}" sibTransId="{BA5D5AB3-3F41-4DAC-A6EF-568749F36B2A}"/>
    <dgm:cxn modelId="{970D7665-4919-4701-913A-83F5B101DA12}" type="presOf" srcId="{0EC5A7B6-C04C-4908-80A0-796CE3EFEA6B}" destId="{6CE4D60B-BEA1-4C47-9B95-30887AA6F931}" srcOrd="0" destOrd="0" presId="urn:microsoft.com/office/officeart/2005/8/layout/StepDownProcess"/>
    <dgm:cxn modelId="{C61337DF-3926-4D95-89F8-35E21AA66F55}" type="presParOf" srcId="{70404ADB-A492-4C6C-9E15-6495CF027A31}" destId="{D42375DB-1443-4EA2-8660-36F388DDCE08}" srcOrd="0" destOrd="0" presId="urn:microsoft.com/office/officeart/2005/8/layout/StepDownProcess"/>
    <dgm:cxn modelId="{EECF49B1-B436-43D1-B3F8-774ECFDDC6E8}" type="presParOf" srcId="{D42375DB-1443-4EA2-8660-36F388DDCE08}" destId="{0F736D92-25D7-4B25-8A54-19C05DF0440F}" srcOrd="0" destOrd="0" presId="urn:microsoft.com/office/officeart/2005/8/layout/StepDownProcess"/>
    <dgm:cxn modelId="{13030BBA-874A-421F-B328-AF141AE416E4}" type="presParOf" srcId="{D42375DB-1443-4EA2-8660-36F388DDCE08}" destId="{6CE4D60B-BEA1-4C47-9B95-30887AA6F931}" srcOrd="1" destOrd="0" presId="urn:microsoft.com/office/officeart/2005/8/layout/StepDownProcess"/>
    <dgm:cxn modelId="{66BBDC07-99A6-4C29-BE4D-76FC0390368E}" type="presParOf" srcId="{D42375DB-1443-4EA2-8660-36F388DDCE08}" destId="{5901DCA6-9BC1-49B8-8775-D940E7FFFE36}" srcOrd="2" destOrd="0" presId="urn:microsoft.com/office/officeart/2005/8/layout/StepDownProcess"/>
    <dgm:cxn modelId="{4EF8543C-EF24-47E0-B5CC-7DFC6F1DAC23}" type="presParOf" srcId="{70404ADB-A492-4C6C-9E15-6495CF027A31}" destId="{11D80C77-61F8-46E4-BB6F-F473203FEB84}" srcOrd="1" destOrd="0" presId="urn:microsoft.com/office/officeart/2005/8/layout/StepDownProcess"/>
    <dgm:cxn modelId="{D55DF782-8C0D-4E63-AFF4-AF3874FBFF67}" type="presParOf" srcId="{70404ADB-A492-4C6C-9E15-6495CF027A31}" destId="{200E529A-5E4C-4864-956F-F601D0396625}" srcOrd="2" destOrd="0" presId="urn:microsoft.com/office/officeart/2005/8/layout/StepDownProcess"/>
    <dgm:cxn modelId="{76F58320-36A6-4217-B4D5-048211BA1510}" type="presParOf" srcId="{200E529A-5E4C-4864-956F-F601D0396625}" destId="{C97AA25F-A22B-4B55-8C9C-145340045094}" srcOrd="0" destOrd="0" presId="urn:microsoft.com/office/officeart/2005/8/layout/StepDownProcess"/>
    <dgm:cxn modelId="{6A82B203-4CA9-4649-8353-606181FD2B83}" type="presParOf" srcId="{200E529A-5E4C-4864-956F-F601D0396625}" destId="{D6A5F7BE-1686-4B87-B72B-CA00848FDE86}" srcOrd="1" destOrd="0" presId="urn:microsoft.com/office/officeart/2005/8/layout/StepDownProcess"/>
    <dgm:cxn modelId="{23B29174-2D6D-403F-98BE-75463F8281E5}" type="presParOf" srcId="{200E529A-5E4C-4864-956F-F601D0396625}" destId="{339B270E-131B-4BBD-9E60-F7F50F7FC9A7}" srcOrd="2" destOrd="0" presId="urn:microsoft.com/office/officeart/2005/8/layout/StepDownProcess"/>
    <dgm:cxn modelId="{B7503336-D072-4F60-8667-069D8248E7C5}" type="presParOf" srcId="{70404ADB-A492-4C6C-9E15-6495CF027A31}" destId="{97358BEF-EEEA-42DA-966A-135651A78B23}" srcOrd="3" destOrd="0" presId="urn:microsoft.com/office/officeart/2005/8/layout/StepDownProcess"/>
    <dgm:cxn modelId="{2B5D61E4-A119-426A-A0D0-8206E3BC22DE}" type="presParOf" srcId="{70404ADB-A492-4C6C-9E15-6495CF027A31}" destId="{57DAAFF9-E3FD-4545-8F23-7A6CF2AD6C77}" srcOrd="4" destOrd="0" presId="urn:microsoft.com/office/officeart/2005/8/layout/StepDownProcess"/>
    <dgm:cxn modelId="{465048D1-3D38-45D8-AD4F-04B947FE7CC9}" type="presParOf" srcId="{57DAAFF9-E3FD-4545-8F23-7A6CF2AD6C77}" destId="{B288BDAE-F802-4499-959B-C5FB5ECF07B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36D92-25D7-4B25-8A54-19C05DF0440F}">
      <dsp:nvSpPr>
        <dsp:cNvPr id="0" name=""/>
        <dsp:cNvSpPr/>
      </dsp:nvSpPr>
      <dsp:spPr>
        <a:xfrm rot="5400000">
          <a:off x="1277099" y="879068"/>
          <a:ext cx="777460" cy="8851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tint val="50000"/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E4D60B-BEA1-4C47-9B95-30887AA6F931}">
      <dsp:nvSpPr>
        <dsp:cNvPr id="0" name=""/>
        <dsp:cNvSpPr/>
      </dsp:nvSpPr>
      <dsp:spPr>
        <a:xfrm>
          <a:off x="662882" y="187377"/>
          <a:ext cx="1308786" cy="91610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1</a:t>
          </a:r>
          <a:endParaRPr lang="en-US" sz="3800" kern="1200"/>
        </a:p>
      </dsp:txBody>
      <dsp:txXfrm>
        <a:off x="707611" y="232106"/>
        <a:ext cx="1219328" cy="826649"/>
      </dsp:txXfrm>
    </dsp:sp>
    <dsp:sp modelId="{5901DCA6-9BC1-49B8-8775-D940E7FFFE36}">
      <dsp:nvSpPr>
        <dsp:cNvPr id="0" name=""/>
        <dsp:cNvSpPr/>
      </dsp:nvSpPr>
      <dsp:spPr>
        <a:xfrm>
          <a:off x="2379905" y="104609"/>
          <a:ext cx="951886" cy="74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/>
        </a:p>
      </dsp:txBody>
      <dsp:txXfrm>
        <a:off x="2379905" y="104609"/>
        <a:ext cx="951886" cy="740438"/>
      </dsp:txXfrm>
    </dsp:sp>
    <dsp:sp modelId="{C97AA25F-A22B-4B55-8C9C-145340045094}">
      <dsp:nvSpPr>
        <dsp:cNvPr id="0" name=""/>
        <dsp:cNvSpPr/>
      </dsp:nvSpPr>
      <dsp:spPr>
        <a:xfrm rot="5400000">
          <a:off x="2747767" y="1930838"/>
          <a:ext cx="777460" cy="8851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2001976"/>
            <a:satOff val="15615"/>
            <a:lumOff val="1561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tint val="50000"/>
              <a:hueOff val="-2001976"/>
              <a:satOff val="15615"/>
              <a:lumOff val="1561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A5F7BE-1686-4B87-B72B-CA00848FDE86}">
      <dsp:nvSpPr>
        <dsp:cNvPr id="0" name=""/>
        <dsp:cNvSpPr/>
      </dsp:nvSpPr>
      <dsp:spPr>
        <a:xfrm>
          <a:off x="2122226" y="1103485"/>
          <a:ext cx="1308786" cy="91610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3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2</a:t>
          </a:r>
          <a:endParaRPr lang="en-US" sz="3800" kern="1200"/>
        </a:p>
      </dsp:txBody>
      <dsp:txXfrm>
        <a:off x="2166955" y="1148214"/>
        <a:ext cx="1219328" cy="826649"/>
      </dsp:txXfrm>
    </dsp:sp>
    <dsp:sp modelId="{339B270E-131B-4BBD-9E60-F7F50F7FC9A7}">
      <dsp:nvSpPr>
        <dsp:cNvPr id="0" name=""/>
        <dsp:cNvSpPr/>
      </dsp:nvSpPr>
      <dsp:spPr>
        <a:xfrm>
          <a:off x="3465028" y="1133701"/>
          <a:ext cx="951886" cy="74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8BDAE-F802-4499-959B-C5FB5ECF07B1}">
      <dsp:nvSpPr>
        <dsp:cNvPr id="0" name=""/>
        <dsp:cNvSpPr/>
      </dsp:nvSpPr>
      <dsp:spPr>
        <a:xfrm>
          <a:off x="3570210" y="2092659"/>
          <a:ext cx="1308786" cy="91610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3</a:t>
          </a:r>
          <a:endParaRPr lang="en-US" sz="3800" kern="1200"/>
        </a:p>
      </dsp:txBody>
      <dsp:txXfrm>
        <a:off x="3614939" y="2137388"/>
        <a:ext cx="1219328" cy="82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B0E0-8F1B-4B2C-A090-86B79DBB41B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240C0-3252-4CAD-8D09-ABD5C0CF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40C0-3252-4CAD-8D09-ABD5C0CF44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40C0-3252-4CAD-8D09-ABD5C0CF44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40C0-3252-4CAD-8D09-ABD5C0CF44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8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3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40C0-3252-4CAD-8D09-ABD5C0CF44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17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0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7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6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26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9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Materi 1 –Pengenalan Algoritma dan Program </a:t>
            </a:r>
            <a:br>
              <a:rPr lang="en-US" smtClean="0"/>
            </a:br>
            <a:endParaRPr lang="en-US" smtClean="0"/>
          </a:p>
          <a:p>
            <a:endParaRPr lang="en-US"/>
          </a:p>
          <a:p>
            <a:r>
              <a:rPr lang="en-US" smtClean="0"/>
              <a:t>Retno </a:t>
            </a:r>
            <a:r>
              <a:rPr lang="en-US" err="1"/>
              <a:t>Mumpuni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3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Latihan Contoh lain 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smtClean="0"/>
          </a:p>
          <a:p>
            <a:r>
              <a:rPr lang="en-US" sz="2400" smtClean="0"/>
              <a:t>1. Algoritma Membuat Telur Dadar</a:t>
            </a:r>
          </a:p>
          <a:p>
            <a:r>
              <a:rPr lang="en-US" sz="2400" smtClean="0"/>
              <a:t>2. Algoritma Menggosok Gigi </a:t>
            </a:r>
          </a:p>
          <a:p>
            <a:r>
              <a:rPr lang="en-US" sz="2400" smtClean="0"/>
              <a:t>3. Algoritma Menghangatkan Makanan dengan    Microwave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820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menyusun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err="1" smtClean="0"/>
              <a:t>Sekuensial</a:t>
            </a:r>
            <a:r>
              <a:rPr lang="en-US" sz="2400" dirty="0" smtClean="0"/>
              <a:t> (</a:t>
            </a:r>
            <a:r>
              <a:rPr lang="en-US" sz="2400" dirty="0" err="1" smtClean="0"/>
              <a:t>Runutan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Seleksi</a:t>
            </a:r>
            <a:r>
              <a:rPr lang="en-US" sz="2400" dirty="0" smtClean="0"/>
              <a:t> /</a:t>
            </a:r>
            <a:r>
              <a:rPr lang="en-US" sz="2400" dirty="0" err="1" smtClean="0"/>
              <a:t>Percabangan</a:t>
            </a:r>
            <a:r>
              <a:rPr lang="en-US" sz="2400" dirty="0" smtClean="0"/>
              <a:t>/ Branching</a:t>
            </a:r>
          </a:p>
          <a:p>
            <a:pPr lvl="1"/>
            <a:r>
              <a:rPr lang="en-US" sz="2400" dirty="0" err="1" smtClean="0"/>
              <a:t>Perulangan</a:t>
            </a:r>
            <a:r>
              <a:rPr lang="en-US" sz="2400" dirty="0" smtClean="0"/>
              <a:t> </a:t>
            </a:r>
            <a:r>
              <a:rPr lang="en-US" sz="2400" smtClean="0"/>
              <a:t>/Looping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5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365760"/>
            <a:ext cx="10359426" cy="1325562"/>
          </a:xfrm>
        </p:spPr>
        <p:txBody>
          <a:bodyPr>
            <a:normAutofit/>
          </a:bodyPr>
          <a:lstStyle/>
          <a:p>
            <a:r>
              <a:rPr lang="en-US" sz="3600" smtClean="0"/>
              <a:t>Cara merepresentasikan Algoritma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Algoritma direpresentasikan dalam 2 hal </a:t>
            </a:r>
          </a:p>
          <a:p>
            <a:r>
              <a:rPr lang="en-US" sz="2400" smtClean="0"/>
              <a:t>1. Flowchart (Diagram Alir)</a:t>
            </a:r>
          </a:p>
          <a:p>
            <a:r>
              <a:rPr lang="en-US" sz="2400" smtClean="0"/>
              <a:t>2. Pseudocode (Kode Semu)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21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3116687" cy="1325562"/>
          </a:xfrm>
        </p:spPr>
        <p:txBody>
          <a:bodyPr/>
          <a:lstStyle/>
          <a:p>
            <a:r>
              <a:rPr lang="en-US" smtClean="0"/>
              <a:t>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1828800"/>
            <a:ext cx="2713703" cy="35986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Flowchart </a:t>
            </a:r>
            <a:r>
              <a:rPr lang="en-US" dirty="0"/>
              <a:t>(</a:t>
            </a:r>
            <a:r>
              <a:rPr lang="en-US" b="1" dirty="0"/>
              <a:t>diagram </a:t>
            </a:r>
            <a:r>
              <a:rPr lang="en-US" b="1" err="1"/>
              <a:t>alir</a:t>
            </a:r>
            <a:r>
              <a:rPr lang="en-US" smtClean="0"/>
              <a:t>) adalah diagram  yang digunakan untuk merepresentasikan </a:t>
            </a:r>
            <a:r>
              <a:rPr lang="en-US" b="1" smtClean="0"/>
              <a:t>alur (urutan langkah) </a:t>
            </a:r>
            <a:r>
              <a:rPr lang="en-US" smtClean="0"/>
              <a:t>dari algoritma.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Simbol – simbol Flowchart dapat dilihat pada tabel disamping.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71" y="228687"/>
            <a:ext cx="7383558" cy="62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885" y="489397"/>
            <a:ext cx="9297115" cy="5847008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Struktur Dasar Algoritma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None/>
            </a:pPr>
            <a:r>
              <a:rPr lang="en-US" sz="3200" smtClean="0"/>
              <a:t>Sekuensial </a:t>
            </a:r>
            <a:r>
              <a:rPr lang="en-US" sz="3200"/>
              <a:t>(Runutan</a:t>
            </a:r>
            <a:r>
              <a:rPr lang="en-US" sz="3200" smtClean="0"/>
              <a:t>) </a:t>
            </a:r>
          </a:p>
          <a:p>
            <a:pPr marL="0" lvl="1" inden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None/>
            </a:pPr>
            <a:r>
              <a:rPr lang="en-US" sz="1800" b="1" smtClean="0"/>
              <a:t>Implementasi struktur sekuensial dalam flowchart</a:t>
            </a:r>
            <a:r>
              <a:rPr lang="en-US" sz="1800" smtClean="0"/>
              <a:t> </a:t>
            </a:r>
            <a:endParaRPr lang="en-US" sz="1800"/>
          </a:p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8577249"/>
              </p:ext>
            </p:extLst>
          </p:nvPr>
        </p:nvGraphicFramePr>
        <p:xfrm>
          <a:off x="3175000" y="3129566"/>
          <a:ext cx="5621270" cy="300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2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sekuensial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runutan</a:t>
            </a:r>
            <a:r>
              <a:rPr lang="en-US" sz="2000" dirty="0" smtClean="0"/>
              <a:t>,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berunut</a:t>
            </a:r>
            <a:r>
              <a:rPr lang="en-US" sz="2000" dirty="0" smtClean="0"/>
              <a:t> / </a:t>
            </a:r>
            <a:r>
              <a:rPr lang="en-US" sz="2000" dirty="0" err="1" smtClean="0"/>
              <a:t>berurutan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1247" y="2796363"/>
            <a:ext cx="1881962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Langkah</a:t>
            </a:r>
            <a:r>
              <a:rPr lang="en-US" dirty="0" smtClean="0"/>
              <a:t> I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5332228" y="3466214"/>
            <a:ext cx="5316" cy="26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91247" y="3732028"/>
            <a:ext cx="1881962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Langkah</a:t>
            </a:r>
            <a:r>
              <a:rPr lang="en-US" dirty="0" smtClean="0"/>
              <a:t> II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2228" y="4401879"/>
            <a:ext cx="5316" cy="26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91247" y="4667693"/>
            <a:ext cx="1881962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Langkah</a:t>
            </a:r>
            <a:r>
              <a:rPr lang="en-US" dirty="0" smtClean="0"/>
              <a:t>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r>
              <a:rPr lang="en-US" dirty="0" smtClean="0"/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03820"/>
          </a:xfrm>
        </p:spPr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diagram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mengkonversi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Fahrenheit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Celcius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3116176" y="2360428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Masukkan</a:t>
            </a:r>
            <a:r>
              <a:rPr lang="en-US" smtClean="0"/>
              <a:t> 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16175" y="3397476"/>
            <a:ext cx="2083981" cy="76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</a:t>
            </a:r>
            <a:r>
              <a:rPr lang="en-US"/>
              <a:t> </a:t>
            </a:r>
            <a:r>
              <a:rPr lang="en-US" smtClean="0">
                <a:sym typeface="Wingdings"/>
              </a:rPr>
              <a:t> </a:t>
            </a:r>
            <a:r>
              <a:rPr lang="en-US" dirty="0" smtClean="0">
                <a:sym typeface="Wingdings"/>
              </a:rPr>
              <a:t>(f-32) * 5/9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3116174" y="4699591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Tampilkan</a:t>
            </a:r>
            <a:r>
              <a:rPr lang="en-US" dirty="0" smtClean="0"/>
              <a:t> 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4"/>
            <a:endCxn id="5" idx="0"/>
          </p:cNvCxnSpPr>
          <p:nvPr/>
        </p:nvCxnSpPr>
        <p:spPr>
          <a:xfrm flipH="1">
            <a:off x="4158166" y="3030279"/>
            <a:ext cx="1" cy="367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 flipH="1">
            <a:off x="4158165" y="4163020"/>
            <a:ext cx="1" cy="53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405171" y="2313854"/>
            <a:ext cx="1344705" cy="6698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Mulai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485814" y="5845211"/>
            <a:ext cx="1344705" cy="6698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Selesai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9876" y="2644511"/>
            <a:ext cx="470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58167" y="5369442"/>
            <a:ext cx="0" cy="43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42146" y="2383564"/>
            <a:ext cx="3758386" cy="2883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/>
              <a:t>Algoritma : </a:t>
            </a:r>
          </a:p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1. Masukkan nilai F</a:t>
            </a:r>
          </a:p>
          <a:p>
            <a:r>
              <a:rPr lang="en-US" smtClean="0"/>
              <a:t>2. Hitung nilai C dengan rumus </a:t>
            </a:r>
          </a:p>
          <a:p>
            <a:r>
              <a:rPr lang="en-US" smtClean="0"/>
              <a:t>    C = </a:t>
            </a:r>
            <a:r>
              <a:rPr lang="en-US" smtClean="0">
                <a:sym typeface="Wingdings"/>
              </a:rPr>
              <a:t>(F-32</a:t>
            </a:r>
            <a:r>
              <a:rPr lang="en-US">
                <a:sym typeface="Wingdings"/>
              </a:rPr>
              <a:t>) * </a:t>
            </a:r>
            <a:r>
              <a:rPr lang="en-US" smtClean="0">
                <a:sym typeface="Wingdings"/>
              </a:rPr>
              <a:t>5/9</a:t>
            </a:r>
          </a:p>
          <a:p>
            <a:r>
              <a:rPr lang="en-US" smtClean="0">
                <a:sym typeface="Wingdings"/>
              </a:rPr>
              <a:t>3. Tampilkan hasil perhitungan nilai C  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587065"/>
            <a:ext cx="1492575" cy="3863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/>
              <a:t>Flowchart</a:t>
            </a:r>
            <a:endParaRPr lang="en-US" b="1"/>
          </a:p>
        </p:txBody>
      </p:sp>
      <p:sp>
        <p:nvSpPr>
          <p:cNvPr id="21" name="Right Arrow 20"/>
          <p:cNvSpPr/>
          <p:nvPr/>
        </p:nvSpPr>
        <p:spPr>
          <a:xfrm>
            <a:off x="592428" y="3973431"/>
            <a:ext cx="1068947" cy="189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alas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siku-siku</a:t>
            </a:r>
            <a:r>
              <a:rPr lang="en-US" dirty="0" smtClean="0"/>
              <a:t>. </a:t>
            </a:r>
            <a:r>
              <a:rPr lang="en-US" dirty="0" err="1" smtClean="0"/>
              <a:t>Buatlah</a:t>
            </a:r>
            <a:r>
              <a:rPr lang="en-US" dirty="0" smtClean="0"/>
              <a:t> diagram </a:t>
            </a:r>
            <a:r>
              <a:rPr lang="en-US" dirty="0" err="1" smtClean="0"/>
              <a:t>alir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miringnya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2134330" y="3439943"/>
            <a:ext cx="2083981" cy="67946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Masukkan</a:t>
            </a:r>
            <a:r>
              <a:rPr lang="en-US" dirty="0" smtClean="0"/>
              <a:t> alas, </a:t>
            </a:r>
            <a:r>
              <a:rPr lang="en-US" dirty="0" err="1" smtClean="0"/>
              <a:t>tinggi</a:t>
            </a:r>
            <a:endParaRPr lang="en-US" dirty="0"/>
          </a:p>
        </p:txBody>
      </p:sp>
      <p:cxnSp>
        <p:nvCxnSpPr>
          <p:cNvPr id="7" name="Straight Arrow Connector 6"/>
          <p:cNvCxnSpPr>
            <a:endCxn id="7" idx="0"/>
          </p:cNvCxnSpPr>
          <p:nvPr/>
        </p:nvCxnSpPr>
        <p:spPr>
          <a:xfrm>
            <a:off x="3189768" y="3988771"/>
            <a:ext cx="0" cy="37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80" idx="0"/>
          </p:cNvCxnSpPr>
          <p:nvPr/>
        </p:nvCxnSpPr>
        <p:spPr>
          <a:xfrm flipH="1">
            <a:off x="3189768" y="4884409"/>
            <a:ext cx="1" cy="22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7907" y="2955850"/>
            <a:ext cx="4403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Algoritma  :</a:t>
            </a:r>
          </a:p>
          <a:p>
            <a:pPr marL="342900" indent="-342900">
              <a:buAutoNum type="arabicPeriod"/>
            </a:pPr>
            <a:r>
              <a:rPr lang="en-US" smtClean="0"/>
              <a:t>Masukkan nilai alas dan tinggi </a:t>
            </a:r>
          </a:p>
          <a:p>
            <a:pPr marL="342900" indent="-342900">
              <a:buAutoNum type="arabicPeriod"/>
            </a:pPr>
            <a:r>
              <a:rPr lang="en-US" smtClean="0"/>
              <a:t>Hitung sisi miring menggunakan rumus </a:t>
            </a:r>
          </a:p>
          <a:p>
            <a:r>
              <a:rPr lang="en-US"/>
              <a:t> </a:t>
            </a:r>
            <a:r>
              <a:rPr lang="en-US" smtClean="0"/>
              <a:t>    sisi miring = </a:t>
            </a:r>
          </a:p>
          <a:p>
            <a:r>
              <a:rPr lang="en-US" smtClean="0"/>
              <a:t>3.  Tampilkan hasil perhitungan sisi miring </a:t>
            </a:r>
            <a:endParaRPr lang="en-US"/>
          </a:p>
        </p:txBody>
      </p:sp>
      <p:sp>
        <p:nvSpPr>
          <p:cNvPr id="680" name="Parallelogram 679"/>
          <p:cNvSpPr/>
          <p:nvPr/>
        </p:nvSpPr>
        <p:spPr>
          <a:xfrm>
            <a:off x="2147777" y="5114115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sisimiring</a:t>
            </a:r>
            <a:endParaRPr lang="en-US" dirty="0"/>
          </a:p>
        </p:txBody>
      </p:sp>
      <p:sp>
        <p:nvSpPr>
          <p:cNvPr id="682" name="Rounded Rectangle 681"/>
          <p:cNvSpPr/>
          <p:nvPr/>
        </p:nvSpPr>
        <p:spPr>
          <a:xfrm>
            <a:off x="2528675" y="2623658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Mulai</a:t>
            </a:r>
            <a:endParaRPr lang="en-US" dirty="0"/>
          </a:p>
        </p:txBody>
      </p:sp>
      <p:sp>
        <p:nvSpPr>
          <p:cNvPr id="683" name="Rounded Rectangle 682"/>
          <p:cNvSpPr/>
          <p:nvPr/>
        </p:nvSpPr>
        <p:spPr>
          <a:xfrm>
            <a:off x="2517412" y="6065161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Selesai</a:t>
            </a:r>
            <a:endParaRPr lang="en-US" dirty="0"/>
          </a:p>
        </p:txBody>
      </p:sp>
      <p:cxnSp>
        <p:nvCxnSpPr>
          <p:cNvPr id="685" name="Straight Arrow Connector 684"/>
          <p:cNvCxnSpPr>
            <a:stCxn id="682" idx="2"/>
          </p:cNvCxnSpPr>
          <p:nvPr/>
        </p:nvCxnSpPr>
        <p:spPr>
          <a:xfrm>
            <a:off x="3201028" y="3147514"/>
            <a:ext cx="11602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Arrow Connector 688"/>
          <p:cNvCxnSpPr>
            <a:stCxn id="680" idx="4"/>
            <a:endCxn id="683" idx="0"/>
          </p:cNvCxnSpPr>
          <p:nvPr/>
        </p:nvCxnSpPr>
        <p:spPr>
          <a:xfrm flipH="1">
            <a:off x="3189765" y="5783966"/>
            <a:ext cx="3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69" t="61592" r="64434" b="32561"/>
          <a:stretch/>
        </p:blipFill>
        <p:spPr>
          <a:xfrm>
            <a:off x="1236847" y="4332737"/>
            <a:ext cx="3928361" cy="563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096" y="3923616"/>
            <a:ext cx="1874839" cy="448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42" y="2623658"/>
            <a:ext cx="1524132" cy="493819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65751" y="3193316"/>
            <a:ext cx="1068947" cy="189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80" grpId="0" animBg="1"/>
      <p:bldP spid="682" grpId="0" animBg="1"/>
      <p:bldP spid="6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137" y="1828800"/>
            <a:ext cx="8595360" cy="4351337"/>
          </a:xfrm>
        </p:spPr>
        <p:txBody>
          <a:bodyPr>
            <a:normAutofit fontScale="92500"/>
          </a:bodyPr>
          <a:lstStyle/>
          <a:p>
            <a:r>
              <a:rPr lang="en-US" sz="2800" dirty="0" err="1"/>
              <a:t>Buatlah</a:t>
            </a:r>
            <a:r>
              <a:rPr lang="en-US" sz="2800" dirty="0"/>
              <a:t> 2 </a:t>
            </a:r>
            <a:r>
              <a:rPr lang="en-US" sz="2800" dirty="0" err="1"/>
              <a:t>Algoritma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Flowchart yang </a:t>
            </a: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  <a:r>
              <a:rPr lang="en-US" sz="2800" b="1" dirty="0" err="1"/>
              <a:t>struktur</a:t>
            </a:r>
            <a:r>
              <a:rPr lang="en-US" sz="2800" b="1" dirty="0"/>
              <a:t> </a:t>
            </a:r>
            <a:r>
              <a:rPr lang="en-US" sz="2800" b="1" dirty="0" err="1"/>
              <a:t>dasar</a:t>
            </a:r>
            <a:r>
              <a:rPr lang="en-US" sz="2800" b="1" dirty="0"/>
              <a:t> </a:t>
            </a:r>
            <a:r>
              <a:rPr lang="en-US" sz="2800" b="1" dirty="0" err="1" smtClean="0"/>
              <a:t>sekuensial</a:t>
            </a:r>
            <a:r>
              <a:rPr lang="en-US" sz="2800" b="1" smtClean="0"/>
              <a:t>. </a:t>
            </a:r>
          </a:p>
          <a:p>
            <a:r>
              <a:rPr lang="en-US" sz="2800" smtClean="0"/>
              <a:t>Ketentuan :</a:t>
            </a:r>
          </a:p>
          <a:p>
            <a:r>
              <a:rPr lang="en-US" sz="2800" smtClean="0"/>
              <a:t>Algoritma bebas , gunakan kata-kata yang positif </a:t>
            </a:r>
            <a:endParaRPr lang="en-US" sz="2800"/>
          </a:p>
          <a:p>
            <a:r>
              <a:rPr lang="en-US" sz="2800" smtClean="0"/>
              <a:t>Flowchart dikerjakan menggunakan PPT atau Visio </a:t>
            </a:r>
            <a:br>
              <a:rPr lang="en-US" sz="2800" smtClean="0"/>
            </a:br>
            <a:r>
              <a:rPr lang="en-US" sz="2800" smtClean="0"/>
              <a:t>Dikumpukan dalam file .PPT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>
                <a:solidFill>
                  <a:srgbClr val="C00000"/>
                </a:solidFill>
              </a:rPr>
              <a:t>Deadline 27 Februari 2025 Pukul 23.59 WIB</a:t>
            </a:r>
            <a:br>
              <a:rPr lang="en-US" sz="2800" smtClean="0">
                <a:solidFill>
                  <a:srgbClr val="C00000"/>
                </a:solidFill>
              </a:rPr>
            </a:br>
            <a:r>
              <a:rPr lang="en-US" sz="2800" smtClean="0">
                <a:solidFill>
                  <a:srgbClr val="C00000"/>
                </a:solidFill>
              </a:rPr>
              <a:t>Ilmu2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Selain divisualisasikan dalam flowchart , algoritma juga divisualisasikan dalam pseudocode </a:t>
            </a:r>
          </a:p>
          <a:p>
            <a:r>
              <a:rPr lang="en-US" sz="2000" smtClean="0"/>
              <a:t>Pseudocode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disebut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juga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kode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semu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pPr algn="just"/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deskripsi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informal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ringkas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 </a:t>
            </a:r>
            <a:r>
              <a:rPr lang="en-US" sz="2000" dirty="0" err="1" smtClean="0"/>
              <a:t>algoritma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konvensi</a:t>
            </a:r>
            <a:r>
              <a:rPr lang="en-US" sz="2000" dirty="0"/>
              <a:t> </a:t>
            </a:r>
            <a:r>
              <a:rPr lang="en-US" sz="2000" dirty="0" err="1"/>
              <a:t>struktural</a:t>
            </a:r>
            <a:r>
              <a:rPr lang="en-US" sz="2000" dirty="0"/>
              <a:t> </a:t>
            </a:r>
            <a:r>
              <a:rPr lang="en-US" sz="2000" dirty="0" smtClean="0"/>
              <a:t> (</a:t>
            </a:r>
            <a:r>
              <a:rPr lang="en-US" sz="2000" dirty="0" err="1" smtClean="0"/>
              <a:t>suatu</a:t>
            </a:r>
            <a:r>
              <a:rPr lang="en-US" sz="2000" dirty="0"/>
              <a:t> </a:t>
            </a:r>
            <a:r>
              <a:rPr lang="en-US" sz="2000" dirty="0" smtClean="0"/>
              <a:t>Bahasa </a:t>
            </a:r>
            <a:r>
              <a:rPr lang="en-US" sz="2000" dirty="0" err="1" smtClean="0"/>
              <a:t>pemrograman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ditujukan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dibaca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 smtClean="0"/>
              <a:t>mesin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96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Penilaian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err="1"/>
              <a:t>Keaktifan</a:t>
            </a:r>
            <a:r>
              <a:rPr lang="en-US" sz="3200" b="1"/>
              <a:t> </a:t>
            </a:r>
            <a:r>
              <a:rPr lang="en-US" sz="3200" b="1" smtClean="0"/>
              <a:t>, Quiz dan </a:t>
            </a:r>
            <a:r>
              <a:rPr lang="en-US" sz="3200" b="1" dirty="0" err="1"/>
              <a:t>Tugas</a:t>
            </a:r>
            <a:r>
              <a:rPr lang="en-US" sz="3200" b="1" dirty="0"/>
              <a:t> </a:t>
            </a:r>
            <a:r>
              <a:rPr lang="en-US" sz="3200" b="1"/>
              <a:t>( 30 </a:t>
            </a:r>
            <a:r>
              <a:rPr lang="en-US" sz="3200" b="1" dirty="0"/>
              <a:t>%)</a:t>
            </a:r>
          </a:p>
          <a:p>
            <a:r>
              <a:rPr lang="en-US" sz="3200" b="1" dirty="0"/>
              <a:t>UTS </a:t>
            </a:r>
            <a:r>
              <a:rPr lang="en-US" sz="3200" b="1"/>
              <a:t>( </a:t>
            </a:r>
            <a:r>
              <a:rPr lang="en-US" sz="3200" b="1" smtClean="0"/>
              <a:t>30% )</a:t>
            </a:r>
            <a:endParaRPr lang="en-US" sz="3200" b="1" dirty="0"/>
          </a:p>
          <a:p>
            <a:r>
              <a:rPr lang="en-US" sz="3200" b="1" dirty="0"/>
              <a:t>UAS </a:t>
            </a:r>
            <a:r>
              <a:rPr lang="en-US" sz="3200" b="1"/>
              <a:t>( </a:t>
            </a:r>
            <a:r>
              <a:rPr lang="en-US" sz="3200" b="1" smtClean="0"/>
              <a:t>40%)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042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Notasi</a:t>
            </a:r>
            <a:r>
              <a:rPr lang="en-US" dirty="0" smtClean="0"/>
              <a:t> ←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hasil</a:t>
            </a:r>
            <a:r>
              <a:rPr lang="en-US" dirty="0" smtClean="0"/>
              <a:t> ← 2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   </a:t>
            </a:r>
            <a:r>
              <a:rPr lang="en-US" dirty="0" err="1" smtClean="0"/>
              <a:t>hasil</a:t>
            </a:r>
            <a:r>
              <a:rPr lang="en-US" dirty="0" smtClean="0"/>
              <a:t> ← 2 + 1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2 </a:t>
            </a:r>
            <a:r>
              <a:rPr lang="en-US" dirty="0" err="1" smtClean="0"/>
              <a:t>dan</a:t>
            </a:r>
            <a:r>
              <a:rPr lang="en-US" dirty="0" smtClean="0"/>
              <a:t> 1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3"/>
            </a:pP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non-</a:t>
            </a:r>
            <a:r>
              <a:rPr lang="en-US" dirty="0" err="1" smtClean="0"/>
              <a:t>larik</a:t>
            </a:r>
            <a:r>
              <a:rPr lang="en-US" dirty="0" smtClean="0"/>
              <a:t>,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larik</a:t>
            </a:r>
            <a:r>
              <a:rPr lang="en-US" dirty="0" smtClean="0"/>
              <a:t> </a:t>
            </a:r>
            <a:r>
              <a:rPr lang="en-US" i="1" dirty="0" smtClean="0"/>
              <a:t>(array)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0104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i="1" dirty="0" err="1" smtClean="0"/>
              <a:t>Pseudocode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40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272" y="1691322"/>
            <a:ext cx="8595360" cy="435133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4"/>
            </a:pPr>
            <a:r>
              <a:rPr lang="en-US" dirty="0" err="1" smtClean="0"/>
              <a:t>Penjorokan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menuliskan</a:t>
            </a:r>
            <a:r>
              <a:rPr lang="en-US" dirty="0" smtClean="0"/>
              <a:t> </a:t>
            </a:r>
            <a:r>
              <a:rPr lang="en-US" dirty="0" err="1" smtClean="0"/>
              <a:t>pernyataan-pernyataan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x &gt; </a:t>
            </a:r>
            <a:r>
              <a:rPr lang="en-US" smtClean="0"/>
              <a:t>0 maka   //  bilangan x didefinisikan &gt;0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	</a:t>
            </a:r>
            <a:r>
              <a:rPr lang="en-US" dirty="0" smtClean="0"/>
              <a:t>pernyataan-1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pernyataan-2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akhir-jika</a:t>
            </a: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err="1" smtClean="0"/>
              <a:t>Simbol</a:t>
            </a:r>
            <a:r>
              <a:rPr lang="en-US" dirty="0" smtClean="0"/>
              <a:t> //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komentar</a:t>
            </a: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err="1" smtClean="0"/>
              <a:t>masukkan</a:t>
            </a:r>
            <a:r>
              <a:rPr lang="en-US" smtClean="0"/>
              <a:t> ( 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err="1" smtClean="0"/>
              <a:t>tampilkan</a:t>
            </a:r>
            <a:r>
              <a:rPr lang="en-US" smtClean="0"/>
              <a:t> ( )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/>
              <a:t>m</a:t>
            </a:r>
            <a:r>
              <a:rPr lang="en-US" dirty="0" err="1" smtClean="0"/>
              <a:t>asukkan</a:t>
            </a:r>
            <a:r>
              <a:rPr lang="en-US" dirty="0" smtClean="0"/>
              <a:t>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smtClean="0"/>
              <a:t>	t</a:t>
            </a:r>
          </a:p>
          <a:p>
            <a:pPr marL="514350" indent="-514350">
              <a:buNone/>
            </a:pPr>
            <a:r>
              <a:rPr lang="en-US" smtClean="0"/>
              <a:t>ampilkan </a:t>
            </a:r>
            <a:r>
              <a:rPr lang="en-US" dirty="0" smtClean="0"/>
              <a:t>(</a:t>
            </a:r>
            <a:r>
              <a:rPr lang="en-US" dirty="0" err="1" smtClean="0"/>
              <a:t>jumlah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7.  </a:t>
            </a:r>
            <a:r>
              <a:rPr lang="en-US" dirty="0" err="1" smtClean="0"/>
              <a:t>Tanda</a:t>
            </a:r>
            <a:r>
              <a:rPr lang="en-US" dirty="0" smtClean="0"/>
              <a:t> &lt;, &gt;, ≤, ≥, =, ≠</a:t>
            </a:r>
          </a:p>
          <a:p>
            <a:pPr marL="514350" indent="-514350">
              <a:buAutoNum type="arabicPeriod" startAt="8"/>
            </a:pPr>
            <a:r>
              <a:rPr lang="en-US" dirty="0" err="1" smtClean="0"/>
              <a:t>Notasi</a:t>
            </a:r>
            <a:r>
              <a:rPr lang="en-US" dirty="0" smtClean="0"/>
              <a:t> A 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-I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larik</a:t>
            </a:r>
            <a:r>
              <a:rPr lang="en-US" dirty="0" smtClean="0"/>
              <a:t> A.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 (0).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larik</a:t>
            </a:r>
            <a:r>
              <a:rPr lang="en-US" dirty="0" smtClean="0"/>
              <a:t> 2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dinotasikan</a:t>
            </a:r>
            <a:r>
              <a:rPr lang="en-US" dirty="0" smtClean="0"/>
              <a:t> A[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]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j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endParaRPr lang="en-US" dirty="0" smtClean="0"/>
          </a:p>
          <a:p>
            <a:pPr marL="514350" indent="-514350">
              <a:buAutoNum type="arabicPeriod" startAt="9"/>
            </a:pP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JumlahElemen</a:t>
            </a:r>
            <a:r>
              <a:rPr lang="en-US" dirty="0" smtClean="0"/>
              <a:t>(A)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larik</a:t>
            </a:r>
            <a:r>
              <a:rPr lang="en-US" dirty="0" smtClean="0"/>
              <a:t> A.</a:t>
            </a:r>
          </a:p>
          <a:p>
            <a:pPr marL="514350" indent="-514350">
              <a:buAutoNum type="arabicPeriod" startAt="9"/>
            </a:pPr>
            <a:r>
              <a:rPr lang="en-US" dirty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ULANG SELAMA </a:t>
            </a:r>
            <a:r>
              <a:rPr lang="en-US" dirty="0" err="1" smtClean="0"/>
              <a:t>kondisi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pernyataan-1</a:t>
            </a:r>
          </a:p>
          <a:p>
            <a:pPr marL="514350" indent="-514350">
              <a:buNone/>
            </a:pPr>
            <a:r>
              <a:rPr lang="en-US" dirty="0" smtClean="0"/>
              <a:t>			…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pernyataan</a:t>
            </a:r>
            <a:r>
              <a:rPr lang="en-US" dirty="0" smtClean="0"/>
              <a:t>-N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AKHIR-ULANG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705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862162" cy="4351337"/>
          </a:xfrm>
        </p:spPr>
        <p:txBody>
          <a:bodyPr/>
          <a:lstStyle/>
          <a:p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alas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siku-siku</a:t>
            </a:r>
            <a:r>
              <a:rPr lang="en-US" dirty="0" smtClean="0"/>
              <a:t>. </a:t>
            </a:r>
            <a:r>
              <a:rPr lang="en-US" dirty="0" err="1" smtClean="0"/>
              <a:t>Buatlah</a:t>
            </a:r>
            <a:r>
              <a:rPr lang="en-US" dirty="0" smtClean="0"/>
              <a:t> diagram </a:t>
            </a:r>
            <a:r>
              <a:rPr lang="en-US" dirty="0" err="1" smtClean="0"/>
              <a:t>alir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miringnya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2134330" y="3439943"/>
            <a:ext cx="2083981" cy="67946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Masukkan</a:t>
            </a:r>
            <a:r>
              <a:rPr lang="en-US" dirty="0" smtClean="0"/>
              <a:t> alas, </a:t>
            </a:r>
            <a:r>
              <a:rPr lang="en-US" dirty="0" err="1" smtClean="0"/>
              <a:t>tinggi</a:t>
            </a:r>
            <a:endParaRPr lang="en-US" dirty="0"/>
          </a:p>
        </p:txBody>
      </p:sp>
      <p:cxnSp>
        <p:nvCxnSpPr>
          <p:cNvPr id="7" name="Straight Arrow Connector 6"/>
          <p:cNvCxnSpPr>
            <a:endCxn id="7" idx="0"/>
          </p:cNvCxnSpPr>
          <p:nvPr/>
        </p:nvCxnSpPr>
        <p:spPr>
          <a:xfrm>
            <a:off x="3189768" y="3988771"/>
            <a:ext cx="0" cy="37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80" idx="0"/>
          </p:cNvCxnSpPr>
          <p:nvPr/>
        </p:nvCxnSpPr>
        <p:spPr>
          <a:xfrm flipH="1">
            <a:off x="3189768" y="4884409"/>
            <a:ext cx="1" cy="22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09444" y="2779005"/>
            <a:ext cx="657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Pseudocode</a:t>
            </a:r>
            <a:r>
              <a:rPr lang="en-US" b="1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err="1" smtClean="0"/>
              <a:t>masukkan</a:t>
            </a:r>
            <a:r>
              <a:rPr lang="en-US" smtClean="0"/>
              <a:t> (alas, tinggi)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smtClean="0"/>
              <a:t>sisiMiring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err="1" smtClean="0">
                <a:sym typeface="Wingdings"/>
              </a:rPr>
              <a:t>akarpangkat</a:t>
            </a:r>
            <a:r>
              <a:rPr lang="en-US" dirty="0" smtClean="0">
                <a:sym typeface="Wingdings"/>
              </a:rPr>
              <a:t> ( alas x alas + </a:t>
            </a:r>
            <a:r>
              <a:rPr lang="en-US" dirty="0" err="1" smtClean="0">
                <a:sym typeface="Wingdings"/>
              </a:rPr>
              <a:t>tinggi</a:t>
            </a:r>
            <a:r>
              <a:rPr lang="en-US" dirty="0" smtClean="0">
                <a:sym typeface="Wingdings"/>
              </a:rPr>
              <a:t> x </a:t>
            </a:r>
            <a:r>
              <a:rPr lang="en-US" dirty="0" err="1" smtClean="0">
                <a:sym typeface="Wingdings"/>
              </a:rPr>
              <a:t>tinggi</a:t>
            </a:r>
            <a:r>
              <a:rPr lang="en-US" dirty="0" smtClean="0">
                <a:sym typeface="Wingdings"/>
              </a:rPr>
              <a:t> )</a:t>
            </a:r>
          </a:p>
          <a:p>
            <a:pPr marL="342900" indent="-342900">
              <a:buAutoNum type="arabicPeriod"/>
            </a:pPr>
            <a:r>
              <a:rPr lang="en-US" dirty="0" err="1">
                <a:sym typeface="Wingdings"/>
              </a:rPr>
              <a:t>t</a:t>
            </a:r>
            <a:r>
              <a:rPr lang="en-US" dirty="0" err="1" smtClean="0">
                <a:sym typeface="Wingdings"/>
              </a:rPr>
              <a:t>ampilkan</a:t>
            </a:r>
            <a:r>
              <a:rPr lang="en-US" dirty="0" smtClean="0">
                <a:sym typeface="Wingdings"/>
              </a:rPr>
              <a:t> </a:t>
            </a:r>
            <a:r>
              <a:rPr lang="en-US" smtClean="0">
                <a:sym typeface="Wingdings"/>
              </a:rPr>
              <a:t>(sisimiring)</a:t>
            </a:r>
            <a:endParaRPr lang="en-US" dirty="0"/>
          </a:p>
        </p:txBody>
      </p:sp>
      <p:sp>
        <p:nvSpPr>
          <p:cNvPr id="680" name="Parallelogram 679"/>
          <p:cNvSpPr/>
          <p:nvPr/>
        </p:nvSpPr>
        <p:spPr>
          <a:xfrm>
            <a:off x="2147777" y="5114115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sisimiring</a:t>
            </a:r>
            <a:endParaRPr lang="en-US" dirty="0"/>
          </a:p>
        </p:txBody>
      </p:sp>
      <p:sp>
        <p:nvSpPr>
          <p:cNvPr id="682" name="Rounded Rectangle 681"/>
          <p:cNvSpPr/>
          <p:nvPr/>
        </p:nvSpPr>
        <p:spPr>
          <a:xfrm>
            <a:off x="2528675" y="2623658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Mulai</a:t>
            </a:r>
            <a:endParaRPr lang="en-US" dirty="0"/>
          </a:p>
        </p:txBody>
      </p:sp>
      <p:sp>
        <p:nvSpPr>
          <p:cNvPr id="683" name="Rounded Rectangle 682"/>
          <p:cNvSpPr/>
          <p:nvPr/>
        </p:nvSpPr>
        <p:spPr>
          <a:xfrm>
            <a:off x="2517412" y="6065161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Selesai</a:t>
            </a:r>
            <a:endParaRPr lang="en-US" dirty="0"/>
          </a:p>
        </p:txBody>
      </p:sp>
      <p:cxnSp>
        <p:nvCxnSpPr>
          <p:cNvPr id="685" name="Straight Arrow Connector 684"/>
          <p:cNvCxnSpPr>
            <a:stCxn id="682" idx="2"/>
          </p:cNvCxnSpPr>
          <p:nvPr/>
        </p:nvCxnSpPr>
        <p:spPr>
          <a:xfrm>
            <a:off x="3201028" y="3147514"/>
            <a:ext cx="11602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Arrow Connector 688"/>
          <p:cNvCxnSpPr>
            <a:stCxn id="680" idx="4"/>
            <a:endCxn id="683" idx="0"/>
          </p:cNvCxnSpPr>
          <p:nvPr/>
        </p:nvCxnSpPr>
        <p:spPr>
          <a:xfrm flipH="1">
            <a:off x="3189765" y="5783966"/>
            <a:ext cx="3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669" t="61592" r="64434" b="32561"/>
          <a:stretch/>
        </p:blipFill>
        <p:spPr>
          <a:xfrm>
            <a:off x="1236847" y="4332737"/>
            <a:ext cx="3928361" cy="5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80" grpId="0" animBg="1"/>
      <p:bldP spid="682" grpId="0" animBg="1"/>
      <p:bldP spid="6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7484"/>
            <a:ext cx="9692640" cy="13255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r>
              <a:rPr lang="en-US" dirty="0" smtClean="0"/>
              <a:t>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77342"/>
            <a:ext cx="8595360" cy="4351337"/>
          </a:xfrm>
        </p:spPr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menukarkan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penukaran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 smtClean="0"/>
          </a:p>
        </p:txBody>
      </p:sp>
      <p:sp>
        <p:nvSpPr>
          <p:cNvPr id="4" name="Parallelogram 3"/>
          <p:cNvSpPr/>
          <p:nvPr/>
        </p:nvSpPr>
        <p:spPr>
          <a:xfrm>
            <a:off x="1956392" y="3505094"/>
            <a:ext cx="2083981" cy="45719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a,b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6930" y="4200715"/>
            <a:ext cx="4082903" cy="742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a</a:t>
            </a:r>
          </a:p>
          <a:p>
            <a:pPr algn="ctr"/>
            <a:r>
              <a:rPr lang="en-US" dirty="0" smtClean="0">
                <a:sym typeface="Wingdings"/>
              </a:rPr>
              <a:t>a  b</a:t>
            </a:r>
          </a:p>
          <a:p>
            <a:pPr algn="ctr"/>
            <a:r>
              <a:rPr lang="en-US" dirty="0" smtClean="0">
                <a:sym typeface="Wingdings"/>
              </a:rPr>
              <a:t>b  c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1956392" y="5200278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a, b</a:t>
            </a:r>
            <a:endParaRPr lang="en-US" dirty="0"/>
          </a:p>
        </p:txBody>
      </p:sp>
      <p:cxnSp>
        <p:nvCxnSpPr>
          <p:cNvPr id="8" name="Straight Arrow Connector 7"/>
          <p:cNvCxnSpPr>
            <a:endCxn id="8" idx="0"/>
          </p:cNvCxnSpPr>
          <p:nvPr/>
        </p:nvCxnSpPr>
        <p:spPr>
          <a:xfrm flipH="1">
            <a:off x="2998383" y="4828138"/>
            <a:ext cx="1" cy="37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7907" y="2955851"/>
            <a:ext cx="3732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Pseudocode</a:t>
            </a:r>
            <a:r>
              <a:rPr lang="en-US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masukkan</a:t>
            </a:r>
            <a:r>
              <a:rPr lang="en-US" dirty="0" smtClean="0"/>
              <a:t> (a, b)</a:t>
            </a:r>
          </a:p>
          <a:p>
            <a:pPr marL="342900" indent="-342900">
              <a:buAutoNum type="arabicPeriod"/>
            </a:pPr>
            <a:r>
              <a:rPr lang="en-US" dirty="0" smtClean="0"/>
              <a:t>c </a:t>
            </a:r>
            <a:r>
              <a:rPr lang="en-US" dirty="0" smtClean="0">
                <a:sym typeface="Wingdings"/>
              </a:rPr>
              <a:t> 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b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  c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err="1" smtClean="0">
                <a:sym typeface="Wingdings"/>
              </a:rPr>
              <a:t>tampilkan</a:t>
            </a:r>
            <a:r>
              <a:rPr lang="en-US" smtClean="0">
                <a:sym typeface="Wingdings"/>
              </a:rPr>
              <a:t> (b,a)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4"/>
            <a:endCxn id="5" idx="0"/>
          </p:cNvCxnSpPr>
          <p:nvPr/>
        </p:nvCxnSpPr>
        <p:spPr>
          <a:xfrm flipH="1">
            <a:off x="2998382" y="3962292"/>
            <a:ext cx="1" cy="238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337291" y="2744724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Mulai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326028" y="6186227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Selesai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09644" y="3268580"/>
            <a:ext cx="11602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98381" y="5905032"/>
            <a:ext cx="3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6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Penukaran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menukar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b, </a:t>
            </a: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membutuhkan</a:t>
            </a:r>
            <a:r>
              <a:rPr lang="en-US" b="1" dirty="0" smtClean="0"/>
              <a:t> </a:t>
            </a:r>
            <a:r>
              <a:rPr lang="en-US" b="1" dirty="0" err="1" smtClean="0"/>
              <a:t>bantuan</a:t>
            </a:r>
            <a:r>
              <a:rPr lang="en-US" b="1" dirty="0" smtClean="0"/>
              <a:t> c.</a:t>
            </a:r>
          </a:p>
          <a:p>
            <a:endParaRPr lang="en-US" dirty="0"/>
          </a:p>
          <a:p>
            <a:r>
              <a:rPr lang="en-US" dirty="0" err="1" smtClean="0"/>
              <a:t>Misal</a:t>
            </a:r>
            <a:r>
              <a:rPr lang="en-US" dirty="0" smtClean="0"/>
              <a:t> :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a </a:t>
            </a:r>
            <a:r>
              <a:rPr lang="en-US" smtClean="0"/>
              <a:t>= 56, </a:t>
            </a:r>
            <a:r>
              <a:rPr lang="en-US" dirty="0" smtClean="0"/>
              <a:t>b = 77</a:t>
            </a:r>
            <a:endParaRPr lang="en-US" dirty="0"/>
          </a:p>
          <a:p>
            <a:r>
              <a:rPr lang="en-US" dirty="0" smtClean="0"/>
              <a:t>Program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c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>
                <a:sym typeface="Wingdings"/>
              </a:rPr>
              <a:t> b; // </a:t>
            </a:r>
            <a:r>
              <a:rPr lang="en-US" dirty="0" err="1" smtClean="0">
                <a:sym typeface="Wingdings"/>
              </a:rPr>
              <a:t>nilai</a:t>
            </a:r>
            <a:r>
              <a:rPr lang="en-US" dirty="0" smtClean="0">
                <a:sym typeface="Wingdings"/>
              </a:rPr>
              <a:t> </a:t>
            </a:r>
            <a:r>
              <a:rPr lang="en-US" smtClean="0">
                <a:sym typeface="Wingdings"/>
              </a:rPr>
              <a:t>a yang semula 56 menjadi </a:t>
            </a:r>
            <a:r>
              <a:rPr lang="en-US" dirty="0" smtClean="0">
                <a:sym typeface="Wingdings"/>
              </a:rPr>
              <a:t>77,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smtClean="0">
                <a:sym typeface="Wingdings"/>
              </a:rPr>
              <a:t>b menjadi 0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b  a; // </a:t>
            </a:r>
            <a:r>
              <a:rPr lang="en-US" dirty="0" err="1" smtClean="0">
                <a:sym typeface="Wingdings"/>
              </a:rPr>
              <a:t>nilai</a:t>
            </a:r>
            <a:r>
              <a:rPr lang="en-US" dirty="0" smtClean="0">
                <a:sym typeface="Wingdings"/>
              </a:rPr>
              <a:t> b </a:t>
            </a:r>
            <a:r>
              <a:rPr lang="en-US" smtClean="0">
                <a:sym typeface="Wingdings"/>
              </a:rPr>
              <a:t>= nilai a </a:t>
            </a:r>
            <a:r>
              <a:rPr lang="en-US" dirty="0" err="1" smtClean="0">
                <a:sym typeface="Wingdings"/>
              </a:rPr>
              <a:t>yaitu</a:t>
            </a:r>
            <a:r>
              <a:rPr lang="en-US" dirty="0" smtClean="0">
                <a:sym typeface="Wingdings"/>
              </a:rPr>
              <a:t> 77, </a:t>
            </a:r>
            <a:r>
              <a:rPr lang="en-US" err="1" smtClean="0">
                <a:sym typeface="Wingdings"/>
              </a:rPr>
              <a:t>dan</a:t>
            </a:r>
            <a:r>
              <a:rPr lang="en-US" smtClean="0">
                <a:sym typeface="Wingdings"/>
              </a:rPr>
              <a:t> nilai a menjadi 0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olidFill>
                  <a:srgbClr val="FF0000"/>
                </a:solidFill>
                <a:sym typeface="Wingdings"/>
              </a:rPr>
              <a:t>SALAH 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nilai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akhir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a </a:t>
            </a:r>
            <a:r>
              <a:rPr lang="en-US" smtClean="0">
                <a:solidFill>
                  <a:srgbClr val="FF0000"/>
                </a:solidFill>
                <a:sym typeface="Wingdings"/>
              </a:rPr>
              <a:t>= </a:t>
            </a:r>
            <a:r>
              <a:rPr lang="en-US">
                <a:solidFill>
                  <a:srgbClr val="FF0000"/>
                </a:solidFill>
                <a:sym typeface="Wingdings"/>
              </a:rPr>
              <a:t>0</a:t>
            </a:r>
            <a:r>
              <a:rPr lang="en-US" smtClean="0">
                <a:solidFill>
                  <a:srgbClr val="FF0000"/>
                </a:solidFill>
                <a:sym typeface="Wingdings"/>
              </a:rPr>
              <a:t>,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 = 77</a:t>
            </a:r>
          </a:p>
          <a:p>
            <a:r>
              <a:rPr lang="en-US" dirty="0"/>
              <a:t>Program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smtClean="0"/>
              <a:t>c </a:t>
            </a:r>
            <a:r>
              <a:rPr lang="en-US" dirty="0" smtClean="0">
                <a:sym typeface="Wingdings"/>
              </a:rPr>
              <a:t> a; </a:t>
            </a:r>
            <a:r>
              <a:rPr lang="en-US" dirty="0">
                <a:sym typeface="Wingdings"/>
              </a:rPr>
              <a:t>// </a:t>
            </a:r>
            <a:r>
              <a:rPr lang="en-US" dirty="0" err="1">
                <a:sym typeface="Wingdings"/>
              </a:rPr>
              <a:t>nilai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 </a:t>
            </a:r>
            <a:r>
              <a:rPr lang="en-US" dirty="0" err="1">
                <a:sym typeface="Wingdings"/>
              </a:rPr>
              <a:t>menjadi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56, </a:t>
            </a:r>
            <a:r>
              <a:rPr lang="en-US" err="1">
                <a:sym typeface="Wingdings"/>
              </a:rPr>
              <a:t>dan</a:t>
            </a:r>
            <a:r>
              <a:rPr lang="en-US">
                <a:sym typeface="Wingdings"/>
              </a:rPr>
              <a:t> </a:t>
            </a:r>
            <a:r>
              <a:rPr lang="en-US" smtClean="0">
                <a:sym typeface="Wingdings"/>
              </a:rPr>
              <a:t>nilai a menjadi  </a:t>
            </a:r>
            <a:r>
              <a:rPr lang="en-US">
                <a:sym typeface="Wingdings"/>
              </a:rPr>
              <a:t>0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2. </a:t>
            </a:r>
            <a:r>
              <a:rPr lang="en-US" dirty="0" smtClean="0">
                <a:sym typeface="Wingdings"/>
              </a:rPr>
              <a:t>a </a:t>
            </a:r>
            <a:r>
              <a:rPr lang="en-US" dirty="0">
                <a:sym typeface="Wingdings"/>
              </a:rPr>
              <a:t> </a:t>
            </a:r>
            <a:r>
              <a:rPr lang="en-US" dirty="0" smtClean="0">
                <a:sym typeface="Wingdings"/>
              </a:rPr>
              <a:t>b; </a:t>
            </a:r>
            <a:r>
              <a:rPr lang="en-US" dirty="0">
                <a:sym typeface="Wingdings"/>
              </a:rPr>
              <a:t>// </a:t>
            </a:r>
            <a:r>
              <a:rPr lang="en-US" dirty="0" err="1">
                <a:sym typeface="Wingdings"/>
              </a:rPr>
              <a:t>nilai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 </a:t>
            </a:r>
            <a:r>
              <a:rPr lang="en-US" err="1" smtClean="0">
                <a:sym typeface="Wingdings"/>
              </a:rPr>
              <a:t>menjadi</a:t>
            </a:r>
            <a:r>
              <a:rPr lang="en-US" smtClean="0">
                <a:sym typeface="Wingdings"/>
              </a:rPr>
              <a:t> 77, b menjadi 0 dan nilai c tetap 56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3. b  c; // </a:t>
            </a:r>
            <a:r>
              <a:rPr lang="en-US" dirty="0" err="1" smtClean="0">
                <a:sym typeface="Wingdings"/>
              </a:rPr>
              <a:t>nilai</a:t>
            </a:r>
            <a:r>
              <a:rPr lang="en-US" dirty="0" smtClean="0">
                <a:sym typeface="Wingdings"/>
              </a:rPr>
              <a:t> </a:t>
            </a:r>
            <a:r>
              <a:rPr lang="en-US" smtClean="0">
                <a:sym typeface="Wingdings"/>
              </a:rPr>
              <a:t>b yang semula 0 menjadi 56, c menjadi 0 dan a tetap 77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olidFill>
                  <a:srgbClr val="00B050"/>
                </a:solidFill>
                <a:sym typeface="Wingdings"/>
              </a:rPr>
              <a:t>BENAR  </a:t>
            </a:r>
            <a:r>
              <a:rPr lang="en-US" dirty="0" err="1" smtClean="0">
                <a:solidFill>
                  <a:srgbClr val="00B050"/>
                </a:solidFill>
                <a:sym typeface="Wingdings"/>
              </a:rPr>
              <a:t>nilai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/>
              </a:rPr>
              <a:t>akhir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 a = 77, b = 56</a:t>
            </a:r>
            <a:endParaRPr lang="en-US" dirty="0">
              <a:solidFill>
                <a:srgbClr val="00B050"/>
              </a:solidFill>
              <a:sym typeface="Wingdings"/>
            </a:endParaRPr>
          </a:p>
          <a:p>
            <a:endParaRPr lang="en-US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628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Lingkaran</a:t>
            </a:r>
            <a:endParaRPr lang="en-US" dirty="0"/>
          </a:p>
          <a:p>
            <a:pPr lvl="1"/>
            <a:r>
              <a:rPr lang="en-US" sz="1800" dirty="0"/>
              <a:t>3.14 </a:t>
            </a:r>
            <a:r>
              <a:rPr lang="en-US" sz="1800"/>
              <a:t>x </a:t>
            </a:r>
            <a:r>
              <a:rPr lang="en-US" sz="1800" smtClean="0"/>
              <a:t>jari–jari  </a:t>
            </a:r>
            <a:r>
              <a:rPr lang="en-US" sz="1800" baseline="30000" dirty="0"/>
              <a:t>2</a:t>
            </a:r>
          </a:p>
          <a:p>
            <a:r>
              <a:rPr lang="en-US" dirty="0" err="1"/>
              <a:t>Algoritma</a:t>
            </a:r>
            <a:r>
              <a:rPr lang="en-US" dirty="0"/>
              <a:t> / </a:t>
            </a:r>
            <a:r>
              <a:rPr lang="en-US" dirty="0" err="1"/>
              <a:t>runutan</a:t>
            </a:r>
            <a:r>
              <a:rPr lang="en-US" dirty="0"/>
              <a:t> </a:t>
            </a:r>
            <a:r>
              <a:rPr lang="en-US" dirty="0" err="1"/>
              <a:t>langkahnya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lvl="1"/>
            <a:r>
              <a:rPr lang="en-US" sz="1800" dirty="0" err="1"/>
              <a:t>Dapatkan</a:t>
            </a:r>
            <a:r>
              <a:rPr lang="en-US" sz="1800" dirty="0"/>
              <a:t> </a:t>
            </a:r>
            <a:r>
              <a:rPr lang="en-US" sz="1800" dirty="0" err="1"/>
              <a:t>jari-jari</a:t>
            </a:r>
            <a:r>
              <a:rPr lang="en-US" sz="1800" dirty="0"/>
              <a:t> </a:t>
            </a:r>
            <a:r>
              <a:rPr lang="en-US" sz="1800" dirty="0" err="1"/>
              <a:t>lingkaran</a:t>
            </a:r>
            <a:endParaRPr lang="en-US" sz="1800" dirty="0"/>
          </a:p>
          <a:p>
            <a:pPr lvl="1"/>
            <a:r>
              <a:rPr lang="en-US" sz="1800" dirty="0" err="1"/>
              <a:t>Hitung</a:t>
            </a:r>
            <a:r>
              <a:rPr lang="en-US" sz="1800" dirty="0"/>
              <a:t> </a:t>
            </a:r>
            <a:r>
              <a:rPr lang="en-US" sz="1800" dirty="0" err="1"/>
              <a:t>luas</a:t>
            </a:r>
            <a:r>
              <a:rPr lang="en-US" sz="1800" dirty="0"/>
              <a:t> </a:t>
            </a:r>
            <a:r>
              <a:rPr lang="en-US" sz="1800" dirty="0" err="1"/>
              <a:t>lingkaran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rumus</a:t>
            </a:r>
            <a:r>
              <a:rPr lang="en-US" sz="1800" dirty="0"/>
              <a:t> 3.14 x </a:t>
            </a:r>
            <a:r>
              <a:rPr lang="en-US" sz="1800" dirty="0" err="1"/>
              <a:t>jari-jari</a:t>
            </a:r>
            <a:r>
              <a:rPr lang="en-US" sz="1800" dirty="0"/>
              <a:t> </a:t>
            </a:r>
            <a:r>
              <a:rPr lang="en-US" sz="1800" baseline="30000" dirty="0"/>
              <a:t>2 </a:t>
            </a:r>
          </a:p>
          <a:p>
            <a:pPr lvl="1"/>
            <a:r>
              <a:rPr lang="en-US" sz="1800" dirty="0" err="1"/>
              <a:t>Tampilkan</a:t>
            </a:r>
            <a:r>
              <a:rPr lang="en-US" sz="1800" dirty="0"/>
              <a:t> Luas </a:t>
            </a:r>
            <a:endParaRPr lang="en-US" sz="1800" baseline="30000" dirty="0"/>
          </a:p>
          <a:p>
            <a:pPr lvl="1"/>
            <a:endParaRPr lang="en-US" sz="1800" dirty="0"/>
          </a:p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,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/>
              <a:t>pseudocode</a:t>
            </a:r>
          </a:p>
        </p:txBody>
      </p:sp>
    </p:spTree>
    <p:extLst>
      <p:ext uri="{BB962C8B-B14F-4D97-AF65-F5344CB8AC3E}">
        <p14:creationId xmlns:p14="http://schemas.microsoft.com/office/powerpoint/2010/main" val="179548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1" y="365760"/>
            <a:ext cx="10600551" cy="976343"/>
          </a:xfrm>
        </p:spPr>
        <p:txBody>
          <a:bodyPr>
            <a:normAutofit/>
          </a:bodyPr>
          <a:lstStyle/>
          <a:p>
            <a:r>
              <a:rPr lang="en-US" sz="4000" dirty="0" err="1"/>
              <a:t>Mengubah</a:t>
            </a:r>
            <a:r>
              <a:rPr lang="en-US" sz="4000" dirty="0"/>
              <a:t>  </a:t>
            </a:r>
            <a:r>
              <a:rPr lang="en-US" sz="4000" dirty="0" err="1"/>
              <a:t>Algoritma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Algoritma</a:t>
            </a:r>
            <a:r>
              <a:rPr lang="en-US" dirty="0"/>
              <a:t> / </a:t>
            </a:r>
            <a:r>
              <a:rPr lang="en-US" dirty="0" err="1"/>
              <a:t>runutan</a:t>
            </a:r>
            <a:r>
              <a:rPr lang="en-US" dirty="0"/>
              <a:t> </a:t>
            </a:r>
            <a:r>
              <a:rPr lang="en-US" dirty="0" err="1"/>
              <a:t>langkahnya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274320" lvl="1" indent="0">
              <a:buNone/>
            </a:pPr>
            <a:endParaRPr lang="en-US" sz="1800" dirty="0"/>
          </a:p>
          <a:p>
            <a:pPr lvl="1"/>
            <a:r>
              <a:rPr lang="en-US" sz="1800" dirty="0" err="1"/>
              <a:t>Dapatkan</a:t>
            </a:r>
            <a:r>
              <a:rPr lang="en-US" sz="1800" dirty="0"/>
              <a:t> </a:t>
            </a:r>
            <a:r>
              <a:rPr lang="en-US" sz="1800" dirty="0" err="1"/>
              <a:t>jari-jari</a:t>
            </a:r>
            <a:r>
              <a:rPr lang="en-US" sz="1800" dirty="0"/>
              <a:t> </a:t>
            </a:r>
            <a:r>
              <a:rPr lang="en-US" sz="1800" err="1"/>
              <a:t>lingkaran</a:t>
            </a:r>
            <a:r>
              <a:rPr lang="en-US" sz="1800"/>
              <a:t>                                   </a:t>
            </a:r>
            <a:r>
              <a:rPr lang="en-US" sz="1800" dirty="0" err="1"/>
              <a:t>j</a:t>
            </a:r>
            <a:r>
              <a:rPr lang="en-US" sz="1800" smtClean="0"/>
              <a:t>ari-jari </a:t>
            </a:r>
            <a:r>
              <a:rPr lang="en-US" sz="1800" dirty="0">
                <a:sym typeface="Wingdings"/>
              </a:rPr>
              <a:t> 20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 err="1"/>
              <a:t>Hitung</a:t>
            </a:r>
            <a:r>
              <a:rPr lang="en-US" sz="1800" dirty="0"/>
              <a:t> </a:t>
            </a:r>
            <a:r>
              <a:rPr lang="en-US" sz="1800" dirty="0" err="1"/>
              <a:t>luas</a:t>
            </a:r>
            <a:r>
              <a:rPr lang="en-US" sz="1800" dirty="0"/>
              <a:t> </a:t>
            </a:r>
            <a:r>
              <a:rPr lang="en-US" sz="1800" dirty="0" err="1"/>
              <a:t>lingkaran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</a:p>
          <a:p>
            <a:pPr marL="274320" lvl="1" indent="0">
              <a:buNone/>
            </a:pPr>
            <a:r>
              <a:rPr lang="en-US" sz="1800" dirty="0"/>
              <a:t>  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rumus</a:t>
            </a:r>
            <a:r>
              <a:rPr lang="en-US" sz="1800" dirty="0"/>
              <a:t> 3.14 x </a:t>
            </a:r>
            <a:r>
              <a:rPr lang="en-US" sz="1800" dirty="0" err="1"/>
              <a:t>jari-jari</a:t>
            </a:r>
            <a:r>
              <a:rPr lang="en-US" sz="1800" dirty="0"/>
              <a:t> </a:t>
            </a:r>
            <a:r>
              <a:rPr lang="en-US" sz="1800" baseline="30000"/>
              <a:t>2  </a:t>
            </a:r>
            <a:r>
              <a:rPr lang="en-US" sz="1800"/>
              <a:t>    </a:t>
            </a:r>
            <a:r>
              <a:rPr lang="en-US" sz="1800" baseline="30000"/>
              <a:t>                     </a:t>
            </a:r>
            <a:r>
              <a:rPr lang="en-US" sz="1800" dirty="0">
                <a:sym typeface="Wingdings"/>
              </a:rPr>
              <a:t>l</a:t>
            </a:r>
            <a:r>
              <a:rPr lang="en-US" sz="1800" smtClean="0">
                <a:sym typeface="Wingdings"/>
              </a:rPr>
              <a:t>uas </a:t>
            </a:r>
            <a:r>
              <a:rPr lang="en-US" sz="1800" dirty="0">
                <a:sym typeface="Wingdings"/>
              </a:rPr>
              <a:t> 3.14 </a:t>
            </a:r>
            <a:r>
              <a:rPr lang="en-US" sz="1800">
                <a:sym typeface="Wingdings"/>
              </a:rPr>
              <a:t>* </a:t>
            </a:r>
            <a:r>
              <a:rPr lang="en-US" sz="1800" smtClean="0">
                <a:sym typeface="Wingdings"/>
              </a:rPr>
              <a:t>(jari-jari</a:t>
            </a:r>
            <a:r>
              <a:rPr lang="en-US" sz="1800" baseline="30000" smtClean="0">
                <a:sym typeface="Wingdings"/>
              </a:rPr>
              <a:t>2</a:t>
            </a:r>
            <a:r>
              <a:rPr lang="en-US" sz="1800" dirty="0">
                <a:sym typeface="Wingdings"/>
              </a:rPr>
              <a:t>)</a:t>
            </a:r>
          </a:p>
          <a:p>
            <a:pPr lvl="1"/>
            <a:endParaRPr lang="en-US" sz="1800" dirty="0">
              <a:sym typeface="Wingdings"/>
            </a:endParaRPr>
          </a:p>
          <a:p>
            <a:pPr lvl="1"/>
            <a:r>
              <a:rPr lang="en-US" sz="1800" dirty="0" err="1">
                <a:sym typeface="Wingdings"/>
              </a:rPr>
              <a:t>Tampilkan</a:t>
            </a:r>
            <a:r>
              <a:rPr lang="en-US" sz="1800" dirty="0">
                <a:sym typeface="Wingdings"/>
              </a:rPr>
              <a:t> </a:t>
            </a:r>
            <a:r>
              <a:rPr lang="en-US" sz="1800">
                <a:sym typeface="Wingdings"/>
              </a:rPr>
              <a:t>Luas                                                       </a:t>
            </a:r>
            <a:r>
              <a:rPr lang="en-US" sz="1800" smtClean="0">
                <a:sym typeface="Wingdings"/>
              </a:rPr>
              <a:t>print (luas</a:t>
            </a:r>
            <a:r>
              <a:rPr lang="en-US" sz="1800" dirty="0">
                <a:sym typeface="Wingdings"/>
              </a:rPr>
              <a:t>)  </a:t>
            </a:r>
            <a:endParaRPr lang="en-US" sz="1800" dirty="0"/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898175" y="3507939"/>
            <a:ext cx="913810" cy="16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912628" y="2588342"/>
            <a:ext cx="913810" cy="13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12628" y="4119719"/>
            <a:ext cx="913810" cy="16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Flowchart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Lingkaran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5269" y="175865"/>
            <a:ext cx="1583401" cy="67093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Mulai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4978" y="1340075"/>
            <a:ext cx="2083982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Jari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20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38893" y="2673325"/>
            <a:ext cx="2656151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3.14 * </a:t>
            </a:r>
            <a:r>
              <a:rPr lang="en-US" dirty="0" err="1">
                <a:sym typeface="Wingdings"/>
              </a:rPr>
              <a:t>Jari-jari</a:t>
            </a:r>
            <a:r>
              <a:rPr lang="en-US" dirty="0">
                <a:sym typeface="Wingdings"/>
              </a:rPr>
              <a:t> * </a:t>
            </a:r>
            <a:r>
              <a:rPr lang="en-US" dirty="0" err="1">
                <a:sym typeface="Wingdings"/>
              </a:rPr>
              <a:t>Jari-jari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7596988" y="4004468"/>
            <a:ext cx="2345479" cy="122368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Tampilkan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91473" y="5754791"/>
            <a:ext cx="1583401" cy="67093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Selesai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8766969" y="846797"/>
            <a:ext cx="1" cy="49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8766969" y="2180047"/>
            <a:ext cx="0" cy="49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>
            <a:off x="8766969" y="3513297"/>
            <a:ext cx="2759" cy="49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>
          <a:xfrm>
            <a:off x="8769728" y="5228151"/>
            <a:ext cx="13446" cy="52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56159" y="2432094"/>
            <a:ext cx="3457612" cy="36581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Pseudocode </a:t>
            </a:r>
          </a:p>
          <a:p>
            <a:endParaRPr lang="en-US" sz="2000" b="1" dirty="0"/>
          </a:p>
          <a:p>
            <a:r>
              <a:rPr lang="en-US" sz="2000" dirty="0" err="1"/>
              <a:t>j</a:t>
            </a:r>
            <a:r>
              <a:rPr lang="en-US" sz="2000" smtClean="0"/>
              <a:t>ari-jari </a:t>
            </a:r>
            <a:r>
              <a:rPr lang="en-US" sz="2000" dirty="0">
                <a:sym typeface="Wingdings" panose="05000000000000000000" pitchFamily="2" charset="2"/>
              </a:rPr>
              <a:t>  </a:t>
            </a:r>
            <a:r>
              <a:rPr lang="en-US" sz="2000" dirty="0"/>
              <a:t>20</a:t>
            </a:r>
          </a:p>
          <a:p>
            <a:endParaRPr lang="en-US" sz="2000" dirty="0"/>
          </a:p>
          <a:p>
            <a:r>
              <a:rPr lang="en-US" sz="2000" dirty="0"/>
              <a:t>l</a:t>
            </a:r>
            <a:r>
              <a:rPr lang="en-US" sz="2000" smtClean="0"/>
              <a:t>uas </a:t>
            </a:r>
            <a:r>
              <a:rPr lang="en-US" sz="2000" dirty="0">
                <a:sym typeface="Wingdings" panose="05000000000000000000" pitchFamily="2" charset="2"/>
              </a:rPr>
              <a:t> </a:t>
            </a:r>
            <a:r>
              <a:rPr lang="en-US" sz="2000" dirty="0"/>
              <a:t> 3.14 </a:t>
            </a:r>
            <a:r>
              <a:rPr lang="en-US" sz="2000"/>
              <a:t>* (jari-jari </a:t>
            </a:r>
            <a:r>
              <a:rPr lang="en-US" sz="2000" baseline="30000"/>
              <a:t>2</a:t>
            </a:r>
            <a:r>
              <a:rPr lang="en-US" sz="2000" smtClean="0"/>
              <a:t>)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p</a:t>
            </a:r>
            <a:r>
              <a:rPr lang="en-US" sz="2000" smtClean="0"/>
              <a:t>rint (</a:t>
            </a:r>
            <a:r>
              <a:rPr lang="en-US" sz="2000"/>
              <a:t>l</a:t>
            </a:r>
            <a:r>
              <a:rPr lang="en-US" sz="2000" smtClean="0"/>
              <a:t>uas</a:t>
            </a:r>
            <a:r>
              <a:rPr lang="en-US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94679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Tugas</a:t>
            </a:r>
            <a:r>
              <a:rPr lang="en-US"/>
              <a:t> </a:t>
            </a:r>
            <a:r>
              <a:rPr lang="en-US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137" y="1828800"/>
            <a:ext cx="8595360" cy="4351337"/>
          </a:xfrm>
        </p:spPr>
        <p:txBody>
          <a:bodyPr/>
          <a:lstStyle/>
          <a:p>
            <a:r>
              <a:rPr lang="en-US" sz="2800" dirty="0" err="1"/>
              <a:t>Buatlah</a:t>
            </a:r>
            <a:r>
              <a:rPr lang="en-US" sz="2800" dirty="0"/>
              <a:t> </a:t>
            </a:r>
            <a:r>
              <a:rPr lang="en-US" sz="2800"/>
              <a:t>2 </a:t>
            </a:r>
            <a:r>
              <a:rPr lang="en-US" sz="2800" smtClean="0"/>
              <a:t>Algoritma</a:t>
            </a:r>
            <a:r>
              <a:rPr lang="en-US" sz="2800"/>
              <a:t>,</a:t>
            </a:r>
            <a:r>
              <a:rPr lang="en-US" sz="2800" smtClean="0"/>
              <a:t> </a:t>
            </a:r>
            <a:r>
              <a:rPr lang="en-US" sz="2800"/>
              <a:t>2 </a:t>
            </a:r>
            <a:r>
              <a:rPr lang="en-US" sz="2800" smtClean="0"/>
              <a:t>Flowchart, 2Pseudocode yang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sekuensial</a:t>
            </a:r>
            <a:r>
              <a:rPr lang="en-US" sz="2800" dirty="0"/>
              <a:t>.</a:t>
            </a:r>
          </a:p>
          <a:p>
            <a:r>
              <a:rPr lang="en-US" smtClean="0"/>
              <a:t>Flowchart dikerjakan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Raptor</a:t>
            </a:r>
          </a:p>
          <a:p>
            <a:r>
              <a:rPr lang="en-US" dirty="0"/>
              <a:t>File yang </a:t>
            </a:r>
            <a:r>
              <a:rPr lang="en-US" dirty="0" err="1"/>
              <a:t>dikumpulkan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1. File </a:t>
            </a:r>
            <a:r>
              <a:rPr lang="en-US" dirty="0" err="1"/>
              <a:t>dalam</a:t>
            </a:r>
            <a:r>
              <a:rPr lang="en-US" dirty="0"/>
              <a:t> word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, </a:t>
            </a:r>
            <a:r>
              <a:rPr lang="en-US" err="1"/>
              <a:t>algoritma</a:t>
            </a:r>
            <a:r>
              <a:rPr lang="en-US"/>
              <a:t> </a:t>
            </a:r>
            <a:r>
              <a:rPr lang="en-US" smtClean="0"/>
              <a:t>, pseudocode dan </a:t>
            </a:r>
            <a:r>
              <a:rPr lang="en-US"/>
              <a:t>screenshot  </a:t>
            </a:r>
            <a:r>
              <a:rPr lang="en-US" smtClean="0"/>
              <a:t>flowchart </a:t>
            </a:r>
            <a:endParaRPr lang="en-US" dirty="0"/>
          </a:p>
          <a:p>
            <a:r>
              <a:rPr lang="en-US" smtClean="0"/>
              <a:t>2 </a:t>
            </a:r>
            <a:r>
              <a:rPr lang="en-US" dirty="0"/>
              <a:t>Flowchart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file raptor </a:t>
            </a:r>
          </a:p>
          <a:p>
            <a:r>
              <a:rPr lang="en-US" b="1">
                <a:solidFill>
                  <a:srgbClr val="FF0000"/>
                </a:solidFill>
              </a:rPr>
              <a:t>Deadline 4</a:t>
            </a:r>
            <a:r>
              <a:rPr lang="en-US" b="1" smtClean="0">
                <a:solidFill>
                  <a:srgbClr val="FF0000"/>
                </a:solidFill>
              </a:rPr>
              <a:t> Maret 2025 </a:t>
            </a:r>
            <a:r>
              <a:rPr lang="en-US" b="1" dirty="0" err="1">
                <a:solidFill>
                  <a:srgbClr val="FF0000"/>
                </a:solidFill>
              </a:rPr>
              <a:t>pukul</a:t>
            </a:r>
            <a:r>
              <a:rPr lang="en-US" b="1" dirty="0">
                <a:solidFill>
                  <a:srgbClr val="FF0000"/>
                </a:solidFill>
              </a:rPr>
              <a:t> 23.59</a:t>
            </a:r>
          </a:p>
        </p:txBody>
      </p:sp>
    </p:spTree>
    <p:extLst>
      <p:ext uri="{BB962C8B-B14F-4D97-AF65-F5344CB8AC3E}">
        <p14:creationId xmlns:p14="http://schemas.microsoft.com/office/powerpoint/2010/main" val="2155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Algoritma</a:t>
            </a:r>
            <a:r>
              <a:rPr lang="en-US" sz="4800" b="1" dirty="0"/>
              <a:t> ?</a:t>
            </a:r>
          </a:p>
          <a:p>
            <a:pPr marL="0" indent="0">
              <a:buNone/>
            </a:pPr>
            <a:endParaRPr lang="en-US" sz="4800" b="1" dirty="0"/>
          </a:p>
          <a:p>
            <a:r>
              <a:rPr lang="en-US" sz="4800" b="1" dirty="0"/>
              <a:t>Program ?</a:t>
            </a:r>
          </a:p>
        </p:txBody>
      </p:sp>
    </p:spTree>
    <p:extLst>
      <p:ext uri="{BB962C8B-B14F-4D97-AF65-F5344CB8AC3E}">
        <p14:creationId xmlns:p14="http://schemas.microsoft.com/office/powerpoint/2010/main" val="23979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547446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92D050"/>
                </a:solidFill>
                <a:latin typeface="Arial Rounded MT Bold" pitchFamily="34" charset="0"/>
              </a:rPr>
              <a:t>Terimakasih</a:t>
            </a:r>
            <a:endParaRPr lang="en-US" sz="6000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pic>
        <p:nvPicPr>
          <p:cNvPr id="4098" name="Picture 2" descr="C:\Users\Retno Mumpuni\Desktop\Mengajar 2017\Referensi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9975" y="1913206"/>
            <a:ext cx="7441810" cy="3938954"/>
          </a:xfrm>
          <a:prstGeom prst="rect">
            <a:avLst/>
          </a:prstGeom>
          <a:noFill/>
        </p:spPr>
      </p:pic>
      <p:pic>
        <p:nvPicPr>
          <p:cNvPr id="4099" name="Picture 3" descr="C:\Users\Retno Mumpuni\Desktop\Mengajar 2017\Referensi\7 Pertanyaan Mudah Yang Selalu Dijawab Sal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990" y="2250831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mengolah</a:t>
            </a:r>
            <a:r>
              <a:rPr lang="en-US" sz="2000" dirty="0"/>
              <a:t> data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(input </a:t>
            </a:r>
            <a:r>
              <a:rPr lang="en-US" sz="2000" dirty="0" err="1"/>
              <a:t>menjadi</a:t>
            </a:r>
            <a:r>
              <a:rPr lang="en-US" sz="2000" dirty="0"/>
              <a:t> output), programmer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menyusun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detail (</a:t>
            </a:r>
            <a:r>
              <a:rPr lang="en-US" sz="2000" dirty="0" err="1"/>
              <a:t>runutan</a:t>
            </a:r>
            <a:r>
              <a:rPr lang="en-US" sz="2000" dirty="0"/>
              <a:t>)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 </a:t>
            </a:r>
            <a:r>
              <a:rPr lang="en-US" sz="2000" b="1" dirty="0" err="1">
                <a:sym typeface="Wingdings"/>
              </a:rPr>
              <a:t>Langkah</a:t>
            </a:r>
            <a:r>
              <a:rPr lang="en-US" sz="2000" b="1" dirty="0">
                <a:sym typeface="Wingdings"/>
              </a:rPr>
              <a:t> detail </a:t>
            </a:r>
            <a:r>
              <a:rPr lang="en-US" sz="2000" dirty="0" err="1">
                <a:sym typeface="Wingdings"/>
              </a:rPr>
              <a:t>ini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disebut</a:t>
            </a:r>
            <a:r>
              <a:rPr lang="en-US" sz="2000" dirty="0">
                <a:sym typeface="Wingdings"/>
              </a:rPr>
              <a:t> </a:t>
            </a:r>
            <a:r>
              <a:rPr lang="en-US" sz="2000" b="1" dirty="0" err="1">
                <a:sym typeface="Wingdings"/>
              </a:rPr>
              <a:t>Algoritma</a:t>
            </a:r>
            <a:endParaRPr lang="en-US" sz="2000" b="1" dirty="0">
              <a:sym typeface="Wingdings"/>
            </a:endParaRPr>
          </a:p>
          <a:p>
            <a:r>
              <a:rPr lang="en-US" sz="2000" dirty="0" err="1">
                <a:sym typeface="Wingdings"/>
              </a:rPr>
              <a:t>Istilah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algoritma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berasal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dari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seorang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ilmuwan</a:t>
            </a:r>
            <a:r>
              <a:rPr lang="en-US" sz="2000" dirty="0">
                <a:sym typeface="Wingdings"/>
              </a:rPr>
              <a:t> Persia :</a:t>
            </a:r>
            <a:br>
              <a:rPr lang="en-US" sz="2000" dirty="0">
                <a:sym typeface="Wingdings"/>
              </a:rPr>
            </a:br>
            <a:r>
              <a:rPr lang="en-US" sz="2000" dirty="0">
                <a:sym typeface="Wingdings"/>
              </a:rPr>
              <a:t>Al-Khwarizmi (790 </a:t>
            </a:r>
            <a:r>
              <a:rPr lang="mr-IN" sz="2000" dirty="0">
                <a:sym typeface="Wingdings"/>
              </a:rPr>
              <a:t>–</a:t>
            </a:r>
            <a:r>
              <a:rPr lang="en-US" sz="2000" dirty="0">
                <a:sym typeface="Wingdings"/>
              </a:rPr>
              <a:t> 840 ) </a:t>
            </a:r>
            <a:r>
              <a:rPr lang="mr-IN" sz="2000" dirty="0">
                <a:sym typeface="Wingdings"/>
              </a:rPr>
              <a:t>–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bapak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aljabar</a:t>
            </a:r>
            <a:r>
              <a:rPr lang="en-US" dirty="0">
                <a:sym typeface="Wingding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26" y="3157869"/>
            <a:ext cx="2474631" cy="33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Program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b="1" dirty="0" err="1"/>
              <a:t>kumpulan</a:t>
            </a:r>
            <a:r>
              <a:rPr lang="en-US" sz="2000" b="1" dirty="0"/>
              <a:t> </a:t>
            </a:r>
            <a:r>
              <a:rPr lang="en-US" sz="2000" b="1" dirty="0" err="1"/>
              <a:t>instruksi</a:t>
            </a:r>
            <a:r>
              <a:rPr lang="en-US" sz="2000" b="1" dirty="0"/>
              <a:t> </a:t>
            </a:r>
            <a:r>
              <a:rPr lang="en-US" sz="2000" dirty="0"/>
              <a:t>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agar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Tanpa</a:t>
            </a:r>
            <a:r>
              <a:rPr lang="en-US" sz="2000" dirty="0"/>
              <a:t> program yang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,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apa-apa</a:t>
            </a:r>
            <a:endParaRPr lang="en-US" sz="2000" dirty="0"/>
          </a:p>
          <a:p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: hardware, software, </a:t>
            </a:r>
            <a:r>
              <a:rPr lang="en-US" sz="2000" b="1" dirty="0" err="1"/>
              <a:t>brainware</a:t>
            </a:r>
            <a:r>
              <a:rPr lang="en-US" sz="2000" dirty="0"/>
              <a:t>.</a:t>
            </a:r>
          </a:p>
          <a:p>
            <a:r>
              <a:rPr lang="en-US" sz="2000" dirty="0"/>
              <a:t>Programmer : orang yang </a:t>
            </a:r>
            <a:r>
              <a:rPr lang="en-US" sz="2000" dirty="0" err="1"/>
              <a:t>membuat</a:t>
            </a:r>
            <a:r>
              <a:rPr lang="en-US" sz="2000" dirty="0"/>
              <a:t> program</a:t>
            </a:r>
          </a:p>
          <a:p>
            <a:r>
              <a:rPr lang="en-US" sz="2000" dirty="0"/>
              <a:t>Programming / Coding : </a:t>
            </a:r>
            <a:r>
              <a:rPr lang="en-US" sz="2000" dirty="0" err="1"/>
              <a:t>aktivitas</a:t>
            </a:r>
            <a:r>
              <a:rPr lang="en-US" sz="2000" dirty="0"/>
              <a:t> yang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pembuatan</a:t>
            </a:r>
            <a:r>
              <a:rPr lang="en-US" sz="2000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196918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26" y="147484"/>
            <a:ext cx="10733286" cy="67842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825911"/>
            <a:ext cx="9636006" cy="6032089"/>
          </a:xfrm>
        </p:spPr>
        <p:txBody>
          <a:bodyPr>
            <a:normAutofit fontScale="77500" lnSpcReduction="20000"/>
          </a:bodyPr>
          <a:lstStyle/>
          <a:p>
            <a:pPr marL="182563" indent="215900" algn="just"/>
            <a:endParaRPr lang="en-US" sz="2100" dirty="0" smtClean="0"/>
          </a:p>
          <a:p>
            <a:pPr marL="182563" indent="215900" algn="just"/>
            <a:r>
              <a:rPr lang="en-US" sz="2100" dirty="0" smtClean="0"/>
              <a:t>1. Finiteness </a:t>
            </a:r>
          </a:p>
          <a:p>
            <a:pPr marL="398463" indent="0" algn="just">
              <a:buNone/>
            </a:pPr>
            <a:r>
              <a:rPr lang="en-US" sz="2100" dirty="0" smtClean="0"/>
              <a:t>Finiteness </a:t>
            </a:r>
            <a:r>
              <a:rPr lang="en-US" sz="2100" dirty="0" err="1" smtClean="0"/>
              <a:t>menyatakan</a:t>
            </a:r>
            <a:r>
              <a:rPr lang="en-US" sz="2100" dirty="0" smtClean="0"/>
              <a:t> </a:t>
            </a:r>
            <a:r>
              <a:rPr lang="en-US" sz="2100" dirty="0" err="1" smtClean="0"/>
              <a:t>bahwa</a:t>
            </a:r>
            <a:r>
              <a:rPr lang="en-US" sz="2100" dirty="0" smtClean="0"/>
              <a:t> </a:t>
            </a:r>
            <a:r>
              <a:rPr lang="en-US" sz="2100" dirty="0" err="1" smtClean="0"/>
              <a:t>suatu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b="1" dirty="0" err="1" smtClean="0"/>
              <a:t>harus</a:t>
            </a:r>
            <a:r>
              <a:rPr lang="en-US" sz="2100" b="1" dirty="0"/>
              <a:t> </a:t>
            </a:r>
            <a:r>
              <a:rPr lang="en-US" sz="2100" b="1" dirty="0" err="1" smtClean="0"/>
              <a:t>berakhir</a:t>
            </a:r>
            <a:r>
              <a:rPr lang="en-US" sz="2100" b="1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semua</a:t>
            </a:r>
            <a:r>
              <a:rPr lang="en-US" sz="2100" dirty="0" smtClean="0"/>
              <a:t> </a:t>
            </a:r>
            <a:r>
              <a:rPr lang="en-US" sz="2100" dirty="0" err="1" smtClean="0"/>
              <a:t>kondisi</a:t>
            </a:r>
            <a:r>
              <a:rPr lang="en-US" sz="2100" dirty="0" smtClean="0"/>
              <a:t> </a:t>
            </a:r>
            <a:r>
              <a:rPr lang="en-US" sz="2100" dirty="0" err="1" smtClean="0"/>
              <a:t>setelah</a:t>
            </a:r>
            <a:r>
              <a:rPr lang="en-US" sz="2100" dirty="0" smtClean="0"/>
              <a:t> </a:t>
            </a:r>
            <a:r>
              <a:rPr lang="en-US" sz="2100" dirty="0" err="1" smtClean="0"/>
              <a:t>memproses</a:t>
            </a:r>
            <a:r>
              <a:rPr lang="en-US" sz="2100" dirty="0" smtClean="0"/>
              <a:t> </a:t>
            </a:r>
            <a:r>
              <a:rPr lang="en-US" sz="2100" dirty="0" err="1" smtClean="0"/>
              <a:t>sejumlah</a:t>
            </a:r>
            <a:r>
              <a:rPr lang="en-US" sz="2100" dirty="0" smtClean="0"/>
              <a:t> </a:t>
            </a:r>
            <a:r>
              <a:rPr lang="en-US" sz="2100" dirty="0" err="1" smtClean="0"/>
              <a:t>langkah</a:t>
            </a:r>
            <a:endParaRPr lang="en-US" sz="2100" dirty="0"/>
          </a:p>
          <a:p>
            <a:pPr marL="398463" indent="0" algn="just">
              <a:buNone/>
            </a:pPr>
            <a:r>
              <a:rPr lang="en-US" sz="2100" dirty="0" smtClean="0"/>
              <a:t>2. Definiteness </a:t>
            </a:r>
          </a:p>
          <a:p>
            <a:pPr marL="398463" indent="0" algn="just">
              <a:buNone/>
            </a:pPr>
            <a:r>
              <a:rPr lang="en-US" sz="2100" dirty="0" smtClean="0"/>
              <a:t>Definiteness </a:t>
            </a:r>
            <a:r>
              <a:rPr lang="en-US" sz="2100" dirty="0" err="1" smtClean="0"/>
              <a:t>menyatakan</a:t>
            </a:r>
            <a:r>
              <a:rPr lang="en-US" sz="2100" dirty="0" smtClean="0"/>
              <a:t> </a:t>
            </a:r>
            <a:r>
              <a:rPr lang="en-US" sz="2100" dirty="0" err="1" smtClean="0"/>
              <a:t>bahwa</a:t>
            </a:r>
            <a:r>
              <a:rPr lang="en-US" sz="2100" dirty="0" smtClean="0"/>
              <a:t> </a:t>
            </a:r>
            <a:r>
              <a:rPr lang="en-US" sz="2100" dirty="0" err="1" smtClean="0"/>
              <a:t>setiap</a:t>
            </a:r>
            <a:r>
              <a:rPr lang="en-US" sz="2100" dirty="0" smtClean="0"/>
              <a:t> </a:t>
            </a:r>
            <a:r>
              <a:rPr lang="en-US" sz="2100" dirty="0" err="1" smtClean="0"/>
              <a:t>langkah</a:t>
            </a:r>
            <a:r>
              <a:rPr lang="en-US" sz="2100" dirty="0" smtClean="0"/>
              <a:t> </a:t>
            </a:r>
            <a:r>
              <a:rPr lang="en-US" sz="2100" dirty="0" err="1" smtClean="0"/>
              <a:t>harus</a:t>
            </a:r>
            <a:r>
              <a:rPr lang="en-US" sz="2100" dirty="0" smtClean="0"/>
              <a:t> </a:t>
            </a:r>
            <a:r>
              <a:rPr lang="en-US" sz="2100" dirty="0" err="1" smtClean="0"/>
              <a:t>dinyatakan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jelas</a:t>
            </a:r>
            <a:r>
              <a:rPr lang="en-US" sz="2100" dirty="0" smtClean="0"/>
              <a:t> (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rancu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mendua</a:t>
            </a:r>
            <a:r>
              <a:rPr lang="en-US" sz="2100" dirty="0" smtClean="0"/>
              <a:t> </a:t>
            </a:r>
            <a:r>
              <a:rPr lang="en-US" sz="2100" dirty="0" err="1" smtClean="0"/>
              <a:t>arti</a:t>
            </a:r>
            <a:r>
              <a:rPr lang="en-US" sz="2100" dirty="0" smtClean="0"/>
              <a:t>)</a:t>
            </a:r>
          </a:p>
          <a:p>
            <a:pPr marL="398463" indent="0" algn="just">
              <a:buNone/>
            </a:pPr>
            <a:r>
              <a:rPr lang="en-US" sz="2100" dirty="0" smtClean="0"/>
              <a:t>3.Masukan </a:t>
            </a:r>
          </a:p>
          <a:p>
            <a:pPr marL="398463" indent="0" algn="just">
              <a:buNone/>
            </a:pPr>
            <a:r>
              <a:rPr lang="en-US" sz="2100" dirty="0" err="1" smtClean="0"/>
              <a:t>Setiap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dirty="0" err="1" smtClean="0"/>
              <a:t>bisa</a:t>
            </a:r>
            <a:r>
              <a:rPr lang="en-US" sz="2100" dirty="0" smtClean="0"/>
              <a:t>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masukan</a:t>
            </a:r>
            <a:r>
              <a:rPr lang="en-US" sz="2100" dirty="0" smtClean="0"/>
              <a:t> ,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satu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beberapa</a:t>
            </a:r>
            <a:r>
              <a:rPr lang="en-US" sz="2100" dirty="0" smtClean="0"/>
              <a:t> </a:t>
            </a:r>
            <a:r>
              <a:rPr lang="en-US" sz="2100" dirty="0" err="1" smtClean="0"/>
              <a:t>masukan</a:t>
            </a:r>
            <a:r>
              <a:rPr lang="en-US" sz="2100" dirty="0" smtClean="0"/>
              <a:t> . </a:t>
            </a:r>
            <a:r>
              <a:rPr lang="en-US" sz="2100" dirty="0" err="1" smtClean="0"/>
              <a:t>Masukan</a:t>
            </a:r>
            <a:r>
              <a:rPr lang="en-US" sz="2100" dirty="0" smtClean="0"/>
              <a:t>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suatu</a:t>
            </a:r>
            <a:r>
              <a:rPr lang="en-US" sz="2100" dirty="0" smtClean="0"/>
              <a:t> </a:t>
            </a:r>
            <a:r>
              <a:rPr lang="en-US" sz="2100" dirty="0" err="1" smtClean="0"/>
              <a:t>besaran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diberikan</a:t>
            </a:r>
            <a:r>
              <a:rPr lang="en-US" sz="2100" dirty="0" smtClean="0"/>
              <a:t> di </a:t>
            </a:r>
            <a:r>
              <a:rPr lang="en-US" sz="2100" dirty="0" err="1" smtClean="0"/>
              <a:t>awal</a:t>
            </a:r>
            <a:r>
              <a:rPr lang="en-US" sz="2100" dirty="0" smtClean="0"/>
              <a:t> </a:t>
            </a:r>
            <a:r>
              <a:rPr lang="en-US" sz="2100" dirty="0" err="1" smtClean="0"/>
              <a:t>sebelum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dirty="0" err="1" smtClean="0"/>
              <a:t>diproses</a:t>
            </a:r>
            <a:r>
              <a:rPr lang="en-US" sz="2100" dirty="0" smtClean="0"/>
              <a:t> </a:t>
            </a:r>
          </a:p>
          <a:p>
            <a:pPr marL="398463" indent="0" algn="just">
              <a:buNone/>
            </a:pPr>
            <a:r>
              <a:rPr lang="en-US" sz="2100" dirty="0" smtClean="0"/>
              <a:t>4.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 </a:t>
            </a:r>
          </a:p>
          <a:p>
            <a:pPr marL="398463" indent="0" algn="just">
              <a:buNone/>
            </a:pPr>
            <a:r>
              <a:rPr lang="en-US" sz="2100" dirty="0" err="1" smtClean="0"/>
              <a:t>Setiap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 , </a:t>
            </a:r>
            <a:r>
              <a:rPr lang="en-US" sz="2100" dirty="0" err="1" smtClean="0"/>
              <a:t>entah</a:t>
            </a:r>
            <a:r>
              <a:rPr lang="en-US" sz="2100" dirty="0" smtClean="0"/>
              <a:t> </a:t>
            </a:r>
            <a:r>
              <a:rPr lang="en-US" sz="2100" dirty="0" err="1" smtClean="0"/>
              <a:t>hanya</a:t>
            </a:r>
            <a:r>
              <a:rPr lang="en-US" sz="2100" dirty="0" smtClean="0"/>
              <a:t> </a:t>
            </a:r>
            <a:r>
              <a:rPr lang="en-US" sz="2100" dirty="0" err="1" smtClean="0"/>
              <a:t>sebuah</a:t>
            </a:r>
            <a:r>
              <a:rPr lang="en-US" sz="2100" dirty="0" smtClean="0"/>
              <a:t>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banyak</a:t>
            </a:r>
            <a:r>
              <a:rPr lang="en-US" sz="2100" dirty="0" smtClean="0"/>
              <a:t>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.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besaran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kaitan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hubungan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masukan</a:t>
            </a:r>
            <a:r>
              <a:rPr lang="en-US" sz="2100" dirty="0" smtClean="0"/>
              <a:t> .</a:t>
            </a:r>
          </a:p>
          <a:p>
            <a:pPr marL="398463" indent="0" algn="just">
              <a:buNone/>
            </a:pPr>
            <a:r>
              <a:rPr lang="en-US" sz="2100" dirty="0" smtClean="0"/>
              <a:t>5. </a:t>
            </a:r>
            <a:r>
              <a:rPr lang="en-US" sz="2100" dirty="0" err="1" smtClean="0"/>
              <a:t>Efektifitas</a:t>
            </a:r>
            <a:r>
              <a:rPr lang="en-US" sz="2100" dirty="0" smtClean="0"/>
              <a:t> </a:t>
            </a:r>
          </a:p>
          <a:p>
            <a:pPr marL="398463" indent="0" algn="just">
              <a:buNone/>
            </a:pPr>
            <a:r>
              <a:rPr lang="en-US" sz="2100" err="1" smtClean="0"/>
              <a:t>Setiap</a:t>
            </a:r>
            <a:r>
              <a:rPr lang="en-US" sz="2100" smtClean="0"/>
              <a:t> algoritma </a:t>
            </a:r>
            <a:r>
              <a:rPr lang="en-US" sz="2100" dirty="0" err="1" smtClean="0"/>
              <a:t>diharapkan</a:t>
            </a:r>
            <a:r>
              <a:rPr lang="en-US" sz="2100" dirty="0" smtClean="0"/>
              <a:t> </a:t>
            </a:r>
            <a:r>
              <a:rPr lang="en-US" sz="2100" dirty="0" err="1" smtClean="0"/>
              <a:t>bersifat</a:t>
            </a:r>
            <a:r>
              <a:rPr lang="en-US" sz="2100" dirty="0" smtClean="0"/>
              <a:t> </a:t>
            </a:r>
            <a:r>
              <a:rPr lang="en-US" sz="2100" dirty="0" err="1" smtClean="0"/>
              <a:t>efektif</a:t>
            </a:r>
            <a:r>
              <a:rPr lang="en-US" sz="2100" dirty="0" smtClean="0"/>
              <a:t> ,</a:t>
            </a:r>
            <a:r>
              <a:rPr lang="en-US" sz="2100" dirty="0" err="1" smtClean="0"/>
              <a:t>artinya</a:t>
            </a:r>
            <a:r>
              <a:rPr lang="en-US" sz="2100" dirty="0" smtClean="0"/>
              <a:t> </a:t>
            </a:r>
            <a:r>
              <a:rPr lang="en-US" sz="2100" dirty="0" err="1" smtClean="0"/>
              <a:t>setiap</a:t>
            </a:r>
            <a:r>
              <a:rPr lang="en-US" sz="2100" dirty="0" smtClean="0"/>
              <a:t> </a:t>
            </a:r>
            <a:r>
              <a:rPr lang="en-US" sz="2100" dirty="0" err="1" smtClean="0"/>
              <a:t>operasi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dilaksanakan</a:t>
            </a:r>
            <a:r>
              <a:rPr lang="en-US" sz="2100" dirty="0" smtClean="0"/>
              <a:t> </a:t>
            </a:r>
            <a:r>
              <a:rPr lang="en-US" sz="2100" dirty="0" err="1" smtClean="0"/>
              <a:t>oleh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b="1" dirty="0" err="1" smtClean="0"/>
              <a:t>haruslah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sederhana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dapat</a:t>
            </a:r>
            <a:r>
              <a:rPr lang="en-US" sz="2100" dirty="0" smtClean="0"/>
              <a:t> </a:t>
            </a:r>
            <a:r>
              <a:rPr lang="en-US" sz="2100" dirty="0" err="1" smtClean="0"/>
              <a:t>dikerjakan</a:t>
            </a:r>
            <a:r>
              <a:rPr lang="en-US" sz="2100" dirty="0" smtClean="0"/>
              <a:t>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 smtClean="0"/>
              <a:t>waktu</a:t>
            </a:r>
            <a:r>
              <a:rPr lang="en-US" sz="2100" dirty="0" smtClean="0"/>
              <a:t> yang </a:t>
            </a:r>
            <a:r>
              <a:rPr lang="en-US" sz="2100" dirty="0" err="1" smtClean="0"/>
              <a:t>terbatas</a:t>
            </a:r>
            <a:r>
              <a:rPr lang="en-US" sz="2100" dirty="0" smtClean="0"/>
              <a:t> . </a:t>
            </a:r>
          </a:p>
          <a:p>
            <a:pPr marL="398463" indent="0" algn="r">
              <a:buNone/>
            </a:pPr>
            <a:r>
              <a:rPr lang="en-US" sz="2100" b="1" dirty="0" err="1" smtClean="0"/>
              <a:t>Menurut</a:t>
            </a:r>
            <a:r>
              <a:rPr lang="en-US" sz="2100" b="1" dirty="0" smtClean="0"/>
              <a:t> Knut (1973.hal 4 )Horowitz </a:t>
            </a:r>
            <a:r>
              <a:rPr lang="en-US" sz="2100" b="1" dirty="0" err="1" smtClean="0"/>
              <a:t>dkk</a:t>
            </a:r>
            <a:r>
              <a:rPr lang="en-US" sz="2100" b="1" dirty="0" smtClean="0"/>
              <a:t>.</a:t>
            </a:r>
          </a:p>
          <a:p>
            <a:pPr marL="398463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5" y="365759"/>
            <a:ext cx="9878095" cy="1836527"/>
          </a:xfrm>
        </p:spPr>
        <p:txBody>
          <a:bodyPr>
            <a:normAutofit fontScale="90000"/>
          </a:bodyPr>
          <a:lstStyle/>
          <a:p>
            <a:r>
              <a:rPr lang="en-US" b="1"/>
              <a:t>Contoh Algoritma dalam Kehidupan Sehari-hari</a:t>
            </a:r>
            <a:br>
              <a:rPr lang="en-US" b="1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b="1"/>
              <a:t>Contoh Algoritma dalam Kehidupan Sehari-hari</a:t>
            </a:r>
            <a:br>
              <a:rPr lang="en-US" b="1"/>
            </a:br>
            <a:r>
              <a:rPr lang="en-US"/>
              <a:t/>
            </a:r>
            <a:br>
              <a:rPr lang="en-US"/>
            </a:br>
            <a:r>
              <a:rPr lang="en-US" b="1"/>
              <a:t/>
            </a:r>
            <a:br>
              <a:rPr lang="en-US" b="1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 b="1"/>
              <a:t>Contoh Algoritma dalam Kehidupan Sehari-hari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067" y="1790174"/>
            <a:ext cx="6809592" cy="4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 b="1" smtClean="0"/>
              <a:t>1. Algoritma </a:t>
            </a:r>
            <a:r>
              <a:rPr lang="en-US" b="1"/>
              <a:t>Membuat Kopi</a:t>
            </a:r>
            <a:br>
              <a:rPr lang="en-US" b="1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956" y="1313645"/>
            <a:ext cx="5576810" cy="4958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2905" y="1313645"/>
            <a:ext cx="4617923" cy="5151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Algoritma :</a:t>
            </a:r>
          </a:p>
          <a:p>
            <a:endParaRPr lang="en-US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Siapkan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peralatan dan bahan yang dibutuhkan, seperti cangkir, sendok, kopi, gula, dan air panas.</a:t>
            </a:r>
          </a:p>
          <a:p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Masukkan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kopi dan gula ke dalam cangkir.</a:t>
            </a:r>
          </a:p>
          <a:p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Masukkan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air panas ke dalam cangkir.</a:t>
            </a:r>
          </a:p>
          <a:p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Aduk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campuran kopi dan gula menggunakan sendok.</a:t>
            </a:r>
          </a:p>
          <a:p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Kopi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sekarang selesai dibuat dan siap disajikan.</a:t>
            </a:r>
          </a:p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Selesai.</a:t>
            </a:r>
          </a:p>
        </p:txBody>
      </p:sp>
    </p:spTree>
    <p:extLst>
      <p:ext uri="{BB962C8B-B14F-4D97-AF65-F5344CB8AC3E}">
        <p14:creationId xmlns:p14="http://schemas.microsoft.com/office/powerpoint/2010/main" val="30280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115310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2</a:t>
            </a:r>
            <a:r>
              <a:rPr lang="en-US" sz="3600" b="1" smtClean="0"/>
              <a:t>. Algoritma Menyeberang </a:t>
            </a:r>
            <a:r>
              <a:rPr lang="en-US" sz="3600" b="1"/>
              <a:t>Jalan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384" y="1609859"/>
            <a:ext cx="4881348" cy="4330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0795" y="1171977"/>
            <a:ext cx="5512158" cy="5267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634" y="1317053"/>
            <a:ext cx="5162014" cy="49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28478</TotalTime>
  <Words>994</Words>
  <Application>Microsoft Office PowerPoint</Application>
  <PresentationFormat>Widescreen</PresentationFormat>
  <Paragraphs>216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Rounded MT Bold</vt:lpstr>
      <vt:lpstr>Calibri</vt:lpstr>
      <vt:lpstr>Century Schoolbook</vt:lpstr>
      <vt:lpstr>Mangal</vt:lpstr>
      <vt:lpstr>Wingdings</vt:lpstr>
      <vt:lpstr>Wingdings 2</vt:lpstr>
      <vt:lpstr>View</vt:lpstr>
      <vt:lpstr>Algoritma Pemrograman</vt:lpstr>
      <vt:lpstr>Penilaian</vt:lpstr>
      <vt:lpstr>PowerPoint Presentation</vt:lpstr>
      <vt:lpstr>Algoritma</vt:lpstr>
      <vt:lpstr>Program? </vt:lpstr>
      <vt:lpstr>Dasar Penyusunan  Menyusun Algoritma </vt:lpstr>
      <vt:lpstr>Contoh Algoritma dalam Kehidupan Sehari-hari   Contoh Algoritma dalam Kehidupan Sehari-hari     Contoh Algoritma dalam Kehidupan Sehari-hari </vt:lpstr>
      <vt:lpstr>1. Algoritma Membuat Kopi </vt:lpstr>
      <vt:lpstr>2. Algoritma Menyeberang Jalan </vt:lpstr>
      <vt:lpstr>Latihan Contoh lain ..</vt:lpstr>
      <vt:lpstr>Struktur dasar algoritma</vt:lpstr>
      <vt:lpstr>Cara merepresentasikan Algoritma </vt:lpstr>
      <vt:lpstr>Flowchart</vt:lpstr>
      <vt:lpstr>Struktur Dasar Algoritma</vt:lpstr>
      <vt:lpstr>Struktur Sekuensial</vt:lpstr>
      <vt:lpstr>Contoh Sekuensial (I)</vt:lpstr>
      <vt:lpstr>Contoh Sekuensial (II)</vt:lpstr>
      <vt:lpstr>Tugas </vt:lpstr>
      <vt:lpstr>Pseudocode </vt:lpstr>
      <vt:lpstr>Pedoman Menyusun Pseudocode</vt:lpstr>
      <vt:lpstr>Lanjutan…</vt:lpstr>
      <vt:lpstr>Lanjutan…</vt:lpstr>
      <vt:lpstr>Contoh Sekuensial (II)</vt:lpstr>
      <vt:lpstr>Contoh Sekuensial (III)</vt:lpstr>
      <vt:lpstr>Penukaran dua variabel</vt:lpstr>
      <vt:lpstr>Contoh Algoritma</vt:lpstr>
      <vt:lpstr>Mengubah  Algoritma menjadi Pseudocode</vt:lpstr>
      <vt:lpstr>Contoh Flowchart</vt:lpstr>
      <vt:lpstr>Tugas 2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Dasar</dc:title>
  <dc:creator>Microsoft Office User</dc:creator>
  <cp:lastModifiedBy>Reviewer Santika 2023</cp:lastModifiedBy>
  <cp:revision>101</cp:revision>
  <dcterms:created xsi:type="dcterms:W3CDTF">2017-08-28T12:37:46Z</dcterms:created>
  <dcterms:modified xsi:type="dcterms:W3CDTF">2025-07-01T02:29:42Z</dcterms:modified>
</cp:coreProperties>
</file>