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Montserrat Bold" charset="1" panose="00000800000000000000"/>
      <p:regular r:id="rId19"/>
    </p:embeddedFont>
    <p:embeddedFont>
      <p:font typeface="Montserrat Ultra-Bold" charset="1" panose="00000900000000000000"/>
      <p:regular r:id="rId20"/>
    </p:embeddedFont>
    <p:embeddedFont>
      <p:font typeface="Glacial Indifference Bold" charset="1" panose="00000800000000000000"/>
      <p:regular r:id="rId21"/>
    </p:embeddedFont>
    <p:embeddedFont>
      <p:font typeface="Glacial Indifference" charset="1" panose="00000000000000000000"/>
      <p:regular r:id="rId22"/>
    </p:embeddedFont>
    <p:embeddedFont>
      <p:font typeface="Open Sans Bold" charset="1" panose="020B0806030504020204"/>
      <p:regular r:id="rId23"/>
    </p:embeddedFont>
    <p:embeddedFont>
      <p:font typeface="Open Sans" charset="1" panose="020B0606030504020204"/>
      <p:regular r:id="rId24"/>
    </p:embeddedFont>
    <p:embeddedFont>
      <p:font typeface="Poppins" charset="1" panose="00000500000000000000"/>
      <p:regular r:id="rId25"/>
    </p:embeddedFont>
    <p:embeddedFont>
      <p:font typeface="Poppins Bold" charset="1" panose="00000800000000000000"/>
      <p:regular r:id="rId26"/>
    </p:embeddedFont>
    <p:embeddedFont>
      <p:font typeface="Canva Sans Bold" charset="1" panose="020B0803030501040103"/>
      <p:regular r:id="rId27"/>
    </p:embeddedFont>
    <p:embeddedFont>
      <p:font typeface="Montserrat" charset="1" panose="0000050000000000000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infopublik.id/kategori/sorot-politik-hukum/453920/berkaca-pada-kasus-tokopedia" TargetMode="External" Type="http://schemas.openxmlformats.org/officeDocument/2006/relationships/hyperlink"/><Relationship Id="rId3" Target="https://www.infopublik.id/kategori/sorot-politik-hukum/453920/berkaca-pada-kasus-tokopedia" TargetMode="External" Type="http://schemas.openxmlformats.org/officeDocument/2006/relationships/hyperlink"/><Relationship Id="rId4" Target="../media/image3.png" Type="http://schemas.openxmlformats.org/officeDocument/2006/relationships/image"/><Relationship Id="rId5" Target="../media/image4.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4174708"/>
            <a:ext cx="7731567" cy="695959"/>
          </a:xfrm>
          <a:prstGeom prst="rect">
            <a:avLst/>
          </a:prstGeom>
        </p:spPr>
        <p:txBody>
          <a:bodyPr anchor="t" rtlCol="false" tIns="0" lIns="0" bIns="0" rIns="0">
            <a:spAutoFit/>
          </a:bodyPr>
          <a:lstStyle/>
          <a:p>
            <a:pPr algn="l" marL="0" indent="0" lvl="0">
              <a:lnSpc>
                <a:spcPts val="5740"/>
              </a:lnSpc>
              <a:spcBef>
                <a:spcPct val="0"/>
              </a:spcBef>
            </a:pPr>
            <a:r>
              <a:rPr lang="en-US" b="true" sz="4100">
                <a:solidFill>
                  <a:srgbClr val="000000"/>
                </a:solidFill>
                <a:latin typeface="Montserrat Bold"/>
                <a:ea typeface="Montserrat Bold"/>
                <a:cs typeface="Montserrat Bold"/>
                <a:sym typeface="Montserrat Bold"/>
              </a:rPr>
              <a:t>UU NO. 27 TAHUN 2022</a:t>
            </a:r>
          </a:p>
        </p:txBody>
      </p:sp>
      <p:grpSp>
        <p:nvGrpSpPr>
          <p:cNvPr name="Group 3" id="3"/>
          <p:cNvGrpSpPr/>
          <p:nvPr/>
        </p:nvGrpSpPr>
        <p:grpSpPr>
          <a:xfrm rot="0">
            <a:off x="7941622" y="2082231"/>
            <a:ext cx="4700195" cy="6550945"/>
            <a:chOff x="0" y="0"/>
            <a:chExt cx="728183" cy="1014913"/>
          </a:xfrm>
        </p:grpSpPr>
        <p:sp>
          <p:nvSpPr>
            <p:cNvPr name="Freeform 4" id="4"/>
            <p:cNvSpPr/>
            <p:nvPr/>
          </p:nvSpPr>
          <p:spPr>
            <a:xfrm flipH="false" flipV="false" rot="0">
              <a:off x="0" y="0"/>
              <a:ext cx="728183" cy="1014913"/>
            </a:xfrm>
            <a:custGeom>
              <a:avLst/>
              <a:gdLst/>
              <a:ahLst/>
              <a:cxnLst/>
              <a:rect r="r" b="b" t="t" l="l"/>
              <a:pathLst>
                <a:path h="1014913" w="728183">
                  <a:moveTo>
                    <a:pt x="49414" y="0"/>
                  </a:moveTo>
                  <a:lnTo>
                    <a:pt x="678769" y="0"/>
                  </a:lnTo>
                  <a:cubicBezTo>
                    <a:pt x="706060" y="0"/>
                    <a:pt x="728183" y="22124"/>
                    <a:pt x="728183" y="49414"/>
                  </a:cubicBezTo>
                  <a:lnTo>
                    <a:pt x="728183" y="965498"/>
                  </a:lnTo>
                  <a:cubicBezTo>
                    <a:pt x="728183" y="992789"/>
                    <a:pt x="706060" y="1014913"/>
                    <a:pt x="678769" y="1014913"/>
                  </a:cubicBezTo>
                  <a:lnTo>
                    <a:pt x="49414" y="1014913"/>
                  </a:lnTo>
                  <a:cubicBezTo>
                    <a:pt x="22124" y="1014913"/>
                    <a:pt x="0" y="992789"/>
                    <a:pt x="0" y="965498"/>
                  </a:cubicBezTo>
                  <a:lnTo>
                    <a:pt x="0" y="49414"/>
                  </a:lnTo>
                  <a:cubicBezTo>
                    <a:pt x="0" y="22124"/>
                    <a:pt x="22124" y="0"/>
                    <a:pt x="49414" y="0"/>
                  </a:cubicBezTo>
                  <a:close/>
                </a:path>
              </a:pathLst>
            </a:custGeom>
            <a:blipFill>
              <a:blip r:embed="rId2"/>
              <a:stretch>
                <a:fillRect l="-39343" t="0" r="-69459" b="0"/>
              </a:stretch>
            </a:blipFill>
          </p:spPr>
        </p:sp>
      </p:grpSp>
      <p:grpSp>
        <p:nvGrpSpPr>
          <p:cNvPr name="Group 5" id="5"/>
          <p:cNvGrpSpPr/>
          <p:nvPr/>
        </p:nvGrpSpPr>
        <p:grpSpPr>
          <a:xfrm rot="0">
            <a:off x="12823001" y="2082231"/>
            <a:ext cx="4436299" cy="4753247"/>
            <a:chOff x="0" y="0"/>
            <a:chExt cx="687299" cy="736402"/>
          </a:xfrm>
        </p:grpSpPr>
        <p:sp>
          <p:nvSpPr>
            <p:cNvPr name="Freeform 6" id="6"/>
            <p:cNvSpPr/>
            <p:nvPr/>
          </p:nvSpPr>
          <p:spPr>
            <a:xfrm flipH="false" flipV="false" rot="0">
              <a:off x="0" y="0"/>
              <a:ext cx="687299" cy="736402"/>
            </a:xfrm>
            <a:custGeom>
              <a:avLst/>
              <a:gdLst/>
              <a:ahLst/>
              <a:cxnLst/>
              <a:rect r="r" b="b" t="t" l="l"/>
              <a:pathLst>
                <a:path h="736402" w="687299">
                  <a:moveTo>
                    <a:pt x="52354" y="0"/>
                  </a:moveTo>
                  <a:lnTo>
                    <a:pt x="634945" y="0"/>
                  </a:lnTo>
                  <a:cubicBezTo>
                    <a:pt x="663859" y="0"/>
                    <a:pt x="687299" y="23440"/>
                    <a:pt x="687299" y="52354"/>
                  </a:cubicBezTo>
                  <a:lnTo>
                    <a:pt x="687299" y="684048"/>
                  </a:lnTo>
                  <a:cubicBezTo>
                    <a:pt x="687299" y="712963"/>
                    <a:pt x="663859" y="736402"/>
                    <a:pt x="634945" y="736402"/>
                  </a:cubicBezTo>
                  <a:lnTo>
                    <a:pt x="52354" y="736402"/>
                  </a:lnTo>
                  <a:cubicBezTo>
                    <a:pt x="23440" y="736402"/>
                    <a:pt x="0" y="712963"/>
                    <a:pt x="0" y="684048"/>
                  </a:cubicBezTo>
                  <a:lnTo>
                    <a:pt x="0" y="52354"/>
                  </a:lnTo>
                  <a:cubicBezTo>
                    <a:pt x="0" y="23440"/>
                    <a:pt x="23440" y="0"/>
                    <a:pt x="52354" y="0"/>
                  </a:cubicBezTo>
                  <a:close/>
                </a:path>
              </a:pathLst>
            </a:custGeom>
            <a:blipFill>
              <a:blip r:embed="rId3"/>
              <a:stretch>
                <a:fillRect l="-40226" t="0" r="-40226" b="0"/>
              </a:stretch>
            </a:blipFill>
          </p:spPr>
        </p:sp>
      </p:grpSp>
      <p:grpSp>
        <p:nvGrpSpPr>
          <p:cNvPr name="Group 7" id="7"/>
          <p:cNvGrpSpPr/>
          <p:nvPr/>
        </p:nvGrpSpPr>
        <p:grpSpPr>
          <a:xfrm rot="0">
            <a:off x="12823001" y="7023920"/>
            <a:ext cx="4436299" cy="1609256"/>
            <a:chOff x="0" y="0"/>
            <a:chExt cx="1168408" cy="423837"/>
          </a:xfrm>
        </p:grpSpPr>
        <p:sp>
          <p:nvSpPr>
            <p:cNvPr name="Freeform 8" id="8"/>
            <p:cNvSpPr/>
            <p:nvPr/>
          </p:nvSpPr>
          <p:spPr>
            <a:xfrm flipH="false" flipV="false" rot="0">
              <a:off x="0" y="0"/>
              <a:ext cx="1168408" cy="423837"/>
            </a:xfrm>
            <a:custGeom>
              <a:avLst/>
              <a:gdLst/>
              <a:ahLst/>
              <a:cxnLst/>
              <a:rect r="r" b="b" t="t" l="l"/>
              <a:pathLst>
                <a:path h="423837" w="1168408">
                  <a:moveTo>
                    <a:pt x="52354" y="0"/>
                  </a:moveTo>
                  <a:lnTo>
                    <a:pt x="1116054" y="0"/>
                  </a:lnTo>
                  <a:cubicBezTo>
                    <a:pt x="1144968" y="0"/>
                    <a:pt x="1168408" y="23440"/>
                    <a:pt x="1168408" y="52354"/>
                  </a:cubicBezTo>
                  <a:lnTo>
                    <a:pt x="1168408" y="371483"/>
                  </a:lnTo>
                  <a:cubicBezTo>
                    <a:pt x="1168408" y="400397"/>
                    <a:pt x="1144968" y="423837"/>
                    <a:pt x="1116054" y="423837"/>
                  </a:cubicBezTo>
                  <a:lnTo>
                    <a:pt x="52354" y="423837"/>
                  </a:lnTo>
                  <a:cubicBezTo>
                    <a:pt x="23440" y="423837"/>
                    <a:pt x="0" y="400397"/>
                    <a:pt x="0" y="371483"/>
                  </a:cubicBezTo>
                  <a:lnTo>
                    <a:pt x="0" y="52354"/>
                  </a:lnTo>
                  <a:cubicBezTo>
                    <a:pt x="0" y="23440"/>
                    <a:pt x="23440" y="0"/>
                    <a:pt x="52354" y="0"/>
                  </a:cubicBezTo>
                  <a:close/>
                </a:path>
              </a:pathLst>
            </a:custGeom>
            <a:solidFill>
              <a:srgbClr val="004A8F"/>
            </a:solidFill>
            <a:ln cap="rnd">
              <a:noFill/>
              <a:prstDash val="solid"/>
              <a:round/>
            </a:ln>
          </p:spPr>
        </p:sp>
        <p:sp>
          <p:nvSpPr>
            <p:cNvPr name="TextBox 9" id="9"/>
            <p:cNvSpPr txBox="true"/>
            <p:nvPr/>
          </p:nvSpPr>
          <p:spPr>
            <a:xfrm>
              <a:off x="0" y="-38100"/>
              <a:ext cx="1168408" cy="461937"/>
            </a:xfrm>
            <a:prstGeom prst="rect">
              <a:avLst/>
            </a:prstGeom>
          </p:spPr>
          <p:txBody>
            <a:bodyPr anchor="ctr" rtlCol="false" tIns="50800" lIns="50800" bIns="50800" rIns="50800"/>
            <a:lstStyle/>
            <a:p>
              <a:pPr algn="ctr">
                <a:lnSpc>
                  <a:spcPts val="2940"/>
                </a:lnSpc>
              </a:pPr>
            </a:p>
          </p:txBody>
        </p:sp>
      </p:grpSp>
      <p:sp>
        <p:nvSpPr>
          <p:cNvPr name="TextBox 10" id="10"/>
          <p:cNvSpPr txBox="true"/>
          <p:nvPr/>
        </p:nvSpPr>
        <p:spPr>
          <a:xfrm rot="0">
            <a:off x="1028700" y="4917778"/>
            <a:ext cx="6393637" cy="1917700"/>
          </a:xfrm>
          <a:prstGeom prst="rect">
            <a:avLst/>
          </a:prstGeom>
        </p:spPr>
        <p:txBody>
          <a:bodyPr anchor="t" rtlCol="false" tIns="0" lIns="0" bIns="0" rIns="0">
            <a:spAutoFit/>
          </a:bodyPr>
          <a:lstStyle/>
          <a:p>
            <a:pPr algn="l" marL="0" indent="0" lvl="0">
              <a:lnSpc>
                <a:spcPts val="5000"/>
              </a:lnSpc>
            </a:pPr>
            <a:r>
              <a:rPr lang="en-US" b="true" sz="5000">
                <a:solidFill>
                  <a:srgbClr val="004A8F"/>
                </a:solidFill>
                <a:latin typeface="Montserrat Ultra-Bold"/>
                <a:ea typeface="Montserrat Ultra-Bold"/>
                <a:cs typeface="Montserrat Ultra-Bold"/>
                <a:sym typeface="Montserrat Ultra-Bold"/>
              </a:rPr>
              <a:t>UNDANG UNDANG PERLINDUNGAN DATA PRIBADI</a:t>
            </a:r>
          </a:p>
        </p:txBody>
      </p:sp>
      <p:sp>
        <p:nvSpPr>
          <p:cNvPr name="Freeform 11" id="11"/>
          <p:cNvSpPr/>
          <p:nvPr/>
        </p:nvSpPr>
        <p:spPr>
          <a:xfrm flipH="true" flipV="true" rot="0">
            <a:off x="14800929" y="0"/>
            <a:ext cx="3477580" cy="3086353"/>
          </a:xfrm>
          <a:custGeom>
            <a:avLst/>
            <a:gdLst/>
            <a:ahLst/>
            <a:cxnLst/>
            <a:rect r="r" b="b" t="t" l="l"/>
            <a:pathLst>
              <a:path h="3086353" w="3477580">
                <a:moveTo>
                  <a:pt x="3477581" y="3086353"/>
                </a:moveTo>
                <a:lnTo>
                  <a:pt x="0" y="3086353"/>
                </a:lnTo>
                <a:lnTo>
                  <a:pt x="0" y="0"/>
                </a:lnTo>
                <a:lnTo>
                  <a:pt x="3477581" y="0"/>
                </a:lnTo>
                <a:lnTo>
                  <a:pt x="3477581" y="3086353"/>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759808" y="1285875"/>
            <a:ext cx="9370530" cy="495301"/>
          </a:xfrm>
          <a:prstGeom prst="rect">
            <a:avLst/>
          </a:prstGeom>
        </p:spPr>
        <p:txBody>
          <a:bodyPr anchor="t" rtlCol="false" tIns="0" lIns="0" bIns="0" rIns="0">
            <a:spAutoFit/>
          </a:bodyPr>
          <a:lstStyle/>
          <a:p>
            <a:pPr algn="ctr">
              <a:lnSpc>
                <a:spcPts val="4199"/>
              </a:lnSpc>
              <a:spcBef>
                <a:spcPct val="0"/>
              </a:spcBef>
            </a:pPr>
            <a:r>
              <a:rPr lang="en-US" b="true" sz="2999">
                <a:solidFill>
                  <a:srgbClr val="014A85"/>
                </a:solidFill>
                <a:latin typeface="Montserrat Bold"/>
                <a:ea typeface="Montserrat Bold"/>
                <a:cs typeface="Montserrat Bold"/>
                <a:sym typeface="Montserrat Bold"/>
              </a:rPr>
              <a:t>PENGE</a:t>
            </a:r>
            <a:r>
              <a:rPr lang="en-US" b="true" sz="2999">
                <a:solidFill>
                  <a:srgbClr val="014A85"/>
                </a:solidFill>
                <a:latin typeface="Montserrat Bold"/>
                <a:ea typeface="Montserrat Bold"/>
                <a:cs typeface="Montserrat Bold"/>
                <a:sym typeface="Montserrat Bold"/>
              </a:rPr>
              <a:t>NDALI DAN PROSESOR DATA PRIBADI </a:t>
            </a:r>
          </a:p>
        </p:txBody>
      </p:sp>
      <p:sp>
        <p:nvSpPr>
          <p:cNvPr name="TextBox 3" id="3"/>
          <p:cNvSpPr txBox="true"/>
          <p:nvPr/>
        </p:nvSpPr>
        <p:spPr>
          <a:xfrm rot="0">
            <a:off x="545125" y="2860226"/>
            <a:ext cx="7687207" cy="3135630"/>
          </a:xfrm>
          <a:prstGeom prst="rect">
            <a:avLst/>
          </a:prstGeom>
        </p:spPr>
        <p:txBody>
          <a:bodyPr anchor="t" rtlCol="false" tIns="0" lIns="0" bIns="0" rIns="0">
            <a:spAutoFit/>
          </a:bodyPr>
          <a:lstStyle/>
          <a:p>
            <a:pPr algn="just">
              <a:lnSpc>
                <a:spcPts val="2520"/>
              </a:lnSpc>
              <a:spcBef>
                <a:spcPct val="0"/>
              </a:spcBef>
            </a:pPr>
            <a:r>
              <a:rPr lang="en-US" b="true" sz="1800">
                <a:solidFill>
                  <a:srgbClr val="000000"/>
                </a:solidFill>
                <a:latin typeface="Montserrat Bold"/>
                <a:ea typeface="Montserrat Bold"/>
                <a:cs typeface="Montserrat Bold"/>
                <a:sym typeface="Montserrat Bold"/>
              </a:rPr>
              <a:t>Pengendali D</a:t>
            </a:r>
            <a:r>
              <a:rPr lang="en-US" b="true" sz="1800">
                <a:solidFill>
                  <a:srgbClr val="000000"/>
                </a:solidFill>
                <a:latin typeface="Montserrat Bold"/>
                <a:ea typeface="Montserrat Bold"/>
                <a:cs typeface="Montserrat Bold"/>
                <a:sym typeface="Montserrat Bold"/>
              </a:rPr>
              <a:t>ata Pribadi (Data Controller)</a:t>
            </a:r>
          </a:p>
          <a:p>
            <a:pPr algn="just">
              <a:lnSpc>
                <a:spcPts val="2520"/>
              </a:lnSpc>
              <a:spcBef>
                <a:spcPct val="0"/>
              </a:spcBef>
            </a:pPr>
            <a:r>
              <a:rPr lang="en-US" sz="1800">
                <a:solidFill>
                  <a:srgbClr val="000000"/>
                </a:solidFill>
                <a:latin typeface="Montserrat"/>
                <a:ea typeface="Montserrat"/>
                <a:cs typeface="Montserrat"/>
                <a:sym typeface="Montserrat"/>
              </a:rPr>
              <a:t>📌 Definisi (Pasal 1 ayat 4)</a:t>
            </a:r>
          </a:p>
          <a:p>
            <a:pPr algn="just">
              <a:lnSpc>
                <a:spcPts val="2520"/>
              </a:lnSpc>
              <a:spcBef>
                <a:spcPct val="0"/>
              </a:spcBef>
            </a:pPr>
            <a:r>
              <a:rPr lang="en-US" sz="1800">
                <a:solidFill>
                  <a:srgbClr val="000000"/>
                </a:solidFill>
                <a:latin typeface="Montserrat"/>
                <a:ea typeface="Montserrat"/>
                <a:cs typeface="Montserrat"/>
                <a:sym typeface="Montserrat"/>
              </a:rPr>
              <a:t>Pengendali Data Pribadi adalah setiap orang, badan publik, atau organisasi internasional yang menentukan tujuan dan kendali atas pemrosesan data pribadi.</a:t>
            </a:r>
          </a:p>
          <a:p>
            <a:pPr algn="just" marL="388622" indent="-194311" lvl="1">
              <a:lnSpc>
                <a:spcPts val="2520"/>
              </a:lnSpc>
              <a:spcBef>
                <a:spcPct val="0"/>
              </a:spcBef>
              <a:buFont typeface="Arial"/>
              <a:buChar char="•"/>
            </a:pPr>
            <a:r>
              <a:rPr lang="en-US" sz="1800">
                <a:solidFill>
                  <a:srgbClr val="000000"/>
                </a:solidFill>
                <a:latin typeface="Montserrat"/>
                <a:ea typeface="Montserrat"/>
                <a:cs typeface="Montserrat"/>
                <a:sym typeface="Montserrat"/>
              </a:rPr>
              <a:t>Menentukan tujuan dan metode pemrosesan.</a:t>
            </a:r>
          </a:p>
          <a:p>
            <a:pPr algn="just" marL="388622" indent="-194311" lvl="1">
              <a:lnSpc>
                <a:spcPts val="2520"/>
              </a:lnSpc>
              <a:spcBef>
                <a:spcPct val="0"/>
              </a:spcBef>
              <a:buFont typeface="Arial"/>
              <a:buChar char="•"/>
            </a:pPr>
            <a:r>
              <a:rPr lang="en-US" sz="1800">
                <a:solidFill>
                  <a:srgbClr val="000000"/>
                </a:solidFill>
                <a:latin typeface="Montserrat"/>
                <a:ea typeface="Montserrat"/>
                <a:cs typeface="Montserrat"/>
                <a:sym typeface="Montserrat"/>
              </a:rPr>
              <a:t>Bertanggung jawab terhadap integritas, keamanan, dan legalitas pemrosesan data.</a:t>
            </a:r>
          </a:p>
          <a:p>
            <a:pPr algn="just">
              <a:lnSpc>
                <a:spcPts val="2520"/>
              </a:lnSpc>
              <a:spcBef>
                <a:spcPct val="0"/>
              </a:spcBef>
            </a:pPr>
          </a:p>
          <a:p>
            <a:pPr algn="just">
              <a:lnSpc>
                <a:spcPts val="2520"/>
              </a:lnSpc>
              <a:spcBef>
                <a:spcPct val="0"/>
              </a:spcBef>
            </a:pPr>
          </a:p>
        </p:txBody>
      </p:sp>
      <p:sp>
        <p:nvSpPr>
          <p:cNvPr name="TextBox 4" id="4"/>
          <p:cNvSpPr txBox="true"/>
          <p:nvPr/>
        </p:nvSpPr>
        <p:spPr>
          <a:xfrm rot="0">
            <a:off x="9685878" y="2860226"/>
            <a:ext cx="8189812" cy="2821305"/>
          </a:xfrm>
          <a:prstGeom prst="rect">
            <a:avLst/>
          </a:prstGeom>
        </p:spPr>
        <p:txBody>
          <a:bodyPr anchor="t" rtlCol="false" tIns="0" lIns="0" bIns="0" rIns="0">
            <a:spAutoFit/>
          </a:bodyPr>
          <a:lstStyle/>
          <a:p>
            <a:pPr algn="just">
              <a:lnSpc>
                <a:spcPts val="2520"/>
              </a:lnSpc>
              <a:spcBef>
                <a:spcPct val="0"/>
              </a:spcBef>
            </a:pPr>
            <a:r>
              <a:rPr lang="en-US" b="true" sz="1800">
                <a:solidFill>
                  <a:srgbClr val="000000"/>
                </a:solidFill>
                <a:latin typeface="Montserrat Bold"/>
                <a:ea typeface="Montserrat Bold"/>
                <a:cs typeface="Montserrat Bold"/>
                <a:sym typeface="Montserrat Bold"/>
              </a:rPr>
              <a:t>Prosesor D</a:t>
            </a:r>
            <a:r>
              <a:rPr lang="en-US" b="true" sz="1800">
                <a:solidFill>
                  <a:srgbClr val="000000"/>
                </a:solidFill>
                <a:latin typeface="Montserrat Bold"/>
                <a:ea typeface="Montserrat Bold"/>
                <a:cs typeface="Montserrat Bold"/>
                <a:sym typeface="Montserrat Bold"/>
              </a:rPr>
              <a:t>ata Pribadi (Data Processor)</a:t>
            </a:r>
          </a:p>
          <a:p>
            <a:pPr algn="just">
              <a:lnSpc>
                <a:spcPts val="2520"/>
              </a:lnSpc>
              <a:spcBef>
                <a:spcPct val="0"/>
              </a:spcBef>
            </a:pPr>
            <a:r>
              <a:rPr lang="en-US" sz="1800">
                <a:solidFill>
                  <a:srgbClr val="000000"/>
                </a:solidFill>
                <a:latin typeface="Montserrat"/>
                <a:ea typeface="Montserrat"/>
                <a:cs typeface="Montserrat"/>
                <a:sym typeface="Montserrat"/>
              </a:rPr>
              <a:t>📌 Definisi (Pasal 1 ayat 5)</a:t>
            </a:r>
          </a:p>
          <a:p>
            <a:pPr algn="just">
              <a:lnSpc>
                <a:spcPts val="2520"/>
              </a:lnSpc>
              <a:spcBef>
                <a:spcPct val="0"/>
              </a:spcBef>
            </a:pPr>
            <a:r>
              <a:rPr lang="en-US" sz="1800">
                <a:solidFill>
                  <a:srgbClr val="000000"/>
                </a:solidFill>
                <a:latin typeface="Montserrat"/>
                <a:ea typeface="Montserrat"/>
                <a:cs typeface="Montserrat"/>
                <a:sym typeface="Montserrat"/>
              </a:rPr>
              <a:t>Prosesor Data Pribadi adalah setiap orang, badan publik, atau organisasi internasional yang memproses data pribadi atas nama dan instruksi dari pengendali.</a:t>
            </a:r>
          </a:p>
          <a:p>
            <a:pPr algn="just" marL="388622" indent="-194311" lvl="1">
              <a:lnSpc>
                <a:spcPts val="2520"/>
              </a:lnSpc>
              <a:spcBef>
                <a:spcPct val="0"/>
              </a:spcBef>
              <a:buFont typeface="Arial"/>
              <a:buChar char="•"/>
            </a:pPr>
            <a:r>
              <a:rPr lang="en-US" sz="1800">
                <a:solidFill>
                  <a:srgbClr val="000000"/>
                </a:solidFill>
                <a:latin typeface="Montserrat"/>
                <a:ea typeface="Montserrat"/>
                <a:cs typeface="Montserrat"/>
                <a:sym typeface="Montserrat"/>
              </a:rPr>
              <a:t>Pihak ketiga yang memproses data atas perintah pengendali.</a:t>
            </a:r>
          </a:p>
          <a:p>
            <a:pPr algn="just" marL="388622" indent="-194311" lvl="1">
              <a:lnSpc>
                <a:spcPts val="2520"/>
              </a:lnSpc>
              <a:spcBef>
                <a:spcPct val="0"/>
              </a:spcBef>
              <a:buFont typeface="Arial"/>
              <a:buChar char="•"/>
            </a:pPr>
            <a:r>
              <a:rPr lang="en-US" sz="1800">
                <a:solidFill>
                  <a:srgbClr val="000000"/>
                </a:solidFill>
                <a:latin typeface="Montserrat"/>
                <a:ea typeface="Montserrat"/>
                <a:cs typeface="Montserrat"/>
                <a:sym typeface="Montserrat"/>
              </a:rPr>
              <a:t>Tidak memiliki kendali atas data.</a:t>
            </a:r>
          </a:p>
          <a:p>
            <a:pPr algn="just">
              <a:lnSpc>
                <a:spcPts val="2520"/>
              </a:lnSpc>
              <a:spcBef>
                <a:spcPct val="0"/>
              </a:spcBef>
            </a:pPr>
          </a:p>
          <a:p>
            <a:pPr algn="just">
              <a:lnSpc>
                <a:spcPts val="2520"/>
              </a:lnSpc>
              <a:spcBef>
                <a:spcPct val="0"/>
              </a:spcBef>
            </a:pPr>
          </a:p>
        </p:txBody>
      </p:sp>
      <p:sp>
        <p:nvSpPr>
          <p:cNvPr name="TextBox 5" id="5"/>
          <p:cNvSpPr txBox="true"/>
          <p:nvPr/>
        </p:nvSpPr>
        <p:spPr>
          <a:xfrm rot="0">
            <a:off x="9445073" y="5684120"/>
            <a:ext cx="8051840" cy="3135630"/>
          </a:xfrm>
          <a:prstGeom prst="rect">
            <a:avLst/>
          </a:prstGeom>
        </p:spPr>
        <p:txBody>
          <a:bodyPr anchor="t" rtlCol="false" tIns="0" lIns="0" bIns="0" rIns="0">
            <a:spAutoFit/>
          </a:bodyPr>
          <a:lstStyle/>
          <a:p>
            <a:pPr algn="just">
              <a:lnSpc>
                <a:spcPts val="2520"/>
              </a:lnSpc>
            </a:pPr>
            <a:r>
              <a:rPr lang="en-US" sz="1800" b="true">
                <a:solidFill>
                  <a:srgbClr val="000000"/>
                </a:solidFill>
                <a:latin typeface="Montserrat Bold"/>
                <a:ea typeface="Montserrat Bold"/>
                <a:cs typeface="Montserrat Bold"/>
                <a:sym typeface="Montserrat Bold"/>
              </a:rPr>
              <a:t>Studi Kasus</a:t>
            </a:r>
          </a:p>
          <a:p>
            <a:pPr algn="just">
              <a:lnSpc>
                <a:spcPts val="2520"/>
              </a:lnSpc>
              <a:spcBef>
                <a:spcPct val="0"/>
              </a:spcBef>
            </a:pPr>
            <a:r>
              <a:rPr lang="en-US" sz="1800">
                <a:solidFill>
                  <a:srgbClr val="000000"/>
                </a:solidFill>
                <a:latin typeface="Montserrat"/>
                <a:ea typeface="Montserrat"/>
                <a:cs typeface="Montserrat"/>
                <a:sym typeface="Montserrat"/>
              </a:rPr>
              <a:t>🧪 Kasus: Tokopedi</a:t>
            </a:r>
            <a:r>
              <a:rPr lang="en-US" sz="1800">
                <a:solidFill>
                  <a:srgbClr val="000000"/>
                </a:solidFill>
                <a:latin typeface="Montserrat"/>
                <a:ea typeface="Montserrat"/>
                <a:cs typeface="Montserrat"/>
                <a:sym typeface="Montserrat"/>
              </a:rPr>
              <a:t>a (2020)</a:t>
            </a:r>
          </a:p>
          <a:p>
            <a:pPr algn="just" marL="388622" indent="-194311" lvl="1">
              <a:lnSpc>
                <a:spcPts val="2520"/>
              </a:lnSpc>
              <a:spcBef>
                <a:spcPct val="0"/>
              </a:spcBef>
              <a:buFont typeface="Arial"/>
              <a:buChar char="•"/>
            </a:pPr>
            <a:r>
              <a:rPr lang="en-US" sz="1800">
                <a:solidFill>
                  <a:srgbClr val="000000"/>
                </a:solidFill>
                <a:latin typeface="Montserrat"/>
                <a:ea typeface="Montserrat"/>
                <a:cs typeface="Montserrat"/>
                <a:sym typeface="Montserrat"/>
              </a:rPr>
              <a:t>Data lebih dari 91 juta akun Tokopedia bocor, termasuk email, nama, nomor HP, dan hash password.</a:t>
            </a:r>
          </a:p>
          <a:p>
            <a:pPr algn="just" marL="388622" indent="-194311" lvl="1">
              <a:lnSpc>
                <a:spcPts val="2520"/>
              </a:lnSpc>
              <a:spcBef>
                <a:spcPct val="0"/>
              </a:spcBef>
              <a:buFont typeface="Arial"/>
              <a:buChar char="•"/>
            </a:pPr>
            <a:r>
              <a:rPr lang="en-US" sz="1800">
                <a:solidFill>
                  <a:srgbClr val="000000"/>
                </a:solidFill>
                <a:latin typeface="Montserrat"/>
                <a:ea typeface="Montserrat"/>
                <a:cs typeface="Montserrat"/>
                <a:sym typeface="Montserrat"/>
              </a:rPr>
              <a:t>Diduga akibat celah keamanan pada sistem basis data.</a:t>
            </a:r>
          </a:p>
          <a:p>
            <a:pPr algn="just">
              <a:lnSpc>
                <a:spcPts val="2520"/>
              </a:lnSpc>
              <a:spcBef>
                <a:spcPct val="0"/>
              </a:spcBef>
            </a:pPr>
            <a:r>
              <a:rPr lang="en-US" sz="1800">
                <a:solidFill>
                  <a:srgbClr val="000000"/>
                </a:solidFill>
                <a:latin typeface="Montserrat"/>
                <a:ea typeface="Montserrat"/>
                <a:cs typeface="Montserrat"/>
                <a:sym typeface="Montserrat"/>
              </a:rPr>
              <a:t>📝P</a:t>
            </a:r>
            <a:r>
              <a:rPr lang="en-US" sz="1800">
                <a:solidFill>
                  <a:srgbClr val="000000"/>
                </a:solidFill>
                <a:latin typeface="Montserrat"/>
                <a:ea typeface="Montserrat"/>
                <a:cs typeface="Montserrat"/>
                <a:sym typeface="Montserrat"/>
              </a:rPr>
              <a:t>elanggaran UU PDP (jika berlaku saat itu):</a:t>
            </a:r>
          </a:p>
          <a:p>
            <a:pPr algn="just" marL="388622" indent="-194311" lvl="1">
              <a:lnSpc>
                <a:spcPts val="2520"/>
              </a:lnSpc>
              <a:spcBef>
                <a:spcPct val="0"/>
              </a:spcBef>
              <a:buFont typeface="Arial"/>
              <a:buChar char="•"/>
            </a:pPr>
            <a:r>
              <a:rPr lang="en-US" sz="1800">
                <a:solidFill>
                  <a:srgbClr val="000000"/>
                </a:solidFill>
                <a:latin typeface="Montserrat"/>
                <a:ea typeface="Montserrat"/>
                <a:cs typeface="Montserrat"/>
                <a:sym typeface="Montserrat"/>
              </a:rPr>
              <a:t>Tidak memberikan notifikasi kebocoran data kepada pengguna.</a:t>
            </a:r>
          </a:p>
          <a:p>
            <a:pPr algn="just" marL="388622" indent="-194311" lvl="1">
              <a:lnSpc>
                <a:spcPts val="2520"/>
              </a:lnSpc>
              <a:spcBef>
                <a:spcPct val="0"/>
              </a:spcBef>
              <a:buFont typeface="Arial"/>
              <a:buChar char="•"/>
            </a:pPr>
            <a:r>
              <a:rPr lang="en-US" sz="1800">
                <a:solidFill>
                  <a:srgbClr val="000000"/>
                </a:solidFill>
                <a:latin typeface="Montserrat"/>
                <a:ea typeface="Montserrat"/>
                <a:cs typeface="Montserrat"/>
                <a:sym typeface="Montserrat"/>
              </a:rPr>
              <a:t>Tidak menjamin keamanan dan integritas data pengguna.</a:t>
            </a:r>
          </a:p>
          <a:p>
            <a:pPr algn="just" marL="388622" indent="-194311" lvl="1">
              <a:lnSpc>
                <a:spcPts val="2520"/>
              </a:lnSpc>
              <a:spcBef>
                <a:spcPct val="0"/>
              </a:spcBef>
              <a:buFont typeface="Arial"/>
              <a:buChar char="•"/>
            </a:pPr>
            <a:r>
              <a:rPr lang="en-US" sz="1800">
                <a:solidFill>
                  <a:srgbClr val="000000"/>
                </a:solidFill>
                <a:latin typeface="Montserrat"/>
                <a:ea typeface="Montserrat"/>
                <a:cs typeface="Montserrat"/>
                <a:sym typeface="Montserrat"/>
              </a:rPr>
              <a:t>Tidak menerapkan prinsip pemrosesan yang aman.</a:t>
            </a:r>
          </a:p>
          <a:p>
            <a:pPr algn="just">
              <a:lnSpc>
                <a:spcPts val="2520"/>
              </a:lnSpc>
              <a:spcBef>
                <a:spcPct val="0"/>
              </a:spcBef>
            </a:pPr>
          </a:p>
        </p:txBody>
      </p:sp>
      <p:grpSp>
        <p:nvGrpSpPr>
          <p:cNvPr name="Group 6" id="6"/>
          <p:cNvGrpSpPr/>
          <p:nvPr/>
        </p:nvGrpSpPr>
        <p:grpSpPr>
          <a:xfrm rot="0">
            <a:off x="15119091" y="9021613"/>
            <a:ext cx="1543050" cy="771525"/>
            <a:chOff x="0" y="0"/>
            <a:chExt cx="812800" cy="406400"/>
          </a:xfrm>
        </p:grpSpPr>
        <p:sp>
          <p:nvSpPr>
            <p:cNvPr name="Freeform 7" id="7">
              <a:hlinkClick r:id="rId2" tooltip="https://www.infopublik.id/kategori/sorot-politik-hukum/453920/berkaca-pada-kasus-tokopedia"/>
            </p:cNvPr>
            <p:cNvSpPr/>
            <p:nvPr/>
          </p:nvSpPr>
          <p:spPr>
            <a:xfrm flipH="false" flipV="false" rot="0">
              <a:off x="0" y="0"/>
              <a:ext cx="812800" cy="406400"/>
            </a:xfrm>
            <a:custGeom>
              <a:avLst/>
              <a:gdLst/>
              <a:ahLst/>
              <a:cxnLst/>
              <a:rect r="r" b="b" t="t" l="l"/>
              <a:pathLst>
                <a:path h="406400" w="8128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gradFill rotWithShape="true">
              <a:gsLst>
                <a:gs pos="0">
                  <a:srgbClr val="38B6FF">
                    <a:alpha val="100000"/>
                  </a:srgbClr>
                </a:gs>
                <a:gs pos="100000">
                  <a:srgbClr val="44489A">
                    <a:alpha val="100000"/>
                  </a:srgbClr>
                </a:gs>
              </a:gsLst>
              <a:lin ang="0"/>
            </a:gradFill>
          </p:spPr>
        </p:sp>
        <p:sp>
          <p:nvSpPr>
            <p:cNvPr name="TextBox 8" id="8"/>
            <p:cNvSpPr txBox="true"/>
            <p:nvPr/>
          </p:nvSpPr>
          <p:spPr>
            <a:xfrm>
              <a:off x="0" y="-47625"/>
              <a:ext cx="812800" cy="454025"/>
            </a:xfrm>
            <a:prstGeom prst="rect">
              <a:avLst/>
            </a:prstGeom>
          </p:spPr>
          <p:txBody>
            <a:bodyPr anchor="ctr" rtlCol="false" tIns="50800" lIns="50800" bIns="50800" rIns="50800"/>
            <a:lstStyle/>
            <a:p>
              <a:pPr algn="ctr">
                <a:lnSpc>
                  <a:spcPts val="3432"/>
                </a:lnSpc>
              </a:pPr>
            </a:p>
          </p:txBody>
        </p:sp>
      </p:grpSp>
      <p:sp>
        <p:nvSpPr>
          <p:cNvPr name="TextBox 9" id="9"/>
          <p:cNvSpPr txBox="true"/>
          <p:nvPr/>
        </p:nvSpPr>
        <p:spPr>
          <a:xfrm rot="0">
            <a:off x="15197399" y="9234973"/>
            <a:ext cx="1386433" cy="306705"/>
          </a:xfrm>
          <a:prstGeom prst="rect">
            <a:avLst/>
          </a:prstGeom>
        </p:spPr>
        <p:txBody>
          <a:bodyPr anchor="t" rtlCol="false" tIns="0" lIns="0" bIns="0" rIns="0">
            <a:spAutoFit/>
          </a:bodyPr>
          <a:lstStyle/>
          <a:p>
            <a:pPr algn="just">
              <a:lnSpc>
                <a:spcPts val="2520"/>
              </a:lnSpc>
              <a:spcBef>
                <a:spcPct val="0"/>
              </a:spcBef>
            </a:pPr>
            <a:r>
              <a:rPr lang="en-US" b="true" sz="1800" u="sng">
                <a:solidFill>
                  <a:srgbClr val="000000"/>
                </a:solidFill>
                <a:latin typeface="Montserrat Bold"/>
                <a:ea typeface="Montserrat Bold"/>
                <a:cs typeface="Montserrat Bold"/>
                <a:sym typeface="Montserrat Bold"/>
                <a:hlinkClick r:id="rId3" tooltip="https://www.infopublik.id/kategori/sorot-politik-hukum/453920/berkaca-pada-kasus-tokopedia"/>
              </a:rPr>
              <a:t>Link Berita </a:t>
            </a:r>
          </a:p>
        </p:txBody>
      </p:sp>
      <p:sp>
        <p:nvSpPr>
          <p:cNvPr name="TextBox 10" id="10"/>
          <p:cNvSpPr txBox="true"/>
          <p:nvPr/>
        </p:nvSpPr>
        <p:spPr>
          <a:xfrm rot="0">
            <a:off x="545125" y="5684120"/>
            <a:ext cx="8598875" cy="2821305"/>
          </a:xfrm>
          <a:prstGeom prst="rect">
            <a:avLst/>
          </a:prstGeom>
        </p:spPr>
        <p:txBody>
          <a:bodyPr anchor="t" rtlCol="false" tIns="0" lIns="0" bIns="0" rIns="0">
            <a:spAutoFit/>
          </a:bodyPr>
          <a:lstStyle/>
          <a:p>
            <a:pPr algn="just">
              <a:lnSpc>
                <a:spcPts val="2520"/>
              </a:lnSpc>
              <a:spcBef>
                <a:spcPct val="0"/>
              </a:spcBef>
            </a:pPr>
            <a:r>
              <a:rPr lang="en-US" sz="1800">
                <a:solidFill>
                  <a:srgbClr val="000000"/>
                </a:solidFill>
                <a:latin typeface="Montserrat"/>
                <a:ea typeface="Montserrat"/>
                <a:cs typeface="Montserrat"/>
                <a:sym typeface="Montserrat"/>
              </a:rPr>
              <a:t>🤝 </a:t>
            </a:r>
            <a:r>
              <a:rPr lang="en-US" b="true" sz="1800">
                <a:solidFill>
                  <a:srgbClr val="000000"/>
                </a:solidFill>
                <a:latin typeface="Montserrat Bold"/>
                <a:ea typeface="Montserrat Bold"/>
                <a:cs typeface="Montserrat Bold"/>
                <a:sym typeface="Montserrat Bold"/>
              </a:rPr>
              <a:t>Analogi Se</a:t>
            </a:r>
            <a:r>
              <a:rPr lang="en-US" b="true" sz="1800">
                <a:solidFill>
                  <a:srgbClr val="000000"/>
                </a:solidFill>
                <a:latin typeface="Montserrat Bold"/>
                <a:ea typeface="Montserrat Bold"/>
                <a:cs typeface="Montserrat Bold"/>
                <a:sym typeface="Montserrat Bold"/>
              </a:rPr>
              <a:t>derhana</a:t>
            </a:r>
          </a:p>
          <a:p>
            <a:pPr algn="just" marL="388622" indent="-194311" lvl="1">
              <a:lnSpc>
                <a:spcPts val="2520"/>
              </a:lnSpc>
              <a:buFont typeface="Arial"/>
              <a:buChar char="•"/>
            </a:pPr>
            <a:r>
              <a:rPr lang="en-US" sz="1800">
                <a:solidFill>
                  <a:srgbClr val="000000"/>
                </a:solidFill>
                <a:latin typeface="Montserrat"/>
                <a:ea typeface="Montserrat"/>
                <a:cs typeface="Montserrat"/>
                <a:sym typeface="Montserrat"/>
              </a:rPr>
              <a:t>Pengendali Data = Pemilik restoran</a:t>
            </a:r>
          </a:p>
          <a:p>
            <a:pPr algn="just">
              <a:lnSpc>
                <a:spcPts val="2520"/>
              </a:lnSpc>
              <a:spcBef>
                <a:spcPct val="0"/>
              </a:spcBef>
            </a:pPr>
            <a:r>
              <a:rPr lang="en-US" sz="1800">
                <a:solidFill>
                  <a:srgbClr val="000000"/>
                </a:solidFill>
                <a:latin typeface="Montserrat"/>
                <a:ea typeface="Montserrat"/>
                <a:cs typeface="Montserrat"/>
                <a:sym typeface="Montserrat"/>
              </a:rPr>
              <a:t>Menentukan menu, tujuan restoran, dan siapa saja yang boleh makan.</a:t>
            </a:r>
          </a:p>
          <a:p>
            <a:pPr algn="just" marL="388622" indent="-194311" lvl="1">
              <a:lnSpc>
                <a:spcPts val="2520"/>
              </a:lnSpc>
              <a:buFont typeface="Arial"/>
              <a:buChar char="•"/>
            </a:pPr>
            <a:r>
              <a:rPr lang="en-US" sz="1800">
                <a:solidFill>
                  <a:srgbClr val="000000"/>
                </a:solidFill>
                <a:latin typeface="Montserrat"/>
                <a:ea typeface="Montserrat"/>
                <a:cs typeface="Montserrat"/>
                <a:sym typeface="Montserrat"/>
              </a:rPr>
              <a:t>Prosesor Data = Koki/penyedia katering</a:t>
            </a:r>
          </a:p>
          <a:p>
            <a:pPr algn="just">
              <a:lnSpc>
                <a:spcPts val="2520"/>
              </a:lnSpc>
              <a:spcBef>
                <a:spcPct val="0"/>
              </a:spcBef>
            </a:pPr>
            <a:r>
              <a:rPr lang="en-US" sz="1800">
                <a:solidFill>
                  <a:srgbClr val="000000"/>
                </a:solidFill>
                <a:latin typeface="Montserrat"/>
                <a:ea typeface="Montserrat"/>
                <a:cs typeface="Montserrat"/>
                <a:sym typeface="Montserrat"/>
              </a:rPr>
              <a:t>Mengerjakan pesanan sesuai arahan pemilik. Tidak boleh memodifikasi resep sendiri tanpa izin.</a:t>
            </a:r>
          </a:p>
          <a:p>
            <a:pPr algn="just">
              <a:lnSpc>
                <a:spcPts val="2520"/>
              </a:lnSpc>
              <a:spcBef>
                <a:spcPct val="0"/>
              </a:spcBef>
            </a:pPr>
          </a:p>
          <a:p>
            <a:pPr algn="just">
              <a:lnSpc>
                <a:spcPts val="2520"/>
              </a:lnSpc>
              <a:spcBef>
                <a:spcPct val="0"/>
              </a:spcBef>
            </a:pPr>
          </a:p>
          <a:p>
            <a:pPr algn="just">
              <a:lnSpc>
                <a:spcPts val="2520"/>
              </a:lnSpc>
              <a:spcBef>
                <a:spcPct val="0"/>
              </a:spcBef>
            </a:pPr>
          </a:p>
        </p:txBody>
      </p:sp>
      <p:sp>
        <p:nvSpPr>
          <p:cNvPr name="Freeform 11" id="11"/>
          <p:cNvSpPr/>
          <p:nvPr/>
        </p:nvSpPr>
        <p:spPr>
          <a:xfrm flipH="true" flipV="true" rot="0">
            <a:off x="14800929" y="0"/>
            <a:ext cx="3477580" cy="3086353"/>
          </a:xfrm>
          <a:custGeom>
            <a:avLst/>
            <a:gdLst/>
            <a:ahLst/>
            <a:cxnLst/>
            <a:rect r="r" b="b" t="t" l="l"/>
            <a:pathLst>
              <a:path h="3086353" w="3477580">
                <a:moveTo>
                  <a:pt x="3477581" y="3086353"/>
                </a:moveTo>
                <a:lnTo>
                  <a:pt x="0" y="3086353"/>
                </a:lnTo>
                <a:lnTo>
                  <a:pt x="0" y="0"/>
                </a:lnTo>
                <a:lnTo>
                  <a:pt x="3477581" y="0"/>
                </a:lnTo>
                <a:lnTo>
                  <a:pt x="3477581" y="3086353"/>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31200" y="2482262"/>
            <a:ext cx="4012418" cy="568210"/>
            <a:chOff x="0" y="0"/>
            <a:chExt cx="1056769" cy="149652"/>
          </a:xfrm>
        </p:grpSpPr>
        <p:sp>
          <p:nvSpPr>
            <p:cNvPr name="Freeform 3" id="3"/>
            <p:cNvSpPr/>
            <p:nvPr/>
          </p:nvSpPr>
          <p:spPr>
            <a:xfrm flipH="false" flipV="false" rot="0">
              <a:off x="0" y="0"/>
              <a:ext cx="1056769" cy="149652"/>
            </a:xfrm>
            <a:custGeom>
              <a:avLst/>
              <a:gdLst/>
              <a:ahLst/>
              <a:cxnLst/>
              <a:rect r="r" b="b" t="t" l="l"/>
              <a:pathLst>
                <a:path h="149652" w="1056769">
                  <a:moveTo>
                    <a:pt x="74826" y="0"/>
                  </a:moveTo>
                  <a:lnTo>
                    <a:pt x="981943" y="0"/>
                  </a:lnTo>
                  <a:cubicBezTo>
                    <a:pt x="1023268" y="0"/>
                    <a:pt x="1056769" y="33501"/>
                    <a:pt x="1056769" y="74826"/>
                  </a:cubicBezTo>
                  <a:lnTo>
                    <a:pt x="1056769" y="74826"/>
                  </a:lnTo>
                  <a:cubicBezTo>
                    <a:pt x="1056769" y="116151"/>
                    <a:pt x="1023268" y="149652"/>
                    <a:pt x="981943" y="149652"/>
                  </a:cubicBezTo>
                  <a:lnTo>
                    <a:pt x="74826" y="149652"/>
                  </a:lnTo>
                  <a:cubicBezTo>
                    <a:pt x="33501" y="149652"/>
                    <a:pt x="0" y="116151"/>
                    <a:pt x="0" y="74826"/>
                  </a:cubicBezTo>
                  <a:lnTo>
                    <a:pt x="0" y="74826"/>
                  </a:lnTo>
                  <a:cubicBezTo>
                    <a:pt x="0" y="33501"/>
                    <a:pt x="33501" y="0"/>
                    <a:pt x="74826" y="0"/>
                  </a:cubicBezTo>
                  <a:close/>
                </a:path>
              </a:pathLst>
            </a:custGeom>
            <a:solidFill>
              <a:srgbClr val="004A8F"/>
            </a:solidFill>
          </p:spPr>
        </p:sp>
        <p:sp>
          <p:nvSpPr>
            <p:cNvPr name="TextBox 4" id="4"/>
            <p:cNvSpPr txBox="true"/>
            <p:nvPr/>
          </p:nvSpPr>
          <p:spPr>
            <a:xfrm>
              <a:off x="0" y="-47625"/>
              <a:ext cx="1056769" cy="197277"/>
            </a:xfrm>
            <a:prstGeom prst="rect">
              <a:avLst/>
            </a:prstGeom>
          </p:spPr>
          <p:txBody>
            <a:bodyPr anchor="ctr" rtlCol="false" tIns="50800" lIns="50800" bIns="50800" rIns="50800"/>
            <a:lstStyle/>
            <a:p>
              <a:pPr algn="ctr">
                <a:lnSpc>
                  <a:spcPts val="2600"/>
                </a:lnSpc>
              </a:pPr>
              <a:r>
                <a:rPr lang="en-US" b="true" sz="2000">
                  <a:solidFill>
                    <a:srgbClr val="FFFFFF"/>
                  </a:solidFill>
                  <a:latin typeface="Poppins Bold"/>
                  <a:ea typeface="Poppins Bold"/>
                  <a:cs typeface="Poppins Bold"/>
                  <a:sym typeface="Poppins Bold"/>
                </a:rPr>
                <a:t>Pasal 51</a:t>
              </a:r>
            </a:p>
          </p:txBody>
        </p:sp>
      </p:grpSp>
      <p:sp>
        <p:nvSpPr>
          <p:cNvPr name="TextBox 5" id="5"/>
          <p:cNvSpPr txBox="true"/>
          <p:nvPr/>
        </p:nvSpPr>
        <p:spPr>
          <a:xfrm rot="0">
            <a:off x="4315344" y="942975"/>
            <a:ext cx="9657311" cy="762001"/>
          </a:xfrm>
          <a:prstGeom prst="rect">
            <a:avLst/>
          </a:prstGeom>
        </p:spPr>
        <p:txBody>
          <a:bodyPr anchor="t" rtlCol="false" tIns="0" lIns="0" bIns="0" rIns="0">
            <a:spAutoFit/>
          </a:bodyPr>
          <a:lstStyle/>
          <a:p>
            <a:pPr algn="ctr">
              <a:lnSpc>
                <a:spcPts val="6299"/>
              </a:lnSpc>
            </a:pPr>
            <a:r>
              <a:rPr lang="en-US" b="true" sz="4499">
                <a:solidFill>
                  <a:srgbClr val="014A85"/>
                </a:solidFill>
                <a:latin typeface="Glacial Indifference Bold"/>
                <a:ea typeface="Glacial Indifference Bold"/>
                <a:cs typeface="Glacial Indifference Bold"/>
                <a:sym typeface="Glacial Indifference Bold"/>
              </a:rPr>
              <a:t>PEDOMAN PERILAKU DATA PRIBADI</a:t>
            </a:r>
          </a:p>
        </p:txBody>
      </p:sp>
      <p:sp>
        <p:nvSpPr>
          <p:cNvPr name="TextBox 6" id="6"/>
          <p:cNvSpPr txBox="true"/>
          <p:nvPr/>
        </p:nvSpPr>
        <p:spPr>
          <a:xfrm rot="0">
            <a:off x="1131200" y="3370774"/>
            <a:ext cx="10862669" cy="2506980"/>
          </a:xfrm>
          <a:prstGeom prst="rect">
            <a:avLst/>
          </a:prstGeom>
        </p:spPr>
        <p:txBody>
          <a:bodyPr anchor="t" rtlCol="false" tIns="0" lIns="0" bIns="0" rIns="0">
            <a:spAutoFit/>
          </a:bodyPr>
          <a:lstStyle/>
          <a:p>
            <a:pPr algn="just">
              <a:lnSpc>
                <a:spcPts val="2520"/>
              </a:lnSpc>
            </a:pPr>
            <a:r>
              <a:rPr lang="en-US" sz="1800">
                <a:solidFill>
                  <a:srgbClr val="000000"/>
                </a:solidFill>
                <a:latin typeface="Glacial Indifference"/>
                <a:ea typeface="Glacial Indifference"/>
                <a:cs typeface="Glacial Indifference"/>
                <a:sym typeface="Glacial Indifference"/>
              </a:rPr>
              <a:t>Ayat (1): Pengendali Data Pribadi wajib membuat pedoman perilaku pelindungan Data Pribadi berdasarkan ketentuan Undang-Undang ini dan peraturan pelaksanaannya.</a:t>
            </a:r>
          </a:p>
          <a:p>
            <a:pPr algn="just">
              <a:lnSpc>
                <a:spcPts val="2520"/>
              </a:lnSpc>
            </a:pPr>
            <a:r>
              <a:rPr lang="en-US" sz="1800">
                <a:solidFill>
                  <a:srgbClr val="000000"/>
                </a:solidFill>
                <a:latin typeface="Glacial Indifference"/>
                <a:ea typeface="Glacial Indifference"/>
                <a:cs typeface="Glacial Indifference"/>
                <a:sym typeface="Glacial Indifference"/>
              </a:rPr>
              <a:t>Ayat (2): Pedoman perilaku sebagaimana dimaksud pada ayat (1) paling sedikit memuat:</a:t>
            </a:r>
          </a:p>
          <a:p>
            <a:pPr algn="just">
              <a:lnSpc>
                <a:spcPts val="2520"/>
              </a:lnSpc>
            </a:pPr>
            <a:r>
              <a:rPr lang="en-US" sz="1800">
                <a:solidFill>
                  <a:srgbClr val="000000"/>
                </a:solidFill>
                <a:latin typeface="Glacial Indifference"/>
                <a:ea typeface="Glacial Indifference"/>
                <a:cs typeface="Glacial Indifference"/>
                <a:sym typeface="Glacial Indifference"/>
              </a:rPr>
              <a:t>a. tata cara pelindungan Data Pribadi;</a:t>
            </a:r>
          </a:p>
          <a:p>
            <a:pPr algn="just">
              <a:lnSpc>
                <a:spcPts val="2520"/>
              </a:lnSpc>
            </a:pPr>
            <a:r>
              <a:rPr lang="en-US" sz="1800">
                <a:solidFill>
                  <a:srgbClr val="000000"/>
                </a:solidFill>
                <a:latin typeface="Glacial Indifference"/>
                <a:ea typeface="Glacial Indifference"/>
                <a:cs typeface="Glacial Indifference"/>
                <a:sym typeface="Glacial Indifference"/>
              </a:rPr>
              <a:t>b. mekanisme pengaduan atas pelanggaran pelindungan Data Pribadi; dan</a:t>
            </a:r>
          </a:p>
          <a:p>
            <a:pPr algn="just">
              <a:lnSpc>
                <a:spcPts val="2520"/>
              </a:lnSpc>
            </a:pPr>
            <a:r>
              <a:rPr lang="en-US" sz="1800">
                <a:solidFill>
                  <a:srgbClr val="000000"/>
                </a:solidFill>
                <a:latin typeface="Glacial Indifference"/>
                <a:ea typeface="Glacial Indifference"/>
                <a:cs typeface="Glacial Indifference"/>
                <a:sym typeface="Glacial Indifference"/>
              </a:rPr>
              <a:t>c. pelaksanaan kewajiban Pengendali Data Pribadi.</a:t>
            </a:r>
          </a:p>
          <a:p>
            <a:pPr algn="just">
              <a:lnSpc>
                <a:spcPts val="2520"/>
              </a:lnSpc>
              <a:spcBef>
                <a:spcPct val="0"/>
              </a:spcBef>
            </a:pPr>
            <a:r>
              <a:rPr lang="en-US" sz="1800">
                <a:solidFill>
                  <a:srgbClr val="000000"/>
                </a:solidFill>
                <a:latin typeface="Glacial Indifference"/>
                <a:ea typeface="Glacial Indifference"/>
                <a:cs typeface="Glacial Indifference"/>
                <a:sym typeface="Glacial Indifference"/>
              </a:rPr>
              <a:t>Ayat (3): Pedoman perilaku sebagaimana dimaksud pada ayat (2) harus memperoleh persetujuan dari Lembaga.</a:t>
            </a:r>
          </a:p>
        </p:txBody>
      </p:sp>
      <p:sp>
        <p:nvSpPr>
          <p:cNvPr name="TextBox 7" id="7"/>
          <p:cNvSpPr txBox="true"/>
          <p:nvPr/>
        </p:nvSpPr>
        <p:spPr>
          <a:xfrm rot="0">
            <a:off x="1131200" y="6306379"/>
            <a:ext cx="8051840" cy="1249680"/>
          </a:xfrm>
          <a:prstGeom prst="rect">
            <a:avLst/>
          </a:prstGeom>
        </p:spPr>
        <p:txBody>
          <a:bodyPr anchor="t" rtlCol="false" tIns="0" lIns="0" bIns="0" rIns="0">
            <a:spAutoFit/>
          </a:bodyPr>
          <a:lstStyle/>
          <a:p>
            <a:pPr algn="just">
              <a:lnSpc>
                <a:spcPts val="2520"/>
              </a:lnSpc>
            </a:pPr>
            <a:r>
              <a:rPr lang="en-US" sz="1800" b="true">
                <a:solidFill>
                  <a:srgbClr val="000000"/>
                </a:solidFill>
                <a:latin typeface="Montserrat Bold"/>
                <a:ea typeface="Montserrat Bold"/>
                <a:cs typeface="Montserrat Bold"/>
                <a:sym typeface="Montserrat Bold"/>
              </a:rPr>
              <a:t>Studi Kasus</a:t>
            </a:r>
          </a:p>
          <a:p>
            <a:pPr algn="just">
              <a:lnSpc>
                <a:spcPts val="2520"/>
              </a:lnSpc>
              <a:spcBef>
                <a:spcPct val="0"/>
              </a:spcBef>
            </a:pPr>
            <a:r>
              <a:rPr lang="en-US" sz="1800">
                <a:solidFill>
                  <a:srgbClr val="000000"/>
                </a:solidFill>
                <a:latin typeface="Montserrat"/>
                <a:ea typeface="Montserrat"/>
                <a:cs typeface="Montserrat"/>
                <a:sym typeface="Montserrat"/>
              </a:rPr>
              <a:t>Nama Perusahaan: BelanjaOnline.id, insiden kebocoran data karena kurangnya prosedur internal yang mengatur siapa saja yang boleh mengakses data pelanggan.</a:t>
            </a:r>
          </a:p>
        </p:txBody>
      </p:sp>
      <p:grpSp>
        <p:nvGrpSpPr>
          <p:cNvPr name="Group 8" id="8"/>
          <p:cNvGrpSpPr/>
          <p:nvPr/>
        </p:nvGrpSpPr>
        <p:grpSpPr>
          <a:xfrm rot="0">
            <a:off x="12798376" y="3036244"/>
            <a:ext cx="4337851" cy="4413135"/>
            <a:chOff x="0" y="0"/>
            <a:chExt cx="1142479" cy="1162307"/>
          </a:xfrm>
        </p:grpSpPr>
        <p:sp>
          <p:nvSpPr>
            <p:cNvPr name="Freeform 9" id="9"/>
            <p:cNvSpPr/>
            <p:nvPr/>
          </p:nvSpPr>
          <p:spPr>
            <a:xfrm flipH="false" flipV="false" rot="0">
              <a:off x="0" y="0"/>
              <a:ext cx="1142479" cy="1162307"/>
            </a:xfrm>
            <a:custGeom>
              <a:avLst/>
              <a:gdLst/>
              <a:ahLst/>
              <a:cxnLst/>
              <a:rect r="r" b="b" t="t" l="l"/>
              <a:pathLst>
                <a:path h="1162307" w="1142479">
                  <a:moveTo>
                    <a:pt x="91022" y="0"/>
                  </a:moveTo>
                  <a:lnTo>
                    <a:pt x="1051458" y="0"/>
                  </a:lnTo>
                  <a:cubicBezTo>
                    <a:pt x="1101728" y="0"/>
                    <a:pt x="1142479" y="40752"/>
                    <a:pt x="1142479" y="91022"/>
                  </a:cubicBezTo>
                  <a:lnTo>
                    <a:pt x="1142479" y="1071286"/>
                  </a:lnTo>
                  <a:cubicBezTo>
                    <a:pt x="1142479" y="1121555"/>
                    <a:pt x="1101728" y="1162307"/>
                    <a:pt x="1051458" y="1162307"/>
                  </a:cubicBezTo>
                  <a:lnTo>
                    <a:pt x="91022" y="1162307"/>
                  </a:lnTo>
                  <a:cubicBezTo>
                    <a:pt x="66881" y="1162307"/>
                    <a:pt x="43729" y="1152718"/>
                    <a:pt x="26660" y="1135648"/>
                  </a:cubicBezTo>
                  <a:cubicBezTo>
                    <a:pt x="9590" y="1118578"/>
                    <a:pt x="0" y="1095426"/>
                    <a:pt x="0" y="1071286"/>
                  </a:cubicBezTo>
                  <a:lnTo>
                    <a:pt x="0" y="91022"/>
                  </a:lnTo>
                  <a:cubicBezTo>
                    <a:pt x="0" y="40752"/>
                    <a:pt x="40752" y="0"/>
                    <a:pt x="91022" y="0"/>
                  </a:cubicBezTo>
                  <a:close/>
                </a:path>
              </a:pathLst>
            </a:custGeom>
            <a:solidFill>
              <a:srgbClr val="014A85"/>
            </a:solidFill>
          </p:spPr>
        </p:sp>
        <p:sp>
          <p:nvSpPr>
            <p:cNvPr name="TextBox 10" id="10"/>
            <p:cNvSpPr txBox="true"/>
            <p:nvPr/>
          </p:nvSpPr>
          <p:spPr>
            <a:xfrm>
              <a:off x="0" y="-47625"/>
              <a:ext cx="1142479" cy="1209932"/>
            </a:xfrm>
            <a:prstGeom prst="rect">
              <a:avLst/>
            </a:prstGeom>
          </p:spPr>
          <p:txBody>
            <a:bodyPr anchor="ctr" rtlCol="false" tIns="50800" lIns="50800" bIns="50800" rIns="50800"/>
            <a:lstStyle/>
            <a:p>
              <a:pPr algn="ctr">
                <a:lnSpc>
                  <a:spcPts val="3432"/>
                </a:lnSpc>
              </a:pPr>
            </a:p>
          </p:txBody>
        </p:sp>
      </p:grpSp>
      <p:sp>
        <p:nvSpPr>
          <p:cNvPr name="TextBox 11" id="11"/>
          <p:cNvSpPr txBox="true"/>
          <p:nvPr/>
        </p:nvSpPr>
        <p:spPr>
          <a:xfrm rot="0">
            <a:off x="13307221" y="3184459"/>
            <a:ext cx="3320161" cy="4078605"/>
          </a:xfrm>
          <a:prstGeom prst="rect">
            <a:avLst/>
          </a:prstGeom>
        </p:spPr>
        <p:txBody>
          <a:bodyPr anchor="t" rtlCol="false" tIns="0" lIns="0" bIns="0" rIns="0">
            <a:spAutoFit/>
          </a:bodyPr>
          <a:lstStyle/>
          <a:p>
            <a:pPr algn="just">
              <a:lnSpc>
                <a:spcPts val="2520"/>
              </a:lnSpc>
              <a:spcBef>
                <a:spcPct val="0"/>
              </a:spcBef>
            </a:pPr>
            <a:r>
              <a:rPr lang="en-US" sz="1800">
                <a:solidFill>
                  <a:srgbClr val="FFFFFF"/>
                </a:solidFill>
                <a:latin typeface="Montserrat"/>
                <a:ea typeface="Montserrat"/>
                <a:cs typeface="Montserrat"/>
                <a:sym typeface="Montserrat"/>
              </a:rPr>
              <a:t>Pedoman perilaku adalah seperangkat aturan atau standar etika yang harus diikuti oleh Pengendali Data Pribadi dalam memproses data pribadi. Tujuannya adalah untuk memastikan bahwa pemrosesan data dilakukan secara etis, transparan, dan sesuai dengan prinsip-prinsip perlindungan data pribadi yang diatur dalam UU PDP.</a:t>
            </a:r>
          </a:p>
        </p:txBody>
      </p:sp>
      <p:sp>
        <p:nvSpPr>
          <p:cNvPr name="Freeform 12" id="12"/>
          <p:cNvSpPr/>
          <p:nvPr/>
        </p:nvSpPr>
        <p:spPr>
          <a:xfrm flipH="true" flipV="true" rot="0">
            <a:off x="14800929" y="0"/>
            <a:ext cx="3477580" cy="3086353"/>
          </a:xfrm>
          <a:custGeom>
            <a:avLst/>
            <a:gdLst/>
            <a:ahLst/>
            <a:cxnLst/>
            <a:rect r="r" b="b" t="t" l="l"/>
            <a:pathLst>
              <a:path h="3086353" w="3477580">
                <a:moveTo>
                  <a:pt x="3477581" y="3086353"/>
                </a:moveTo>
                <a:lnTo>
                  <a:pt x="0" y="3086353"/>
                </a:lnTo>
                <a:lnTo>
                  <a:pt x="0" y="0"/>
                </a:lnTo>
                <a:lnTo>
                  <a:pt x="3477581" y="0"/>
                </a:lnTo>
                <a:lnTo>
                  <a:pt x="3477581" y="3086353"/>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335430" y="569197"/>
            <a:ext cx="5617141" cy="688976"/>
          </a:xfrm>
          <a:prstGeom prst="rect">
            <a:avLst/>
          </a:prstGeom>
        </p:spPr>
        <p:txBody>
          <a:bodyPr anchor="t" rtlCol="false" tIns="0" lIns="0" bIns="0" rIns="0">
            <a:spAutoFit/>
          </a:bodyPr>
          <a:lstStyle/>
          <a:p>
            <a:pPr algn="ctr">
              <a:lnSpc>
                <a:spcPts val="5599"/>
              </a:lnSpc>
            </a:pPr>
            <a:r>
              <a:rPr lang="en-US" b="true" sz="3999">
                <a:solidFill>
                  <a:srgbClr val="003962"/>
                </a:solidFill>
                <a:latin typeface="Glacial Indifference Bold"/>
                <a:ea typeface="Glacial Indifference Bold"/>
                <a:cs typeface="Glacial Indifference Bold"/>
                <a:sym typeface="Glacial Indifference Bold"/>
              </a:rPr>
              <a:t>SANKSI ADMINISTRATIF</a:t>
            </a:r>
          </a:p>
        </p:txBody>
      </p:sp>
      <p:grpSp>
        <p:nvGrpSpPr>
          <p:cNvPr name="Group 3" id="3"/>
          <p:cNvGrpSpPr/>
          <p:nvPr/>
        </p:nvGrpSpPr>
        <p:grpSpPr>
          <a:xfrm rot="0">
            <a:off x="397839" y="3928601"/>
            <a:ext cx="2703468" cy="780683"/>
            <a:chOff x="0" y="0"/>
            <a:chExt cx="3604624" cy="1040910"/>
          </a:xfrm>
        </p:grpSpPr>
        <p:grpSp>
          <p:nvGrpSpPr>
            <p:cNvPr name="Group 4" id="4"/>
            <p:cNvGrpSpPr/>
            <p:nvPr/>
          </p:nvGrpSpPr>
          <p:grpSpPr>
            <a:xfrm rot="0">
              <a:off x="0" y="0"/>
              <a:ext cx="3604624" cy="1040910"/>
              <a:chOff x="0" y="0"/>
              <a:chExt cx="761805" cy="219987"/>
            </a:xfrm>
          </p:grpSpPr>
          <p:sp>
            <p:nvSpPr>
              <p:cNvPr name="Freeform 5" id="5"/>
              <p:cNvSpPr/>
              <p:nvPr/>
            </p:nvSpPr>
            <p:spPr>
              <a:xfrm flipH="false" flipV="false" rot="0">
                <a:off x="0" y="0"/>
                <a:ext cx="761805" cy="219987"/>
              </a:xfrm>
              <a:custGeom>
                <a:avLst/>
                <a:gdLst/>
                <a:ahLst/>
                <a:cxnLst/>
                <a:rect r="r" b="b" t="t" l="l"/>
                <a:pathLst>
                  <a:path h="219987" w="761805">
                    <a:moveTo>
                      <a:pt x="109994" y="0"/>
                    </a:moveTo>
                    <a:lnTo>
                      <a:pt x="651811" y="0"/>
                    </a:lnTo>
                    <a:cubicBezTo>
                      <a:pt x="712559" y="0"/>
                      <a:pt x="761805" y="49246"/>
                      <a:pt x="761805" y="109994"/>
                    </a:cubicBezTo>
                    <a:lnTo>
                      <a:pt x="761805" y="109994"/>
                    </a:lnTo>
                    <a:cubicBezTo>
                      <a:pt x="761805" y="139166"/>
                      <a:pt x="750216" y="167143"/>
                      <a:pt x="729589" y="187771"/>
                    </a:cubicBezTo>
                    <a:cubicBezTo>
                      <a:pt x="708961" y="208399"/>
                      <a:pt x="680983" y="219987"/>
                      <a:pt x="651811" y="219987"/>
                    </a:cubicBezTo>
                    <a:lnTo>
                      <a:pt x="109994" y="219987"/>
                    </a:lnTo>
                    <a:cubicBezTo>
                      <a:pt x="49246" y="219987"/>
                      <a:pt x="0" y="170741"/>
                      <a:pt x="0" y="109994"/>
                    </a:cubicBezTo>
                    <a:lnTo>
                      <a:pt x="0" y="109994"/>
                    </a:lnTo>
                    <a:cubicBezTo>
                      <a:pt x="0" y="49246"/>
                      <a:pt x="49246" y="0"/>
                      <a:pt x="109994" y="0"/>
                    </a:cubicBezTo>
                    <a:close/>
                  </a:path>
                </a:pathLst>
              </a:custGeom>
              <a:solidFill>
                <a:srgbClr val="014A85"/>
              </a:solidFill>
            </p:spPr>
          </p:sp>
          <p:sp>
            <p:nvSpPr>
              <p:cNvPr name="TextBox 6" id="6"/>
              <p:cNvSpPr txBox="true"/>
              <p:nvPr/>
            </p:nvSpPr>
            <p:spPr>
              <a:xfrm>
                <a:off x="0" y="-47625"/>
                <a:ext cx="761805" cy="267612"/>
              </a:xfrm>
              <a:prstGeom prst="rect">
                <a:avLst/>
              </a:prstGeom>
            </p:spPr>
            <p:txBody>
              <a:bodyPr anchor="ctr" rtlCol="false" tIns="50800" lIns="50800" bIns="50800" rIns="50800"/>
              <a:lstStyle/>
              <a:p>
                <a:pPr algn="ctr">
                  <a:lnSpc>
                    <a:spcPts val="3432"/>
                  </a:lnSpc>
                </a:pPr>
              </a:p>
            </p:txBody>
          </p:sp>
        </p:grpSp>
        <p:sp>
          <p:nvSpPr>
            <p:cNvPr name="TextBox 7" id="7"/>
            <p:cNvSpPr txBox="true"/>
            <p:nvPr/>
          </p:nvSpPr>
          <p:spPr>
            <a:xfrm rot="0">
              <a:off x="224366" y="145678"/>
              <a:ext cx="3195608" cy="759079"/>
            </a:xfrm>
            <a:prstGeom prst="rect">
              <a:avLst/>
            </a:prstGeom>
          </p:spPr>
          <p:txBody>
            <a:bodyPr anchor="t" rtlCol="false" tIns="0" lIns="0" bIns="0" rIns="0">
              <a:spAutoFit/>
            </a:bodyPr>
            <a:lstStyle/>
            <a:p>
              <a:pPr algn="ctr">
                <a:lnSpc>
                  <a:spcPts val="4446"/>
                </a:lnSpc>
              </a:pPr>
              <a:r>
                <a:rPr lang="en-US" sz="3800" b="true">
                  <a:solidFill>
                    <a:srgbClr val="FFFFFF"/>
                  </a:solidFill>
                  <a:latin typeface="Glacial Indifference Bold"/>
                  <a:ea typeface="Glacial Indifference Bold"/>
                  <a:cs typeface="Glacial Indifference Bold"/>
                  <a:sym typeface="Glacial Indifference Bold"/>
                </a:rPr>
                <a:t>Pasal 57</a:t>
              </a:r>
            </a:p>
          </p:txBody>
        </p:sp>
      </p:grpSp>
      <p:sp>
        <p:nvSpPr>
          <p:cNvPr name="TextBox 8" id="8"/>
          <p:cNvSpPr txBox="true"/>
          <p:nvPr/>
        </p:nvSpPr>
        <p:spPr>
          <a:xfrm rot="0">
            <a:off x="3841452" y="1779492"/>
            <a:ext cx="13515398" cy="1730041"/>
          </a:xfrm>
          <a:prstGeom prst="rect">
            <a:avLst/>
          </a:prstGeom>
        </p:spPr>
        <p:txBody>
          <a:bodyPr anchor="t" rtlCol="false" tIns="0" lIns="0" bIns="0" rIns="0">
            <a:spAutoFit/>
          </a:bodyPr>
          <a:lstStyle/>
          <a:p>
            <a:pPr algn="l">
              <a:lnSpc>
                <a:spcPts val="2309"/>
              </a:lnSpc>
            </a:pPr>
            <a:r>
              <a:rPr lang="en-US" sz="1776">
                <a:solidFill>
                  <a:srgbClr val="014A85"/>
                </a:solidFill>
                <a:latin typeface="Poppins"/>
                <a:ea typeface="Poppins"/>
                <a:cs typeface="Poppins"/>
                <a:sym typeface="Poppins"/>
              </a:rPr>
              <a:t>Pelanggaran terhadap ketentuan Pasal 2O ayat (l), Pasal 21, Pasal 24, Pasal 25 ayat (2), Pasal 26 ayat  (3), Pasal 27, Pasal 28, Pasal 29, Pasal 30, Pasal 31, Pasal 32 ayat (1), Pasal 33, Pasal 34 ayat (1), Pasal 35,  Pasal 36, Pasal 37, Pasal 38, Pasal 39 ayat (1), Pasal 4O ayat (1), Pasal 41 ayat (1) dan ayat (3), Pasal 42 ayat (1), Pasal 43 ayat (1), Pasal 44 ayat (1), Pasal 45, Pasal 46 ayat (1) dan ayat (3), Pasal 47, Pasal 48 ayat (l), Pasal 49, Pasal 51 ayat (1) dan ayat (5), Pasal 52, Pasal 53 ayat (l), Pasal 55 ayat (21, dan Pasal 56 ayat (2) sampai dengan ayat (4) dikenai sanksi administratif.</a:t>
            </a:r>
          </a:p>
          <a:p>
            <a:pPr algn="l">
              <a:lnSpc>
                <a:spcPts val="2309"/>
              </a:lnSpc>
            </a:pPr>
          </a:p>
        </p:txBody>
      </p:sp>
      <p:sp>
        <p:nvSpPr>
          <p:cNvPr name="TextBox 9" id="9"/>
          <p:cNvSpPr txBox="true"/>
          <p:nvPr/>
        </p:nvSpPr>
        <p:spPr>
          <a:xfrm rot="0">
            <a:off x="2948907" y="1843878"/>
            <a:ext cx="1071775" cy="514317"/>
          </a:xfrm>
          <a:prstGeom prst="rect">
            <a:avLst/>
          </a:prstGeom>
        </p:spPr>
        <p:txBody>
          <a:bodyPr anchor="t" rtlCol="false" tIns="0" lIns="0" bIns="0" rIns="0">
            <a:spAutoFit/>
          </a:bodyPr>
          <a:lstStyle/>
          <a:p>
            <a:pPr algn="ctr">
              <a:lnSpc>
                <a:spcPts val="3900"/>
              </a:lnSpc>
              <a:spcBef>
                <a:spcPct val="0"/>
              </a:spcBef>
            </a:pPr>
            <a:r>
              <a:rPr lang="en-US" sz="3000">
                <a:solidFill>
                  <a:srgbClr val="014A85"/>
                </a:solidFill>
                <a:latin typeface="Poppins"/>
                <a:ea typeface="Poppins"/>
                <a:cs typeface="Poppins"/>
                <a:sym typeface="Poppins"/>
              </a:rPr>
              <a:t>(1)</a:t>
            </a:r>
          </a:p>
        </p:txBody>
      </p:sp>
      <p:sp>
        <p:nvSpPr>
          <p:cNvPr name="TextBox 10" id="10"/>
          <p:cNvSpPr txBox="true"/>
          <p:nvPr/>
        </p:nvSpPr>
        <p:spPr>
          <a:xfrm rot="0">
            <a:off x="3949977" y="3341559"/>
            <a:ext cx="8281661" cy="1730041"/>
          </a:xfrm>
          <a:prstGeom prst="rect">
            <a:avLst/>
          </a:prstGeom>
        </p:spPr>
        <p:txBody>
          <a:bodyPr anchor="t" rtlCol="false" tIns="0" lIns="0" bIns="0" rIns="0">
            <a:spAutoFit/>
          </a:bodyPr>
          <a:lstStyle/>
          <a:p>
            <a:pPr algn="l">
              <a:lnSpc>
                <a:spcPts val="2309"/>
              </a:lnSpc>
            </a:pPr>
            <a:r>
              <a:rPr lang="en-US" sz="1776">
                <a:solidFill>
                  <a:srgbClr val="014A85"/>
                </a:solidFill>
                <a:latin typeface="Poppins"/>
                <a:ea typeface="Poppins"/>
                <a:cs typeface="Poppins"/>
                <a:sym typeface="Poppins"/>
              </a:rPr>
              <a:t>Sanksi administratif sebagaimana dimaksud pada ayat (l) berupa: </a:t>
            </a:r>
          </a:p>
          <a:p>
            <a:pPr algn="l">
              <a:lnSpc>
                <a:spcPts val="2309"/>
              </a:lnSpc>
            </a:pPr>
            <a:r>
              <a:rPr lang="en-US" sz="1776">
                <a:solidFill>
                  <a:srgbClr val="014A85"/>
                </a:solidFill>
                <a:latin typeface="Poppins"/>
                <a:ea typeface="Poppins"/>
                <a:cs typeface="Poppins"/>
                <a:sym typeface="Poppins"/>
              </a:rPr>
              <a:t> a. peringatan tertulis;</a:t>
            </a:r>
          </a:p>
          <a:p>
            <a:pPr algn="l">
              <a:lnSpc>
                <a:spcPts val="2309"/>
              </a:lnSpc>
            </a:pPr>
            <a:r>
              <a:rPr lang="en-US" sz="1776">
                <a:solidFill>
                  <a:srgbClr val="014A85"/>
                </a:solidFill>
                <a:latin typeface="Poppins"/>
                <a:ea typeface="Poppins"/>
                <a:cs typeface="Poppins"/>
                <a:sym typeface="Poppins"/>
              </a:rPr>
              <a:t> b. penghentian sementara kegiatan pemrosesan Data Pribadi;</a:t>
            </a:r>
          </a:p>
          <a:p>
            <a:pPr algn="l">
              <a:lnSpc>
                <a:spcPts val="2309"/>
              </a:lnSpc>
            </a:pPr>
            <a:r>
              <a:rPr lang="en-US" sz="1776">
                <a:solidFill>
                  <a:srgbClr val="014A85"/>
                </a:solidFill>
                <a:latin typeface="Poppins"/>
                <a:ea typeface="Poppins"/>
                <a:cs typeface="Poppins"/>
                <a:sym typeface="Poppins"/>
              </a:rPr>
              <a:t> c. penghapusan atau pemusnahan Data Pribadi; dan/atau</a:t>
            </a:r>
          </a:p>
          <a:p>
            <a:pPr algn="l">
              <a:lnSpc>
                <a:spcPts val="2309"/>
              </a:lnSpc>
            </a:pPr>
            <a:r>
              <a:rPr lang="en-US" sz="1776">
                <a:solidFill>
                  <a:srgbClr val="014A85"/>
                </a:solidFill>
                <a:latin typeface="Poppins"/>
                <a:ea typeface="Poppins"/>
                <a:cs typeface="Poppins"/>
                <a:sym typeface="Poppins"/>
              </a:rPr>
              <a:t> d. dendaadministratif. </a:t>
            </a:r>
          </a:p>
          <a:p>
            <a:pPr algn="l">
              <a:lnSpc>
                <a:spcPts val="2309"/>
              </a:lnSpc>
            </a:pPr>
          </a:p>
        </p:txBody>
      </p:sp>
      <p:sp>
        <p:nvSpPr>
          <p:cNvPr name="TextBox 11" id="11"/>
          <p:cNvSpPr txBox="true"/>
          <p:nvPr/>
        </p:nvSpPr>
        <p:spPr>
          <a:xfrm rot="0">
            <a:off x="3034632" y="3414284"/>
            <a:ext cx="1071775" cy="514317"/>
          </a:xfrm>
          <a:prstGeom prst="rect">
            <a:avLst/>
          </a:prstGeom>
        </p:spPr>
        <p:txBody>
          <a:bodyPr anchor="t" rtlCol="false" tIns="0" lIns="0" bIns="0" rIns="0">
            <a:spAutoFit/>
          </a:bodyPr>
          <a:lstStyle/>
          <a:p>
            <a:pPr algn="ctr">
              <a:lnSpc>
                <a:spcPts val="3900"/>
              </a:lnSpc>
              <a:spcBef>
                <a:spcPct val="0"/>
              </a:spcBef>
            </a:pPr>
            <a:r>
              <a:rPr lang="en-US" sz="3000">
                <a:solidFill>
                  <a:srgbClr val="014A85"/>
                </a:solidFill>
                <a:latin typeface="Poppins"/>
                <a:ea typeface="Poppins"/>
                <a:cs typeface="Poppins"/>
                <a:sym typeface="Poppins"/>
              </a:rPr>
              <a:t>(2)</a:t>
            </a:r>
          </a:p>
        </p:txBody>
      </p:sp>
      <p:sp>
        <p:nvSpPr>
          <p:cNvPr name="TextBox 12" id="12"/>
          <p:cNvSpPr txBox="true"/>
          <p:nvPr/>
        </p:nvSpPr>
        <p:spPr>
          <a:xfrm rot="0">
            <a:off x="4023487" y="4931911"/>
            <a:ext cx="13235813" cy="587041"/>
          </a:xfrm>
          <a:prstGeom prst="rect">
            <a:avLst/>
          </a:prstGeom>
        </p:spPr>
        <p:txBody>
          <a:bodyPr anchor="t" rtlCol="false" tIns="0" lIns="0" bIns="0" rIns="0">
            <a:spAutoFit/>
          </a:bodyPr>
          <a:lstStyle/>
          <a:p>
            <a:pPr algn="l">
              <a:lnSpc>
                <a:spcPts val="2309"/>
              </a:lnSpc>
            </a:pPr>
            <a:r>
              <a:rPr lang="en-US" sz="1776">
                <a:solidFill>
                  <a:srgbClr val="014A85"/>
                </a:solidFill>
                <a:latin typeface="Poppins"/>
                <a:ea typeface="Poppins"/>
                <a:cs typeface="Poppins"/>
                <a:sym typeface="Poppins"/>
              </a:rPr>
              <a:t>Sanksi administratif berupa denda administratif sebagaimana dimaksud pada ayat (2) huruf d paling tinggi 2 (dua) persen dari perrdapatan tahunan atau . penerimaan tahunan terhadap variabel pelanggaran. </a:t>
            </a:r>
          </a:p>
        </p:txBody>
      </p:sp>
      <p:sp>
        <p:nvSpPr>
          <p:cNvPr name="TextBox 13" id="13"/>
          <p:cNvSpPr txBox="true"/>
          <p:nvPr/>
        </p:nvSpPr>
        <p:spPr>
          <a:xfrm rot="0">
            <a:off x="3101307" y="4912861"/>
            <a:ext cx="1071775" cy="514317"/>
          </a:xfrm>
          <a:prstGeom prst="rect">
            <a:avLst/>
          </a:prstGeom>
        </p:spPr>
        <p:txBody>
          <a:bodyPr anchor="t" rtlCol="false" tIns="0" lIns="0" bIns="0" rIns="0">
            <a:spAutoFit/>
          </a:bodyPr>
          <a:lstStyle/>
          <a:p>
            <a:pPr algn="ctr">
              <a:lnSpc>
                <a:spcPts val="3900"/>
              </a:lnSpc>
              <a:spcBef>
                <a:spcPct val="0"/>
              </a:spcBef>
            </a:pPr>
            <a:r>
              <a:rPr lang="en-US" sz="3000">
                <a:solidFill>
                  <a:srgbClr val="014A85"/>
                </a:solidFill>
                <a:latin typeface="Poppins"/>
                <a:ea typeface="Poppins"/>
                <a:cs typeface="Poppins"/>
                <a:sym typeface="Poppins"/>
              </a:rPr>
              <a:t>(3)</a:t>
            </a:r>
          </a:p>
        </p:txBody>
      </p:sp>
      <p:sp>
        <p:nvSpPr>
          <p:cNvPr name="TextBox 14" id="14"/>
          <p:cNvSpPr txBox="true"/>
          <p:nvPr/>
        </p:nvSpPr>
        <p:spPr>
          <a:xfrm rot="0">
            <a:off x="4023487" y="5768766"/>
            <a:ext cx="10983555" cy="301291"/>
          </a:xfrm>
          <a:prstGeom prst="rect">
            <a:avLst/>
          </a:prstGeom>
        </p:spPr>
        <p:txBody>
          <a:bodyPr anchor="t" rtlCol="false" tIns="0" lIns="0" bIns="0" rIns="0">
            <a:spAutoFit/>
          </a:bodyPr>
          <a:lstStyle/>
          <a:p>
            <a:pPr algn="l">
              <a:lnSpc>
                <a:spcPts val="2309"/>
              </a:lnSpc>
            </a:pPr>
            <a:r>
              <a:rPr lang="en-US" sz="1776">
                <a:solidFill>
                  <a:srgbClr val="014A85"/>
                </a:solidFill>
                <a:latin typeface="Poppins"/>
                <a:ea typeface="Poppins"/>
                <a:cs typeface="Poppins"/>
                <a:sym typeface="Poppins"/>
              </a:rPr>
              <a:t>Penjatuhan sanksi administratif sebagaimana dimaksud pada ayat (2) diberikan oleh lembaga. </a:t>
            </a:r>
          </a:p>
        </p:txBody>
      </p:sp>
      <p:sp>
        <p:nvSpPr>
          <p:cNvPr name="TextBox 15" id="15"/>
          <p:cNvSpPr txBox="true"/>
          <p:nvPr/>
        </p:nvSpPr>
        <p:spPr>
          <a:xfrm rot="0">
            <a:off x="3120357" y="5639592"/>
            <a:ext cx="1071775" cy="514317"/>
          </a:xfrm>
          <a:prstGeom prst="rect">
            <a:avLst/>
          </a:prstGeom>
        </p:spPr>
        <p:txBody>
          <a:bodyPr anchor="t" rtlCol="false" tIns="0" lIns="0" bIns="0" rIns="0">
            <a:spAutoFit/>
          </a:bodyPr>
          <a:lstStyle/>
          <a:p>
            <a:pPr algn="ctr">
              <a:lnSpc>
                <a:spcPts val="3900"/>
              </a:lnSpc>
              <a:spcBef>
                <a:spcPct val="0"/>
              </a:spcBef>
            </a:pPr>
            <a:r>
              <a:rPr lang="en-US" sz="3000">
                <a:solidFill>
                  <a:srgbClr val="014A85"/>
                </a:solidFill>
                <a:latin typeface="Poppins"/>
                <a:ea typeface="Poppins"/>
                <a:cs typeface="Poppins"/>
                <a:sym typeface="Poppins"/>
              </a:rPr>
              <a:t>(4)</a:t>
            </a:r>
          </a:p>
        </p:txBody>
      </p:sp>
      <p:sp>
        <p:nvSpPr>
          <p:cNvPr name="TextBox 16" id="16"/>
          <p:cNvSpPr txBox="true"/>
          <p:nvPr/>
        </p:nvSpPr>
        <p:spPr>
          <a:xfrm rot="0">
            <a:off x="4012902" y="6382509"/>
            <a:ext cx="13515398" cy="587041"/>
          </a:xfrm>
          <a:prstGeom prst="rect">
            <a:avLst/>
          </a:prstGeom>
        </p:spPr>
        <p:txBody>
          <a:bodyPr anchor="t" rtlCol="false" tIns="0" lIns="0" bIns="0" rIns="0">
            <a:spAutoFit/>
          </a:bodyPr>
          <a:lstStyle/>
          <a:p>
            <a:pPr algn="l">
              <a:lnSpc>
                <a:spcPts val="2309"/>
              </a:lnSpc>
            </a:pPr>
            <a:r>
              <a:rPr lang="en-US" sz="1776">
                <a:solidFill>
                  <a:srgbClr val="014A85"/>
                </a:solidFill>
                <a:latin typeface="Poppins"/>
                <a:ea typeface="Poppins"/>
                <a:cs typeface="Poppins"/>
                <a:sym typeface="Poppins"/>
              </a:rPr>
              <a:t>Ket</a:t>
            </a:r>
            <a:r>
              <a:rPr lang="en-US" sz="1776">
                <a:solidFill>
                  <a:srgbClr val="014A85"/>
                </a:solidFill>
                <a:latin typeface="Poppins"/>
                <a:ea typeface="Poppins"/>
                <a:cs typeface="Poppins"/>
                <a:sym typeface="Poppins"/>
              </a:rPr>
              <a:t>entuan lebih lanjut mengenai tata cara pengenaan sanksi administratif selagaimana dimaksud pada ayat (3) diatur dalam Peraturan Pemerintah. </a:t>
            </a:r>
          </a:p>
        </p:txBody>
      </p:sp>
      <p:sp>
        <p:nvSpPr>
          <p:cNvPr name="TextBox 17" id="17"/>
          <p:cNvSpPr txBox="true"/>
          <p:nvPr/>
        </p:nvSpPr>
        <p:spPr>
          <a:xfrm rot="0">
            <a:off x="3363632" y="6386685"/>
            <a:ext cx="585225" cy="514317"/>
          </a:xfrm>
          <a:prstGeom prst="rect">
            <a:avLst/>
          </a:prstGeom>
        </p:spPr>
        <p:txBody>
          <a:bodyPr anchor="t" rtlCol="false" tIns="0" lIns="0" bIns="0" rIns="0">
            <a:spAutoFit/>
          </a:bodyPr>
          <a:lstStyle/>
          <a:p>
            <a:pPr algn="ctr">
              <a:lnSpc>
                <a:spcPts val="3900"/>
              </a:lnSpc>
              <a:spcBef>
                <a:spcPct val="0"/>
              </a:spcBef>
            </a:pPr>
            <a:r>
              <a:rPr lang="en-US" sz="3000">
                <a:solidFill>
                  <a:srgbClr val="014A85"/>
                </a:solidFill>
                <a:latin typeface="Poppins"/>
                <a:ea typeface="Poppins"/>
                <a:cs typeface="Poppins"/>
                <a:sym typeface="Poppins"/>
              </a:rPr>
              <a:t>(5)</a:t>
            </a:r>
          </a:p>
        </p:txBody>
      </p:sp>
      <p:grpSp>
        <p:nvGrpSpPr>
          <p:cNvPr name="Group 18" id="18"/>
          <p:cNvGrpSpPr/>
          <p:nvPr/>
        </p:nvGrpSpPr>
        <p:grpSpPr>
          <a:xfrm rot="0">
            <a:off x="1086072" y="7314687"/>
            <a:ext cx="8998808" cy="964443"/>
            <a:chOff x="0" y="0"/>
            <a:chExt cx="2535756" cy="271769"/>
          </a:xfrm>
        </p:grpSpPr>
        <p:sp>
          <p:nvSpPr>
            <p:cNvPr name="Freeform 19" id="19"/>
            <p:cNvSpPr/>
            <p:nvPr/>
          </p:nvSpPr>
          <p:spPr>
            <a:xfrm flipH="false" flipV="false" rot="0">
              <a:off x="0" y="0"/>
              <a:ext cx="2535756" cy="271769"/>
            </a:xfrm>
            <a:custGeom>
              <a:avLst/>
              <a:gdLst/>
              <a:ahLst/>
              <a:cxnLst/>
              <a:rect r="r" b="b" t="t" l="l"/>
              <a:pathLst>
                <a:path h="271769" w="2535756">
                  <a:moveTo>
                    <a:pt x="43877" y="0"/>
                  </a:moveTo>
                  <a:lnTo>
                    <a:pt x="2491880" y="0"/>
                  </a:lnTo>
                  <a:cubicBezTo>
                    <a:pt x="2503517" y="0"/>
                    <a:pt x="2514677" y="4623"/>
                    <a:pt x="2522905" y="12851"/>
                  </a:cubicBezTo>
                  <a:cubicBezTo>
                    <a:pt x="2531134" y="21080"/>
                    <a:pt x="2535756" y="32240"/>
                    <a:pt x="2535756" y="43877"/>
                  </a:cubicBezTo>
                  <a:lnTo>
                    <a:pt x="2535756" y="227892"/>
                  </a:lnTo>
                  <a:cubicBezTo>
                    <a:pt x="2535756" y="252124"/>
                    <a:pt x="2516112" y="271769"/>
                    <a:pt x="2491880" y="271769"/>
                  </a:cubicBezTo>
                  <a:lnTo>
                    <a:pt x="43877" y="271769"/>
                  </a:lnTo>
                  <a:cubicBezTo>
                    <a:pt x="32240" y="271769"/>
                    <a:pt x="21080" y="267146"/>
                    <a:pt x="12851" y="258917"/>
                  </a:cubicBezTo>
                  <a:cubicBezTo>
                    <a:pt x="4623" y="250689"/>
                    <a:pt x="0" y="239529"/>
                    <a:pt x="0" y="227892"/>
                  </a:cubicBezTo>
                  <a:lnTo>
                    <a:pt x="0" y="43877"/>
                  </a:lnTo>
                  <a:cubicBezTo>
                    <a:pt x="0" y="19644"/>
                    <a:pt x="19644" y="0"/>
                    <a:pt x="43877" y="0"/>
                  </a:cubicBezTo>
                  <a:close/>
                </a:path>
              </a:pathLst>
            </a:custGeom>
            <a:solidFill>
              <a:srgbClr val="014A85"/>
            </a:solidFill>
          </p:spPr>
        </p:sp>
        <p:sp>
          <p:nvSpPr>
            <p:cNvPr name="TextBox 20" id="20"/>
            <p:cNvSpPr txBox="true"/>
            <p:nvPr/>
          </p:nvSpPr>
          <p:spPr>
            <a:xfrm>
              <a:off x="0" y="-47625"/>
              <a:ext cx="2535756" cy="319394"/>
            </a:xfrm>
            <a:prstGeom prst="rect">
              <a:avLst/>
            </a:prstGeom>
          </p:spPr>
          <p:txBody>
            <a:bodyPr anchor="ctr" rtlCol="false" tIns="50800" lIns="50800" bIns="50800" rIns="50800"/>
            <a:lstStyle/>
            <a:p>
              <a:pPr algn="ctr">
                <a:lnSpc>
                  <a:spcPts val="3432"/>
                </a:lnSpc>
              </a:pPr>
            </a:p>
          </p:txBody>
        </p:sp>
      </p:grpSp>
      <p:sp>
        <p:nvSpPr>
          <p:cNvPr name="TextBox 21" id="21"/>
          <p:cNvSpPr txBox="true"/>
          <p:nvPr/>
        </p:nvSpPr>
        <p:spPr>
          <a:xfrm rot="0">
            <a:off x="1338730" y="7410828"/>
            <a:ext cx="8493492" cy="734060"/>
          </a:xfrm>
          <a:prstGeom prst="rect">
            <a:avLst/>
          </a:prstGeom>
        </p:spPr>
        <p:txBody>
          <a:bodyPr anchor="t" rtlCol="false" tIns="0" lIns="0" bIns="0" rIns="0">
            <a:spAutoFit/>
          </a:bodyPr>
          <a:lstStyle/>
          <a:p>
            <a:pPr algn="ctr">
              <a:lnSpc>
                <a:spcPts val="2860"/>
              </a:lnSpc>
              <a:spcBef>
                <a:spcPct val="0"/>
              </a:spcBef>
            </a:pPr>
            <a:r>
              <a:rPr lang="en-US" b="true" sz="2200">
                <a:solidFill>
                  <a:srgbClr val="FFFFFF"/>
                </a:solidFill>
                <a:latin typeface="Poppins Bold"/>
                <a:ea typeface="Poppins Bold"/>
                <a:cs typeface="Poppins Bold"/>
                <a:sym typeface="Poppins Bold"/>
              </a:rPr>
              <a:t>Pasal 60 Lembaga sebagaimana dimaksud dalam Pasal 58 ayat (2) berwenang: </a:t>
            </a:r>
          </a:p>
        </p:txBody>
      </p:sp>
      <p:grpSp>
        <p:nvGrpSpPr>
          <p:cNvPr name="Group 22" id="22"/>
          <p:cNvGrpSpPr/>
          <p:nvPr/>
        </p:nvGrpSpPr>
        <p:grpSpPr>
          <a:xfrm rot="0">
            <a:off x="940558" y="8710264"/>
            <a:ext cx="9458370" cy="1360810"/>
            <a:chOff x="0" y="0"/>
            <a:chExt cx="2665256" cy="383460"/>
          </a:xfrm>
        </p:grpSpPr>
        <p:sp>
          <p:nvSpPr>
            <p:cNvPr name="Freeform 23" id="23"/>
            <p:cNvSpPr/>
            <p:nvPr/>
          </p:nvSpPr>
          <p:spPr>
            <a:xfrm flipH="false" flipV="false" rot="0">
              <a:off x="0" y="0"/>
              <a:ext cx="2665256" cy="383460"/>
            </a:xfrm>
            <a:custGeom>
              <a:avLst/>
              <a:gdLst/>
              <a:ahLst/>
              <a:cxnLst/>
              <a:rect r="r" b="b" t="t" l="l"/>
              <a:pathLst>
                <a:path h="383460" w="2665256">
                  <a:moveTo>
                    <a:pt x="41745" y="0"/>
                  </a:moveTo>
                  <a:lnTo>
                    <a:pt x="2623511" y="0"/>
                  </a:lnTo>
                  <a:cubicBezTo>
                    <a:pt x="2646566" y="0"/>
                    <a:pt x="2665256" y="18690"/>
                    <a:pt x="2665256" y="41745"/>
                  </a:cubicBezTo>
                  <a:lnTo>
                    <a:pt x="2665256" y="341715"/>
                  </a:lnTo>
                  <a:cubicBezTo>
                    <a:pt x="2665256" y="352787"/>
                    <a:pt x="2660857" y="363405"/>
                    <a:pt x="2653029" y="371233"/>
                  </a:cubicBezTo>
                  <a:cubicBezTo>
                    <a:pt x="2645200" y="379062"/>
                    <a:pt x="2634582" y="383460"/>
                    <a:pt x="2623511" y="383460"/>
                  </a:cubicBezTo>
                  <a:lnTo>
                    <a:pt x="41745" y="383460"/>
                  </a:lnTo>
                  <a:cubicBezTo>
                    <a:pt x="18690" y="383460"/>
                    <a:pt x="0" y="364770"/>
                    <a:pt x="0" y="341715"/>
                  </a:cubicBezTo>
                  <a:lnTo>
                    <a:pt x="0" y="41745"/>
                  </a:lnTo>
                  <a:cubicBezTo>
                    <a:pt x="0" y="18690"/>
                    <a:pt x="18690" y="0"/>
                    <a:pt x="41745" y="0"/>
                  </a:cubicBezTo>
                  <a:close/>
                </a:path>
              </a:pathLst>
            </a:custGeom>
            <a:solidFill>
              <a:srgbClr val="014A85"/>
            </a:solidFill>
          </p:spPr>
        </p:sp>
        <p:sp>
          <p:nvSpPr>
            <p:cNvPr name="TextBox 24" id="24"/>
            <p:cNvSpPr txBox="true"/>
            <p:nvPr/>
          </p:nvSpPr>
          <p:spPr>
            <a:xfrm>
              <a:off x="0" y="-47625"/>
              <a:ext cx="2665256" cy="431085"/>
            </a:xfrm>
            <a:prstGeom prst="rect">
              <a:avLst/>
            </a:prstGeom>
          </p:spPr>
          <p:txBody>
            <a:bodyPr anchor="ctr" rtlCol="false" tIns="50800" lIns="50800" bIns="50800" rIns="50800"/>
            <a:lstStyle/>
            <a:p>
              <a:pPr algn="ctr">
                <a:lnSpc>
                  <a:spcPts val="3432"/>
                </a:lnSpc>
              </a:pPr>
            </a:p>
          </p:txBody>
        </p:sp>
      </p:grpSp>
      <p:sp>
        <p:nvSpPr>
          <p:cNvPr name="TextBox 25" id="25"/>
          <p:cNvSpPr txBox="true"/>
          <p:nvPr/>
        </p:nvSpPr>
        <p:spPr>
          <a:xfrm rot="0">
            <a:off x="1853996" y="8941837"/>
            <a:ext cx="8573508" cy="912495"/>
          </a:xfrm>
          <a:prstGeom prst="rect">
            <a:avLst/>
          </a:prstGeom>
        </p:spPr>
        <p:txBody>
          <a:bodyPr anchor="t" rtlCol="false" tIns="0" lIns="0" bIns="0" rIns="0">
            <a:spAutoFit/>
          </a:bodyPr>
          <a:lstStyle/>
          <a:p>
            <a:pPr algn="l">
              <a:lnSpc>
                <a:spcPts val="2340"/>
              </a:lnSpc>
            </a:pPr>
            <a:r>
              <a:rPr lang="en-US" sz="2000">
                <a:solidFill>
                  <a:srgbClr val="FFFFFF"/>
                </a:solidFill>
                <a:latin typeface="Poppins"/>
                <a:ea typeface="Poppins"/>
                <a:cs typeface="Poppins"/>
                <a:sym typeface="Poppins"/>
              </a:rPr>
              <a:t>menjatuhkan sanksi administratif atas pelanggaran Pelindungan Data Pribadi yang dilakukan Pengendali Data Pribadi dan/atau Prosesor Data Pribadi;</a:t>
            </a:r>
          </a:p>
        </p:txBody>
      </p:sp>
      <p:sp>
        <p:nvSpPr>
          <p:cNvPr name="AutoShape 26" id="26"/>
          <p:cNvSpPr/>
          <p:nvPr/>
        </p:nvSpPr>
        <p:spPr>
          <a:xfrm>
            <a:off x="5585476" y="8279130"/>
            <a:ext cx="0" cy="462682"/>
          </a:xfrm>
          <a:prstGeom prst="line">
            <a:avLst/>
          </a:prstGeom>
          <a:ln cap="flat" w="57150">
            <a:solidFill>
              <a:srgbClr val="014A85"/>
            </a:solidFill>
            <a:prstDash val="solid"/>
            <a:headEnd type="none" len="sm" w="sm"/>
            <a:tailEnd type="arrow" len="sm" w="med"/>
          </a:ln>
        </p:spPr>
      </p:sp>
      <p:sp>
        <p:nvSpPr>
          <p:cNvPr name="Freeform 27" id="27"/>
          <p:cNvSpPr/>
          <p:nvPr/>
        </p:nvSpPr>
        <p:spPr>
          <a:xfrm flipH="true" flipV="true" rot="0">
            <a:off x="15007041" y="-728158"/>
            <a:ext cx="3477580" cy="3086353"/>
          </a:xfrm>
          <a:custGeom>
            <a:avLst/>
            <a:gdLst/>
            <a:ahLst/>
            <a:cxnLst/>
            <a:rect r="r" b="b" t="t" l="l"/>
            <a:pathLst>
              <a:path h="3086353" w="3477580">
                <a:moveTo>
                  <a:pt x="3477581" y="3086353"/>
                </a:moveTo>
                <a:lnTo>
                  <a:pt x="0" y="3086353"/>
                </a:lnTo>
                <a:lnTo>
                  <a:pt x="0" y="0"/>
                </a:lnTo>
                <a:lnTo>
                  <a:pt x="3477581" y="0"/>
                </a:lnTo>
                <a:lnTo>
                  <a:pt x="3477581" y="3086353"/>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811241" y="2320668"/>
            <a:ext cx="10086767" cy="7644063"/>
            <a:chOff x="0" y="0"/>
            <a:chExt cx="2656597" cy="2013251"/>
          </a:xfrm>
        </p:grpSpPr>
        <p:sp>
          <p:nvSpPr>
            <p:cNvPr name="Freeform 3" id="3"/>
            <p:cNvSpPr/>
            <p:nvPr/>
          </p:nvSpPr>
          <p:spPr>
            <a:xfrm flipH="false" flipV="false" rot="0">
              <a:off x="0" y="0"/>
              <a:ext cx="2656597" cy="2013251"/>
            </a:xfrm>
            <a:custGeom>
              <a:avLst/>
              <a:gdLst/>
              <a:ahLst/>
              <a:cxnLst/>
              <a:rect r="r" b="b" t="t" l="l"/>
              <a:pathLst>
                <a:path h="2013251" w="2656597">
                  <a:moveTo>
                    <a:pt x="39144" y="0"/>
                  </a:moveTo>
                  <a:lnTo>
                    <a:pt x="2617453" y="0"/>
                  </a:lnTo>
                  <a:cubicBezTo>
                    <a:pt x="2627835" y="0"/>
                    <a:pt x="2637791" y="4124"/>
                    <a:pt x="2645132" y="11465"/>
                  </a:cubicBezTo>
                  <a:cubicBezTo>
                    <a:pt x="2652473" y="18806"/>
                    <a:pt x="2656597" y="28762"/>
                    <a:pt x="2656597" y="39144"/>
                  </a:cubicBezTo>
                  <a:lnTo>
                    <a:pt x="2656597" y="1974107"/>
                  </a:lnTo>
                  <a:cubicBezTo>
                    <a:pt x="2656597" y="1995726"/>
                    <a:pt x="2639072" y="2013251"/>
                    <a:pt x="2617453" y="2013251"/>
                  </a:cubicBezTo>
                  <a:lnTo>
                    <a:pt x="39144" y="2013251"/>
                  </a:lnTo>
                  <a:cubicBezTo>
                    <a:pt x="17525" y="2013251"/>
                    <a:pt x="0" y="1995726"/>
                    <a:pt x="0" y="1974107"/>
                  </a:cubicBezTo>
                  <a:lnTo>
                    <a:pt x="0" y="39144"/>
                  </a:lnTo>
                  <a:cubicBezTo>
                    <a:pt x="0" y="17525"/>
                    <a:pt x="17525" y="0"/>
                    <a:pt x="39144" y="0"/>
                  </a:cubicBezTo>
                  <a:close/>
                </a:path>
              </a:pathLst>
            </a:custGeom>
            <a:ln w="38100" cap="rnd">
              <a:solidFill>
                <a:srgbClr val="003962"/>
              </a:solidFill>
              <a:prstDash val="solid"/>
              <a:round/>
            </a:ln>
          </p:spPr>
        </p:sp>
        <p:sp>
          <p:nvSpPr>
            <p:cNvPr name="TextBox 4" id="4"/>
            <p:cNvSpPr txBox="true"/>
            <p:nvPr/>
          </p:nvSpPr>
          <p:spPr>
            <a:xfrm>
              <a:off x="0" y="-47625"/>
              <a:ext cx="2656597" cy="2060876"/>
            </a:xfrm>
            <a:prstGeom prst="rect">
              <a:avLst/>
            </a:prstGeom>
          </p:spPr>
          <p:txBody>
            <a:bodyPr anchor="ctr" rtlCol="false" tIns="50800" lIns="50800" bIns="50800" rIns="50800"/>
            <a:lstStyle/>
            <a:p>
              <a:pPr algn="ctr">
                <a:lnSpc>
                  <a:spcPts val="3432"/>
                </a:lnSpc>
              </a:pPr>
            </a:p>
          </p:txBody>
        </p:sp>
      </p:grpSp>
      <p:grpSp>
        <p:nvGrpSpPr>
          <p:cNvPr name="Group 5" id="5"/>
          <p:cNvGrpSpPr/>
          <p:nvPr/>
        </p:nvGrpSpPr>
        <p:grpSpPr>
          <a:xfrm rot="0">
            <a:off x="490982" y="2320668"/>
            <a:ext cx="7034508" cy="7644063"/>
            <a:chOff x="0" y="0"/>
            <a:chExt cx="1852710" cy="2013251"/>
          </a:xfrm>
        </p:grpSpPr>
        <p:sp>
          <p:nvSpPr>
            <p:cNvPr name="Freeform 6" id="6"/>
            <p:cNvSpPr/>
            <p:nvPr/>
          </p:nvSpPr>
          <p:spPr>
            <a:xfrm flipH="false" flipV="false" rot="0">
              <a:off x="0" y="0"/>
              <a:ext cx="1852710" cy="2013251"/>
            </a:xfrm>
            <a:custGeom>
              <a:avLst/>
              <a:gdLst/>
              <a:ahLst/>
              <a:cxnLst/>
              <a:rect r="r" b="b" t="t" l="l"/>
              <a:pathLst>
                <a:path h="2013251" w="1852710">
                  <a:moveTo>
                    <a:pt x="56129" y="0"/>
                  </a:moveTo>
                  <a:lnTo>
                    <a:pt x="1796581" y="0"/>
                  </a:lnTo>
                  <a:cubicBezTo>
                    <a:pt x="1827580" y="0"/>
                    <a:pt x="1852710" y="25130"/>
                    <a:pt x="1852710" y="56129"/>
                  </a:cubicBezTo>
                  <a:lnTo>
                    <a:pt x="1852710" y="1957122"/>
                  </a:lnTo>
                  <a:cubicBezTo>
                    <a:pt x="1852710" y="1972009"/>
                    <a:pt x="1846796" y="1986285"/>
                    <a:pt x="1836270" y="1996811"/>
                  </a:cubicBezTo>
                  <a:cubicBezTo>
                    <a:pt x="1825744" y="2007338"/>
                    <a:pt x="1811468" y="2013251"/>
                    <a:pt x="1796581" y="2013251"/>
                  </a:cubicBezTo>
                  <a:lnTo>
                    <a:pt x="56129" y="2013251"/>
                  </a:lnTo>
                  <a:cubicBezTo>
                    <a:pt x="25130" y="2013251"/>
                    <a:pt x="0" y="1988121"/>
                    <a:pt x="0" y="1957122"/>
                  </a:cubicBezTo>
                  <a:lnTo>
                    <a:pt x="0" y="56129"/>
                  </a:lnTo>
                  <a:cubicBezTo>
                    <a:pt x="0" y="41242"/>
                    <a:pt x="5914" y="26966"/>
                    <a:pt x="16440" y="16440"/>
                  </a:cubicBezTo>
                  <a:cubicBezTo>
                    <a:pt x="26966" y="5914"/>
                    <a:pt x="41242" y="0"/>
                    <a:pt x="56129" y="0"/>
                  </a:cubicBezTo>
                  <a:close/>
                </a:path>
              </a:pathLst>
            </a:custGeom>
            <a:ln w="38100" cap="rnd">
              <a:solidFill>
                <a:srgbClr val="003962"/>
              </a:solidFill>
              <a:prstDash val="solid"/>
              <a:round/>
            </a:ln>
          </p:spPr>
        </p:sp>
        <p:sp>
          <p:nvSpPr>
            <p:cNvPr name="TextBox 7" id="7"/>
            <p:cNvSpPr txBox="true"/>
            <p:nvPr/>
          </p:nvSpPr>
          <p:spPr>
            <a:xfrm>
              <a:off x="0" y="-47625"/>
              <a:ext cx="1852710" cy="2060876"/>
            </a:xfrm>
            <a:prstGeom prst="rect">
              <a:avLst/>
            </a:prstGeom>
          </p:spPr>
          <p:txBody>
            <a:bodyPr anchor="ctr" rtlCol="false" tIns="50800" lIns="50800" bIns="50800" rIns="50800"/>
            <a:lstStyle/>
            <a:p>
              <a:pPr algn="ctr">
                <a:lnSpc>
                  <a:spcPts val="3432"/>
                </a:lnSpc>
              </a:pPr>
            </a:p>
          </p:txBody>
        </p:sp>
      </p:grpSp>
      <p:grpSp>
        <p:nvGrpSpPr>
          <p:cNvPr name="Group 8" id="8"/>
          <p:cNvGrpSpPr/>
          <p:nvPr/>
        </p:nvGrpSpPr>
        <p:grpSpPr>
          <a:xfrm rot="0">
            <a:off x="2569365" y="2472187"/>
            <a:ext cx="3217603" cy="808234"/>
            <a:chOff x="0" y="0"/>
            <a:chExt cx="847435" cy="212868"/>
          </a:xfrm>
        </p:grpSpPr>
        <p:sp>
          <p:nvSpPr>
            <p:cNvPr name="Freeform 9" id="9"/>
            <p:cNvSpPr/>
            <p:nvPr/>
          </p:nvSpPr>
          <p:spPr>
            <a:xfrm flipH="false" flipV="false" rot="0">
              <a:off x="0" y="0"/>
              <a:ext cx="847435" cy="212868"/>
            </a:xfrm>
            <a:custGeom>
              <a:avLst/>
              <a:gdLst/>
              <a:ahLst/>
              <a:cxnLst/>
              <a:rect r="r" b="b" t="t" l="l"/>
              <a:pathLst>
                <a:path h="212868" w="847435">
                  <a:moveTo>
                    <a:pt x="106434" y="0"/>
                  </a:moveTo>
                  <a:lnTo>
                    <a:pt x="741000" y="0"/>
                  </a:lnTo>
                  <a:cubicBezTo>
                    <a:pt x="769228" y="0"/>
                    <a:pt x="796300" y="11214"/>
                    <a:pt x="816261" y="31174"/>
                  </a:cubicBezTo>
                  <a:cubicBezTo>
                    <a:pt x="836221" y="51134"/>
                    <a:pt x="847435" y="78206"/>
                    <a:pt x="847435" y="106434"/>
                  </a:cubicBezTo>
                  <a:lnTo>
                    <a:pt x="847435" y="106434"/>
                  </a:lnTo>
                  <a:cubicBezTo>
                    <a:pt x="847435" y="134662"/>
                    <a:pt x="836221" y="161734"/>
                    <a:pt x="816261" y="181694"/>
                  </a:cubicBezTo>
                  <a:cubicBezTo>
                    <a:pt x="796300" y="201655"/>
                    <a:pt x="769228" y="212868"/>
                    <a:pt x="741000" y="212868"/>
                  </a:cubicBezTo>
                  <a:lnTo>
                    <a:pt x="106434" y="212868"/>
                  </a:lnTo>
                  <a:cubicBezTo>
                    <a:pt x="78206" y="212868"/>
                    <a:pt x="51134" y="201655"/>
                    <a:pt x="31174" y="181694"/>
                  </a:cubicBezTo>
                  <a:cubicBezTo>
                    <a:pt x="11214" y="161734"/>
                    <a:pt x="0" y="134662"/>
                    <a:pt x="0" y="106434"/>
                  </a:cubicBezTo>
                  <a:lnTo>
                    <a:pt x="0" y="106434"/>
                  </a:lnTo>
                  <a:cubicBezTo>
                    <a:pt x="0" y="78206"/>
                    <a:pt x="11214" y="51134"/>
                    <a:pt x="31174" y="31174"/>
                  </a:cubicBezTo>
                  <a:cubicBezTo>
                    <a:pt x="51134" y="11214"/>
                    <a:pt x="78206" y="0"/>
                    <a:pt x="106434" y="0"/>
                  </a:cubicBezTo>
                  <a:close/>
                </a:path>
              </a:pathLst>
            </a:custGeom>
            <a:solidFill>
              <a:srgbClr val="003962"/>
            </a:solidFill>
          </p:spPr>
        </p:sp>
        <p:sp>
          <p:nvSpPr>
            <p:cNvPr name="TextBox 10" id="10"/>
            <p:cNvSpPr txBox="true"/>
            <p:nvPr/>
          </p:nvSpPr>
          <p:spPr>
            <a:xfrm>
              <a:off x="0" y="-47625"/>
              <a:ext cx="847435" cy="260493"/>
            </a:xfrm>
            <a:prstGeom prst="rect">
              <a:avLst/>
            </a:prstGeom>
          </p:spPr>
          <p:txBody>
            <a:bodyPr anchor="ctr" rtlCol="false" tIns="50800" lIns="50800" bIns="50800" rIns="50800"/>
            <a:lstStyle/>
            <a:p>
              <a:pPr algn="ctr">
                <a:lnSpc>
                  <a:spcPts val="3432"/>
                </a:lnSpc>
              </a:pPr>
            </a:p>
          </p:txBody>
        </p:sp>
      </p:grpSp>
      <p:sp>
        <p:nvSpPr>
          <p:cNvPr name="TextBox 11" id="11"/>
          <p:cNvSpPr txBox="true"/>
          <p:nvPr/>
        </p:nvSpPr>
        <p:spPr>
          <a:xfrm rot="0">
            <a:off x="5143618" y="942975"/>
            <a:ext cx="8000764" cy="762001"/>
          </a:xfrm>
          <a:prstGeom prst="rect">
            <a:avLst/>
          </a:prstGeom>
        </p:spPr>
        <p:txBody>
          <a:bodyPr anchor="t" rtlCol="false" tIns="0" lIns="0" bIns="0" rIns="0">
            <a:spAutoFit/>
          </a:bodyPr>
          <a:lstStyle/>
          <a:p>
            <a:pPr algn="ctr">
              <a:lnSpc>
                <a:spcPts val="6299"/>
              </a:lnSpc>
            </a:pPr>
            <a:r>
              <a:rPr lang="en-US" b="true" sz="4499">
                <a:solidFill>
                  <a:srgbClr val="014A85"/>
                </a:solidFill>
                <a:latin typeface="Glacial Indifference Bold"/>
                <a:ea typeface="Glacial Indifference Bold"/>
                <a:cs typeface="Glacial Indifference Bold"/>
                <a:sym typeface="Glacial Indifference Bold"/>
              </a:rPr>
              <a:t>LARANGAN SANKSI &amp; PIDANA</a:t>
            </a:r>
          </a:p>
        </p:txBody>
      </p:sp>
      <p:sp>
        <p:nvSpPr>
          <p:cNvPr name="TextBox 12" id="12"/>
          <p:cNvSpPr txBox="true"/>
          <p:nvPr/>
        </p:nvSpPr>
        <p:spPr>
          <a:xfrm rot="0">
            <a:off x="13279865" y="2753793"/>
            <a:ext cx="1721445" cy="662926"/>
          </a:xfrm>
          <a:prstGeom prst="rect">
            <a:avLst/>
          </a:prstGeom>
        </p:spPr>
        <p:txBody>
          <a:bodyPr anchor="t" rtlCol="false" tIns="0" lIns="0" bIns="0" rIns="0">
            <a:spAutoFit/>
          </a:bodyPr>
          <a:lstStyle/>
          <a:p>
            <a:pPr algn="ctr">
              <a:lnSpc>
                <a:spcPts val="5460"/>
              </a:lnSpc>
            </a:pPr>
            <a:r>
              <a:rPr lang="en-US" sz="3900" b="true">
                <a:solidFill>
                  <a:srgbClr val="FFFFFF"/>
                </a:solidFill>
                <a:latin typeface="Glacial Indifference Bold"/>
                <a:ea typeface="Glacial Indifference Bold"/>
                <a:cs typeface="Glacial Indifference Bold"/>
                <a:sym typeface="Glacial Indifference Bold"/>
              </a:rPr>
              <a:t>PIDANA</a:t>
            </a:r>
          </a:p>
        </p:txBody>
      </p:sp>
      <p:sp>
        <p:nvSpPr>
          <p:cNvPr name="TextBox 13" id="13"/>
          <p:cNvSpPr txBox="true"/>
          <p:nvPr/>
        </p:nvSpPr>
        <p:spPr>
          <a:xfrm rot="0">
            <a:off x="2712441" y="2544243"/>
            <a:ext cx="3024185" cy="523875"/>
          </a:xfrm>
          <a:prstGeom prst="rect">
            <a:avLst/>
          </a:prstGeom>
        </p:spPr>
        <p:txBody>
          <a:bodyPr anchor="t" rtlCol="false" tIns="0" lIns="0" bIns="0" rIns="0">
            <a:spAutoFit/>
          </a:bodyPr>
          <a:lstStyle/>
          <a:p>
            <a:pPr algn="ctr">
              <a:lnSpc>
                <a:spcPts val="4200"/>
              </a:lnSpc>
            </a:pPr>
            <a:r>
              <a:rPr lang="en-US" b="true" sz="3000">
                <a:solidFill>
                  <a:srgbClr val="FFFFFF"/>
                </a:solidFill>
                <a:latin typeface="Glacial Indifference Bold"/>
                <a:ea typeface="Glacial Indifference Bold"/>
                <a:cs typeface="Glacial Indifference Bold"/>
                <a:sym typeface="Glacial Indifference Bold"/>
              </a:rPr>
              <a:t>LARANGAN</a:t>
            </a:r>
          </a:p>
        </p:txBody>
      </p:sp>
      <p:grpSp>
        <p:nvGrpSpPr>
          <p:cNvPr name="Group 14" id="14"/>
          <p:cNvGrpSpPr/>
          <p:nvPr/>
        </p:nvGrpSpPr>
        <p:grpSpPr>
          <a:xfrm rot="0">
            <a:off x="11245823" y="2445090"/>
            <a:ext cx="3217603" cy="916533"/>
            <a:chOff x="0" y="0"/>
            <a:chExt cx="847435" cy="241391"/>
          </a:xfrm>
        </p:grpSpPr>
        <p:sp>
          <p:nvSpPr>
            <p:cNvPr name="Freeform 15" id="15"/>
            <p:cNvSpPr/>
            <p:nvPr/>
          </p:nvSpPr>
          <p:spPr>
            <a:xfrm flipH="false" flipV="false" rot="0">
              <a:off x="0" y="0"/>
              <a:ext cx="847435" cy="241391"/>
            </a:xfrm>
            <a:custGeom>
              <a:avLst/>
              <a:gdLst/>
              <a:ahLst/>
              <a:cxnLst/>
              <a:rect r="r" b="b" t="t" l="l"/>
              <a:pathLst>
                <a:path h="241391" w="847435">
                  <a:moveTo>
                    <a:pt x="120696" y="0"/>
                  </a:moveTo>
                  <a:lnTo>
                    <a:pt x="726739" y="0"/>
                  </a:lnTo>
                  <a:cubicBezTo>
                    <a:pt x="758749" y="0"/>
                    <a:pt x="789449" y="12716"/>
                    <a:pt x="812084" y="35351"/>
                  </a:cubicBezTo>
                  <a:cubicBezTo>
                    <a:pt x="834718" y="57986"/>
                    <a:pt x="847435" y="88685"/>
                    <a:pt x="847435" y="120696"/>
                  </a:cubicBezTo>
                  <a:lnTo>
                    <a:pt x="847435" y="120696"/>
                  </a:lnTo>
                  <a:cubicBezTo>
                    <a:pt x="847435" y="187354"/>
                    <a:pt x="793397" y="241391"/>
                    <a:pt x="726739" y="241391"/>
                  </a:cubicBezTo>
                  <a:lnTo>
                    <a:pt x="120696" y="241391"/>
                  </a:lnTo>
                  <a:cubicBezTo>
                    <a:pt x="54037" y="241391"/>
                    <a:pt x="0" y="187354"/>
                    <a:pt x="0" y="120696"/>
                  </a:cubicBezTo>
                  <a:lnTo>
                    <a:pt x="0" y="120696"/>
                  </a:lnTo>
                  <a:cubicBezTo>
                    <a:pt x="0" y="54037"/>
                    <a:pt x="54037" y="0"/>
                    <a:pt x="120696" y="0"/>
                  </a:cubicBezTo>
                  <a:close/>
                </a:path>
              </a:pathLst>
            </a:custGeom>
            <a:solidFill>
              <a:srgbClr val="003962"/>
            </a:solidFill>
          </p:spPr>
        </p:sp>
        <p:sp>
          <p:nvSpPr>
            <p:cNvPr name="TextBox 16" id="16"/>
            <p:cNvSpPr txBox="true"/>
            <p:nvPr/>
          </p:nvSpPr>
          <p:spPr>
            <a:xfrm>
              <a:off x="0" y="-47625"/>
              <a:ext cx="847435" cy="289016"/>
            </a:xfrm>
            <a:prstGeom prst="rect">
              <a:avLst/>
            </a:prstGeom>
          </p:spPr>
          <p:txBody>
            <a:bodyPr anchor="ctr" rtlCol="false" tIns="50800" lIns="50800" bIns="50800" rIns="50800"/>
            <a:lstStyle/>
            <a:p>
              <a:pPr algn="ctr">
                <a:lnSpc>
                  <a:spcPts val="3432"/>
                </a:lnSpc>
              </a:pPr>
            </a:p>
          </p:txBody>
        </p:sp>
      </p:grpSp>
      <p:sp>
        <p:nvSpPr>
          <p:cNvPr name="TextBox 17" id="17"/>
          <p:cNvSpPr txBox="true"/>
          <p:nvPr/>
        </p:nvSpPr>
        <p:spPr>
          <a:xfrm rot="0">
            <a:off x="11352057" y="2599481"/>
            <a:ext cx="3024185" cy="523875"/>
          </a:xfrm>
          <a:prstGeom prst="rect">
            <a:avLst/>
          </a:prstGeom>
        </p:spPr>
        <p:txBody>
          <a:bodyPr anchor="t" rtlCol="false" tIns="0" lIns="0" bIns="0" rIns="0">
            <a:spAutoFit/>
          </a:bodyPr>
          <a:lstStyle/>
          <a:p>
            <a:pPr algn="ctr">
              <a:lnSpc>
                <a:spcPts val="4200"/>
              </a:lnSpc>
            </a:pPr>
            <a:r>
              <a:rPr lang="en-US" b="true" sz="3000">
                <a:solidFill>
                  <a:srgbClr val="FFFFFF"/>
                </a:solidFill>
                <a:latin typeface="Glacial Indifference Bold"/>
                <a:ea typeface="Glacial Indifference Bold"/>
                <a:cs typeface="Glacial Indifference Bold"/>
                <a:sym typeface="Glacial Indifference Bold"/>
              </a:rPr>
              <a:t>SANKSI PIDANA</a:t>
            </a:r>
          </a:p>
        </p:txBody>
      </p:sp>
      <p:sp>
        <p:nvSpPr>
          <p:cNvPr name="TextBox 18" id="18"/>
          <p:cNvSpPr txBox="true"/>
          <p:nvPr/>
        </p:nvSpPr>
        <p:spPr>
          <a:xfrm rot="0">
            <a:off x="8133514" y="3448685"/>
            <a:ext cx="2366860" cy="464820"/>
          </a:xfrm>
          <a:prstGeom prst="rect">
            <a:avLst/>
          </a:prstGeom>
        </p:spPr>
        <p:txBody>
          <a:bodyPr anchor="t" rtlCol="false" tIns="0" lIns="0" bIns="0" rIns="0">
            <a:spAutoFit/>
          </a:bodyPr>
          <a:lstStyle/>
          <a:p>
            <a:pPr algn="l">
              <a:lnSpc>
                <a:spcPts val="3780"/>
              </a:lnSpc>
            </a:pPr>
            <a:r>
              <a:rPr lang="en-US" b="true" sz="2700">
                <a:solidFill>
                  <a:srgbClr val="000000"/>
                </a:solidFill>
                <a:latin typeface="Glacial Indifference Bold"/>
                <a:ea typeface="Glacial Indifference Bold"/>
                <a:cs typeface="Glacial Indifference Bold"/>
                <a:sym typeface="Glacial Indifference Bold"/>
              </a:rPr>
              <a:t>PASAL 67 :</a:t>
            </a:r>
          </a:p>
        </p:txBody>
      </p:sp>
      <p:sp>
        <p:nvSpPr>
          <p:cNvPr name="TextBox 19" id="19"/>
          <p:cNvSpPr txBox="true"/>
          <p:nvPr/>
        </p:nvSpPr>
        <p:spPr>
          <a:xfrm rot="0">
            <a:off x="692445" y="4071017"/>
            <a:ext cx="6490844" cy="2358390"/>
          </a:xfrm>
          <a:prstGeom prst="rect">
            <a:avLst/>
          </a:prstGeom>
        </p:spPr>
        <p:txBody>
          <a:bodyPr anchor="t" rtlCol="false" tIns="0" lIns="0" bIns="0" rIns="0">
            <a:spAutoFit/>
          </a:bodyPr>
          <a:lstStyle/>
          <a:p>
            <a:pPr algn="just" marL="388618" indent="-194309" lvl="1">
              <a:lnSpc>
                <a:spcPts val="2339"/>
              </a:lnSpc>
              <a:buAutoNum type="arabicPeriod" startAt="1"/>
            </a:pPr>
            <a:r>
              <a:rPr lang="en-US" sz="1799">
                <a:solidFill>
                  <a:srgbClr val="000000"/>
                </a:solidFill>
                <a:latin typeface="Glacial Indifference"/>
                <a:ea typeface="Glacial Indifference"/>
                <a:cs typeface="Glacial Indifference"/>
                <a:sym typeface="Glacial Indifference"/>
              </a:rPr>
              <a:t>Setiap orang dilarang secara melawan hukum memperoleh atau mengumpulkan data pribadi yang bukan miliknya dengan maksud untuk menguntungkan diri sendiri atau orang lain yang dapat mengakibatkan kerugian subjek data pribadi.</a:t>
            </a:r>
          </a:p>
          <a:p>
            <a:pPr algn="just" marL="388618" indent="-194309" lvl="1">
              <a:lnSpc>
                <a:spcPts val="2339"/>
              </a:lnSpc>
              <a:buAutoNum type="arabicPeriod" startAt="1"/>
            </a:pPr>
            <a:r>
              <a:rPr lang="en-US" sz="1799">
                <a:solidFill>
                  <a:srgbClr val="000000"/>
                </a:solidFill>
                <a:latin typeface="Glacial Indifference"/>
                <a:ea typeface="Glacial Indifference"/>
                <a:cs typeface="Glacial Indifference"/>
                <a:sym typeface="Glacial Indifference"/>
              </a:rPr>
              <a:t>Setiap orang dilarang secara melawan hukum mengungkapkan data pribadi yang bukan miliknya.</a:t>
            </a:r>
          </a:p>
          <a:p>
            <a:pPr algn="just" marL="388618" indent="-194309" lvl="1">
              <a:lnSpc>
                <a:spcPts val="2339"/>
              </a:lnSpc>
              <a:buAutoNum type="arabicPeriod" startAt="1"/>
            </a:pPr>
            <a:r>
              <a:rPr lang="en-US" sz="1799">
                <a:solidFill>
                  <a:srgbClr val="000000"/>
                </a:solidFill>
                <a:latin typeface="Glacial Indifference"/>
                <a:ea typeface="Glacial Indifference"/>
                <a:cs typeface="Glacial Indifference"/>
                <a:sym typeface="Glacial Indifference"/>
              </a:rPr>
              <a:t>Setiap orang dilarang secara melawan hukum menggunakan data pribadi yang bukan miliknya.</a:t>
            </a:r>
          </a:p>
        </p:txBody>
      </p:sp>
      <p:sp>
        <p:nvSpPr>
          <p:cNvPr name="TextBox 20" id="20"/>
          <p:cNvSpPr txBox="true"/>
          <p:nvPr/>
        </p:nvSpPr>
        <p:spPr>
          <a:xfrm rot="0">
            <a:off x="873420" y="3491897"/>
            <a:ext cx="1755811" cy="464820"/>
          </a:xfrm>
          <a:prstGeom prst="rect">
            <a:avLst/>
          </a:prstGeom>
        </p:spPr>
        <p:txBody>
          <a:bodyPr anchor="t" rtlCol="false" tIns="0" lIns="0" bIns="0" rIns="0">
            <a:spAutoFit/>
          </a:bodyPr>
          <a:lstStyle/>
          <a:p>
            <a:pPr algn="l">
              <a:lnSpc>
                <a:spcPts val="3780"/>
              </a:lnSpc>
            </a:pPr>
            <a:r>
              <a:rPr lang="en-US" b="true" sz="2700">
                <a:solidFill>
                  <a:srgbClr val="000000"/>
                </a:solidFill>
                <a:latin typeface="Glacial Indifference Bold"/>
                <a:ea typeface="Glacial Indifference Bold"/>
                <a:cs typeface="Glacial Indifference Bold"/>
                <a:sym typeface="Glacial Indifference Bold"/>
              </a:rPr>
              <a:t>PASAL 65 :</a:t>
            </a:r>
          </a:p>
        </p:txBody>
      </p:sp>
      <p:sp>
        <p:nvSpPr>
          <p:cNvPr name="TextBox 21" id="21"/>
          <p:cNvSpPr txBox="true"/>
          <p:nvPr/>
        </p:nvSpPr>
        <p:spPr>
          <a:xfrm rot="0">
            <a:off x="8133514" y="6737921"/>
            <a:ext cx="2366860" cy="464820"/>
          </a:xfrm>
          <a:prstGeom prst="rect">
            <a:avLst/>
          </a:prstGeom>
        </p:spPr>
        <p:txBody>
          <a:bodyPr anchor="t" rtlCol="false" tIns="0" lIns="0" bIns="0" rIns="0">
            <a:spAutoFit/>
          </a:bodyPr>
          <a:lstStyle/>
          <a:p>
            <a:pPr algn="l">
              <a:lnSpc>
                <a:spcPts val="3780"/>
              </a:lnSpc>
            </a:pPr>
            <a:r>
              <a:rPr lang="en-US" b="true" sz="2700">
                <a:solidFill>
                  <a:srgbClr val="000000"/>
                </a:solidFill>
                <a:latin typeface="Glacial Indifference Bold"/>
                <a:ea typeface="Glacial Indifference Bold"/>
                <a:cs typeface="Glacial Indifference Bold"/>
                <a:sym typeface="Glacial Indifference Bold"/>
              </a:rPr>
              <a:t>PASAL 68 :</a:t>
            </a:r>
          </a:p>
        </p:txBody>
      </p:sp>
      <p:sp>
        <p:nvSpPr>
          <p:cNvPr name="TextBox 22" id="22"/>
          <p:cNvSpPr txBox="true"/>
          <p:nvPr/>
        </p:nvSpPr>
        <p:spPr>
          <a:xfrm rot="0">
            <a:off x="8153452" y="8279065"/>
            <a:ext cx="2366860" cy="464820"/>
          </a:xfrm>
          <a:prstGeom prst="rect">
            <a:avLst/>
          </a:prstGeom>
        </p:spPr>
        <p:txBody>
          <a:bodyPr anchor="t" rtlCol="false" tIns="0" lIns="0" bIns="0" rIns="0">
            <a:spAutoFit/>
          </a:bodyPr>
          <a:lstStyle/>
          <a:p>
            <a:pPr algn="l">
              <a:lnSpc>
                <a:spcPts val="3780"/>
              </a:lnSpc>
            </a:pPr>
            <a:r>
              <a:rPr lang="en-US" b="true" sz="2700">
                <a:solidFill>
                  <a:srgbClr val="000000"/>
                </a:solidFill>
                <a:latin typeface="Glacial Indifference Bold"/>
                <a:ea typeface="Glacial Indifference Bold"/>
                <a:cs typeface="Glacial Indifference Bold"/>
                <a:sym typeface="Glacial Indifference Bold"/>
              </a:rPr>
              <a:t>PASAL 69 :</a:t>
            </a:r>
          </a:p>
        </p:txBody>
      </p:sp>
      <p:sp>
        <p:nvSpPr>
          <p:cNvPr name="TextBox 23" id="23"/>
          <p:cNvSpPr txBox="true"/>
          <p:nvPr/>
        </p:nvSpPr>
        <p:spPr>
          <a:xfrm rot="0">
            <a:off x="873420" y="6708140"/>
            <a:ext cx="1755811" cy="464820"/>
          </a:xfrm>
          <a:prstGeom prst="rect">
            <a:avLst/>
          </a:prstGeom>
        </p:spPr>
        <p:txBody>
          <a:bodyPr anchor="t" rtlCol="false" tIns="0" lIns="0" bIns="0" rIns="0">
            <a:spAutoFit/>
          </a:bodyPr>
          <a:lstStyle/>
          <a:p>
            <a:pPr algn="l">
              <a:lnSpc>
                <a:spcPts val="3780"/>
              </a:lnSpc>
            </a:pPr>
            <a:r>
              <a:rPr lang="en-US" b="true" sz="2700">
                <a:solidFill>
                  <a:srgbClr val="000000"/>
                </a:solidFill>
                <a:latin typeface="Glacial Indifference Bold"/>
                <a:ea typeface="Glacial Indifference Bold"/>
                <a:cs typeface="Glacial Indifference Bold"/>
                <a:sym typeface="Glacial Indifference Bold"/>
              </a:rPr>
              <a:t>PASAL 66 :</a:t>
            </a:r>
          </a:p>
        </p:txBody>
      </p:sp>
      <p:sp>
        <p:nvSpPr>
          <p:cNvPr name="TextBox 24" id="24"/>
          <p:cNvSpPr txBox="true"/>
          <p:nvPr/>
        </p:nvSpPr>
        <p:spPr>
          <a:xfrm rot="0">
            <a:off x="8133514" y="7240840"/>
            <a:ext cx="9327607" cy="1027430"/>
          </a:xfrm>
          <a:prstGeom prst="rect">
            <a:avLst/>
          </a:prstGeom>
        </p:spPr>
        <p:txBody>
          <a:bodyPr anchor="t" rtlCol="false" tIns="0" lIns="0" bIns="0" rIns="0">
            <a:spAutoFit/>
          </a:bodyPr>
          <a:lstStyle/>
          <a:p>
            <a:pPr algn="just" marL="345439" indent="-172720" lvl="1">
              <a:lnSpc>
                <a:spcPts val="2079"/>
              </a:lnSpc>
              <a:buFont typeface="Arial"/>
              <a:buChar char="•"/>
            </a:pPr>
            <a:r>
              <a:rPr lang="en-US" sz="1599">
                <a:solidFill>
                  <a:srgbClr val="000000"/>
                </a:solidFill>
                <a:latin typeface="Glacial Indifference"/>
                <a:ea typeface="Glacial Indifference"/>
                <a:cs typeface="Glacial Indifference"/>
                <a:sym typeface="Glacial Indifference"/>
              </a:rPr>
              <a:t>Setiap Orang yang dengan sengaja membuat Data Pribadi palsu atau memalsukan Data Pribadi dengan maksud untuk menguntungkan din sendiri atau orang lain yang dapat mengakibatkan kerugian bagi orang lain sebagaimana dimaksud dalam Pasal 66 dipidana dengan pidana p</a:t>
            </a:r>
            <a:r>
              <a:rPr lang="en-US" sz="1599">
                <a:solidFill>
                  <a:srgbClr val="000000"/>
                </a:solidFill>
                <a:latin typeface="Glacial Indifference"/>
                <a:ea typeface="Glacial Indifference"/>
                <a:cs typeface="Glacial Indifference"/>
                <a:sym typeface="Glacial Indifference"/>
              </a:rPr>
              <a:t>en</a:t>
            </a:r>
            <a:r>
              <a:rPr lang="en-US" sz="1599">
                <a:solidFill>
                  <a:srgbClr val="000000"/>
                </a:solidFill>
                <a:latin typeface="Glacial Indifference"/>
                <a:ea typeface="Glacial Indifference"/>
                <a:cs typeface="Glacial Indifference"/>
                <a:sym typeface="Glacial Indifference"/>
              </a:rPr>
              <a:t>jara paling lama 6 (enam) tahun dan/atau pidana denda paling banyak Rp6.000.000.000,00 (enam miliar rupiah).</a:t>
            </a:r>
          </a:p>
        </p:txBody>
      </p:sp>
      <p:sp>
        <p:nvSpPr>
          <p:cNvPr name="TextBox 25" id="25"/>
          <p:cNvSpPr txBox="true"/>
          <p:nvPr/>
        </p:nvSpPr>
        <p:spPr>
          <a:xfrm rot="0">
            <a:off x="8133514" y="3951605"/>
            <a:ext cx="9327607" cy="2827655"/>
          </a:xfrm>
          <a:prstGeom prst="rect">
            <a:avLst/>
          </a:prstGeom>
        </p:spPr>
        <p:txBody>
          <a:bodyPr anchor="t" rtlCol="false" tIns="0" lIns="0" bIns="0" rIns="0">
            <a:spAutoFit/>
          </a:bodyPr>
          <a:lstStyle/>
          <a:p>
            <a:pPr algn="just" marL="345439" indent="-172720" lvl="1">
              <a:lnSpc>
                <a:spcPts val="2079"/>
              </a:lnSpc>
              <a:buAutoNum type="arabicPeriod" startAt="1"/>
            </a:pPr>
            <a:r>
              <a:rPr lang="en-US" sz="1599">
                <a:solidFill>
                  <a:srgbClr val="000000"/>
                </a:solidFill>
                <a:latin typeface="Glacial Indifference"/>
                <a:ea typeface="Glacial Indifference"/>
                <a:cs typeface="Glacial Indifference"/>
                <a:sym typeface="Glacial Indifference"/>
              </a:rPr>
              <a:t> Setiap Orang yang dengan sengaja dan melawan hukummemperoleh atau mengumpulkan Data Pribadi yangbukan mililoeya dengan maksud untuk menguntungkandiri sendiri atau orang lain yang dapat mengakibatkankerugian Subjek Data Pribadi sebagaimana dimaksuddalam Pasal 65 ayat (1) dipidana dengan pidana p</a:t>
            </a:r>
            <a:r>
              <a:rPr lang="en-US" sz="1599">
                <a:solidFill>
                  <a:srgbClr val="000000"/>
                </a:solidFill>
                <a:latin typeface="Glacial Indifference"/>
                <a:ea typeface="Glacial Indifference"/>
                <a:cs typeface="Glacial Indifference"/>
                <a:sym typeface="Glacial Indifference"/>
              </a:rPr>
              <a:t>en</a:t>
            </a:r>
            <a:r>
              <a:rPr lang="en-US" sz="1599">
                <a:solidFill>
                  <a:srgbClr val="000000"/>
                </a:solidFill>
                <a:latin typeface="Glacial Indifference"/>
                <a:ea typeface="Glacial Indifference"/>
                <a:cs typeface="Glacial Indifference"/>
                <a:sym typeface="Glacial Indifference"/>
              </a:rPr>
              <a:t>jarapaling lama 5 (lima) tahun dan/atau pidana dendapaling banyak Rp5.000.000.000,00 (lima miliar rupiah).</a:t>
            </a:r>
          </a:p>
          <a:p>
            <a:pPr algn="just" marL="345439" indent="-172720" lvl="1">
              <a:lnSpc>
                <a:spcPts val="2079"/>
              </a:lnSpc>
              <a:buAutoNum type="arabicPeriod" startAt="1"/>
            </a:pPr>
            <a:r>
              <a:rPr lang="en-US" sz="1599">
                <a:solidFill>
                  <a:srgbClr val="000000"/>
                </a:solidFill>
                <a:latin typeface="Glacial Indifference"/>
                <a:ea typeface="Glacial Indifference"/>
                <a:cs typeface="Glacial Indifference"/>
                <a:sym typeface="Glacial Indifference"/>
              </a:rPr>
              <a:t> Setiap orang yang dengan sengaja dan melawan hukum mengunglapkan Data Pribadi yang bukan miliknya sebagaimana dimaksud dalam Pasal 65 ayat (2) dipidana dengan pidana penjara paling lama 4 (empat) tahun dan/atau pidana denda paling banyak Rp 4.000.000.000,00 (empat miliar rupiah).</a:t>
            </a:r>
          </a:p>
          <a:p>
            <a:pPr algn="just" marL="345439" indent="-172720" lvl="1">
              <a:lnSpc>
                <a:spcPts val="2079"/>
              </a:lnSpc>
              <a:spcBef>
                <a:spcPct val="0"/>
              </a:spcBef>
              <a:buAutoNum type="arabicPeriod" startAt="1"/>
            </a:pPr>
            <a:r>
              <a:rPr lang="en-US" sz="1599">
                <a:solidFill>
                  <a:srgbClr val="000000"/>
                </a:solidFill>
                <a:latin typeface="Glacial Indifference"/>
                <a:ea typeface="Glacial Indifference"/>
                <a:cs typeface="Glacial Indifference"/>
                <a:sym typeface="Glacial Indifference"/>
              </a:rPr>
              <a:t> Setiap Orang yang dengan senqaja dan melawan hukummenggunakan Data Pribadi yang bukan miliknyasebagaimana dimaksud dalam Pasal 65 ayat (3) dipidanadengan pidana penjara paling lama 5 (lima) tahundan/atau pidana denda paling banyakRp5.000.000.000,00 (lima miliar rupiah).</a:t>
            </a:r>
          </a:p>
        </p:txBody>
      </p:sp>
      <p:sp>
        <p:nvSpPr>
          <p:cNvPr name="TextBox 26" id="26"/>
          <p:cNvSpPr txBox="true"/>
          <p:nvPr/>
        </p:nvSpPr>
        <p:spPr>
          <a:xfrm rot="0">
            <a:off x="8153452" y="8829610"/>
            <a:ext cx="9307670" cy="826135"/>
          </a:xfrm>
          <a:prstGeom prst="rect">
            <a:avLst/>
          </a:prstGeom>
        </p:spPr>
        <p:txBody>
          <a:bodyPr anchor="t" rtlCol="false" tIns="0" lIns="0" bIns="0" rIns="0">
            <a:spAutoFit/>
          </a:bodyPr>
          <a:lstStyle/>
          <a:p>
            <a:pPr algn="just" marL="367029" indent="-183514" lvl="1">
              <a:lnSpc>
                <a:spcPts val="2209"/>
              </a:lnSpc>
              <a:buFont typeface="Arial"/>
              <a:buChar char="•"/>
            </a:pPr>
            <a:r>
              <a:rPr lang="en-US" sz="1699">
                <a:solidFill>
                  <a:srgbClr val="000000"/>
                </a:solidFill>
                <a:latin typeface="Glacial Indifference"/>
                <a:ea typeface="Glacial Indifference"/>
                <a:cs typeface="Glacial Indifference"/>
                <a:sym typeface="Glacial Indifference"/>
              </a:rPr>
              <a:t>Selain dijatuhi pidana sebagaimana dimaksud dalam Pasal 67 dan Pasal 68 juga dapat dijatuhi pidana tambahan b</a:t>
            </a:r>
            <a:r>
              <a:rPr lang="en-US" sz="1699">
                <a:solidFill>
                  <a:srgbClr val="000000"/>
                </a:solidFill>
                <a:latin typeface="Glacial Indifference"/>
                <a:ea typeface="Glacial Indifference"/>
                <a:cs typeface="Glacial Indifference"/>
                <a:sym typeface="Glacial Indifference"/>
              </a:rPr>
              <a:t>e</a:t>
            </a:r>
            <a:r>
              <a:rPr lang="en-US" sz="1699">
                <a:solidFill>
                  <a:srgbClr val="000000"/>
                </a:solidFill>
                <a:latin typeface="Glacial Indifference"/>
                <a:ea typeface="Glacial Indifference"/>
                <a:cs typeface="Glacial Indifference"/>
                <a:sym typeface="Glacial Indifference"/>
              </a:rPr>
              <a:t>rupa perampasan keuntungan dan/atau harta kekayaan yang diperoleh atau hasil dari tindak pidana dan pembayaran ganti kerugian.</a:t>
            </a:r>
          </a:p>
        </p:txBody>
      </p:sp>
      <p:sp>
        <p:nvSpPr>
          <p:cNvPr name="TextBox 27" id="27"/>
          <p:cNvSpPr txBox="true"/>
          <p:nvPr/>
        </p:nvSpPr>
        <p:spPr>
          <a:xfrm rot="0">
            <a:off x="692445" y="7287260"/>
            <a:ext cx="6490844" cy="1177290"/>
          </a:xfrm>
          <a:prstGeom prst="rect">
            <a:avLst/>
          </a:prstGeom>
        </p:spPr>
        <p:txBody>
          <a:bodyPr anchor="t" rtlCol="false" tIns="0" lIns="0" bIns="0" rIns="0">
            <a:spAutoFit/>
          </a:bodyPr>
          <a:lstStyle/>
          <a:p>
            <a:pPr algn="just" marL="388618" indent="-194309" lvl="1">
              <a:lnSpc>
                <a:spcPts val="2339"/>
              </a:lnSpc>
              <a:spcBef>
                <a:spcPct val="0"/>
              </a:spcBef>
              <a:buFont typeface="Arial"/>
              <a:buChar char="•"/>
            </a:pPr>
            <a:r>
              <a:rPr lang="en-US" sz="1799">
                <a:solidFill>
                  <a:srgbClr val="000000"/>
                </a:solidFill>
                <a:latin typeface="Glacial Indifference"/>
                <a:ea typeface="Glacial Indifference"/>
                <a:cs typeface="Glacial Indifference"/>
                <a:sym typeface="Glacial Indifference"/>
              </a:rPr>
              <a:t>Setiap orang dilarang membuat data pribadi palsu atau memalsukan Data Pribadi dengan maksud untuk menguntungkan din sendiri atau orang lain yang dapat mengakibatkan kerugian bagi orang lain.</a:t>
            </a:r>
          </a:p>
        </p:txBody>
      </p:sp>
      <p:sp>
        <p:nvSpPr>
          <p:cNvPr name="Freeform 28" id="28"/>
          <p:cNvSpPr/>
          <p:nvPr/>
        </p:nvSpPr>
        <p:spPr>
          <a:xfrm flipH="true" flipV="true" rot="0">
            <a:off x="14800929" y="0"/>
            <a:ext cx="3477580" cy="3086353"/>
          </a:xfrm>
          <a:custGeom>
            <a:avLst/>
            <a:gdLst/>
            <a:ahLst/>
            <a:cxnLst/>
            <a:rect r="r" b="b" t="t" l="l"/>
            <a:pathLst>
              <a:path h="3086353" w="3477580">
                <a:moveTo>
                  <a:pt x="3477581" y="3086353"/>
                </a:moveTo>
                <a:lnTo>
                  <a:pt x="0" y="3086353"/>
                </a:lnTo>
                <a:lnTo>
                  <a:pt x="0" y="0"/>
                </a:lnTo>
                <a:lnTo>
                  <a:pt x="3477581" y="0"/>
                </a:lnTo>
                <a:lnTo>
                  <a:pt x="3477581" y="3086353"/>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37512" y="1543176"/>
            <a:ext cx="4700195" cy="6550945"/>
            <a:chOff x="0" y="0"/>
            <a:chExt cx="728183" cy="1014913"/>
          </a:xfrm>
        </p:grpSpPr>
        <p:sp>
          <p:nvSpPr>
            <p:cNvPr name="Freeform 3" id="3"/>
            <p:cNvSpPr/>
            <p:nvPr/>
          </p:nvSpPr>
          <p:spPr>
            <a:xfrm flipH="false" flipV="false" rot="0">
              <a:off x="0" y="0"/>
              <a:ext cx="728183" cy="1014913"/>
            </a:xfrm>
            <a:custGeom>
              <a:avLst/>
              <a:gdLst/>
              <a:ahLst/>
              <a:cxnLst/>
              <a:rect r="r" b="b" t="t" l="l"/>
              <a:pathLst>
                <a:path h="1014913" w="728183">
                  <a:moveTo>
                    <a:pt x="49414" y="0"/>
                  </a:moveTo>
                  <a:lnTo>
                    <a:pt x="678769" y="0"/>
                  </a:lnTo>
                  <a:cubicBezTo>
                    <a:pt x="706060" y="0"/>
                    <a:pt x="728183" y="22124"/>
                    <a:pt x="728183" y="49414"/>
                  </a:cubicBezTo>
                  <a:lnTo>
                    <a:pt x="728183" y="965498"/>
                  </a:lnTo>
                  <a:cubicBezTo>
                    <a:pt x="728183" y="992789"/>
                    <a:pt x="706060" y="1014913"/>
                    <a:pt x="678769" y="1014913"/>
                  </a:cubicBezTo>
                  <a:lnTo>
                    <a:pt x="49414" y="1014913"/>
                  </a:lnTo>
                  <a:cubicBezTo>
                    <a:pt x="22124" y="1014913"/>
                    <a:pt x="0" y="992789"/>
                    <a:pt x="0" y="965498"/>
                  </a:cubicBezTo>
                  <a:lnTo>
                    <a:pt x="0" y="49414"/>
                  </a:lnTo>
                  <a:cubicBezTo>
                    <a:pt x="0" y="22124"/>
                    <a:pt x="22124" y="0"/>
                    <a:pt x="49414" y="0"/>
                  </a:cubicBezTo>
                  <a:close/>
                </a:path>
              </a:pathLst>
            </a:custGeom>
            <a:blipFill>
              <a:blip r:embed="rId2"/>
              <a:stretch>
                <a:fillRect l="-39343" t="0" r="-69459" b="0"/>
              </a:stretch>
            </a:blipFill>
          </p:spPr>
        </p:sp>
      </p:grpSp>
      <p:sp>
        <p:nvSpPr>
          <p:cNvPr name="TextBox 4" id="4"/>
          <p:cNvSpPr txBox="true"/>
          <p:nvPr/>
        </p:nvSpPr>
        <p:spPr>
          <a:xfrm rot="0">
            <a:off x="6644682" y="2714625"/>
            <a:ext cx="11188315" cy="4791075"/>
          </a:xfrm>
          <a:prstGeom prst="rect">
            <a:avLst/>
          </a:prstGeom>
        </p:spPr>
        <p:txBody>
          <a:bodyPr anchor="t" rtlCol="false" tIns="0" lIns="0" bIns="0" rIns="0">
            <a:spAutoFit/>
          </a:bodyPr>
          <a:lstStyle/>
          <a:p>
            <a:pPr algn="l" marL="647700" indent="-323850" lvl="1">
              <a:lnSpc>
                <a:spcPts val="4200"/>
              </a:lnSpc>
              <a:buAutoNum type="arabicPeriod" startAt="1"/>
            </a:pPr>
            <a:r>
              <a:rPr lang="en-US" b="true" sz="3000">
                <a:solidFill>
                  <a:srgbClr val="000000"/>
                </a:solidFill>
                <a:latin typeface="Glacial Indifference Bold"/>
                <a:ea typeface="Glacial Indifference Bold"/>
                <a:cs typeface="Glacial Indifference Bold"/>
                <a:sym typeface="Glacial Indifference Bold"/>
              </a:rPr>
              <a:t>JENIS DATA PRIBADI</a:t>
            </a:r>
          </a:p>
          <a:p>
            <a:pPr algn="l" marL="647700" indent="-323850" lvl="1">
              <a:lnSpc>
                <a:spcPts val="4200"/>
              </a:lnSpc>
              <a:buAutoNum type="arabicPeriod" startAt="1"/>
            </a:pPr>
            <a:r>
              <a:rPr lang="en-US" b="true" sz="3000">
                <a:solidFill>
                  <a:srgbClr val="000000"/>
                </a:solidFill>
                <a:latin typeface="Glacial Indifference Bold"/>
                <a:ea typeface="Glacial Indifference Bold"/>
                <a:cs typeface="Glacial Indifference Bold"/>
                <a:sym typeface="Glacial Indifference Bold"/>
              </a:rPr>
              <a:t>HAK PEMILIK DATA PRIBADI</a:t>
            </a:r>
          </a:p>
          <a:p>
            <a:pPr algn="l" marL="647700" indent="-323850" lvl="1">
              <a:lnSpc>
                <a:spcPts val="4200"/>
              </a:lnSpc>
              <a:buAutoNum type="arabicPeriod" startAt="1"/>
            </a:pPr>
            <a:r>
              <a:rPr lang="en-US" b="true" sz="3000">
                <a:solidFill>
                  <a:srgbClr val="000000"/>
                </a:solidFill>
                <a:latin typeface="Glacial Indifference Bold"/>
                <a:ea typeface="Glacial Indifference Bold"/>
                <a:cs typeface="Glacial Indifference Bold"/>
                <a:sym typeface="Glacial Indifference Bold"/>
              </a:rPr>
              <a:t>PENGECUALIAN TERHADAP DATA PRIBADI</a:t>
            </a:r>
          </a:p>
          <a:p>
            <a:pPr algn="l" marL="647700" indent="-323850" lvl="1">
              <a:lnSpc>
                <a:spcPts val="4200"/>
              </a:lnSpc>
              <a:buAutoNum type="arabicPeriod" startAt="1"/>
            </a:pPr>
            <a:r>
              <a:rPr lang="en-US" b="true" sz="3000">
                <a:solidFill>
                  <a:srgbClr val="000000"/>
                </a:solidFill>
                <a:latin typeface="Glacial Indifference Bold"/>
                <a:ea typeface="Glacial Indifference Bold"/>
                <a:cs typeface="Glacial Indifference Bold"/>
                <a:sym typeface="Glacial Indifference Bold"/>
              </a:rPr>
              <a:t>PEMROSESAN DATA PRIBADI</a:t>
            </a:r>
          </a:p>
          <a:p>
            <a:pPr algn="l" marL="647700" indent="-323850" lvl="1">
              <a:lnSpc>
                <a:spcPts val="4200"/>
              </a:lnSpc>
              <a:buAutoNum type="arabicPeriod" startAt="1"/>
            </a:pPr>
            <a:r>
              <a:rPr lang="en-US" b="true" sz="3000">
                <a:solidFill>
                  <a:srgbClr val="000000"/>
                </a:solidFill>
                <a:latin typeface="Glacial Indifference Bold"/>
                <a:ea typeface="Glacial Indifference Bold"/>
                <a:cs typeface="Glacial Indifference Bold"/>
                <a:sym typeface="Glacial Indifference Bold"/>
              </a:rPr>
              <a:t>TRANSFER DATA PRIBADI</a:t>
            </a:r>
          </a:p>
          <a:p>
            <a:pPr algn="l" marL="647700" indent="-323850" lvl="1">
              <a:lnSpc>
                <a:spcPts val="4200"/>
              </a:lnSpc>
              <a:buAutoNum type="arabicPeriod" startAt="1"/>
            </a:pPr>
            <a:r>
              <a:rPr lang="en-US" b="true" sz="3000">
                <a:solidFill>
                  <a:srgbClr val="000000"/>
                </a:solidFill>
                <a:latin typeface="Glacial Indifference Bold"/>
                <a:ea typeface="Glacial Indifference Bold"/>
                <a:cs typeface="Glacial Indifference Bold"/>
                <a:sym typeface="Glacial Indifference Bold"/>
              </a:rPr>
              <a:t>PENGENDALI DAN PROSESOR DATA PRIBADI</a:t>
            </a:r>
          </a:p>
          <a:p>
            <a:pPr algn="l" marL="647700" indent="-323850" lvl="1">
              <a:lnSpc>
                <a:spcPts val="4200"/>
              </a:lnSpc>
              <a:buAutoNum type="arabicPeriod" startAt="1"/>
            </a:pPr>
            <a:r>
              <a:rPr lang="en-US" b="true" sz="3000">
                <a:solidFill>
                  <a:srgbClr val="000000"/>
                </a:solidFill>
                <a:latin typeface="Glacial Indifference Bold"/>
                <a:ea typeface="Glacial Indifference Bold"/>
                <a:cs typeface="Glacial Indifference Bold"/>
                <a:sym typeface="Glacial Indifference Bold"/>
              </a:rPr>
              <a:t>PEDOMAN PERILAKU PENGENDALI DATA PRIBADI </a:t>
            </a:r>
          </a:p>
          <a:p>
            <a:pPr algn="l" marL="647700" indent="-323850" lvl="1">
              <a:lnSpc>
                <a:spcPts val="4200"/>
              </a:lnSpc>
              <a:buAutoNum type="arabicPeriod" startAt="1"/>
            </a:pPr>
            <a:r>
              <a:rPr lang="en-US" b="true" sz="3000">
                <a:solidFill>
                  <a:srgbClr val="000000"/>
                </a:solidFill>
                <a:latin typeface="Glacial Indifference Bold"/>
                <a:ea typeface="Glacial Indifference Bold"/>
                <a:cs typeface="Glacial Indifference Bold"/>
                <a:sym typeface="Glacial Indifference Bold"/>
              </a:rPr>
              <a:t>SANKSI ADMINISTRATIF</a:t>
            </a:r>
          </a:p>
          <a:p>
            <a:pPr algn="l" marL="647700" indent="-323850" lvl="1">
              <a:lnSpc>
                <a:spcPts val="4200"/>
              </a:lnSpc>
              <a:buAutoNum type="arabicPeriod" startAt="1"/>
            </a:pPr>
            <a:r>
              <a:rPr lang="en-US" b="true" sz="3000">
                <a:solidFill>
                  <a:srgbClr val="000000"/>
                </a:solidFill>
                <a:latin typeface="Glacial Indifference Bold"/>
                <a:ea typeface="Glacial Indifference Bold"/>
                <a:cs typeface="Glacial Indifference Bold"/>
                <a:sym typeface="Glacial Indifference Bold"/>
              </a:rPr>
              <a:t>LARANGAN &amp; SANKSI PIDANA</a:t>
            </a:r>
          </a:p>
        </p:txBody>
      </p:sp>
      <p:sp>
        <p:nvSpPr>
          <p:cNvPr name="Freeform 5" id="5"/>
          <p:cNvSpPr/>
          <p:nvPr/>
        </p:nvSpPr>
        <p:spPr>
          <a:xfrm flipH="true" flipV="true" rot="0">
            <a:off x="14800929" y="0"/>
            <a:ext cx="3477580" cy="3086353"/>
          </a:xfrm>
          <a:custGeom>
            <a:avLst/>
            <a:gdLst/>
            <a:ahLst/>
            <a:cxnLst/>
            <a:rect r="r" b="b" t="t" l="l"/>
            <a:pathLst>
              <a:path h="3086353" w="3477580">
                <a:moveTo>
                  <a:pt x="3477581" y="3086353"/>
                </a:moveTo>
                <a:lnTo>
                  <a:pt x="0" y="3086353"/>
                </a:lnTo>
                <a:lnTo>
                  <a:pt x="0" y="0"/>
                </a:lnTo>
                <a:lnTo>
                  <a:pt x="3477581" y="0"/>
                </a:lnTo>
                <a:lnTo>
                  <a:pt x="3477581" y="3086353"/>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358744" y="3019678"/>
            <a:ext cx="9426611" cy="3724015"/>
          </a:xfrm>
          <a:prstGeom prst="rect">
            <a:avLst/>
          </a:prstGeom>
        </p:spPr>
        <p:txBody>
          <a:bodyPr anchor="t" rtlCol="false" tIns="0" lIns="0" bIns="0" rIns="0">
            <a:spAutoFit/>
          </a:bodyPr>
          <a:lstStyle/>
          <a:p>
            <a:pPr algn="l">
              <a:lnSpc>
                <a:spcPts val="4200"/>
              </a:lnSpc>
            </a:pPr>
            <a:r>
              <a:rPr lang="en-US" sz="3000">
                <a:solidFill>
                  <a:srgbClr val="000000"/>
                </a:solidFill>
                <a:latin typeface="Glacial Indifference"/>
                <a:ea typeface="Glacial Indifference"/>
                <a:cs typeface="Glacial Indifference"/>
                <a:sym typeface="Glacial Indifference"/>
              </a:rPr>
              <a:t>PASAL 1</a:t>
            </a:r>
          </a:p>
          <a:p>
            <a:pPr algn="l">
              <a:lnSpc>
                <a:spcPts val="4200"/>
              </a:lnSpc>
            </a:pPr>
          </a:p>
          <a:p>
            <a:pPr algn="l">
              <a:lnSpc>
                <a:spcPts val="4200"/>
              </a:lnSpc>
            </a:pPr>
            <a:r>
              <a:rPr lang="en-US" sz="3000">
                <a:solidFill>
                  <a:srgbClr val="000000"/>
                </a:solidFill>
                <a:latin typeface="Glacial Indifference"/>
                <a:ea typeface="Glacial Indifference"/>
                <a:cs typeface="Glacial Indifference"/>
                <a:sym typeface="Glacial Indifference"/>
              </a:rPr>
              <a:t>Data Pribadi adalah data tentang orang perseorangan</a:t>
            </a:r>
          </a:p>
          <a:p>
            <a:pPr algn="l">
              <a:lnSpc>
                <a:spcPts val="4200"/>
              </a:lnSpc>
            </a:pPr>
            <a:r>
              <a:rPr lang="en-US" sz="3000">
                <a:solidFill>
                  <a:srgbClr val="000000"/>
                </a:solidFill>
                <a:latin typeface="Glacial Indifference"/>
                <a:ea typeface="Glacial Indifference"/>
                <a:cs typeface="Glacial Indifference"/>
                <a:sym typeface="Glacial Indifference"/>
              </a:rPr>
              <a:t> yang teridentifikasi atau dapat diidentifikasi secara</a:t>
            </a:r>
          </a:p>
          <a:p>
            <a:pPr algn="l">
              <a:lnSpc>
                <a:spcPts val="4200"/>
              </a:lnSpc>
            </a:pPr>
            <a:r>
              <a:rPr lang="en-US" sz="3000">
                <a:solidFill>
                  <a:srgbClr val="000000"/>
                </a:solidFill>
                <a:latin typeface="Glacial Indifference"/>
                <a:ea typeface="Glacial Indifference"/>
                <a:cs typeface="Glacial Indifference"/>
                <a:sym typeface="Glacial Indifference"/>
              </a:rPr>
              <a:t> tersendiri atau dikombinasi dengan informasi lainnya</a:t>
            </a:r>
          </a:p>
          <a:p>
            <a:pPr algn="l">
              <a:lnSpc>
                <a:spcPts val="4200"/>
              </a:lnSpc>
            </a:pPr>
            <a:r>
              <a:rPr lang="en-US" sz="3000">
                <a:solidFill>
                  <a:srgbClr val="000000"/>
                </a:solidFill>
                <a:latin typeface="Glacial Indifference"/>
                <a:ea typeface="Glacial Indifference"/>
                <a:cs typeface="Glacial Indifference"/>
                <a:sym typeface="Glacial Indifference"/>
              </a:rPr>
              <a:t> baik secara langsung maupun tidak langsung melalui</a:t>
            </a:r>
          </a:p>
          <a:p>
            <a:pPr algn="l">
              <a:lnSpc>
                <a:spcPts val="4200"/>
              </a:lnSpc>
            </a:pPr>
            <a:r>
              <a:rPr lang="en-US" sz="3000">
                <a:solidFill>
                  <a:srgbClr val="000000"/>
                </a:solidFill>
                <a:latin typeface="Glacial Indifference"/>
                <a:ea typeface="Glacial Indifference"/>
                <a:cs typeface="Glacial Indifference"/>
                <a:sym typeface="Glacial Indifference"/>
              </a:rPr>
              <a:t> sistem elektronik atau nonelektronik.</a:t>
            </a:r>
          </a:p>
        </p:txBody>
      </p:sp>
      <p:grpSp>
        <p:nvGrpSpPr>
          <p:cNvPr name="Group 3" id="3"/>
          <p:cNvGrpSpPr/>
          <p:nvPr/>
        </p:nvGrpSpPr>
        <p:grpSpPr>
          <a:xfrm rot="0">
            <a:off x="737512" y="1543176"/>
            <a:ext cx="4700195" cy="6550945"/>
            <a:chOff x="0" y="0"/>
            <a:chExt cx="728183" cy="1014913"/>
          </a:xfrm>
        </p:grpSpPr>
        <p:sp>
          <p:nvSpPr>
            <p:cNvPr name="Freeform 4" id="4"/>
            <p:cNvSpPr/>
            <p:nvPr/>
          </p:nvSpPr>
          <p:spPr>
            <a:xfrm flipH="false" flipV="false" rot="0">
              <a:off x="0" y="0"/>
              <a:ext cx="728183" cy="1014913"/>
            </a:xfrm>
            <a:custGeom>
              <a:avLst/>
              <a:gdLst/>
              <a:ahLst/>
              <a:cxnLst/>
              <a:rect r="r" b="b" t="t" l="l"/>
              <a:pathLst>
                <a:path h="1014913" w="728183">
                  <a:moveTo>
                    <a:pt x="49414" y="0"/>
                  </a:moveTo>
                  <a:lnTo>
                    <a:pt x="678769" y="0"/>
                  </a:lnTo>
                  <a:cubicBezTo>
                    <a:pt x="706060" y="0"/>
                    <a:pt x="728183" y="22124"/>
                    <a:pt x="728183" y="49414"/>
                  </a:cubicBezTo>
                  <a:lnTo>
                    <a:pt x="728183" y="965498"/>
                  </a:lnTo>
                  <a:cubicBezTo>
                    <a:pt x="728183" y="992789"/>
                    <a:pt x="706060" y="1014913"/>
                    <a:pt x="678769" y="1014913"/>
                  </a:cubicBezTo>
                  <a:lnTo>
                    <a:pt x="49414" y="1014913"/>
                  </a:lnTo>
                  <a:cubicBezTo>
                    <a:pt x="22124" y="1014913"/>
                    <a:pt x="0" y="992789"/>
                    <a:pt x="0" y="965498"/>
                  </a:cubicBezTo>
                  <a:lnTo>
                    <a:pt x="0" y="49414"/>
                  </a:lnTo>
                  <a:cubicBezTo>
                    <a:pt x="0" y="22124"/>
                    <a:pt x="22124" y="0"/>
                    <a:pt x="49414" y="0"/>
                  </a:cubicBezTo>
                  <a:close/>
                </a:path>
              </a:pathLst>
            </a:custGeom>
            <a:blipFill>
              <a:blip r:embed="rId2"/>
              <a:stretch>
                <a:fillRect l="-39343" t="0" r="-69459" b="0"/>
              </a:stretch>
            </a:blipFill>
          </p:spPr>
        </p:sp>
      </p:grpSp>
      <p:sp>
        <p:nvSpPr>
          <p:cNvPr name="Freeform 5" id="5"/>
          <p:cNvSpPr/>
          <p:nvPr/>
        </p:nvSpPr>
        <p:spPr>
          <a:xfrm flipH="true" flipV="true" rot="0">
            <a:off x="14800929" y="0"/>
            <a:ext cx="3477580" cy="3086353"/>
          </a:xfrm>
          <a:custGeom>
            <a:avLst/>
            <a:gdLst/>
            <a:ahLst/>
            <a:cxnLst/>
            <a:rect r="r" b="b" t="t" l="l"/>
            <a:pathLst>
              <a:path h="3086353" w="3477580">
                <a:moveTo>
                  <a:pt x="3477581" y="3086353"/>
                </a:moveTo>
                <a:lnTo>
                  <a:pt x="0" y="3086353"/>
                </a:lnTo>
                <a:lnTo>
                  <a:pt x="0" y="0"/>
                </a:lnTo>
                <a:lnTo>
                  <a:pt x="3477581" y="0"/>
                </a:lnTo>
                <a:lnTo>
                  <a:pt x="3477581" y="3086353"/>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8377969"/>
            <a:ext cx="8026953" cy="1937600"/>
          </a:xfrm>
          <a:custGeom>
            <a:avLst/>
            <a:gdLst/>
            <a:ahLst/>
            <a:cxnLst/>
            <a:rect r="r" b="b" t="t" l="l"/>
            <a:pathLst>
              <a:path h="1937600" w="8026953">
                <a:moveTo>
                  <a:pt x="0" y="0"/>
                </a:moveTo>
                <a:lnTo>
                  <a:pt x="8026953" y="0"/>
                </a:lnTo>
                <a:lnTo>
                  <a:pt x="8026953" y="1937600"/>
                </a:lnTo>
                <a:lnTo>
                  <a:pt x="0" y="1937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5143618" y="466725"/>
            <a:ext cx="8000764" cy="762001"/>
          </a:xfrm>
          <a:prstGeom prst="rect">
            <a:avLst/>
          </a:prstGeom>
        </p:spPr>
        <p:txBody>
          <a:bodyPr anchor="t" rtlCol="false" tIns="0" lIns="0" bIns="0" rIns="0">
            <a:spAutoFit/>
          </a:bodyPr>
          <a:lstStyle/>
          <a:p>
            <a:pPr algn="ctr">
              <a:lnSpc>
                <a:spcPts val="6299"/>
              </a:lnSpc>
            </a:pPr>
            <a:r>
              <a:rPr lang="en-US" b="true" sz="4499">
                <a:solidFill>
                  <a:srgbClr val="014A85"/>
                </a:solidFill>
                <a:latin typeface="Glacial Indifference Bold"/>
                <a:ea typeface="Glacial Indifference Bold"/>
                <a:cs typeface="Glacial Indifference Bold"/>
                <a:sym typeface="Glacial Indifference Bold"/>
              </a:rPr>
              <a:t>JENIS DATA PRIBADI</a:t>
            </a:r>
          </a:p>
        </p:txBody>
      </p:sp>
      <p:sp>
        <p:nvSpPr>
          <p:cNvPr name="TextBox 4" id="4"/>
          <p:cNvSpPr txBox="true"/>
          <p:nvPr/>
        </p:nvSpPr>
        <p:spPr>
          <a:xfrm rot="0">
            <a:off x="1790700" y="2625335"/>
            <a:ext cx="15511020" cy="530860"/>
          </a:xfrm>
          <a:prstGeom prst="rect">
            <a:avLst/>
          </a:prstGeom>
        </p:spPr>
        <p:txBody>
          <a:bodyPr anchor="t" rtlCol="false" tIns="0" lIns="0" bIns="0" rIns="0">
            <a:spAutoFit/>
          </a:bodyPr>
          <a:lstStyle/>
          <a:p>
            <a:pPr algn="l">
              <a:lnSpc>
                <a:spcPts val="4340"/>
              </a:lnSpc>
            </a:pPr>
            <a:r>
              <a:rPr lang="en-US" sz="3100">
                <a:solidFill>
                  <a:srgbClr val="014A85"/>
                </a:solidFill>
                <a:latin typeface="Glacial Indifference"/>
                <a:ea typeface="Glacial Indifference"/>
                <a:cs typeface="Glacial Indifference"/>
                <a:sym typeface="Glacial Indifference"/>
              </a:rPr>
              <a:t>Menurut UU No. 27 Tahun 2022 pasal 4, data pribadi terbagi menjadi 2 jenis, yaitu</a:t>
            </a:r>
          </a:p>
        </p:txBody>
      </p:sp>
      <p:sp>
        <p:nvSpPr>
          <p:cNvPr name="TextBox 5" id="5"/>
          <p:cNvSpPr txBox="true"/>
          <p:nvPr/>
        </p:nvSpPr>
        <p:spPr>
          <a:xfrm rot="0">
            <a:off x="1028700" y="3444748"/>
            <a:ext cx="7510256" cy="4069080"/>
          </a:xfrm>
          <a:prstGeom prst="rect">
            <a:avLst/>
          </a:prstGeom>
        </p:spPr>
        <p:txBody>
          <a:bodyPr anchor="t" rtlCol="false" tIns="0" lIns="0" bIns="0" rIns="0">
            <a:spAutoFit/>
          </a:bodyPr>
          <a:lstStyle/>
          <a:p>
            <a:pPr algn="ctr">
              <a:lnSpc>
                <a:spcPts val="2520"/>
              </a:lnSpc>
            </a:pPr>
            <a:r>
              <a:rPr lang="en-US" b="true" sz="1800">
                <a:solidFill>
                  <a:srgbClr val="000000"/>
                </a:solidFill>
                <a:latin typeface="Open Sans Bold"/>
                <a:ea typeface="Open Sans Bold"/>
                <a:cs typeface="Open Sans Bold"/>
                <a:sym typeface="Open Sans Bold"/>
              </a:rPr>
              <a:t>DATA PRIBADI UMUM</a:t>
            </a:r>
          </a:p>
          <a:p>
            <a:pPr algn="ctr">
              <a:lnSpc>
                <a:spcPts val="2520"/>
              </a:lnSpc>
            </a:pPr>
          </a:p>
          <a:p>
            <a:pPr algn="just">
              <a:lnSpc>
                <a:spcPts val="2520"/>
              </a:lnSpc>
            </a:pPr>
            <a:r>
              <a:rPr lang="en-US" sz="1800">
                <a:solidFill>
                  <a:srgbClr val="000000"/>
                </a:solidFill>
                <a:latin typeface="Open Sans"/>
                <a:ea typeface="Open Sans"/>
                <a:cs typeface="Open Sans"/>
                <a:sym typeface="Open Sans"/>
              </a:rPr>
              <a:t>Yaitu data pribadi yang tidak sensitif namun tetap harus dilindungi dan bisa digunakan untuk mengidentifikasi seseorang secara langsung.</a:t>
            </a:r>
          </a:p>
          <a:p>
            <a:pPr algn="just">
              <a:lnSpc>
                <a:spcPts val="2520"/>
              </a:lnSpc>
            </a:pPr>
            <a:r>
              <a:rPr lang="en-US" sz="1800">
                <a:solidFill>
                  <a:srgbClr val="000000"/>
                </a:solidFill>
                <a:latin typeface="Open Sans"/>
                <a:ea typeface="Open Sans"/>
                <a:cs typeface="Open Sans"/>
                <a:sym typeface="Open Sans"/>
              </a:rPr>
              <a:t>Contoh: </a:t>
            </a:r>
          </a:p>
          <a:p>
            <a:pPr algn="just" marL="388622" indent="-194311" lvl="1">
              <a:lnSpc>
                <a:spcPts val="2520"/>
              </a:lnSpc>
              <a:buFont typeface="Arial"/>
              <a:buChar char="•"/>
            </a:pPr>
            <a:r>
              <a:rPr lang="en-US" sz="1800">
                <a:solidFill>
                  <a:srgbClr val="000000"/>
                </a:solidFill>
                <a:latin typeface="Open Sans"/>
                <a:ea typeface="Open Sans"/>
                <a:cs typeface="Open Sans"/>
                <a:sym typeface="Open Sans"/>
              </a:rPr>
              <a:t>Nama lengkap </a:t>
            </a:r>
          </a:p>
          <a:p>
            <a:pPr algn="just" marL="388622" indent="-194311" lvl="1">
              <a:lnSpc>
                <a:spcPts val="2520"/>
              </a:lnSpc>
              <a:buFont typeface="Arial"/>
              <a:buChar char="•"/>
            </a:pPr>
            <a:r>
              <a:rPr lang="en-US" sz="1800">
                <a:solidFill>
                  <a:srgbClr val="000000"/>
                </a:solidFill>
                <a:latin typeface="Open Sans"/>
                <a:ea typeface="Open Sans"/>
                <a:cs typeface="Open Sans"/>
                <a:sym typeface="Open Sans"/>
              </a:rPr>
              <a:t>jenis kelamin</a:t>
            </a:r>
          </a:p>
          <a:p>
            <a:pPr algn="just" marL="388622" indent="-194311" lvl="1">
              <a:lnSpc>
                <a:spcPts val="2520"/>
              </a:lnSpc>
              <a:buFont typeface="Arial"/>
              <a:buChar char="•"/>
            </a:pPr>
            <a:r>
              <a:rPr lang="en-US" sz="1800">
                <a:solidFill>
                  <a:srgbClr val="000000"/>
                </a:solidFill>
                <a:latin typeface="Open Sans"/>
                <a:ea typeface="Open Sans"/>
                <a:cs typeface="Open Sans"/>
                <a:sym typeface="Open Sans"/>
              </a:rPr>
              <a:t>Kewarganegaraan</a:t>
            </a:r>
          </a:p>
          <a:p>
            <a:pPr algn="just" marL="388622" indent="-194311" lvl="1">
              <a:lnSpc>
                <a:spcPts val="2520"/>
              </a:lnSpc>
              <a:buFont typeface="Arial"/>
              <a:buChar char="•"/>
            </a:pPr>
            <a:r>
              <a:rPr lang="en-US" sz="1800">
                <a:solidFill>
                  <a:srgbClr val="000000"/>
                </a:solidFill>
                <a:latin typeface="Open Sans"/>
                <a:ea typeface="Open Sans"/>
                <a:cs typeface="Open Sans"/>
                <a:sym typeface="Open Sans"/>
              </a:rPr>
              <a:t>A</a:t>
            </a:r>
            <a:r>
              <a:rPr lang="en-US" sz="1800">
                <a:solidFill>
                  <a:srgbClr val="000000"/>
                </a:solidFill>
                <a:latin typeface="Open Sans"/>
                <a:ea typeface="Open Sans"/>
                <a:cs typeface="Open Sans"/>
                <a:sym typeface="Open Sans"/>
              </a:rPr>
              <a:t>gama </a:t>
            </a:r>
          </a:p>
          <a:p>
            <a:pPr algn="just" marL="388622" indent="-194311" lvl="1">
              <a:lnSpc>
                <a:spcPts val="2520"/>
              </a:lnSpc>
              <a:buFont typeface="Arial"/>
              <a:buChar char="•"/>
            </a:pPr>
            <a:r>
              <a:rPr lang="en-US" sz="1800">
                <a:solidFill>
                  <a:srgbClr val="000000"/>
                </a:solidFill>
                <a:latin typeface="Open Sans"/>
                <a:ea typeface="Open Sans"/>
                <a:cs typeface="Open Sans"/>
                <a:sym typeface="Open Sans"/>
              </a:rPr>
              <a:t>Status perkawinan, dan</a:t>
            </a:r>
          </a:p>
          <a:p>
            <a:pPr algn="just" marL="388622" indent="-194311" lvl="1">
              <a:lnSpc>
                <a:spcPts val="2520"/>
              </a:lnSpc>
              <a:buFont typeface="Arial"/>
              <a:buChar char="•"/>
            </a:pPr>
            <a:r>
              <a:rPr lang="en-US" sz="1800">
                <a:solidFill>
                  <a:srgbClr val="000000"/>
                </a:solidFill>
                <a:latin typeface="Open Sans"/>
                <a:ea typeface="Open Sans"/>
                <a:cs typeface="Open Sans"/>
                <a:sym typeface="Open Sans"/>
              </a:rPr>
              <a:t>Data pribadi yang dikombinasikan untuk mengidentifikasi seseorang (misalnya: alamat, nomor telepon)</a:t>
            </a:r>
          </a:p>
        </p:txBody>
      </p:sp>
      <p:sp>
        <p:nvSpPr>
          <p:cNvPr name="TextBox 6" id="6"/>
          <p:cNvSpPr txBox="true"/>
          <p:nvPr/>
        </p:nvSpPr>
        <p:spPr>
          <a:xfrm rot="0">
            <a:off x="9708826" y="3444748"/>
            <a:ext cx="7550474" cy="4346832"/>
          </a:xfrm>
          <a:prstGeom prst="rect">
            <a:avLst/>
          </a:prstGeom>
        </p:spPr>
        <p:txBody>
          <a:bodyPr anchor="t" rtlCol="false" tIns="0" lIns="0" bIns="0" rIns="0">
            <a:spAutoFit/>
          </a:bodyPr>
          <a:lstStyle/>
          <a:p>
            <a:pPr algn="ctr">
              <a:lnSpc>
                <a:spcPts val="2380"/>
              </a:lnSpc>
            </a:pPr>
            <a:r>
              <a:rPr lang="en-US" b="true" sz="1700">
                <a:solidFill>
                  <a:srgbClr val="000000"/>
                </a:solidFill>
                <a:latin typeface="Open Sans Bold"/>
                <a:ea typeface="Open Sans Bold"/>
                <a:cs typeface="Open Sans Bold"/>
                <a:sym typeface="Open Sans Bold"/>
              </a:rPr>
              <a:t>DATA PRIBADI SPESIFIK</a:t>
            </a:r>
          </a:p>
          <a:p>
            <a:pPr algn="ctr">
              <a:lnSpc>
                <a:spcPts val="2380"/>
              </a:lnSpc>
            </a:pPr>
          </a:p>
          <a:p>
            <a:pPr algn="just">
              <a:lnSpc>
                <a:spcPts val="2520"/>
              </a:lnSpc>
            </a:pPr>
            <a:r>
              <a:rPr lang="en-US" sz="1800">
                <a:solidFill>
                  <a:srgbClr val="000000"/>
                </a:solidFill>
                <a:latin typeface="Open Sans"/>
                <a:ea typeface="Open Sans"/>
                <a:cs typeface="Open Sans"/>
                <a:sym typeface="Open Sans"/>
              </a:rPr>
              <a:t>Yaitu data pribadi yang bersifat sensitif dan memerlukan perlindungan lebih ketat karena berisiko tinggi jika disalahgunakan</a:t>
            </a:r>
          </a:p>
          <a:p>
            <a:pPr algn="just">
              <a:lnSpc>
                <a:spcPts val="2520"/>
              </a:lnSpc>
            </a:pPr>
          </a:p>
          <a:p>
            <a:pPr algn="just">
              <a:lnSpc>
                <a:spcPts val="2520"/>
              </a:lnSpc>
            </a:pPr>
            <a:r>
              <a:rPr lang="en-US" sz="1800">
                <a:solidFill>
                  <a:srgbClr val="000000"/>
                </a:solidFill>
                <a:latin typeface="Open Sans"/>
                <a:ea typeface="Open Sans"/>
                <a:cs typeface="Open Sans"/>
                <a:sym typeface="Open Sans"/>
              </a:rPr>
              <a:t>Contoh : </a:t>
            </a:r>
          </a:p>
          <a:p>
            <a:pPr algn="just" marL="388622" indent="-194311" lvl="1">
              <a:lnSpc>
                <a:spcPts val="2520"/>
              </a:lnSpc>
              <a:buFont typeface="Arial"/>
              <a:buChar char="•"/>
            </a:pPr>
            <a:r>
              <a:rPr lang="en-US" sz="1800">
                <a:solidFill>
                  <a:srgbClr val="000000"/>
                </a:solidFill>
                <a:latin typeface="Open Sans"/>
                <a:ea typeface="Open Sans"/>
                <a:cs typeface="Open Sans"/>
                <a:sym typeface="Open Sans"/>
              </a:rPr>
              <a:t>Data dan informasi kesehatan </a:t>
            </a:r>
          </a:p>
          <a:p>
            <a:pPr algn="just" marL="388622" indent="-194311" lvl="1">
              <a:lnSpc>
                <a:spcPts val="2520"/>
              </a:lnSpc>
              <a:buFont typeface="Arial"/>
              <a:buChar char="•"/>
            </a:pPr>
            <a:r>
              <a:rPr lang="en-US" sz="1800">
                <a:solidFill>
                  <a:srgbClr val="000000"/>
                </a:solidFill>
                <a:latin typeface="Open Sans"/>
                <a:ea typeface="Open Sans"/>
                <a:cs typeface="Open Sans"/>
                <a:sym typeface="Open Sans"/>
              </a:rPr>
              <a:t>Data biometrik (sidik jari, retina, wajah), </a:t>
            </a:r>
          </a:p>
          <a:p>
            <a:pPr algn="just" marL="388622" indent="-194311" lvl="1">
              <a:lnSpc>
                <a:spcPts val="2520"/>
              </a:lnSpc>
              <a:buFont typeface="Arial"/>
              <a:buChar char="•"/>
            </a:pPr>
            <a:r>
              <a:rPr lang="en-US" sz="1800">
                <a:solidFill>
                  <a:srgbClr val="000000"/>
                </a:solidFill>
                <a:latin typeface="Open Sans"/>
                <a:ea typeface="Open Sans"/>
                <a:cs typeface="Open Sans"/>
                <a:sym typeface="Open Sans"/>
              </a:rPr>
              <a:t>Data genetika, </a:t>
            </a:r>
          </a:p>
          <a:p>
            <a:pPr algn="just" marL="388622" indent="-194311" lvl="1">
              <a:lnSpc>
                <a:spcPts val="2520"/>
              </a:lnSpc>
              <a:buFont typeface="Arial"/>
              <a:buChar char="•"/>
            </a:pPr>
            <a:r>
              <a:rPr lang="en-US" sz="1800">
                <a:solidFill>
                  <a:srgbClr val="000000"/>
                </a:solidFill>
                <a:latin typeface="Open Sans"/>
                <a:ea typeface="Open Sans"/>
                <a:cs typeface="Open Sans"/>
                <a:sym typeface="Open Sans"/>
              </a:rPr>
              <a:t>Catatan kejahatan, </a:t>
            </a:r>
          </a:p>
          <a:p>
            <a:pPr algn="just" marL="388622" indent="-194311" lvl="1">
              <a:lnSpc>
                <a:spcPts val="2520"/>
              </a:lnSpc>
              <a:buFont typeface="Arial"/>
              <a:buChar char="•"/>
            </a:pPr>
            <a:r>
              <a:rPr lang="en-US" sz="1800">
                <a:solidFill>
                  <a:srgbClr val="000000"/>
                </a:solidFill>
                <a:latin typeface="Open Sans"/>
                <a:ea typeface="Open Sans"/>
                <a:cs typeface="Open Sans"/>
                <a:sym typeface="Open Sans"/>
              </a:rPr>
              <a:t>Data keuangan pribadi, </a:t>
            </a:r>
          </a:p>
          <a:p>
            <a:pPr algn="just" marL="388622" indent="-194311" lvl="1">
              <a:lnSpc>
                <a:spcPts val="2520"/>
              </a:lnSpc>
              <a:buFont typeface="Arial"/>
              <a:buChar char="•"/>
            </a:pPr>
            <a:r>
              <a:rPr lang="en-US" sz="1800">
                <a:solidFill>
                  <a:srgbClr val="000000"/>
                </a:solidFill>
                <a:latin typeface="Open Sans"/>
                <a:ea typeface="Open Sans"/>
                <a:cs typeface="Open Sans"/>
                <a:sym typeface="Open Sans"/>
              </a:rPr>
              <a:t>Data anak </a:t>
            </a:r>
          </a:p>
          <a:p>
            <a:pPr algn="just" marL="388622" indent="-194311" lvl="1">
              <a:lnSpc>
                <a:spcPts val="2520"/>
              </a:lnSpc>
              <a:buFont typeface="Arial"/>
              <a:buChar char="•"/>
            </a:pPr>
            <a:r>
              <a:rPr lang="en-US" sz="1800">
                <a:solidFill>
                  <a:srgbClr val="000000"/>
                </a:solidFill>
                <a:latin typeface="Open Sans"/>
                <a:ea typeface="Open Sans"/>
                <a:cs typeface="Open Sans"/>
                <a:sym typeface="Open Sans"/>
              </a:rPr>
              <a:t>dan lain lain sesuai dengan ketentuan peraturan perundang-undangan</a:t>
            </a:r>
          </a:p>
        </p:txBody>
      </p:sp>
      <p:sp>
        <p:nvSpPr>
          <p:cNvPr name="TextBox 7" id="7"/>
          <p:cNvSpPr txBox="true"/>
          <p:nvPr/>
        </p:nvSpPr>
        <p:spPr>
          <a:xfrm rot="0">
            <a:off x="1238250" y="1476376"/>
            <a:ext cx="15130711" cy="993775"/>
          </a:xfrm>
          <a:prstGeom prst="rect">
            <a:avLst/>
          </a:prstGeom>
        </p:spPr>
        <p:txBody>
          <a:bodyPr anchor="t" rtlCol="false" tIns="0" lIns="0" bIns="0" rIns="0">
            <a:spAutoFit/>
          </a:bodyPr>
          <a:lstStyle/>
          <a:p>
            <a:pPr algn="ctr">
              <a:lnSpc>
                <a:spcPts val="2600"/>
              </a:lnSpc>
              <a:spcBef>
                <a:spcPct val="0"/>
              </a:spcBef>
            </a:pPr>
            <a:r>
              <a:rPr lang="en-US" sz="2000">
                <a:solidFill>
                  <a:srgbClr val="000000"/>
                </a:solidFill>
                <a:latin typeface="Poppins"/>
                <a:ea typeface="Poppins"/>
                <a:cs typeface="Poppins"/>
                <a:sym typeface="Poppins"/>
              </a:rPr>
              <a:t>Jenis data pribadi pada UU No. 27 Tahun 2022 merujuk pada pengelompokan data pribadi terkait seberapa sensitif data tersebut dan seberapa besar risikonya kalau disalahgunakan. Tujuannya untuk memastikan bahwa setiap data yang berkaitan dengan individu dapat dikelola secara tepat sesuai tingkat risikonya jika disalahgunakan.</a:t>
            </a:r>
          </a:p>
        </p:txBody>
      </p:sp>
      <p:sp>
        <p:nvSpPr>
          <p:cNvPr name="TextBox 8" id="8"/>
          <p:cNvSpPr txBox="true"/>
          <p:nvPr/>
        </p:nvSpPr>
        <p:spPr>
          <a:xfrm rot="0">
            <a:off x="381710" y="8960922"/>
            <a:ext cx="6995345" cy="1074330"/>
          </a:xfrm>
          <a:prstGeom prst="rect">
            <a:avLst/>
          </a:prstGeom>
        </p:spPr>
        <p:txBody>
          <a:bodyPr anchor="t" rtlCol="false" tIns="0" lIns="0" bIns="0" rIns="0">
            <a:spAutoFit/>
          </a:bodyPr>
          <a:lstStyle/>
          <a:p>
            <a:pPr algn="just">
              <a:lnSpc>
                <a:spcPts val="2154"/>
              </a:lnSpc>
              <a:spcBef>
                <a:spcPct val="0"/>
              </a:spcBef>
            </a:pPr>
            <a:r>
              <a:rPr lang="en-US" sz="1657">
                <a:solidFill>
                  <a:srgbClr val="000000"/>
                </a:solidFill>
                <a:latin typeface="Poppins"/>
                <a:ea typeface="Poppins"/>
                <a:cs typeface="Poppins"/>
                <a:sym typeface="Poppins"/>
              </a:rPr>
              <a:t>Karena setiap individu berhak atas kendali atas datanya sendiri, dan pihak lain yang mengumpulkan atau mengelola data tersebut wajib menjamin keamanannya dan meminta izin secara sah.</a:t>
            </a:r>
          </a:p>
        </p:txBody>
      </p:sp>
      <p:sp>
        <p:nvSpPr>
          <p:cNvPr name="TextBox 9" id="9"/>
          <p:cNvSpPr txBox="true"/>
          <p:nvPr/>
        </p:nvSpPr>
        <p:spPr>
          <a:xfrm rot="0">
            <a:off x="947494" y="8466328"/>
            <a:ext cx="5102752" cy="416680"/>
          </a:xfrm>
          <a:prstGeom prst="rect">
            <a:avLst/>
          </a:prstGeom>
        </p:spPr>
        <p:txBody>
          <a:bodyPr anchor="t" rtlCol="false" tIns="0" lIns="0" bIns="0" rIns="0">
            <a:spAutoFit/>
          </a:bodyPr>
          <a:lstStyle/>
          <a:p>
            <a:pPr algn="ctr">
              <a:lnSpc>
                <a:spcPts val="3172"/>
              </a:lnSpc>
              <a:spcBef>
                <a:spcPct val="0"/>
              </a:spcBef>
            </a:pPr>
            <a:r>
              <a:rPr lang="en-US" b="true" sz="2440">
                <a:solidFill>
                  <a:srgbClr val="000000"/>
                </a:solidFill>
                <a:latin typeface="Poppins Bold"/>
                <a:ea typeface="Poppins Bold"/>
                <a:cs typeface="Poppins Bold"/>
                <a:sym typeface="Poppins Bold"/>
              </a:rPr>
              <a:t>Mengapa Ini Penting?</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437475" y="337788"/>
            <a:ext cx="11413051" cy="1248473"/>
          </a:xfrm>
          <a:prstGeom prst="rect">
            <a:avLst/>
          </a:prstGeom>
        </p:spPr>
        <p:txBody>
          <a:bodyPr anchor="t" rtlCol="false" tIns="0" lIns="0" bIns="0" rIns="0">
            <a:spAutoFit/>
          </a:bodyPr>
          <a:lstStyle/>
          <a:p>
            <a:pPr algn="ctr">
              <a:lnSpc>
                <a:spcPts val="10295"/>
              </a:lnSpc>
            </a:pPr>
            <a:r>
              <a:rPr lang="en-US" sz="7353" b="true">
                <a:solidFill>
                  <a:srgbClr val="000000"/>
                </a:solidFill>
                <a:latin typeface="Canva Sans Bold"/>
                <a:ea typeface="Canva Sans Bold"/>
                <a:cs typeface="Canva Sans Bold"/>
                <a:sym typeface="Canva Sans Bold"/>
              </a:rPr>
              <a:t>Hak Pemilik Data Pribadi </a:t>
            </a:r>
          </a:p>
        </p:txBody>
      </p:sp>
      <p:grpSp>
        <p:nvGrpSpPr>
          <p:cNvPr name="Group 3" id="3"/>
          <p:cNvGrpSpPr/>
          <p:nvPr/>
        </p:nvGrpSpPr>
        <p:grpSpPr>
          <a:xfrm rot="0">
            <a:off x="961698" y="2029233"/>
            <a:ext cx="16364604" cy="1314538"/>
            <a:chOff x="0" y="0"/>
            <a:chExt cx="4310019" cy="346216"/>
          </a:xfrm>
        </p:grpSpPr>
        <p:sp>
          <p:nvSpPr>
            <p:cNvPr name="Freeform 4" id="4"/>
            <p:cNvSpPr/>
            <p:nvPr/>
          </p:nvSpPr>
          <p:spPr>
            <a:xfrm flipH="false" flipV="false" rot="0">
              <a:off x="0" y="0"/>
              <a:ext cx="4310019" cy="346216"/>
            </a:xfrm>
            <a:custGeom>
              <a:avLst/>
              <a:gdLst/>
              <a:ahLst/>
              <a:cxnLst/>
              <a:rect r="r" b="b" t="t" l="l"/>
              <a:pathLst>
                <a:path h="346216" w="4310019">
                  <a:moveTo>
                    <a:pt x="14193" y="0"/>
                  </a:moveTo>
                  <a:lnTo>
                    <a:pt x="4295827" y="0"/>
                  </a:lnTo>
                  <a:cubicBezTo>
                    <a:pt x="4299591" y="0"/>
                    <a:pt x="4303201" y="1495"/>
                    <a:pt x="4305862" y="4157"/>
                  </a:cubicBezTo>
                  <a:cubicBezTo>
                    <a:pt x="4308524" y="6819"/>
                    <a:pt x="4310019" y="10429"/>
                    <a:pt x="4310019" y="14193"/>
                  </a:cubicBezTo>
                  <a:lnTo>
                    <a:pt x="4310019" y="332023"/>
                  </a:lnTo>
                  <a:cubicBezTo>
                    <a:pt x="4310019" y="335787"/>
                    <a:pt x="4308524" y="339397"/>
                    <a:pt x="4305862" y="342059"/>
                  </a:cubicBezTo>
                  <a:cubicBezTo>
                    <a:pt x="4303201" y="344721"/>
                    <a:pt x="4299591" y="346216"/>
                    <a:pt x="4295827" y="346216"/>
                  </a:cubicBezTo>
                  <a:lnTo>
                    <a:pt x="14193" y="346216"/>
                  </a:lnTo>
                  <a:cubicBezTo>
                    <a:pt x="10429" y="346216"/>
                    <a:pt x="6819" y="344721"/>
                    <a:pt x="4157" y="342059"/>
                  </a:cubicBezTo>
                  <a:cubicBezTo>
                    <a:pt x="1495" y="339397"/>
                    <a:pt x="0" y="335787"/>
                    <a:pt x="0" y="332023"/>
                  </a:cubicBezTo>
                  <a:lnTo>
                    <a:pt x="0" y="14193"/>
                  </a:lnTo>
                  <a:cubicBezTo>
                    <a:pt x="0" y="10429"/>
                    <a:pt x="1495" y="6819"/>
                    <a:pt x="4157" y="4157"/>
                  </a:cubicBezTo>
                  <a:cubicBezTo>
                    <a:pt x="6819" y="1495"/>
                    <a:pt x="10429" y="0"/>
                    <a:pt x="14193" y="0"/>
                  </a:cubicBezTo>
                  <a:close/>
                </a:path>
              </a:pathLst>
            </a:custGeom>
            <a:solidFill>
              <a:srgbClr val="004A8F"/>
            </a:solidFill>
            <a:ln cap="rnd">
              <a:noFill/>
              <a:prstDash val="solid"/>
              <a:round/>
            </a:ln>
          </p:spPr>
        </p:sp>
        <p:sp>
          <p:nvSpPr>
            <p:cNvPr name="TextBox 5" id="5"/>
            <p:cNvSpPr txBox="true"/>
            <p:nvPr/>
          </p:nvSpPr>
          <p:spPr>
            <a:xfrm>
              <a:off x="0" y="-38100"/>
              <a:ext cx="4310019" cy="384316"/>
            </a:xfrm>
            <a:prstGeom prst="rect">
              <a:avLst/>
            </a:prstGeom>
          </p:spPr>
          <p:txBody>
            <a:bodyPr anchor="ctr" rtlCol="false" tIns="50800" lIns="50800" bIns="50800" rIns="50800"/>
            <a:lstStyle/>
            <a:p>
              <a:pPr algn="ctr">
                <a:lnSpc>
                  <a:spcPts val="2940"/>
                </a:lnSpc>
              </a:pPr>
            </a:p>
          </p:txBody>
        </p:sp>
      </p:grpSp>
      <p:sp>
        <p:nvSpPr>
          <p:cNvPr name="TextBox 6" id="6"/>
          <p:cNvSpPr txBox="true"/>
          <p:nvPr/>
        </p:nvSpPr>
        <p:spPr>
          <a:xfrm rot="0">
            <a:off x="1142891" y="2303598"/>
            <a:ext cx="15868214" cy="727710"/>
          </a:xfrm>
          <a:prstGeom prst="rect">
            <a:avLst/>
          </a:prstGeom>
        </p:spPr>
        <p:txBody>
          <a:bodyPr anchor="t" rtlCol="false" tIns="0" lIns="0" bIns="0" rIns="0">
            <a:spAutoFit/>
          </a:bodyPr>
          <a:lstStyle/>
          <a:p>
            <a:pPr algn="ctr">
              <a:lnSpc>
                <a:spcPts val="2940"/>
              </a:lnSpc>
              <a:spcBef>
                <a:spcPct val="0"/>
              </a:spcBef>
            </a:pPr>
            <a:r>
              <a:rPr lang="en-US" b="true" sz="2100">
                <a:solidFill>
                  <a:srgbClr val="FFFFFF"/>
                </a:solidFill>
                <a:latin typeface="Montserrat Bold"/>
                <a:ea typeface="Montserrat Bold"/>
                <a:cs typeface="Montserrat Bold"/>
                <a:sym typeface="Montserrat Bold"/>
              </a:rPr>
              <a:t>Dalam Undang-Undang Nomor 27 Tahun 2022 tentang Pelindungan Data Pribadi (UU PDP), hak-hak pemilik data pribadi (disebut subjek data pribadi) diatur secara jelas dalam Bab V, khususnya Pasal 5 sampai Pasal 15.</a:t>
            </a:r>
          </a:p>
        </p:txBody>
      </p:sp>
      <p:grpSp>
        <p:nvGrpSpPr>
          <p:cNvPr name="Group 7" id="7"/>
          <p:cNvGrpSpPr/>
          <p:nvPr/>
        </p:nvGrpSpPr>
        <p:grpSpPr>
          <a:xfrm rot="0">
            <a:off x="765005" y="3791447"/>
            <a:ext cx="8182302" cy="5757385"/>
            <a:chOff x="0" y="0"/>
            <a:chExt cx="2155010" cy="1516348"/>
          </a:xfrm>
        </p:grpSpPr>
        <p:sp>
          <p:nvSpPr>
            <p:cNvPr name="Freeform 8" id="8"/>
            <p:cNvSpPr/>
            <p:nvPr/>
          </p:nvSpPr>
          <p:spPr>
            <a:xfrm flipH="false" flipV="false" rot="0">
              <a:off x="0" y="0"/>
              <a:ext cx="2155010" cy="1516348"/>
            </a:xfrm>
            <a:custGeom>
              <a:avLst/>
              <a:gdLst/>
              <a:ahLst/>
              <a:cxnLst/>
              <a:rect r="r" b="b" t="t" l="l"/>
              <a:pathLst>
                <a:path h="1516348" w="2155010">
                  <a:moveTo>
                    <a:pt x="28385" y="0"/>
                  </a:moveTo>
                  <a:lnTo>
                    <a:pt x="2126624" y="0"/>
                  </a:lnTo>
                  <a:cubicBezTo>
                    <a:pt x="2134152" y="0"/>
                    <a:pt x="2141372" y="2991"/>
                    <a:pt x="2146696" y="8314"/>
                  </a:cubicBezTo>
                  <a:cubicBezTo>
                    <a:pt x="2152019" y="13637"/>
                    <a:pt x="2155010" y="20857"/>
                    <a:pt x="2155010" y="28385"/>
                  </a:cubicBezTo>
                  <a:lnTo>
                    <a:pt x="2155010" y="1487963"/>
                  </a:lnTo>
                  <a:cubicBezTo>
                    <a:pt x="2155010" y="1503640"/>
                    <a:pt x="2142301" y="1516348"/>
                    <a:pt x="2126624" y="1516348"/>
                  </a:cubicBezTo>
                  <a:lnTo>
                    <a:pt x="28385" y="1516348"/>
                  </a:lnTo>
                  <a:cubicBezTo>
                    <a:pt x="12709" y="1516348"/>
                    <a:pt x="0" y="1503640"/>
                    <a:pt x="0" y="1487963"/>
                  </a:cubicBezTo>
                  <a:lnTo>
                    <a:pt x="0" y="28385"/>
                  </a:lnTo>
                  <a:cubicBezTo>
                    <a:pt x="0" y="12709"/>
                    <a:pt x="12709" y="0"/>
                    <a:pt x="28385" y="0"/>
                  </a:cubicBezTo>
                  <a:close/>
                </a:path>
              </a:pathLst>
            </a:custGeom>
            <a:solidFill>
              <a:srgbClr val="004A8F"/>
            </a:solidFill>
            <a:ln cap="rnd">
              <a:noFill/>
              <a:prstDash val="solid"/>
              <a:round/>
            </a:ln>
          </p:spPr>
        </p:sp>
        <p:sp>
          <p:nvSpPr>
            <p:cNvPr name="TextBox 9" id="9"/>
            <p:cNvSpPr txBox="true"/>
            <p:nvPr/>
          </p:nvSpPr>
          <p:spPr>
            <a:xfrm>
              <a:off x="0" y="-38100"/>
              <a:ext cx="2155010" cy="1554448"/>
            </a:xfrm>
            <a:prstGeom prst="rect">
              <a:avLst/>
            </a:prstGeom>
          </p:spPr>
          <p:txBody>
            <a:bodyPr anchor="ctr" rtlCol="false" tIns="50800" lIns="50800" bIns="50800" rIns="50800"/>
            <a:lstStyle/>
            <a:p>
              <a:pPr algn="ctr">
                <a:lnSpc>
                  <a:spcPts val="2940"/>
                </a:lnSpc>
              </a:pPr>
            </a:p>
          </p:txBody>
        </p:sp>
      </p:grpSp>
      <p:sp>
        <p:nvSpPr>
          <p:cNvPr name="TextBox 10" id="10"/>
          <p:cNvSpPr txBox="true"/>
          <p:nvPr/>
        </p:nvSpPr>
        <p:spPr>
          <a:xfrm rot="0">
            <a:off x="961698" y="3812724"/>
            <a:ext cx="7936137" cy="5798185"/>
          </a:xfrm>
          <a:prstGeom prst="rect">
            <a:avLst/>
          </a:prstGeom>
        </p:spPr>
        <p:txBody>
          <a:bodyPr anchor="t" rtlCol="false" tIns="0" lIns="0" bIns="0" rIns="0">
            <a:spAutoFit/>
          </a:bodyPr>
          <a:lstStyle/>
          <a:p>
            <a:pPr algn="l">
              <a:lnSpc>
                <a:spcPts val="2239"/>
              </a:lnSpc>
            </a:pPr>
            <a:r>
              <a:rPr lang="en-US" sz="1599">
                <a:solidFill>
                  <a:srgbClr val="FFFFFF"/>
                </a:solidFill>
                <a:latin typeface="Glacial Indifference"/>
                <a:ea typeface="Glacial Indifference"/>
                <a:cs typeface="Glacial Indifference"/>
                <a:sym typeface="Glacial Indifference"/>
              </a:rPr>
              <a:t>Hak atas Informasi (Pasal 5)</a:t>
            </a:r>
          </a:p>
          <a:p>
            <a:pPr algn="l">
              <a:lnSpc>
                <a:spcPts val="2239"/>
              </a:lnSpc>
            </a:pPr>
            <a:r>
              <a:rPr lang="en-US" sz="1599">
                <a:solidFill>
                  <a:srgbClr val="FFFFFF"/>
                </a:solidFill>
                <a:latin typeface="Glacial Indifference"/>
                <a:ea typeface="Glacial Indifference"/>
                <a:cs typeface="Glacial Indifference"/>
                <a:sym typeface="Glacial Indifference"/>
              </a:rPr>
              <a:t>Mendapatkan informasi mengenai identitas, dasar hukum, tujuan penggunaan, dan akuntabilitas pihak yang meminta data pribad</a:t>
            </a:r>
          </a:p>
          <a:p>
            <a:pPr algn="l">
              <a:lnSpc>
                <a:spcPts val="2239"/>
              </a:lnSpc>
            </a:pPr>
          </a:p>
          <a:p>
            <a:pPr algn="l">
              <a:lnSpc>
                <a:spcPts val="2239"/>
              </a:lnSpc>
              <a:spcBef>
                <a:spcPct val="0"/>
              </a:spcBef>
            </a:pPr>
            <a:r>
              <a:rPr lang="en-US" sz="1599">
                <a:solidFill>
                  <a:srgbClr val="FFFFFF"/>
                </a:solidFill>
                <a:latin typeface="Glacial Indifference"/>
                <a:ea typeface="Glacial Indifference"/>
                <a:cs typeface="Glacial Indifference"/>
                <a:sym typeface="Glacial Indifference"/>
              </a:rPr>
              <a:t>Hak untuk Memperbaiki Data (Pasal 6)</a:t>
            </a:r>
          </a:p>
          <a:p>
            <a:pPr algn="l">
              <a:lnSpc>
                <a:spcPts val="2239"/>
              </a:lnSpc>
              <a:spcBef>
                <a:spcPct val="0"/>
              </a:spcBef>
            </a:pPr>
            <a:r>
              <a:rPr lang="en-US" sz="1599">
                <a:solidFill>
                  <a:srgbClr val="FFFFFF"/>
                </a:solidFill>
                <a:latin typeface="Glacial Indifference"/>
                <a:ea typeface="Glacial Indifference"/>
                <a:cs typeface="Glacial Indifference"/>
                <a:sym typeface="Glacial Indifference"/>
              </a:rPr>
              <a:t>Melengkapi, memperbarui, dan memperbaiki kesalahan/ketidakakuratan data pribadi.</a:t>
            </a:r>
          </a:p>
          <a:p>
            <a:pPr algn="l">
              <a:lnSpc>
                <a:spcPts val="2239"/>
              </a:lnSpc>
              <a:spcBef>
                <a:spcPct val="0"/>
              </a:spcBef>
            </a:pPr>
          </a:p>
          <a:p>
            <a:pPr algn="l">
              <a:lnSpc>
                <a:spcPts val="2239"/>
              </a:lnSpc>
              <a:spcBef>
                <a:spcPct val="0"/>
              </a:spcBef>
            </a:pPr>
            <a:r>
              <a:rPr lang="en-US" sz="1599">
                <a:solidFill>
                  <a:srgbClr val="FFFFFF"/>
                </a:solidFill>
                <a:latin typeface="Glacial Indifference"/>
                <a:ea typeface="Glacial Indifference"/>
                <a:cs typeface="Glacial Indifference"/>
                <a:sym typeface="Glacial Indifference"/>
              </a:rPr>
              <a:t>Hak Akses (Pasal 7)</a:t>
            </a:r>
          </a:p>
          <a:p>
            <a:pPr algn="l">
              <a:lnSpc>
                <a:spcPts val="2239"/>
              </a:lnSpc>
              <a:spcBef>
                <a:spcPct val="0"/>
              </a:spcBef>
            </a:pPr>
            <a:r>
              <a:rPr lang="en-US" sz="1599">
                <a:solidFill>
                  <a:srgbClr val="FFFFFF"/>
                </a:solidFill>
                <a:latin typeface="Glacial Indifference"/>
                <a:ea typeface="Glacial Indifference"/>
                <a:cs typeface="Glacial Indifference"/>
                <a:sym typeface="Glacial Indifference"/>
              </a:rPr>
              <a:t>Mengakses dan memperoleh salinan data pribadi.</a:t>
            </a:r>
          </a:p>
          <a:p>
            <a:pPr algn="l">
              <a:lnSpc>
                <a:spcPts val="2239"/>
              </a:lnSpc>
              <a:spcBef>
                <a:spcPct val="0"/>
              </a:spcBef>
            </a:pPr>
          </a:p>
          <a:p>
            <a:pPr algn="l">
              <a:lnSpc>
                <a:spcPts val="2239"/>
              </a:lnSpc>
              <a:spcBef>
                <a:spcPct val="0"/>
              </a:spcBef>
            </a:pPr>
            <a:r>
              <a:rPr lang="en-US" sz="1599">
                <a:solidFill>
                  <a:srgbClr val="FFFFFF"/>
                </a:solidFill>
                <a:latin typeface="Glacial Indifference"/>
                <a:ea typeface="Glacial Indifference"/>
                <a:cs typeface="Glacial Indifference"/>
                <a:sym typeface="Glacial Indifference"/>
              </a:rPr>
              <a:t>Hak Menghapus dan Mengakhiri Pemrosesan (Pasal 8)</a:t>
            </a:r>
          </a:p>
          <a:p>
            <a:pPr algn="l">
              <a:lnSpc>
                <a:spcPts val="2239"/>
              </a:lnSpc>
              <a:spcBef>
                <a:spcPct val="0"/>
              </a:spcBef>
            </a:pPr>
            <a:r>
              <a:rPr lang="en-US" sz="1599">
                <a:solidFill>
                  <a:srgbClr val="FFFFFF"/>
                </a:solidFill>
                <a:latin typeface="Glacial Indifference"/>
                <a:ea typeface="Glacial Indifference"/>
                <a:cs typeface="Glacial Indifference"/>
                <a:sym typeface="Glacial Indifference"/>
              </a:rPr>
              <a:t>Menghapus dan/atau memusnahkan data pribadi serta menghentikan pemrosesan data tersebut.</a:t>
            </a:r>
          </a:p>
          <a:p>
            <a:pPr algn="l">
              <a:lnSpc>
                <a:spcPts val="2239"/>
              </a:lnSpc>
              <a:spcBef>
                <a:spcPct val="0"/>
              </a:spcBef>
            </a:pPr>
          </a:p>
          <a:p>
            <a:pPr algn="l">
              <a:lnSpc>
                <a:spcPts val="2239"/>
              </a:lnSpc>
              <a:spcBef>
                <a:spcPct val="0"/>
              </a:spcBef>
            </a:pPr>
            <a:r>
              <a:rPr lang="en-US" sz="1599">
                <a:solidFill>
                  <a:srgbClr val="FFFFFF"/>
                </a:solidFill>
                <a:latin typeface="Glacial Indifference"/>
                <a:ea typeface="Glacial Indifference"/>
                <a:cs typeface="Glacial Indifference"/>
                <a:sym typeface="Glacial Indifference"/>
              </a:rPr>
              <a:t>Hak Menarik Persetujuan (Pasal 9)</a:t>
            </a:r>
          </a:p>
          <a:p>
            <a:pPr algn="l">
              <a:lnSpc>
                <a:spcPts val="2239"/>
              </a:lnSpc>
              <a:spcBef>
                <a:spcPct val="0"/>
              </a:spcBef>
            </a:pPr>
            <a:r>
              <a:rPr lang="en-US" sz="1599">
                <a:solidFill>
                  <a:srgbClr val="FFFFFF"/>
                </a:solidFill>
                <a:latin typeface="Glacial Indifference"/>
                <a:ea typeface="Glacial Indifference"/>
                <a:cs typeface="Glacial Indifference"/>
                <a:sym typeface="Glacial Indifference"/>
              </a:rPr>
              <a:t>Menarik kembali persetujuan yang telah diberikan atas pemrosesan data pribadi.</a:t>
            </a:r>
          </a:p>
          <a:p>
            <a:pPr algn="l">
              <a:lnSpc>
                <a:spcPts val="2239"/>
              </a:lnSpc>
              <a:spcBef>
                <a:spcPct val="0"/>
              </a:spcBef>
            </a:pPr>
          </a:p>
          <a:p>
            <a:pPr algn="l">
              <a:lnSpc>
                <a:spcPts val="2239"/>
              </a:lnSpc>
              <a:spcBef>
                <a:spcPct val="0"/>
              </a:spcBef>
            </a:pPr>
            <a:r>
              <a:rPr lang="en-US" sz="1599">
                <a:solidFill>
                  <a:srgbClr val="FFFFFF"/>
                </a:solidFill>
                <a:latin typeface="Glacial Indifference"/>
                <a:ea typeface="Glacial Indifference"/>
                <a:cs typeface="Glacial Indifference"/>
                <a:sym typeface="Glacial Indifference"/>
              </a:rPr>
              <a:t>Hak Menolak Pemrosesan Otomatis (Pasal 10)</a:t>
            </a:r>
          </a:p>
          <a:p>
            <a:pPr algn="l">
              <a:lnSpc>
                <a:spcPts val="2239"/>
              </a:lnSpc>
              <a:spcBef>
                <a:spcPct val="0"/>
              </a:spcBef>
            </a:pPr>
            <a:r>
              <a:rPr lang="en-US" sz="1599">
                <a:solidFill>
                  <a:srgbClr val="FFFFFF"/>
                </a:solidFill>
                <a:latin typeface="Glacial Indifference"/>
                <a:ea typeface="Glacial Indifference"/>
                <a:cs typeface="Glacial Indifference"/>
                <a:sym typeface="Glacial Indifference"/>
              </a:rPr>
              <a:t>Mengajukan keberatan atas keputusan yang sepenuhnya berdasarkan pemrosesan otomatis, termasuk pemrofilan.</a:t>
            </a:r>
          </a:p>
          <a:p>
            <a:pPr algn="l">
              <a:lnSpc>
                <a:spcPts val="2239"/>
              </a:lnSpc>
              <a:spcBef>
                <a:spcPct val="0"/>
              </a:spcBef>
            </a:pPr>
          </a:p>
        </p:txBody>
      </p:sp>
      <p:grpSp>
        <p:nvGrpSpPr>
          <p:cNvPr name="Group 11" id="11"/>
          <p:cNvGrpSpPr/>
          <p:nvPr/>
        </p:nvGrpSpPr>
        <p:grpSpPr>
          <a:xfrm rot="0">
            <a:off x="9397139" y="3791447"/>
            <a:ext cx="8182302" cy="5757385"/>
            <a:chOff x="0" y="0"/>
            <a:chExt cx="2155010" cy="1516348"/>
          </a:xfrm>
        </p:grpSpPr>
        <p:sp>
          <p:nvSpPr>
            <p:cNvPr name="Freeform 12" id="12"/>
            <p:cNvSpPr/>
            <p:nvPr/>
          </p:nvSpPr>
          <p:spPr>
            <a:xfrm flipH="false" flipV="false" rot="0">
              <a:off x="0" y="0"/>
              <a:ext cx="2155010" cy="1516348"/>
            </a:xfrm>
            <a:custGeom>
              <a:avLst/>
              <a:gdLst/>
              <a:ahLst/>
              <a:cxnLst/>
              <a:rect r="r" b="b" t="t" l="l"/>
              <a:pathLst>
                <a:path h="1516348" w="2155010">
                  <a:moveTo>
                    <a:pt x="28385" y="0"/>
                  </a:moveTo>
                  <a:lnTo>
                    <a:pt x="2126624" y="0"/>
                  </a:lnTo>
                  <a:cubicBezTo>
                    <a:pt x="2134152" y="0"/>
                    <a:pt x="2141372" y="2991"/>
                    <a:pt x="2146696" y="8314"/>
                  </a:cubicBezTo>
                  <a:cubicBezTo>
                    <a:pt x="2152019" y="13637"/>
                    <a:pt x="2155010" y="20857"/>
                    <a:pt x="2155010" y="28385"/>
                  </a:cubicBezTo>
                  <a:lnTo>
                    <a:pt x="2155010" y="1487963"/>
                  </a:lnTo>
                  <a:cubicBezTo>
                    <a:pt x="2155010" y="1503640"/>
                    <a:pt x="2142301" y="1516348"/>
                    <a:pt x="2126624" y="1516348"/>
                  </a:cubicBezTo>
                  <a:lnTo>
                    <a:pt x="28385" y="1516348"/>
                  </a:lnTo>
                  <a:cubicBezTo>
                    <a:pt x="12709" y="1516348"/>
                    <a:pt x="0" y="1503640"/>
                    <a:pt x="0" y="1487963"/>
                  </a:cubicBezTo>
                  <a:lnTo>
                    <a:pt x="0" y="28385"/>
                  </a:lnTo>
                  <a:cubicBezTo>
                    <a:pt x="0" y="12709"/>
                    <a:pt x="12709" y="0"/>
                    <a:pt x="28385" y="0"/>
                  </a:cubicBezTo>
                  <a:close/>
                </a:path>
              </a:pathLst>
            </a:custGeom>
            <a:solidFill>
              <a:srgbClr val="004A8F"/>
            </a:solidFill>
            <a:ln cap="rnd">
              <a:noFill/>
              <a:prstDash val="solid"/>
              <a:round/>
            </a:ln>
          </p:spPr>
        </p:sp>
        <p:sp>
          <p:nvSpPr>
            <p:cNvPr name="TextBox 13" id="13"/>
            <p:cNvSpPr txBox="true"/>
            <p:nvPr/>
          </p:nvSpPr>
          <p:spPr>
            <a:xfrm>
              <a:off x="0" y="-38100"/>
              <a:ext cx="2155010" cy="1554448"/>
            </a:xfrm>
            <a:prstGeom prst="rect">
              <a:avLst/>
            </a:prstGeom>
          </p:spPr>
          <p:txBody>
            <a:bodyPr anchor="ctr" rtlCol="false" tIns="50800" lIns="50800" bIns="50800" rIns="50800"/>
            <a:lstStyle/>
            <a:p>
              <a:pPr algn="ctr">
                <a:lnSpc>
                  <a:spcPts val="2940"/>
                </a:lnSpc>
              </a:pPr>
            </a:p>
          </p:txBody>
        </p:sp>
      </p:grpSp>
      <p:sp>
        <p:nvSpPr>
          <p:cNvPr name="TextBox 14" id="14"/>
          <p:cNvSpPr txBox="true"/>
          <p:nvPr/>
        </p:nvSpPr>
        <p:spPr>
          <a:xfrm rot="0">
            <a:off x="9601399" y="3946452"/>
            <a:ext cx="7936137" cy="4693285"/>
          </a:xfrm>
          <a:prstGeom prst="rect">
            <a:avLst/>
          </a:prstGeom>
        </p:spPr>
        <p:txBody>
          <a:bodyPr anchor="t" rtlCol="false" tIns="0" lIns="0" bIns="0" rIns="0">
            <a:spAutoFit/>
          </a:bodyPr>
          <a:lstStyle/>
          <a:p>
            <a:pPr algn="l">
              <a:lnSpc>
                <a:spcPts val="2239"/>
              </a:lnSpc>
            </a:pPr>
            <a:r>
              <a:rPr lang="en-US" sz="1599">
                <a:solidFill>
                  <a:srgbClr val="FFFFFF"/>
                </a:solidFill>
                <a:latin typeface="Glacial Indifference"/>
                <a:ea typeface="Glacial Indifference"/>
                <a:cs typeface="Glacial Indifference"/>
                <a:sym typeface="Glacial Indifference"/>
              </a:rPr>
              <a:t>Hak Membatasi Pemrosesan (Pasal 11)</a:t>
            </a:r>
          </a:p>
          <a:p>
            <a:pPr algn="l">
              <a:lnSpc>
                <a:spcPts val="2239"/>
              </a:lnSpc>
            </a:pPr>
            <a:r>
              <a:rPr lang="en-US" sz="1599">
                <a:solidFill>
                  <a:srgbClr val="FFFFFF"/>
                </a:solidFill>
                <a:latin typeface="Glacial Indifference"/>
                <a:ea typeface="Glacial Indifference"/>
                <a:cs typeface="Glacial Indifference"/>
                <a:sym typeface="Glacial Indifference"/>
              </a:rPr>
              <a:t>Menunda atau membatasi pemrosesan data pribadi.</a:t>
            </a:r>
          </a:p>
          <a:p>
            <a:pPr algn="l">
              <a:lnSpc>
                <a:spcPts val="2239"/>
              </a:lnSpc>
            </a:pPr>
          </a:p>
          <a:p>
            <a:pPr algn="l">
              <a:lnSpc>
                <a:spcPts val="2239"/>
              </a:lnSpc>
              <a:spcBef>
                <a:spcPct val="0"/>
              </a:spcBef>
            </a:pPr>
            <a:r>
              <a:rPr lang="en-US" sz="1599">
                <a:solidFill>
                  <a:srgbClr val="FFFFFF"/>
                </a:solidFill>
                <a:latin typeface="Glacial Indifference"/>
                <a:ea typeface="Glacial Indifference"/>
                <a:cs typeface="Glacial Indifference"/>
                <a:sym typeface="Glacial Indifference"/>
              </a:rPr>
              <a:t>Hak Ganti Rugi (Pasal 12)</a:t>
            </a:r>
          </a:p>
          <a:p>
            <a:pPr algn="l">
              <a:lnSpc>
                <a:spcPts val="2239"/>
              </a:lnSpc>
              <a:spcBef>
                <a:spcPct val="0"/>
              </a:spcBef>
            </a:pPr>
            <a:r>
              <a:rPr lang="en-US" sz="1599">
                <a:solidFill>
                  <a:srgbClr val="FFFFFF"/>
                </a:solidFill>
                <a:latin typeface="Glacial Indifference"/>
                <a:ea typeface="Glacial Indifference"/>
                <a:cs typeface="Glacial Indifference"/>
                <a:sym typeface="Glacial Indifference"/>
              </a:rPr>
              <a:t>Menggugat dan menerima ganti rugi atas pelanggaran terhadap data pribadinya.</a:t>
            </a:r>
          </a:p>
          <a:p>
            <a:pPr algn="l">
              <a:lnSpc>
                <a:spcPts val="2239"/>
              </a:lnSpc>
              <a:spcBef>
                <a:spcPct val="0"/>
              </a:spcBef>
            </a:pPr>
          </a:p>
          <a:p>
            <a:pPr algn="l">
              <a:lnSpc>
                <a:spcPts val="2239"/>
              </a:lnSpc>
              <a:spcBef>
                <a:spcPct val="0"/>
              </a:spcBef>
            </a:pPr>
            <a:r>
              <a:rPr lang="en-US" sz="1599">
                <a:solidFill>
                  <a:srgbClr val="FFFFFF"/>
                </a:solidFill>
                <a:latin typeface="Glacial Indifference"/>
                <a:ea typeface="Glacial Indifference"/>
                <a:cs typeface="Glacial Indifference"/>
                <a:sym typeface="Glacial Indifference"/>
              </a:rPr>
              <a:t>Hak Portabilitas Data (Pasal 13)</a:t>
            </a:r>
          </a:p>
          <a:p>
            <a:pPr algn="l">
              <a:lnSpc>
                <a:spcPts val="2239"/>
              </a:lnSpc>
              <a:spcBef>
                <a:spcPct val="0"/>
              </a:spcBef>
            </a:pPr>
            <a:r>
              <a:rPr lang="en-US" sz="1599">
                <a:solidFill>
                  <a:srgbClr val="FFFFFF"/>
                </a:solidFill>
                <a:latin typeface="Glacial Indifference"/>
                <a:ea typeface="Glacial Indifference"/>
                <a:cs typeface="Glacial Indifference"/>
                <a:sym typeface="Glacial Indifference"/>
              </a:rPr>
              <a:t>Mendapatkan dan menggunakan data pribadi dalam format yang umum digunakan dan dapat dipindahkan ke pengendali data pribadi lain.</a:t>
            </a:r>
          </a:p>
          <a:p>
            <a:pPr algn="l">
              <a:lnSpc>
                <a:spcPts val="2239"/>
              </a:lnSpc>
              <a:spcBef>
                <a:spcPct val="0"/>
              </a:spcBef>
            </a:pPr>
          </a:p>
          <a:p>
            <a:pPr algn="l">
              <a:lnSpc>
                <a:spcPts val="2239"/>
              </a:lnSpc>
              <a:spcBef>
                <a:spcPct val="0"/>
              </a:spcBef>
            </a:pPr>
            <a:r>
              <a:rPr lang="en-US" sz="1599">
                <a:solidFill>
                  <a:srgbClr val="FFFFFF"/>
                </a:solidFill>
                <a:latin typeface="Glacial Indifference"/>
                <a:ea typeface="Glacial Indifference"/>
                <a:cs typeface="Glacial Indifference"/>
                <a:sym typeface="Glacial Indifference"/>
              </a:rPr>
              <a:t>Hak Menyampaikan Permohonan (Pasal 14)</a:t>
            </a:r>
          </a:p>
          <a:p>
            <a:pPr algn="l">
              <a:lnSpc>
                <a:spcPts val="2239"/>
              </a:lnSpc>
              <a:spcBef>
                <a:spcPct val="0"/>
              </a:spcBef>
            </a:pPr>
            <a:r>
              <a:rPr lang="en-US" sz="1599">
                <a:solidFill>
                  <a:srgbClr val="FFFFFF"/>
                </a:solidFill>
                <a:latin typeface="Glacial Indifference"/>
                <a:ea typeface="Glacial Indifference"/>
                <a:cs typeface="Glacial Indifference"/>
                <a:sym typeface="Glacial Indifference"/>
              </a:rPr>
              <a:t>Mengajukan permohonan pelaksanaan hak secara tertulis baik secara elektronik maupun nonelektronik.</a:t>
            </a:r>
          </a:p>
          <a:p>
            <a:pPr algn="l">
              <a:lnSpc>
                <a:spcPts val="2239"/>
              </a:lnSpc>
              <a:spcBef>
                <a:spcPct val="0"/>
              </a:spcBef>
            </a:pPr>
          </a:p>
          <a:p>
            <a:pPr algn="l">
              <a:lnSpc>
                <a:spcPts val="2239"/>
              </a:lnSpc>
              <a:spcBef>
                <a:spcPct val="0"/>
              </a:spcBef>
            </a:pPr>
            <a:r>
              <a:rPr lang="en-US" sz="1599">
                <a:solidFill>
                  <a:srgbClr val="FFFFFF"/>
                </a:solidFill>
                <a:latin typeface="Glacial Indifference"/>
                <a:ea typeface="Glacial Indifference"/>
                <a:cs typeface="Glacial Indifference"/>
                <a:sym typeface="Glacial Indifference"/>
              </a:rPr>
              <a:t>Hak untuk Mendapatkan dan Menggunakan Data Pribadi (Pasal 15)</a:t>
            </a:r>
          </a:p>
          <a:p>
            <a:pPr algn="l">
              <a:lnSpc>
                <a:spcPts val="2239"/>
              </a:lnSpc>
              <a:spcBef>
                <a:spcPct val="0"/>
              </a:spcBef>
            </a:pPr>
            <a:r>
              <a:rPr lang="en-US" sz="1599">
                <a:solidFill>
                  <a:srgbClr val="FFFFFF"/>
                </a:solidFill>
                <a:latin typeface="Glacial Indifference"/>
                <a:ea typeface="Glacial Indifference"/>
                <a:cs typeface="Glacial Indifference"/>
                <a:sym typeface="Glacial Indifference"/>
              </a:rPr>
              <a:t>Subjek data pribadi berhak mendapatkan dan menggunakan data pribadinya dari pengendali data dalam format yang terstruktur dan dapat digunakan kembali.</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331448" y="604837"/>
            <a:ext cx="11625104" cy="762001"/>
          </a:xfrm>
          <a:prstGeom prst="rect">
            <a:avLst/>
          </a:prstGeom>
        </p:spPr>
        <p:txBody>
          <a:bodyPr anchor="t" rtlCol="false" tIns="0" lIns="0" bIns="0" rIns="0">
            <a:spAutoFit/>
          </a:bodyPr>
          <a:lstStyle/>
          <a:p>
            <a:pPr algn="ctr">
              <a:lnSpc>
                <a:spcPts val="6299"/>
              </a:lnSpc>
            </a:pPr>
            <a:r>
              <a:rPr lang="en-US" b="true" sz="4499">
                <a:solidFill>
                  <a:srgbClr val="014A85"/>
                </a:solidFill>
                <a:latin typeface="Glacial Indifference Bold"/>
                <a:ea typeface="Glacial Indifference Bold"/>
                <a:cs typeface="Glacial Indifference Bold"/>
                <a:sym typeface="Glacial Indifference Bold"/>
              </a:rPr>
              <a:t>PENGECUALIAN TERHADAP DATA PRIBADI</a:t>
            </a:r>
          </a:p>
        </p:txBody>
      </p:sp>
      <p:grpSp>
        <p:nvGrpSpPr>
          <p:cNvPr name="Group 3" id="3"/>
          <p:cNvGrpSpPr/>
          <p:nvPr/>
        </p:nvGrpSpPr>
        <p:grpSpPr>
          <a:xfrm rot="0">
            <a:off x="7175836" y="1756118"/>
            <a:ext cx="3936328" cy="780683"/>
            <a:chOff x="0" y="0"/>
            <a:chExt cx="5248437" cy="1040910"/>
          </a:xfrm>
        </p:grpSpPr>
        <p:grpSp>
          <p:nvGrpSpPr>
            <p:cNvPr name="Group 4" id="4"/>
            <p:cNvGrpSpPr/>
            <p:nvPr/>
          </p:nvGrpSpPr>
          <p:grpSpPr>
            <a:xfrm rot="0">
              <a:off x="0" y="0"/>
              <a:ext cx="5248437" cy="1040910"/>
              <a:chOff x="0" y="0"/>
              <a:chExt cx="1109210" cy="219987"/>
            </a:xfrm>
          </p:grpSpPr>
          <p:sp>
            <p:nvSpPr>
              <p:cNvPr name="Freeform 5" id="5"/>
              <p:cNvSpPr/>
              <p:nvPr/>
            </p:nvSpPr>
            <p:spPr>
              <a:xfrm flipH="false" flipV="false" rot="0">
                <a:off x="0" y="0"/>
                <a:ext cx="1109210" cy="219987"/>
              </a:xfrm>
              <a:custGeom>
                <a:avLst/>
                <a:gdLst/>
                <a:ahLst/>
                <a:cxnLst/>
                <a:rect r="r" b="b" t="t" l="l"/>
                <a:pathLst>
                  <a:path h="219987" w="1109210">
                    <a:moveTo>
                      <a:pt x="100306" y="0"/>
                    </a:moveTo>
                    <a:lnTo>
                      <a:pt x="1008904" y="0"/>
                    </a:lnTo>
                    <a:cubicBezTo>
                      <a:pt x="1035507" y="0"/>
                      <a:pt x="1061020" y="10568"/>
                      <a:pt x="1079831" y="29379"/>
                    </a:cubicBezTo>
                    <a:cubicBezTo>
                      <a:pt x="1098642" y="48190"/>
                      <a:pt x="1109210" y="73703"/>
                      <a:pt x="1109210" y="100306"/>
                    </a:cubicBezTo>
                    <a:lnTo>
                      <a:pt x="1109210" y="119681"/>
                    </a:lnTo>
                    <a:cubicBezTo>
                      <a:pt x="1109210" y="146284"/>
                      <a:pt x="1098642" y="171797"/>
                      <a:pt x="1079831" y="190608"/>
                    </a:cubicBezTo>
                    <a:cubicBezTo>
                      <a:pt x="1061020" y="209419"/>
                      <a:pt x="1035507" y="219987"/>
                      <a:pt x="1008904" y="219987"/>
                    </a:cubicBezTo>
                    <a:lnTo>
                      <a:pt x="100306" y="219987"/>
                    </a:lnTo>
                    <a:cubicBezTo>
                      <a:pt x="73703" y="219987"/>
                      <a:pt x="48190" y="209419"/>
                      <a:pt x="29379" y="190608"/>
                    </a:cubicBezTo>
                    <a:cubicBezTo>
                      <a:pt x="10568" y="171797"/>
                      <a:pt x="0" y="146284"/>
                      <a:pt x="0" y="119681"/>
                    </a:cubicBezTo>
                    <a:lnTo>
                      <a:pt x="0" y="100306"/>
                    </a:lnTo>
                    <a:cubicBezTo>
                      <a:pt x="0" y="73703"/>
                      <a:pt x="10568" y="48190"/>
                      <a:pt x="29379" y="29379"/>
                    </a:cubicBezTo>
                    <a:cubicBezTo>
                      <a:pt x="48190" y="10568"/>
                      <a:pt x="73703" y="0"/>
                      <a:pt x="100306" y="0"/>
                    </a:cubicBezTo>
                    <a:close/>
                  </a:path>
                </a:pathLst>
              </a:custGeom>
              <a:solidFill>
                <a:srgbClr val="014A85"/>
              </a:solidFill>
            </p:spPr>
          </p:sp>
          <p:sp>
            <p:nvSpPr>
              <p:cNvPr name="TextBox 6" id="6"/>
              <p:cNvSpPr txBox="true"/>
              <p:nvPr/>
            </p:nvSpPr>
            <p:spPr>
              <a:xfrm>
                <a:off x="0" y="-47625"/>
                <a:ext cx="1109210" cy="267612"/>
              </a:xfrm>
              <a:prstGeom prst="rect">
                <a:avLst/>
              </a:prstGeom>
            </p:spPr>
            <p:txBody>
              <a:bodyPr anchor="ctr" rtlCol="false" tIns="50800" lIns="50800" bIns="50800" rIns="50800"/>
              <a:lstStyle/>
              <a:p>
                <a:pPr algn="ctr">
                  <a:lnSpc>
                    <a:spcPts val="3432"/>
                  </a:lnSpc>
                </a:pPr>
              </a:p>
            </p:txBody>
          </p:sp>
        </p:grpSp>
        <p:sp>
          <p:nvSpPr>
            <p:cNvPr name="TextBox 7" id="7"/>
            <p:cNvSpPr txBox="true"/>
            <p:nvPr/>
          </p:nvSpPr>
          <p:spPr>
            <a:xfrm rot="0">
              <a:off x="1026415" y="145678"/>
              <a:ext cx="3195608" cy="759079"/>
            </a:xfrm>
            <a:prstGeom prst="rect">
              <a:avLst/>
            </a:prstGeom>
          </p:spPr>
          <p:txBody>
            <a:bodyPr anchor="t" rtlCol="false" tIns="0" lIns="0" bIns="0" rIns="0">
              <a:spAutoFit/>
            </a:bodyPr>
            <a:lstStyle/>
            <a:p>
              <a:pPr algn="ctr">
                <a:lnSpc>
                  <a:spcPts val="4446"/>
                </a:lnSpc>
              </a:pPr>
              <a:r>
                <a:rPr lang="en-US" sz="3800" b="true">
                  <a:solidFill>
                    <a:srgbClr val="FFFFFF"/>
                  </a:solidFill>
                  <a:latin typeface="Glacial Indifference Bold"/>
                  <a:ea typeface="Glacial Indifference Bold"/>
                  <a:cs typeface="Glacial Indifference Bold"/>
                  <a:sym typeface="Glacial Indifference Bold"/>
                </a:rPr>
                <a:t>Pasal 15</a:t>
              </a:r>
            </a:p>
          </p:txBody>
        </p:sp>
      </p:grpSp>
      <p:sp>
        <p:nvSpPr>
          <p:cNvPr name="TextBox 8" id="8"/>
          <p:cNvSpPr txBox="true"/>
          <p:nvPr/>
        </p:nvSpPr>
        <p:spPr>
          <a:xfrm rot="0">
            <a:off x="448727" y="2760650"/>
            <a:ext cx="17390546" cy="1317625"/>
          </a:xfrm>
          <a:prstGeom prst="rect">
            <a:avLst/>
          </a:prstGeom>
        </p:spPr>
        <p:txBody>
          <a:bodyPr anchor="t" rtlCol="false" tIns="0" lIns="0" bIns="0" rIns="0">
            <a:spAutoFit/>
          </a:bodyPr>
          <a:lstStyle/>
          <a:p>
            <a:pPr algn="just">
              <a:lnSpc>
                <a:spcPts val="2600"/>
              </a:lnSpc>
              <a:spcBef>
                <a:spcPct val="0"/>
              </a:spcBef>
            </a:pPr>
            <a:r>
              <a:rPr lang="en-US" sz="2000">
                <a:solidFill>
                  <a:srgbClr val="000000"/>
                </a:solidFill>
                <a:latin typeface="Poppins"/>
                <a:ea typeface="Poppins"/>
                <a:cs typeface="Poppins"/>
                <a:sym typeface="Poppins"/>
              </a:rPr>
              <a:t>Undang-undang Nomor 27 Tahun 2022 yang mengatur tentang Perlindingan Data Pribadi mengatur secara menyeluruh mengenai hak-hak subjek data, kewajiban pengendali dan prosesor data, serta pengecualian terhadap perlindungan data pribadi dalam kondisi tertentu. Pengecualian dalam UU PDP telah diatur pada </a:t>
            </a:r>
            <a:r>
              <a:rPr lang="en-US" b="true" sz="2000">
                <a:solidFill>
                  <a:srgbClr val="000000"/>
                </a:solidFill>
                <a:latin typeface="Poppins Bold"/>
                <a:ea typeface="Poppins Bold"/>
                <a:cs typeface="Poppins Bold"/>
                <a:sym typeface="Poppins Bold"/>
              </a:rPr>
              <a:t>Pasal 15 yang menyatakan bahwa pemrosesan data pribadi dikecualikan dari ketentuan dalam UU PDP dalam beberapa kondisi, antara lain:</a:t>
            </a:r>
          </a:p>
        </p:txBody>
      </p:sp>
      <p:sp>
        <p:nvSpPr>
          <p:cNvPr name="TextBox 9" id="9"/>
          <p:cNvSpPr txBox="true"/>
          <p:nvPr/>
        </p:nvSpPr>
        <p:spPr>
          <a:xfrm rot="0">
            <a:off x="448727" y="5143500"/>
            <a:ext cx="8486897" cy="4879975"/>
          </a:xfrm>
          <a:prstGeom prst="rect">
            <a:avLst/>
          </a:prstGeom>
        </p:spPr>
        <p:txBody>
          <a:bodyPr anchor="t" rtlCol="false" tIns="0" lIns="0" bIns="0" rIns="0">
            <a:spAutoFit/>
          </a:bodyPr>
          <a:lstStyle/>
          <a:p>
            <a:pPr algn="just">
              <a:lnSpc>
                <a:spcPts val="2600"/>
              </a:lnSpc>
            </a:pPr>
            <a:r>
              <a:rPr lang="en-US" sz="2000" b="true">
                <a:solidFill>
                  <a:srgbClr val="000000"/>
                </a:solidFill>
                <a:latin typeface="Poppins Bold"/>
                <a:ea typeface="Poppins Bold"/>
                <a:cs typeface="Poppins Bold"/>
                <a:sym typeface="Poppins Bold"/>
              </a:rPr>
              <a:t>kepentingan Pertahanan dan Keamanan Nasional.</a:t>
            </a:r>
          </a:p>
          <a:p>
            <a:pPr algn="just">
              <a:lnSpc>
                <a:spcPts val="2600"/>
              </a:lnSpc>
            </a:pPr>
            <a:r>
              <a:rPr lang="en-US" sz="2000">
                <a:solidFill>
                  <a:srgbClr val="000000"/>
                </a:solidFill>
                <a:latin typeface="Poppins"/>
                <a:ea typeface="Poppins"/>
                <a:cs typeface="Poppins"/>
                <a:sym typeface="Poppins"/>
              </a:rPr>
              <a:t>Data pribadi dapat diakses/diproses tanpa persetujuan pemilik jika berkaitan dengan perlindungan terhadap kedaulatan negara, pertahanan, dan keamanan nasional.</a:t>
            </a:r>
          </a:p>
          <a:p>
            <a:pPr algn="just">
              <a:lnSpc>
                <a:spcPts val="2600"/>
              </a:lnSpc>
            </a:pPr>
          </a:p>
          <a:p>
            <a:pPr algn="just">
              <a:lnSpc>
                <a:spcPts val="2600"/>
              </a:lnSpc>
            </a:pPr>
            <a:r>
              <a:rPr lang="en-US" b="true" sz="2000">
                <a:solidFill>
                  <a:srgbClr val="000000"/>
                </a:solidFill>
                <a:latin typeface="Poppins Bold"/>
                <a:ea typeface="Poppins Bold"/>
                <a:cs typeface="Poppins Bold"/>
                <a:sym typeface="Poppins Bold"/>
              </a:rPr>
              <a:t>Kepentingan Proses Penegak Hukum</a:t>
            </a:r>
          </a:p>
          <a:p>
            <a:pPr algn="just">
              <a:lnSpc>
                <a:spcPts val="2600"/>
              </a:lnSpc>
            </a:pPr>
            <a:r>
              <a:rPr lang="en-US" sz="2000">
                <a:solidFill>
                  <a:srgbClr val="000000"/>
                </a:solidFill>
                <a:latin typeface="Poppins"/>
                <a:ea typeface="Poppins"/>
                <a:cs typeface="Poppins"/>
                <a:sym typeface="Poppins"/>
              </a:rPr>
              <a:t>Pengecualian berlaku dalam rangka penyidikan, penuntutan, pengadilan, dan pelaksanaan putusan hukum pidana/perdata.</a:t>
            </a:r>
          </a:p>
          <a:p>
            <a:pPr algn="just">
              <a:lnSpc>
                <a:spcPts val="2600"/>
              </a:lnSpc>
            </a:pPr>
          </a:p>
          <a:p>
            <a:pPr algn="just">
              <a:lnSpc>
                <a:spcPts val="2600"/>
              </a:lnSpc>
            </a:pPr>
            <a:r>
              <a:rPr lang="en-US" b="true" sz="2000">
                <a:solidFill>
                  <a:srgbClr val="000000"/>
                </a:solidFill>
                <a:latin typeface="Poppins Bold"/>
                <a:ea typeface="Poppins Bold"/>
                <a:cs typeface="Poppins Bold"/>
                <a:sym typeface="Poppins Bold"/>
              </a:rPr>
              <a:t>Kepentingan Umum</a:t>
            </a:r>
          </a:p>
          <a:p>
            <a:pPr algn="just">
              <a:lnSpc>
                <a:spcPts val="2600"/>
              </a:lnSpc>
            </a:pPr>
            <a:r>
              <a:rPr lang="en-US" sz="2000">
                <a:solidFill>
                  <a:srgbClr val="000000"/>
                </a:solidFill>
                <a:latin typeface="Poppins"/>
                <a:ea typeface="Poppins"/>
                <a:cs typeface="Poppins"/>
                <a:sym typeface="Poppins"/>
              </a:rPr>
              <a:t>Untuk menyelamatkan jiwa, menanggulangi bencana, dan masalah kesehatan masyarakat, serta pelayanan publik yang mendesak.</a:t>
            </a:r>
          </a:p>
          <a:p>
            <a:pPr algn="just">
              <a:lnSpc>
                <a:spcPts val="2600"/>
              </a:lnSpc>
            </a:pPr>
          </a:p>
          <a:p>
            <a:pPr algn="just">
              <a:lnSpc>
                <a:spcPts val="2600"/>
              </a:lnSpc>
            </a:pPr>
          </a:p>
        </p:txBody>
      </p:sp>
      <p:sp>
        <p:nvSpPr>
          <p:cNvPr name="TextBox 10" id="10"/>
          <p:cNvSpPr txBox="true"/>
          <p:nvPr/>
        </p:nvSpPr>
        <p:spPr>
          <a:xfrm rot="0">
            <a:off x="9583237" y="5143500"/>
            <a:ext cx="8256036" cy="2289175"/>
          </a:xfrm>
          <a:prstGeom prst="rect">
            <a:avLst/>
          </a:prstGeom>
        </p:spPr>
        <p:txBody>
          <a:bodyPr anchor="t" rtlCol="false" tIns="0" lIns="0" bIns="0" rIns="0">
            <a:spAutoFit/>
          </a:bodyPr>
          <a:lstStyle/>
          <a:p>
            <a:pPr algn="just">
              <a:lnSpc>
                <a:spcPts val="2600"/>
              </a:lnSpc>
            </a:pPr>
            <a:r>
              <a:rPr lang="en-US" sz="2000" b="true">
                <a:solidFill>
                  <a:srgbClr val="000000"/>
                </a:solidFill>
                <a:latin typeface="Poppins Bold"/>
                <a:ea typeface="Poppins Bold"/>
                <a:cs typeface="Poppins Bold"/>
                <a:sym typeface="Poppins Bold"/>
              </a:rPr>
              <a:t>Kepentingan Statistik dan Riset Ilmiah</a:t>
            </a:r>
          </a:p>
          <a:p>
            <a:pPr algn="just">
              <a:lnSpc>
                <a:spcPts val="2600"/>
              </a:lnSpc>
            </a:pPr>
            <a:r>
              <a:rPr lang="en-US" sz="2000">
                <a:solidFill>
                  <a:srgbClr val="000000"/>
                </a:solidFill>
                <a:latin typeface="Poppins"/>
                <a:ea typeface="Poppins"/>
                <a:cs typeface="Poppins"/>
                <a:sym typeface="Poppins"/>
              </a:rPr>
              <a:t>Selama data yang digunakan telah dianonimkan dan tidak dapat diidentifikasi kembali ke pemilik data.</a:t>
            </a:r>
          </a:p>
          <a:p>
            <a:pPr algn="just">
              <a:lnSpc>
                <a:spcPts val="2600"/>
              </a:lnSpc>
            </a:pPr>
          </a:p>
          <a:p>
            <a:pPr algn="just">
              <a:lnSpc>
                <a:spcPts val="2600"/>
              </a:lnSpc>
            </a:pPr>
            <a:r>
              <a:rPr lang="en-US" sz="2000" b="true">
                <a:solidFill>
                  <a:srgbClr val="000000"/>
                </a:solidFill>
                <a:latin typeface="Poppins Bold"/>
                <a:ea typeface="Poppins Bold"/>
                <a:cs typeface="Poppins Bold"/>
                <a:sym typeface="Poppins Bold"/>
              </a:rPr>
              <a:t>Perjanjian Internasional</a:t>
            </a:r>
          </a:p>
          <a:p>
            <a:pPr algn="just">
              <a:lnSpc>
                <a:spcPts val="2600"/>
              </a:lnSpc>
            </a:pPr>
            <a:r>
              <a:rPr lang="en-US" sz="2000">
                <a:solidFill>
                  <a:srgbClr val="000000"/>
                </a:solidFill>
                <a:latin typeface="Poppins"/>
                <a:ea typeface="Poppins"/>
                <a:cs typeface="Poppins"/>
                <a:sym typeface="Poppins"/>
              </a:rPr>
              <a:t>Pengecualian berlaku jika pemrosesan data dilakukan dalam kerangka perjanjian atau kerja sama internasional yangberlaku.</a:t>
            </a:r>
          </a:p>
        </p:txBody>
      </p:sp>
      <p:sp>
        <p:nvSpPr>
          <p:cNvPr name="TextBox 11" id="11"/>
          <p:cNvSpPr txBox="true"/>
          <p:nvPr/>
        </p:nvSpPr>
        <p:spPr>
          <a:xfrm rot="0">
            <a:off x="9583237" y="7708900"/>
            <a:ext cx="8256036" cy="1317625"/>
          </a:xfrm>
          <a:prstGeom prst="rect">
            <a:avLst/>
          </a:prstGeom>
        </p:spPr>
        <p:txBody>
          <a:bodyPr anchor="t" rtlCol="false" tIns="0" lIns="0" bIns="0" rIns="0">
            <a:spAutoFit/>
          </a:bodyPr>
          <a:lstStyle/>
          <a:p>
            <a:pPr algn="just">
              <a:lnSpc>
                <a:spcPts val="2600"/>
              </a:lnSpc>
            </a:pPr>
            <a:r>
              <a:rPr lang="en-US" sz="2000" b="true">
                <a:solidFill>
                  <a:srgbClr val="000000"/>
                </a:solidFill>
                <a:latin typeface="Poppins Bold"/>
                <a:ea typeface="Poppins Bold"/>
                <a:cs typeface="Poppins Bold"/>
                <a:sym typeface="Poppins Bold"/>
              </a:rPr>
              <a:t>Kepentingan jurnalistik</a:t>
            </a:r>
          </a:p>
          <a:p>
            <a:pPr algn="just">
              <a:lnSpc>
                <a:spcPts val="2600"/>
              </a:lnSpc>
            </a:pPr>
            <a:r>
              <a:rPr lang="en-US" sz="2000">
                <a:solidFill>
                  <a:srgbClr val="000000"/>
                </a:solidFill>
                <a:latin typeface="Poppins"/>
                <a:ea typeface="Poppins"/>
                <a:cs typeface="Poppins"/>
                <a:sym typeface="Poppins"/>
              </a:rPr>
              <a:t>Khusus untuk kegiatan jurnalistik yang dilakukan sesuai dengan kode etik jurnalistik, dengan tetap mempertimbangkan perlindungan terhadap individu.</a:t>
            </a:r>
          </a:p>
        </p:txBody>
      </p:sp>
      <p:sp>
        <p:nvSpPr>
          <p:cNvPr name="Freeform 12" id="12"/>
          <p:cNvSpPr/>
          <p:nvPr/>
        </p:nvSpPr>
        <p:spPr>
          <a:xfrm flipH="true" flipV="true" rot="0">
            <a:off x="14810420" y="-728009"/>
            <a:ext cx="3477580" cy="3086353"/>
          </a:xfrm>
          <a:custGeom>
            <a:avLst/>
            <a:gdLst/>
            <a:ahLst/>
            <a:cxnLst/>
            <a:rect r="r" b="b" t="t" l="l"/>
            <a:pathLst>
              <a:path h="3086353" w="3477580">
                <a:moveTo>
                  <a:pt x="3477580" y="3086353"/>
                </a:moveTo>
                <a:lnTo>
                  <a:pt x="0" y="3086353"/>
                </a:lnTo>
                <a:lnTo>
                  <a:pt x="0" y="0"/>
                </a:lnTo>
                <a:lnTo>
                  <a:pt x="3477580" y="0"/>
                </a:lnTo>
                <a:lnTo>
                  <a:pt x="3477580" y="3086353"/>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352676"/>
            <a:ext cx="3621456" cy="522797"/>
            <a:chOff x="0" y="0"/>
            <a:chExt cx="953799" cy="137691"/>
          </a:xfrm>
        </p:grpSpPr>
        <p:sp>
          <p:nvSpPr>
            <p:cNvPr name="Freeform 3" id="3"/>
            <p:cNvSpPr/>
            <p:nvPr/>
          </p:nvSpPr>
          <p:spPr>
            <a:xfrm flipH="false" flipV="false" rot="0">
              <a:off x="0" y="0"/>
              <a:ext cx="953799" cy="137691"/>
            </a:xfrm>
            <a:custGeom>
              <a:avLst/>
              <a:gdLst/>
              <a:ahLst/>
              <a:cxnLst/>
              <a:rect r="r" b="b" t="t" l="l"/>
              <a:pathLst>
                <a:path h="137691" w="953799">
                  <a:moveTo>
                    <a:pt x="68846" y="0"/>
                  </a:moveTo>
                  <a:lnTo>
                    <a:pt x="884954" y="0"/>
                  </a:lnTo>
                  <a:cubicBezTo>
                    <a:pt x="922976" y="0"/>
                    <a:pt x="953799" y="30823"/>
                    <a:pt x="953799" y="68846"/>
                  </a:cubicBezTo>
                  <a:lnTo>
                    <a:pt x="953799" y="68846"/>
                  </a:lnTo>
                  <a:cubicBezTo>
                    <a:pt x="953799" y="87105"/>
                    <a:pt x="946546" y="104616"/>
                    <a:pt x="933635" y="117527"/>
                  </a:cubicBezTo>
                  <a:cubicBezTo>
                    <a:pt x="920724" y="130438"/>
                    <a:pt x="903213" y="137691"/>
                    <a:pt x="884954" y="137691"/>
                  </a:cubicBezTo>
                  <a:lnTo>
                    <a:pt x="68846" y="137691"/>
                  </a:lnTo>
                  <a:cubicBezTo>
                    <a:pt x="50587" y="137691"/>
                    <a:pt x="33075" y="130438"/>
                    <a:pt x="20164" y="117527"/>
                  </a:cubicBezTo>
                  <a:cubicBezTo>
                    <a:pt x="7253" y="104616"/>
                    <a:pt x="0" y="87105"/>
                    <a:pt x="0" y="68846"/>
                  </a:cubicBezTo>
                  <a:lnTo>
                    <a:pt x="0" y="68846"/>
                  </a:lnTo>
                  <a:cubicBezTo>
                    <a:pt x="0" y="50587"/>
                    <a:pt x="7253" y="33075"/>
                    <a:pt x="20164" y="20164"/>
                  </a:cubicBezTo>
                  <a:cubicBezTo>
                    <a:pt x="33075" y="7253"/>
                    <a:pt x="50587" y="0"/>
                    <a:pt x="68846" y="0"/>
                  </a:cubicBezTo>
                  <a:close/>
                </a:path>
              </a:pathLst>
            </a:custGeom>
            <a:solidFill>
              <a:srgbClr val="004A8F"/>
            </a:solidFill>
          </p:spPr>
        </p:sp>
        <p:sp>
          <p:nvSpPr>
            <p:cNvPr name="TextBox 4" id="4"/>
            <p:cNvSpPr txBox="true"/>
            <p:nvPr/>
          </p:nvSpPr>
          <p:spPr>
            <a:xfrm>
              <a:off x="0" y="-38100"/>
              <a:ext cx="953799" cy="175791"/>
            </a:xfrm>
            <a:prstGeom prst="rect">
              <a:avLst/>
            </a:prstGeom>
          </p:spPr>
          <p:txBody>
            <a:bodyPr anchor="ctr" rtlCol="false" tIns="50800" lIns="50800" bIns="50800" rIns="50800"/>
            <a:lstStyle/>
            <a:p>
              <a:pPr algn="ctr">
                <a:lnSpc>
                  <a:spcPts val="2340"/>
                </a:lnSpc>
              </a:pPr>
              <a:r>
                <a:rPr lang="en-US" b="true" sz="1800">
                  <a:solidFill>
                    <a:srgbClr val="FFFFFF"/>
                  </a:solidFill>
                  <a:latin typeface="Poppins Bold"/>
                  <a:ea typeface="Poppins Bold"/>
                  <a:cs typeface="Poppins Bold"/>
                  <a:sym typeface="Poppins Bold"/>
                </a:rPr>
                <a:t>Pasal 16 UU No. 27 Tahun 2022</a:t>
              </a:r>
            </a:p>
          </p:txBody>
        </p:sp>
      </p:grpSp>
      <p:sp>
        <p:nvSpPr>
          <p:cNvPr name="TextBox 5" id="5"/>
          <p:cNvSpPr txBox="true"/>
          <p:nvPr/>
        </p:nvSpPr>
        <p:spPr>
          <a:xfrm rot="0">
            <a:off x="5143618" y="266676"/>
            <a:ext cx="8000764" cy="762024"/>
          </a:xfrm>
          <a:prstGeom prst="rect">
            <a:avLst/>
          </a:prstGeom>
        </p:spPr>
        <p:txBody>
          <a:bodyPr anchor="t" rtlCol="false" tIns="0" lIns="0" bIns="0" rIns="0">
            <a:spAutoFit/>
          </a:bodyPr>
          <a:lstStyle/>
          <a:p>
            <a:pPr algn="ctr">
              <a:lnSpc>
                <a:spcPts val="6299"/>
              </a:lnSpc>
            </a:pPr>
            <a:r>
              <a:rPr lang="en-US" b="true" sz="4499">
                <a:solidFill>
                  <a:srgbClr val="014A85"/>
                </a:solidFill>
                <a:latin typeface="Glacial Indifference Bold"/>
                <a:ea typeface="Glacial Indifference Bold"/>
                <a:cs typeface="Glacial Indifference Bold"/>
                <a:sym typeface="Glacial Indifference Bold"/>
              </a:rPr>
              <a:t>PEMROSESAN DATA PRIBADI</a:t>
            </a:r>
          </a:p>
        </p:txBody>
      </p:sp>
      <p:sp>
        <p:nvSpPr>
          <p:cNvPr name="TextBox 6" id="6"/>
          <p:cNvSpPr txBox="true"/>
          <p:nvPr/>
        </p:nvSpPr>
        <p:spPr>
          <a:xfrm rot="0">
            <a:off x="1028700" y="2006611"/>
            <a:ext cx="8404458" cy="1996440"/>
          </a:xfrm>
          <a:prstGeom prst="rect">
            <a:avLst/>
          </a:prstGeom>
        </p:spPr>
        <p:txBody>
          <a:bodyPr anchor="t" rtlCol="false" tIns="0" lIns="0" bIns="0" rIns="0">
            <a:spAutoFit/>
          </a:bodyPr>
          <a:lstStyle/>
          <a:p>
            <a:pPr algn="just">
              <a:lnSpc>
                <a:spcPts val="2310"/>
              </a:lnSpc>
            </a:pPr>
            <a:r>
              <a:rPr lang="en-US" sz="1650">
                <a:solidFill>
                  <a:srgbClr val="000000"/>
                </a:solidFill>
                <a:latin typeface="Glacial Indifference"/>
                <a:ea typeface="Glacial Indifference"/>
                <a:cs typeface="Glacial Indifference"/>
                <a:sym typeface="Glacial Indifference"/>
              </a:rPr>
              <a:t>(</a:t>
            </a:r>
            <a:r>
              <a:rPr lang="en-US" sz="1650" b="true">
                <a:solidFill>
                  <a:srgbClr val="000000"/>
                </a:solidFill>
                <a:latin typeface="Glacial Indifference Bold"/>
                <a:ea typeface="Glacial Indifference Bold"/>
                <a:cs typeface="Glacial Indifference Bold"/>
                <a:sym typeface="Glacial Indifference Bold"/>
              </a:rPr>
              <a:t>1) Pemrosesan Data Pribadi meliputi</a:t>
            </a:r>
            <a:r>
              <a:rPr lang="en-US" sz="1650">
                <a:solidFill>
                  <a:srgbClr val="000000"/>
                </a:solidFill>
                <a:latin typeface="Glacial Indifference"/>
                <a:ea typeface="Glacial Indifference"/>
                <a:cs typeface="Glacial Indifference"/>
                <a:sym typeface="Glacial Indifference"/>
              </a:rPr>
              <a:t>:</a:t>
            </a:r>
          </a:p>
          <a:p>
            <a:pPr algn="just">
              <a:lnSpc>
                <a:spcPts val="2310"/>
              </a:lnSpc>
            </a:pPr>
            <a:r>
              <a:rPr lang="en-US" sz="1650">
                <a:solidFill>
                  <a:srgbClr val="000000"/>
                </a:solidFill>
                <a:latin typeface="Glacial Indifference"/>
                <a:ea typeface="Glacial Indifference"/>
                <a:cs typeface="Glacial Indifference"/>
                <a:sym typeface="Glacial Indifference"/>
              </a:rPr>
              <a:t>  </a:t>
            </a:r>
            <a:r>
              <a:rPr lang="en-US" sz="1650">
                <a:solidFill>
                  <a:srgbClr val="000000"/>
                </a:solidFill>
                <a:latin typeface="Glacial Indifference"/>
                <a:ea typeface="Glacial Indifference"/>
                <a:cs typeface="Glacial Indifference"/>
                <a:sym typeface="Glacial Indifference"/>
              </a:rPr>
              <a:t>a. pemerolehan dan pengumpulan;</a:t>
            </a:r>
          </a:p>
          <a:p>
            <a:pPr algn="just">
              <a:lnSpc>
                <a:spcPts val="2310"/>
              </a:lnSpc>
            </a:pPr>
            <a:r>
              <a:rPr lang="en-US" sz="1650">
                <a:solidFill>
                  <a:srgbClr val="000000"/>
                </a:solidFill>
                <a:latin typeface="Glacial Indifference"/>
                <a:ea typeface="Glacial Indifference"/>
                <a:cs typeface="Glacial Indifference"/>
                <a:sym typeface="Glacial Indifference"/>
              </a:rPr>
              <a:t>  </a:t>
            </a:r>
            <a:r>
              <a:rPr lang="en-US" sz="1650">
                <a:solidFill>
                  <a:srgbClr val="000000"/>
                </a:solidFill>
                <a:latin typeface="Glacial Indifference"/>
                <a:ea typeface="Glacial Indifference"/>
                <a:cs typeface="Glacial Indifference"/>
                <a:sym typeface="Glacial Indifference"/>
              </a:rPr>
              <a:t>b. pengolahan dan penganalisisan;</a:t>
            </a:r>
          </a:p>
          <a:p>
            <a:pPr algn="just">
              <a:lnSpc>
                <a:spcPts val="2310"/>
              </a:lnSpc>
            </a:pPr>
            <a:r>
              <a:rPr lang="en-US" sz="1650">
                <a:solidFill>
                  <a:srgbClr val="000000"/>
                </a:solidFill>
                <a:latin typeface="Glacial Indifference"/>
                <a:ea typeface="Glacial Indifference"/>
                <a:cs typeface="Glacial Indifference"/>
                <a:sym typeface="Glacial Indifference"/>
              </a:rPr>
              <a:t>  </a:t>
            </a:r>
            <a:r>
              <a:rPr lang="en-US" sz="1650">
                <a:solidFill>
                  <a:srgbClr val="000000"/>
                </a:solidFill>
                <a:latin typeface="Glacial Indifference"/>
                <a:ea typeface="Glacial Indifference"/>
                <a:cs typeface="Glacial Indifference"/>
                <a:sym typeface="Glacial Indifference"/>
              </a:rPr>
              <a:t>c. penyimpanan;</a:t>
            </a:r>
          </a:p>
          <a:p>
            <a:pPr algn="just">
              <a:lnSpc>
                <a:spcPts val="2310"/>
              </a:lnSpc>
            </a:pPr>
            <a:r>
              <a:rPr lang="en-US" sz="1650">
                <a:solidFill>
                  <a:srgbClr val="000000"/>
                </a:solidFill>
                <a:latin typeface="Glacial Indifference"/>
                <a:ea typeface="Glacial Indifference"/>
                <a:cs typeface="Glacial Indifference"/>
                <a:sym typeface="Glacial Indifference"/>
              </a:rPr>
              <a:t>  </a:t>
            </a:r>
            <a:r>
              <a:rPr lang="en-US" sz="1650">
                <a:solidFill>
                  <a:srgbClr val="000000"/>
                </a:solidFill>
                <a:latin typeface="Glacial Indifference"/>
                <a:ea typeface="Glacial Indifference"/>
                <a:cs typeface="Glacial Indifference"/>
                <a:sym typeface="Glacial Indifference"/>
              </a:rPr>
              <a:t>d. perbaikan dan pembaruan;</a:t>
            </a:r>
          </a:p>
          <a:p>
            <a:pPr algn="just">
              <a:lnSpc>
                <a:spcPts val="2310"/>
              </a:lnSpc>
            </a:pPr>
            <a:r>
              <a:rPr lang="en-US" sz="1650">
                <a:solidFill>
                  <a:srgbClr val="000000"/>
                </a:solidFill>
                <a:latin typeface="Glacial Indifference"/>
                <a:ea typeface="Glacial Indifference"/>
                <a:cs typeface="Glacial Indifference"/>
                <a:sym typeface="Glacial Indifference"/>
              </a:rPr>
              <a:t>  </a:t>
            </a:r>
            <a:r>
              <a:rPr lang="en-US" sz="1650">
                <a:solidFill>
                  <a:srgbClr val="000000"/>
                </a:solidFill>
                <a:latin typeface="Glacial Indifference"/>
                <a:ea typeface="Glacial Indifference"/>
                <a:cs typeface="Glacial Indifference"/>
                <a:sym typeface="Glacial Indifference"/>
              </a:rPr>
              <a:t>e. penampilan, pengumuman, transfer, penyebarluasan, atau pengungkapan; dan/ atau</a:t>
            </a:r>
          </a:p>
          <a:p>
            <a:pPr algn="just">
              <a:lnSpc>
                <a:spcPts val="2310"/>
              </a:lnSpc>
              <a:spcBef>
                <a:spcPct val="0"/>
              </a:spcBef>
            </a:pPr>
            <a:r>
              <a:rPr lang="en-US" sz="1650">
                <a:solidFill>
                  <a:srgbClr val="000000"/>
                </a:solidFill>
                <a:latin typeface="Glacial Indifference"/>
                <a:ea typeface="Glacial Indifference"/>
                <a:cs typeface="Glacial Indifference"/>
                <a:sym typeface="Glacial Indifference"/>
              </a:rPr>
              <a:t>  </a:t>
            </a:r>
            <a:r>
              <a:rPr lang="en-US" sz="1650">
                <a:solidFill>
                  <a:srgbClr val="000000"/>
                </a:solidFill>
                <a:latin typeface="Glacial Indifference"/>
                <a:ea typeface="Glacial Indifference"/>
                <a:cs typeface="Glacial Indifference"/>
                <a:sym typeface="Glacial Indifference"/>
              </a:rPr>
              <a:t>f. penghapusan atau pemusnahan.</a:t>
            </a:r>
          </a:p>
        </p:txBody>
      </p:sp>
      <p:sp>
        <p:nvSpPr>
          <p:cNvPr name="TextBox 7" id="7"/>
          <p:cNvSpPr txBox="true"/>
          <p:nvPr/>
        </p:nvSpPr>
        <p:spPr>
          <a:xfrm rot="0">
            <a:off x="1028700" y="4032978"/>
            <a:ext cx="7883979" cy="5890895"/>
          </a:xfrm>
          <a:prstGeom prst="rect">
            <a:avLst/>
          </a:prstGeom>
        </p:spPr>
        <p:txBody>
          <a:bodyPr anchor="t" rtlCol="false" tIns="0" lIns="0" bIns="0" rIns="0">
            <a:spAutoFit/>
          </a:bodyPr>
          <a:lstStyle/>
          <a:p>
            <a:pPr algn="just">
              <a:lnSpc>
                <a:spcPts val="2380"/>
              </a:lnSpc>
            </a:pPr>
            <a:r>
              <a:rPr lang="en-US" sz="1700">
                <a:solidFill>
                  <a:srgbClr val="000000"/>
                </a:solidFill>
                <a:latin typeface="Glacial Indifference"/>
                <a:ea typeface="Glacial Indifference"/>
                <a:cs typeface="Glacial Indifference"/>
                <a:sym typeface="Glacial Indifference"/>
              </a:rPr>
              <a:t>(</a:t>
            </a:r>
            <a:r>
              <a:rPr lang="en-US" sz="1700" b="true">
                <a:solidFill>
                  <a:srgbClr val="000000"/>
                </a:solidFill>
                <a:latin typeface="Glacial Indifference Bold"/>
                <a:ea typeface="Glacial Indifference Bold"/>
                <a:cs typeface="Glacial Indifference Bold"/>
                <a:sym typeface="Glacial Indifference Bold"/>
              </a:rPr>
              <a:t>2) Pemrosesan Data Pribadi sebagaimana dimaksud pada </a:t>
            </a:r>
          </a:p>
          <a:p>
            <a:pPr algn="just">
              <a:lnSpc>
                <a:spcPts val="2380"/>
              </a:lnSpc>
            </a:pPr>
            <a:r>
              <a:rPr lang="en-US" sz="1700" b="true">
                <a:solidFill>
                  <a:srgbClr val="000000"/>
                </a:solidFill>
                <a:latin typeface="Glacial Indifference Bold"/>
                <a:ea typeface="Glacial Indifference Bold"/>
                <a:cs typeface="Glacial Indifference Bold"/>
                <a:sym typeface="Glacial Indifference Bold"/>
              </a:rPr>
              <a:t>ayat (l) dilakukan sesuai dengan prinsip Pelindungan Data Pribadi meliputi: </a:t>
            </a:r>
          </a:p>
          <a:p>
            <a:pPr algn="just">
              <a:lnSpc>
                <a:spcPts val="2380"/>
              </a:lnSpc>
            </a:pPr>
            <a:r>
              <a:rPr lang="en-US" sz="1700">
                <a:solidFill>
                  <a:srgbClr val="000000"/>
                </a:solidFill>
                <a:latin typeface="Glacial Indifference"/>
                <a:ea typeface="Glacial Indifference"/>
                <a:cs typeface="Glacial Indifference"/>
                <a:sym typeface="Glacial Indifference"/>
              </a:rPr>
              <a:t>a. Data Pribadi dilakukan secara terbatas dan spesifik, sah secara hukum, dan transparan; </a:t>
            </a:r>
          </a:p>
          <a:p>
            <a:pPr algn="just">
              <a:lnSpc>
                <a:spcPts val="2380"/>
              </a:lnSpc>
            </a:pPr>
            <a:r>
              <a:rPr lang="en-US" sz="1700">
                <a:solidFill>
                  <a:srgbClr val="000000"/>
                </a:solidFill>
                <a:latin typeface="Glacial Indifference"/>
                <a:ea typeface="Glacial Indifference"/>
                <a:cs typeface="Glacial Indifference"/>
                <a:sym typeface="Glacial Indifference"/>
              </a:rPr>
              <a:t>b. pemrosesan Data Pribadi dilakukan sesuai dengan tujuannya; </a:t>
            </a:r>
          </a:p>
          <a:p>
            <a:pPr algn="just">
              <a:lnSpc>
                <a:spcPts val="2380"/>
              </a:lnSpc>
            </a:pPr>
            <a:r>
              <a:rPr lang="en-US" sz="1700">
                <a:solidFill>
                  <a:srgbClr val="000000"/>
                </a:solidFill>
                <a:latin typeface="Glacial Indifference"/>
                <a:ea typeface="Glacial Indifference"/>
                <a:cs typeface="Glacial Indifference"/>
                <a:sym typeface="Glacial Indifference"/>
              </a:rPr>
              <a:t>c. pemrosesan Data Pribadi dilakukan dengan menjamin hak Subjek Data Pribadi; </a:t>
            </a:r>
          </a:p>
          <a:p>
            <a:pPr algn="just">
              <a:lnSpc>
                <a:spcPts val="2380"/>
              </a:lnSpc>
            </a:pPr>
            <a:r>
              <a:rPr lang="en-US" sz="1700">
                <a:solidFill>
                  <a:srgbClr val="000000"/>
                </a:solidFill>
                <a:latin typeface="Glacial Indifference"/>
                <a:ea typeface="Glacial Indifference"/>
                <a:cs typeface="Glacial Indifference"/>
                <a:sym typeface="Glacial Indifference"/>
              </a:rPr>
              <a:t>d. pemrosesan Data Pribadi dilakukan secara akurat, lengkap, tidak menyesatkan, mutakhir, dan dapat dipertanggungjawabkan; </a:t>
            </a:r>
          </a:p>
          <a:p>
            <a:pPr algn="just">
              <a:lnSpc>
                <a:spcPts val="2380"/>
              </a:lnSpc>
            </a:pPr>
            <a:r>
              <a:rPr lang="en-US" sz="1700">
                <a:solidFill>
                  <a:srgbClr val="000000"/>
                </a:solidFill>
                <a:latin typeface="Glacial Indifference"/>
                <a:ea typeface="Glacial Indifference"/>
                <a:cs typeface="Glacial Indifference"/>
                <a:sym typeface="Glacial Indifference"/>
              </a:rPr>
              <a:t>e. pemrosesan data pribadi dilakukan dengan melindungi keamanan data pribadi dari pengaksesan yang tidak sah, pengungkapan yang tidak sah, pengubahan yang tidak sah, penyalahgunaan, perusakan, dan/atau penghilangan data pribadi;</a:t>
            </a:r>
          </a:p>
          <a:p>
            <a:pPr algn="just">
              <a:lnSpc>
                <a:spcPts val="2380"/>
              </a:lnSpc>
            </a:pPr>
            <a:r>
              <a:rPr lang="en-US" sz="1700">
                <a:solidFill>
                  <a:srgbClr val="000000"/>
                </a:solidFill>
                <a:latin typeface="Glacial Indifference"/>
                <a:ea typeface="Glacial Indifference"/>
                <a:cs typeface="Glacial Indifference"/>
                <a:sym typeface="Glacial Indifference"/>
              </a:rPr>
              <a:t>f. pemrosesan data pribadi dilakukan dengan memberitahukan tujuan dan aktivitas pemrosesan serta kegagalan perlindungan data pribadi;</a:t>
            </a:r>
          </a:p>
          <a:p>
            <a:pPr algn="just">
              <a:lnSpc>
                <a:spcPts val="2380"/>
              </a:lnSpc>
            </a:pPr>
            <a:r>
              <a:rPr lang="en-US" sz="1700">
                <a:solidFill>
                  <a:srgbClr val="000000"/>
                </a:solidFill>
                <a:latin typeface="Glacial Indifference"/>
                <a:ea typeface="Glacial Indifference"/>
                <a:cs typeface="Glacial Indifference"/>
                <a:sym typeface="Glacial Indifference"/>
              </a:rPr>
              <a:t>g. data pribadi dimusnahkan dan atau dihapus setelah masa retensi berakhir atau berdasarkan permintaan subjek data pribadi kecuali ditentukan lain oleh peraturan perundang-undangan; dan </a:t>
            </a:r>
          </a:p>
          <a:p>
            <a:pPr algn="just">
              <a:lnSpc>
                <a:spcPts val="2380"/>
              </a:lnSpc>
            </a:pPr>
            <a:r>
              <a:rPr lang="en-US" sz="1700">
                <a:solidFill>
                  <a:srgbClr val="000000"/>
                </a:solidFill>
                <a:latin typeface="Glacial Indifference"/>
                <a:ea typeface="Glacial Indifference"/>
                <a:cs typeface="Glacial Indifference"/>
                <a:sym typeface="Glacial Indifference"/>
              </a:rPr>
              <a:t>h. pemrosesan data pribadi dilakukan secara bertanggung jawab dan dapat dibuktikan secara jelas </a:t>
            </a:r>
          </a:p>
          <a:p>
            <a:pPr algn="just">
              <a:lnSpc>
                <a:spcPts val="2380"/>
              </a:lnSpc>
              <a:spcBef>
                <a:spcPct val="0"/>
              </a:spcBef>
            </a:pPr>
            <a:r>
              <a:rPr lang="en-US" sz="1700">
                <a:solidFill>
                  <a:srgbClr val="000000"/>
                </a:solidFill>
                <a:latin typeface="Glacial Indifference"/>
                <a:ea typeface="Glacial Indifference"/>
                <a:cs typeface="Glacial Indifference"/>
                <a:sym typeface="Glacial Indifference"/>
              </a:rPr>
              <a:t>(</a:t>
            </a:r>
            <a:r>
              <a:rPr lang="en-US" b="true" sz="1700">
                <a:solidFill>
                  <a:srgbClr val="000000"/>
                </a:solidFill>
                <a:latin typeface="Glacial Indifference Bold"/>
                <a:ea typeface="Glacial Indifference Bold"/>
                <a:cs typeface="Glacial Indifference Bold"/>
                <a:sym typeface="Glacial Indifference Bold"/>
              </a:rPr>
              <a:t>3) ketentuan lebih lanjut mengenai pelaksanaan pemrosesan data pribadi sebagaimana dimaksud pada ayat 1 diatur dalam peraturan pemerintah</a:t>
            </a:r>
          </a:p>
        </p:txBody>
      </p:sp>
      <p:grpSp>
        <p:nvGrpSpPr>
          <p:cNvPr name="Group 8" id="8"/>
          <p:cNvGrpSpPr/>
          <p:nvPr/>
        </p:nvGrpSpPr>
        <p:grpSpPr>
          <a:xfrm rot="0">
            <a:off x="10200790" y="2235211"/>
            <a:ext cx="3621456" cy="522797"/>
            <a:chOff x="0" y="0"/>
            <a:chExt cx="953799" cy="137691"/>
          </a:xfrm>
        </p:grpSpPr>
        <p:sp>
          <p:nvSpPr>
            <p:cNvPr name="Freeform 9" id="9"/>
            <p:cNvSpPr/>
            <p:nvPr/>
          </p:nvSpPr>
          <p:spPr>
            <a:xfrm flipH="false" flipV="false" rot="0">
              <a:off x="0" y="0"/>
              <a:ext cx="953799" cy="137691"/>
            </a:xfrm>
            <a:custGeom>
              <a:avLst/>
              <a:gdLst/>
              <a:ahLst/>
              <a:cxnLst/>
              <a:rect r="r" b="b" t="t" l="l"/>
              <a:pathLst>
                <a:path h="137691" w="953799">
                  <a:moveTo>
                    <a:pt x="68846" y="0"/>
                  </a:moveTo>
                  <a:lnTo>
                    <a:pt x="884954" y="0"/>
                  </a:lnTo>
                  <a:cubicBezTo>
                    <a:pt x="922976" y="0"/>
                    <a:pt x="953799" y="30823"/>
                    <a:pt x="953799" y="68846"/>
                  </a:cubicBezTo>
                  <a:lnTo>
                    <a:pt x="953799" y="68846"/>
                  </a:lnTo>
                  <a:cubicBezTo>
                    <a:pt x="953799" y="87105"/>
                    <a:pt x="946546" y="104616"/>
                    <a:pt x="933635" y="117527"/>
                  </a:cubicBezTo>
                  <a:cubicBezTo>
                    <a:pt x="920724" y="130438"/>
                    <a:pt x="903213" y="137691"/>
                    <a:pt x="884954" y="137691"/>
                  </a:cubicBezTo>
                  <a:lnTo>
                    <a:pt x="68846" y="137691"/>
                  </a:lnTo>
                  <a:cubicBezTo>
                    <a:pt x="50587" y="137691"/>
                    <a:pt x="33075" y="130438"/>
                    <a:pt x="20164" y="117527"/>
                  </a:cubicBezTo>
                  <a:cubicBezTo>
                    <a:pt x="7253" y="104616"/>
                    <a:pt x="0" y="87105"/>
                    <a:pt x="0" y="68846"/>
                  </a:cubicBezTo>
                  <a:lnTo>
                    <a:pt x="0" y="68846"/>
                  </a:lnTo>
                  <a:cubicBezTo>
                    <a:pt x="0" y="50587"/>
                    <a:pt x="7253" y="33075"/>
                    <a:pt x="20164" y="20164"/>
                  </a:cubicBezTo>
                  <a:cubicBezTo>
                    <a:pt x="33075" y="7253"/>
                    <a:pt x="50587" y="0"/>
                    <a:pt x="68846" y="0"/>
                  </a:cubicBezTo>
                  <a:close/>
                </a:path>
              </a:pathLst>
            </a:custGeom>
            <a:solidFill>
              <a:srgbClr val="004A8F"/>
            </a:solidFill>
          </p:spPr>
        </p:sp>
        <p:sp>
          <p:nvSpPr>
            <p:cNvPr name="TextBox 10" id="10"/>
            <p:cNvSpPr txBox="true"/>
            <p:nvPr/>
          </p:nvSpPr>
          <p:spPr>
            <a:xfrm>
              <a:off x="0" y="-38100"/>
              <a:ext cx="953799" cy="175791"/>
            </a:xfrm>
            <a:prstGeom prst="rect">
              <a:avLst/>
            </a:prstGeom>
          </p:spPr>
          <p:txBody>
            <a:bodyPr anchor="ctr" rtlCol="false" tIns="50800" lIns="50800" bIns="50800" rIns="50800"/>
            <a:lstStyle/>
            <a:p>
              <a:pPr algn="ctr">
                <a:lnSpc>
                  <a:spcPts val="2340"/>
                </a:lnSpc>
              </a:pPr>
              <a:r>
                <a:rPr lang="en-US" b="true" sz="1800">
                  <a:solidFill>
                    <a:srgbClr val="FFFFFF"/>
                  </a:solidFill>
                  <a:latin typeface="Poppins Bold"/>
                  <a:ea typeface="Poppins Bold"/>
                  <a:cs typeface="Poppins Bold"/>
                  <a:sym typeface="Poppins Bold"/>
                </a:rPr>
                <a:t>Pasal 17 UU No. 27 Tahun 2022</a:t>
              </a:r>
            </a:p>
          </p:txBody>
        </p:sp>
      </p:grpSp>
      <p:sp>
        <p:nvSpPr>
          <p:cNvPr name="TextBox 11" id="11"/>
          <p:cNvSpPr txBox="true"/>
          <p:nvPr/>
        </p:nvSpPr>
        <p:spPr>
          <a:xfrm rot="0">
            <a:off x="9781465" y="2898671"/>
            <a:ext cx="7715960" cy="2750185"/>
          </a:xfrm>
          <a:prstGeom prst="rect">
            <a:avLst/>
          </a:prstGeom>
        </p:spPr>
        <p:txBody>
          <a:bodyPr anchor="t" rtlCol="false" tIns="0" lIns="0" bIns="0" rIns="0">
            <a:spAutoFit/>
          </a:bodyPr>
          <a:lstStyle/>
          <a:p>
            <a:pPr algn="just">
              <a:lnSpc>
                <a:spcPts val="2240"/>
              </a:lnSpc>
            </a:pPr>
            <a:r>
              <a:rPr lang="en-US" sz="1600" b="true">
                <a:solidFill>
                  <a:srgbClr val="000000"/>
                </a:solidFill>
                <a:latin typeface="Glacial Indifference Bold"/>
                <a:ea typeface="Glacial Indifference Bold"/>
                <a:cs typeface="Glacial Indifference Bold"/>
                <a:sym typeface="Glacial Indifference Bold"/>
              </a:rPr>
              <a:t>(1) Pemasangan alat pemroses atau pengolah data visual di tempat umum dan/atau pada fasilitas pelayanan publik dilakukan dengan ketentuan:</a:t>
            </a:r>
          </a:p>
          <a:p>
            <a:pPr algn="just">
              <a:lnSpc>
                <a:spcPts val="2240"/>
              </a:lnSpc>
            </a:pPr>
            <a:r>
              <a:rPr lang="en-US" sz="1600">
                <a:solidFill>
                  <a:srgbClr val="000000"/>
                </a:solidFill>
                <a:latin typeface="Glacial Indifference"/>
                <a:ea typeface="Glacial Indifference"/>
                <a:cs typeface="Glacial Indifference"/>
                <a:sym typeface="Glacial Indifference"/>
              </a:rPr>
              <a:t>a. untuk tujuan keamanan, pencegahan bencana, dan/atau penyelenggaraan lalu lintas atau pengumpulan, analisis, dan pengaturan Informasi lalu lintas;</a:t>
            </a:r>
          </a:p>
          <a:p>
            <a:pPr algn="just">
              <a:lnSpc>
                <a:spcPts val="2240"/>
              </a:lnSpc>
            </a:pPr>
            <a:r>
              <a:rPr lang="en-US" sz="1600">
                <a:solidFill>
                  <a:srgbClr val="000000"/>
                </a:solidFill>
                <a:latin typeface="Glacial Indifference"/>
                <a:ea typeface="Glacial Indifference"/>
                <a:cs typeface="Glacial Indifference"/>
                <a:sym typeface="Glacial Indifference"/>
              </a:rPr>
              <a:t>b. harus menampilkan Informasi pada area yang telah dipasang alat pemroses atau pengolah data visual; dan</a:t>
            </a:r>
          </a:p>
          <a:p>
            <a:pPr algn="just">
              <a:lnSpc>
                <a:spcPts val="2240"/>
              </a:lnSpc>
            </a:pPr>
            <a:r>
              <a:rPr lang="en-US" sz="1600">
                <a:solidFill>
                  <a:srgbClr val="000000"/>
                </a:solidFill>
                <a:latin typeface="Glacial Indifference"/>
                <a:ea typeface="Glacial Indifference"/>
                <a:cs typeface="Glacial Indifference"/>
                <a:sym typeface="Glacial Indifference"/>
              </a:rPr>
              <a:t>c. tidak digunakan seseorang. untuk mengidentifikasi</a:t>
            </a:r>
          </a:p>
          <a:p>
            <a:pPr algn="just">
              <a:lnSpc>
                <a:spcPts val="2240"/>
              </a:lnSpc>
              <a:spcBef>
                <a:spcPct val="0"/>
              </a:spcBef>
            </a:pPr>
            <a:r>
              <a:rPr lang="en-US" b="true" sz="1600">
                <a:solidFill>
                  <a:srgbClr val="000000"/>
                </a:solidFill>
                <a:latin typeface="Glacial Indifference Bold"/>
                <a:ea typeface="Glacial Indifference Bold"/>
                <a:cs typeface="Glacial Indifference Bold"/>
                <a:sym typeface="Glacial Indifference Bold"/>
              </a:rPr>
              <a:t>(2) Ketentuan sebagaimana dimaksud pada ayat (1) huruf b dan huruf e dikecualikan untuk pencegahan. tindak pidana dan proses penegakan hukum sesuai dengan ketentuan peraturan perundang-undangan.</a:t>
            </a:r>
          </a:p>
        </p:txBody>
      </p:sp>
      <p:grpSp>
        <p:nvGrpSpPr>
          <p:cNvPr name="Group 12" id="12"/>
          <p:cNvGrpSpPr/>
          <p:nvPr/>
        </p:nvGrpSpPr>
        <p:grpSpPr>
          <a:xfrm rot="0">
            <a:off x="10200790" y="5835535"/>
            <a:ext cx="3621456" cy="522797"/>
            <a:chOff x="0" y="0"/>
            <a:chExt cx="953799" cy="137691"/>
          </a:xfrm>
        </p:grpSpPr>
        <p:sp>
          <p:nvSpPr>
            <p:cNvPr name="Freeform 13" id="13"/>
            <p:cNvSpPr/>
            <p:nvPr/>
          </p:nvSpPr>
          <p:spPr>
            <a:xfrm flipH="false" flipV="false" rot="0">
              <a:off x="0" y="0"/>
              <a:ext cx="953799" cy="137691"/>
            </a:xfrm>
            <a:custGeom>
              <a:avLst/>
              <a:gdLst/>
              <a:ahLst/>
              <a:cxnLst/>
              <a:rect r="r" b="b" t="t" l="l"/>
              <a:pathLst>
                <a:path h="137691" w="953799">
                  <a:moveTo>
                    <a:pt x="68846" y="0"/>
                  </a:moveTo>
                  <a:lnTo>
                    <a:pt x="884954" y="0"/>
                  </a:lnTo>
                  <a:cubicBezTo>
                    <a:pt x="922976" y="0"/>
                    <a:pt x="953799" y="30823"/>
                    <a:pt x="953799" y="68846"/>
                  </a:cubicBezTo>
                  <a:lnTo>
                    <a:pt x="953799" y="68846"/>
                  </a:lnTo>
                  <a:cubicBezTo>
                    <a:pt x="953799" y="87105"/>
                    <a:pt x="946546" y="104616"/>
                    <a:pt x="933635" y="117527"/>
                  </a:cubicBezTo>
                  <a:cubicBezTo>
                    <a:pt x="920724" y="130438"/>
                    <a:pt x="903213" y="137691"/>
                    <a:pt x="884954" y="137691"/>
                  </a:cubicBezTo>
                  <a:lnTo>
                    <a:pt x="68846" y="137691"/>
                  </a:lnTo>
                  <a:cubicBezTo>
                    <a:pt x="50587" y="137691"/>
                    <a:pt x="33075" y="130438"/>
                    <a:pt x="20164" y="117527"/>
                  </a:cubicBezTo>
                  <a:cubicBezTo>
                    <a:pt x="7253" y="104616"/>
                    <a:pt x="0" y="87105"/>
                    <a:pt x="0" y="68846"/>
                  </a:cubicBezTo>
                  <a:lnTo>
                    <a:pt x="0" y="68846"/>
                  </a:lnTo>
                  <a:cubicBezTo>
                    <a:pt x="0" y="50587"/>
                    <a:pt x="7253" y="33075"/>
                    <a:pt x="20164" y="20164"/>
                  </a:cubicBezTo>
                  <a:cubicBezTo>
                    <a:pt x="33075" y="7253"/>
                    <a:pt x="50587" y="0"/>
                    <a:pt x="68846" y="0"/>
                  </a:cubicBezTo>
                  <a:close/>
                </a:path>
              </a:pathLst>
            </a:custGeom>
            <a:solidFill>
              <a:srgbClr val="004A8F"/>
            </a:solidFill>
          </p:spPr>
        </p:sp>
        <p:sp>
          <p:nvSpPr>
            <p:cNvPr name="TextBox 14" id="14"/>
            <p:cNvSpPr txBox="true"/>
            <p:nvPr/>
          </p:nvSpPr>
          <p:spPr>
            <a:xfrm>
              <a:off x="0" y="-38100"/>
              <a:ext cx="953799" cy="175791"/>
            </a:xfrm>
            <a:prstGeom prst="rect">
              <a:avLst/>
            </a:prstGeom>
          </p:spPr>
          <p:txBody>
            <a:bodyPr anchor="ctr" rtlCol="false" tIns="50800" lIns="50800" bIns="50800" rIns="50800"/>
            <a:lstStyle/>
            <a:p>
              <a:pPr algn="ctr">
                <a:lnSpc>
                  <a:spcPts val="2340"/>
                </a:lnSpc>
              </a:pPr>
              <a:r>
                <a:rPr lang="en-US" b="true" sz="1800">
                  <a:solidFill>
                    <a:srgbClr val="FFFFFF"/>
                  </a:solidFill>
                  <a:latin typeface="Poppins Bold"/>
                  <a:ea typeface="Poppins Bold"/>
                  <a:cs typeface="Poppins Bold"/>
                  <a:sym typeface="Poppins Bold"/>
                </a:rPr>
                <a:t>Pasal 18 UU No. 27 Tahun 2022</a:t>
              </a:r>
            </a:p>
          </p:txBody>
        </p:sp>
      </p:grpSp>
      <p:sp>
        <p:nvSpPr>
          <p:cNvPr name="TextBox 15" id="15"/>
          <p:cNvSpPr txBox="true"/>
          <p:nvPr/>
        </p:nvSpPr>
        <p:spPr>
          <a:xfrm rot="0">
            <a:off x="9781465" y="6520256"/>
            <a:ext cx="7715960" cy="2473960"/>
          </a:xfrm>
          <a:prstGeom prst="rect">
            <a:avLst/>
          </a:prstGeom>
        </p:spPr>
        <p:txBody>
          <a:bodyPr anchor="t" rtlCol="false" tIns="0" lIns="0" bIns="0" rIns="0">
            <a:spAutoFit/>
          </a:bodyPr>
          <a:lstStyle/>
          <a:p>
            <a:pPr algn="just">
              <a:lnSpc>
                <a:spcPts val="2240"/>
              </a:lnSpc>
            </a:pPr>
            <a:r>
              <a:rPr lang="en-US" sz="1600" b="true">
                <a:solidFill>
                  <a:srgbClr val="000000"/>
                </a:solidFill>
                <a:latin typeface="Glacial Indifference Bold"/>
                <a:ea typeface="Glacial Indifference Bold"/>
                <a:cs typeface="Glacial Indifference Bold"/>
                <a:sym typeface="Glacial Indifference Bold"/>
              </a:rPr>
              <a:t>(1) Pemrosesan Data Pribadi dapat dilakukan oleh 2 (dua) atau lebih Pengendali Data Pribadi.</a:t>
            </a:r>
          </a:p>
          <a:p>
            <a:pPr algn="just">
              <a:lnSpc>
                <a:spcPts val="2240"/>
              </a:lnSpc>
            </a:pPr>
            <a:r>
              <a:rPr lang="en-US" sz="1600" b="true">
                <a:solidFill>
                  <a:srgbClr val="000000"/>
                </a:solidFill>
                <a:latin typeface="Glacial Indifference Bold"/>
                <a:ea typeface="Glacial Indifference Bold"/>
                <a:cs typeface="Glacial Indifference Bold"/>
                <a:sym typeface="Glacial Indifference Bold"/>
              </a:rPr>
              <a:t>(2) Dalam hal Pemrosesan Data Pribadi dilakukan oleh 2 (dua) atau lebih Pengendali Data Pribadi harus memenuhi syarat minimal:</a:t>
            </a:r>
          </a:p>
          <a:p>
            <a:pPr algn="just">
              <a:lnSpc>
                <a:spcPts val="2240"/>
              </a:lnSpc>
            </a:pPr>
            <a:r>
              <a:rPr lang="en-US" sz="1600">
                <a:solidFill>
                  <a:srgbClr val="000000"/>
                </a:solidFill>
                <a:latin typeface="Glacial Indifference"/>
                <a:ea typeface="Glacial Indifference"/>
                <a:cs typeface="Glacial Indifference"/>
                <a:sym typeface="Glacial Indifference"/>
              </a:rPr>
              <a:t>a. terdapat perjanjian antara para Pengendali Data Pribadi yang memuat peran, tanggung jawab, dan hubungan antar-Pengendali Data Pribadi;</a:t>
            </a:r>
          </a:p>
          <a:p>
            <a:pPr algn="just">
              <a:lnSpc>
                <a:spcPts val="2240"/>
              </a:lnSpc>
            </a:pPr>
            <a:r>
              <a:rPr lang="en-US" sz="1600">
                <a:solidFill>
                  <a:srgbClr val="000000"/>
                </a:solidFill>
                <a:latin typeface="Glacial Indifference"/>
                <a:ea typeface="Glacial Indifference"/>
                <a:cs typeface="Glacial Indifference"/>
                <a:sym typeface="Glacial Indifference"/>
              </a:rPr>
              <a:t>b. terdapat tujuan yang saling berkaitan dan cara pemrosesan Data Pribadi yang ditentukan secara bersama, dan</a:t>
            </a:r>
          </a:p>
          <a:p>
            <a:pPr algn="just">
              <a:lnSpc>
                <a:spcPts val="2240"/>
              </a:lnSpc>
              <a:spcBef>
                <a:spcPct val="0"/>
              </a:spcBef>
            </a:pPr>
            <a:r>
              <a:rPr lang="en-US" sz="1600">
                <a:solidFill>
                  <a:srgbClr val="000000"/>
                </a:solidFill>
                <a:latin typeface="Glacial Indifference"/>
                <a:ea typeface="Glacial Indifference"/>
                <a:cs typeface="Glacial Indifference"/>
                <a:sym typeface="Glacial Indifference"/>
              </a:rPr>
              <a:t>c. terdapat narahubung yang ditunjuk secara bersama-sama.</a:t>
            </a:r>
          </a:p>
        </p:txBody>
      </p:sp>
      <p:sp>
        <p:nvSpPr>
          <p:cNvPr name="Freeform 16" id="16"/>
          <p:cNvSpPr/>
          <p:nvPr/>
        </p:nvSpPr>
        <p:spPr>
          <a:xfrm flipH="true" flipV="true" rot="0">
            <a:off x="14800929" y="0"/>
            <a:ext cx="3477580" cy="3086353"/>
          </a:xfrm>
          <a:custGeom>
            <a:avLst/>
            <a:gdLst/>
            <a:ahLst/>
            <a:cxnLst/>
            <a:rect r="r" b="b" t="t" l="l"/>
            <a:pathLst>
              <a:path h="3086353" w="3477580">
                <a:moveTo>
                  <a:pt x="3477581" y="3086353"/>
                </a:moveTo>
                <a:lnTo>
                  <a:pt x="0" y="3086353"/>
                </a:lnTo>
                <a:lnTo>
                  <a:pt x="0" y="0"/>
                </a:lnTo>
                <a:lnTo>
                  <a:pt x="3477581" y="0"/>
                </a:lnTo>
                <a:lnTo>
                  <a:pt x="3477581" y="3086353"/>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81595" y="1623030"/>
            <a:ext cx="8774852" cy="658650"/>
          </a:xfrm>
          <a:prstGeom prst="rect">
            <a:avLst/>
          </a:prstGeom>
        </p:spPr>
        <p:txBody>
          <a:bodyPr anchor="t" rtlCol="false" tIns="0" lIns="0" bIns="0" rIns="0">
            <a:spAutoFit/>
          </a:bodyPr>
          <a:lstStyle/>
          <a:p>
            <a:pPr algn="l" marL="0" indent="0" lvl="0">
              <a:lnSpc>
                <a:spcPts val="5000"/>
              </a:lnSpc>
              <a:spcBef>
                <a:spcPct val="0"/>
              </a:spcBef>
            </a:pPr>
            <a:r>
              <a:rPr lang="en-US" b="true" sz="5000" strike="noStrike" u="none">
                <a:solidFill>
                  <a:srgbClr val="004A8F"/>
                </a:solidFill>
                <a:latin typeface="Montserrat Ultra-Bold"/>
                <a:ea typeface="Montserrat Ultra-Bold"/>
                <a:cs typeface="Montserrat Ultra-Bold"/>
                <a:sym typeface="Montserrat Ultra-Bold"/>
              </a:rPr>
              <a:t>TRANSFER DATA PRIBADI</a:t>
            </a:r>
          </a:p>
        </p:txBody>
      </p:sp>
      <p:grpSp>
        <p:nvGrpSpPr>
          <p:cNvPr name="Group 3" id="3"/>
          <p:cNvGrpSpPr/>
          <p:nvPr/>
        </p:nvGrpSpPr>
        <p:grpSpPr>
          <a:xfrm rot="0">
            <a:off x="680329" y="3854276"/>
            <a:ext cx="7949321" cy="6173553"/>
            <a:chOff x="0" y="0"/>
            <a:chExt cx="2093648" cy="1625956"/>
          </a:xfrm>
        </p:grpSpPr>
        <p:sp>
          <p:nvSpPr>
            <p:cNvPr name="Freeform 4" id="4"/>
            <p:cNvSpPr/>
            <p:nvPr/>
          </p:nvSpPr>
          <p:spPr>
            <a:xfrm flipH="false" flipV="false" rot="0">
              <a:off x="0" y="0"/>
              <a:ext cx="2093648" cy="1625956"/>
            </a:xfrm>
            <a:custGeom>
              <a:avLst/>
              <a:gdLst/>
              <a:ahLst/>
              <a:cxnLst/>
              <a:rect r="r" b="b" t="t" l="l"/>
              <a:pathLst>
                <a:path h="1625956" w="2093648">
                  <a:moveTo>
                    <a:pt x="29217" y="0"/>
                  </a:moveTo>
                  <a:lnTo>
                    <a:pt x="2064431" y="0"/>
                  </a:lnTo>
                  <a:cubicBezTo>
                    <a:pt x="2072180" y="0"/>
                    <a:pt x="2079611" y="3078"/>
                    <a:pt x="2085091" y="8558"/>
                  </a:cubicBezTo>
                  <a:cubicBezTo>
                    <a:pt x="2090570" y="14037"/>
                    <a:pt x="2093648" y="21468"/>
                    <a:pt x="2093648" y="29217"/>
                  </a:cubicBezTo>
                  <a:lnTo>
                    <a:pt x="2093648" y="1596739"/>
                  </a:lnTo>
                  <a:cubicBezTo>
                    <a:pt x="2093648" y="1612875"/>
                    <a:pt x="2080567" y="1625956"/>
                    <a:pt x="2064431" y="1625956"/>
                  </a:cubicBezTo>
                  <a:lnTo>
                    <a:pt x="29217" y="1625956"/>
                  </a:lnTo>
                  <a:cubicBezTo>
                    <a:pt x="21468" y="1625956"/>
                    <a:pt x="14037" y="1622878"/>
                    <a:pt x="8558" y="1617399"/>
                  </a:cubicBezTo>
                  <a:cubicBezTo>
                    <a:pt x="3078" y="1611920"/>
                    <a:pt x="0" y="1604488"/>
                    <a:pt x="0" y="1596739"/>
                  </a:cubicBezTo>
                  <a:lnTo>
                    <a:pt x="0" y="29217"/>
                  </a:lnTo>
                  <a:cubicBezTo>
                    <a:pt x="0" y="21468"/>
                    <a:pt x="3078" y="14037"/>
                    <a:pt x="8558" y="8558"/>
                  </a:cubicBezTo>
                  <a:cubicBezTo>
                    <a:pt x="14037" y="3078"/>
                    <a:pt x="21468" y="0"/>
                    <a:pt x="29217" y="0"/>
                  </a:cubicBezTo>
                  <a:close/>
                </a:path>
              </a:pathLst>
            </a:custGeom>
            <a:solidFill>
              <a:srgbClr val="FFFFFF"/>
            </a:solidFill>
            <a:ln w="38100" cap="rnd">
              <a:solidFill>
                <a:srgbClr val="A6A6A6"/>
              </a:solidFill>
              <a:prstDash val="solid"/>
              <a:round/>
            </a:ln>
          </p:spPr>
        </p:sp>
        <p:sp>
          <p:nvSpPr>
            <p:cNvPr name="TextBox 5" id="5"/>
            <p:cNvSpPr txBox="true"/>
            <p:nvPr/>
          </p:nvSpPr>
          <p:spPr>
            <a:xfrm>
              <a:off x="0" y="-38100"/>
              <a:ext cx="2093648" cy="1664056"/>
            </a:xfrm>
            <a:prstGeom prst="rect">
              <a:avLst/>
            </a:prstGeom>
          </p:spPr>
          <p:txBody>
            <a:bodyPr anchor="ctr" rtlCol="false" tIns="50800" lIns="50800" bIns="50800" rIns="50800"/>
            <a:lstStyle/>
            <a:p>
              <a:pPr algn="ctr">
                <a:lnSpc>
                  <a:spcPts val="2940"/>
                </a:lnSpc>
              </a:pPr>
            </a:p>
          </p:txBody>
        </p:sp>
      </p:grpSp>
      <p:sp>
        <p:nvSpPr>
          <p:cNvPr name="TextBox 6" id="6"/>
          <p:cNvSpPr txBox="true"/>
          <p:nvPr/>
        </p:nvSpPr>
        <p:spPr>
          <a:xfrm rot="0">
            <a:off x="1360203" y="4311504"/>
            <a:ext cx="6335889" cy="824231"/>
          </a:xfrm>
          <a:prstGeom prst="rect">
            <a:avLst/>
          </a:prstGeom>
        </p:spPr>
        <p:txBody>
          <a:bodyPr anchor="t" rtlCol="false" tIns="0" lIns="0" bIns="0" rIns="0">
            <a:spAutoFit/>
          </a:bodyPr>
          <a:lstStyle/>
          <a:p>
            <a:pPr algn="ctr" marL="0" indent="0" lvl="0">
              <a:lnSpc>
                <a:spcPts val="3200"/>
              </a:lnSpc>
              <a:spcBef>
                <a:spcPct val="0"/>
              </a:spcBef>
            </a:pPr>
            <a:r>
              <a:rPr lang="en-US" b="true" sz="3200" strike="noStrike" u="none">
                <a:solidFill>
                  <a:srgbClr val="004A8F"/>
                </a:solidFill>
                <a:latin typeface="Montserrat Ultra-Bold"/>
                <a:ea typeface="Montserrat Ultra-Bold"/>
                <a:cs typeface="Montserrat Ultra-Bold"/>
                <a:sym typeface="Montserrat Ultra-Bold"/>
              </a:rPr>
              <a:t>Transfer Data Pribadi dalam Wilayah Hukum NRI</a:t>
            </a:r>
          </a:p>
        </p:txBody>
      </p:sp>
      <p:grpSp>
        <p:nvGrpSpPr>
          <p:cNvPr name="Group 7" id="7"/>
          <p:cNvGrpSpPr/>
          <p:nvPr/>
        </p:nvGrpSpPr>
        <p:grpSpPr>
          <a:xfrm rot="0">
            <a:off x="9529779" y="3854276"/>
            <a:ext cx="7949321" cy="6173553"/>
            <a:chOff x="0" y="0"/>
            <a:chExt cx="2093648" cy="1625956"/>
          </a:xfrm>
        </p:grpSpPr>
        <p:sp>
          <p:nvSpPr>
            <p:cNvPr name="Freeform 8" id="8"/>
            <p:cNvSpPr/>
            <p:nvPr/>
          </p:nvSpPr>
          <p:spPr>
            <a:xfrm flipH="false" flipV="false" rot="0">
              <a:off x="0" y="0"/>
              <a:ext cx="2093648" cy="1625956"/>
            </a:xfrm>
            <a:custGeom>
              <a:avLst/>
              <a:gdLst/>
              <a:ahLst/>
              <a:cxnLst/>
              <a:rect r="r" b="b" t="t" l="l"/>
              <a:pathLst>
                <a:path h="1625956" w="2093648">
                  <a:moveTo>
                    <a:pt x="29217" y="0"/>
                  </a:moveTo>
                  <a:lnTo>
                    <a:pt x="2064431" y="0"/>
                  </a:lnTo>
                  <a:cubicBezTo>
                    <a:pt x="2072180" y="0"/>
                    <a:pt x="2079611" y="3078"/>
                    <a:pt x="2085091" y="8558"/>
                  </a:cubicBezTo>
                  <a:cubicBezTo>
                    <a:pt x="2090570" y="14037"/>
                    <a:pt x="2093648" y="21468"/>
                    <a:pt x="2093648" y="29217"/>
                  </a:cubicBezTo>
                  <a:lnTo>
                    <a:pt x="2093648" y="1596739"/>
                  </a:lnTo>
                  <a:cubicBezTo>
                    <a:pt x="2093648" y="1612875"/>
                    <a:pt x="2080567" y="1625956"/>
                    <a:pt x="2064431" y="1625956"/>
                  </a:cubicBezTo>
                  <a:lnTo>
                    <a:pt x="29217" y="1625956"/>
                  </a:lnTo>
                  <a:cubicBezTo>
                    <a:pt x="21468" y="1625956"/>
                    <a:pt x="14037" y="1622878"/>
                    <a:pt x="8558" y="1617399"/>
                  </a:cubicBezTo>
                  <a:cubicBezTo>
                    <a:pt x="3078" y="1611920"/>
                    <a:pt x="0" y="1604488"/>
                    <a:pt x="0" y="1596739"/>
                  </a:cubicBezTo>
                  <a:lnTo>
                    <a:pt x="0" y="29217"/>
                  </a:lnTo>
                  <a:cubicBezTo>
                    <a:pt x="0" y="21468"/>
                    <a:pt x="3078" y="14037"/>
                    <a:pt x="8558" y="8558"/>
                  </a:cubicBezTo>
                  <a:cubicBezTo>
                    <a:pt x="14037" y="3078"/>
                    <a:pt x="21468" y="0"/>
                    <a:pt x="29217" y="0"/>
                  </a:cubicBezTo>
                  <a:close/>
                </a:path>
              </a:pathLst>
            </a:custGeom>
            <a:solidFill>
              <a:srgbClr val="FFFFFF"/>
            </a:solidFill>
            <a:ln w="38100" cap="rnd">
              <a:solidFill>
                <a:srgbClr val="A6A6A6"/>
              </a:solidFill>
              <a:prstDash val="solid"/>
              <a:round/>
            </a:ln>
          </p:spPr>
        </p:sp>
        <p:sp>
          <p:nvSpPr>
            <p:cNvPr name="TextBox 9" id="9"/>
            <p:cNvSpPr txBox="true"/>
            <p:nvPr/>
          </p:nvSpPr>
          <p:spPr>
            <a:xfrm>
              <a:off x="0" y="-38100"/>
              <a:ext cx="2093648" cy="1664056"/>
            </a:xfrm>
            <a:prstGeom prst="rect">
              <a:avLst/>
            </a:prstGeom>
          </p:spPr>
          <p:txBody>
            <a:bodyPr anchor="ctr" rtlCol="false" tIns="50800" lIns="50800" bIns="50800" rIns="50800"/>
            <a:lstStyle/>
            <a:p>
              <a:pPr algn="ctr">
                <a:lnSpc>
                  <a:spcPts val="2940"/>
                </a:lnSpc>
              </a:pPr>
            </a:p>
          </p:txBody>
        </p:sp>
      </p:grpSp>
      <p:sp>
        <p:nvSpPr>
          <p:cNvPr name="TextBox 10" id="10"/>
          <p:cNvSpPr txBox="true"/>
          <p:nvPr/>
        </p:nvSpPr>
        <p:spPr>
          <a:xfrm rot="0">
            <a:off x="10701640" y="4311504"/>
            <a:ext cx="5605600" cy="824231"/>
          </a:xfrm>
          <a:prstGeom prst="rect">
            <a:avLst/>
          </a:prstGeom>
        </p:spPr>
        <p:txBody>
          <a:bodyPr anchor="t" rtlCol="false" tIns="0" lIns="0" bIns="0" rIns="0">
            <a:spAutoFit/>
          </a:bodyPr>
          <a:lstStyle/>
          <a:p>
            <a:pPr algn="ctr" marL="0" indent="0" lvl="0">
              <a:lnSpc>
                <a:spcPts val="3200"/>
              </a:lnSpc>
              <a:spcBef>
                <a:spcPct val="0"/>
              </a:spcBef>
            </a:pPr>
            <a:r>
              <a:rPr lang="en-US" b="true" sz="3200" strike="noStrike" u="none">
                <a:solidFill>
                  <a:srgbClr val="004A8F"/>
                </a:solidFill>
                <a:latin typeface="Montserrat Ultra-Bold"/>
                <a:ea typeface="Montserrat Ultra-Bold"/>
                <a:cs typeface="Montserrat Ultra-Bold"/>
                <a:sym typeface="Montserrat Ultra-Bold"/>
              </a:rPr>
              <a:t>Transfer Data Pribadi ke Luar Wilayah Hukum NRI</a:t>
            </a:r>
          </a:p>
        </p:txBody>
      </p:sp>
      <p:sp>
        <p:nvSpPr>
          <p:cNvPr name="TextBox 11" id="11"/>
          <p:cNvSpPr txBox="true"/>
          <p:nvPr/>
        </p:nvSpPr>
        <p:spPr>
          <a:xfrm rot="0">
            <a:off x="832695" y="5478636"/>
            <a:ext cx="7692180" cy="4356100"/>
          </a:xfrm>
          <a:prstGeom prst="rect">
            <a:avLst/>
          </a:prstGeom>
        </p:spPr>
        <p:txBody>
          <a:bodyPr anchor="t" rtlCol="false" tIns="0" lIns="0" bIns="0" rIns="0">
            <a:spAutoFit/>
          </a:bodyPr>
          <a:lstStyle/>
          <a:p>
            <a:pPr algn="l">
              <a:lnSpc>
                <a:spcPts val="3499"/>
              </a:lnSpc>
            </a:pPr>
            <a:r>
              <a:rPr lang="en-US" sz="2499">
                <a:solidFill>
                  <a:srgbClr val="000000"/>
                </a:solidFill>
                <a:latin typeface="Montserrat"/>
                <a:ea typeface="Montserrat"/>
                <a:cs typeface="Montserrat"/>
                <a:sym typeface="Montserrat"/>
              </a:rPr>
              <a:t>Transfer data pribadi antar Pengendali Data di dalam wilayah hukum NRI pada dasarnya diperbolehkan, namun tetap harus mematuhi prinsip-prinsip umum pelindungan data pribadi dalam UU PDP.</a:t>
            </a:r>
          </a:p>
          <a:p>
            <a:pPr algn="l">
              <a:lnSpc>
                <a:spcPts val="3499"/>
              </a:lnSpc>
            </a:pPr>
          </a:p>
          <a:p>
            <a:pPr algn="l">
              <a:lnSpc>
                <a:spcPts val="3499"/>
              </a:lnSpc>
              <a:spcBef>
                <a:spcPct val="0"/>
              </a:spcBef>
            </a:pPr>
            <a:r>
              <a:rPr lang="en-US" sz="2499">
                <a:solidFill>
                  <a:srgbClr val="000000"/>
                </a:solidFill>
                <a:latin typeface="Montserrat"/>
                <a:ea typeface="Montserrat"/>
                <a:cs typeface="Montserrat"/>
                <a:sym typeface="Montserrat"/>
              </a:rPr>
              <a:t>Kedua pihak Pengendali Data Pribadi wajib menjaga perlindungan data pribadi sesuai UU PDP yang mencakup aspek keamanan, kerahasiaan, dan hak subjek data pribadi. </a:t>
            </a:r>
          </a:p>
        </p:txBody>
      </p:sp>
      <p:sp>
        <p:nvSpPr>
          <p:cNvPr name="TextBox 12" id="12"/>
          <p:cNvSpPr txBox="true"/>
          <p:nvPr/>
        </p:nvSpPr>
        <p:spPr>
          <a:xfrm rot="0">
            <a:off x="9771650" y="5469111"/>
            <a:ext cx="7688400" cy="4322004"/>
          </a:xfrm>
          <a:prstGeom prst="rect">
            <a:avLst/>
          </a:prstGeom>
        </p:spPr>
        <p:txBody>
          <a:bodyPr anchor="t" rtlCol="false" tIns="0" lIns="0" bIns="0" rIns="0">
            <a:spAutoFit/>
          </a:bodyPr>
          <a:lstStyle/>
          <a:p>
            <a:pPr algn="l" marL="0" indent="0" lvl="0">
              <a:lnSpc>
                <a:spcPts val="3464"/>
              </a:lnSpc>
              <a:spcBef>
                <a:spcPct val="0"/>
              </a:spcBef>
            </a:pPr>
            <a:r>
              <a:rPr lang="en-US" sz="2474" strike="noStrike" u="none">
                <a:solidFill>
                  <a:srgbClr val="000000"/>
                </a:solidFill>
                <a:latin typeface="Montserrat"/>
                <a:ea typeface="Montserrat"/>
                <a:cs typeface="Montserrat"/>
                <a:sym typeface="Montserrat"/>
              </a:rPr>
              <a:t>Transfer data pribadi ke luar </a:t>
            </a:r>
            <a:r>
              <a:rPr lang="en-US" sz="2474" strike="noStrike" u="none">
                <a:solidFill>
                  <a:srgbClr val="000000"/>
                </a:solidFill>
                <a:latin typeface="Montserrat"/>
                <a:ea typeface="Montserrat"/>
                <a:cs typeface="Montserrat"/>
                <a:sym typeface="Montserrat"/>
              </a:rPr>
              <a:t>Indo</a:t>
            </a:r>
            <a:r>
              <a:rPr lang="en-US" sz="2474" strike="noStrike" u="none">
                <a:solidFill>
                  <a:srgbClr val="000000"/>
                </a:solidFill>
                <a:latin typeface="Montserrat"/>
                <a:ea typeface="Montserrat"/>
                <a:cs typeface="Montserrat"/>
                <a:sym typeface="Montserrat"/>
              </a:rPr>
              <a:t>ne</a:t>
            </a:r>
            <a:r>
              <a:rPr lang="en-US" sz="2474" strike="noStrike" u="none">
                <a:solidFill>
                  <a:srgbClr val="000000"/>
                </a:solidFill>
                <a:latin typeface="Montserrat"/>
                <a:ea typeface="Montserrat"/>
                <a:cs typeface="Montserrat"/>
                <a:sym typeface="Montserrat"/>
              </a:rPr>
              <a:t>s</a:t>
            </a:r>
            <a:r>
              <a:rPr lang="en-US" sz="2474" strike="noStrike" u="none">
                <a:solidFill>
                  <a:srgbClr val="000000"/>
                </a:solidFill>
                <a:latin typeface="Montserrat"/>
                <a:ea typeface="Montserrat"/>
                <a:cs typeface="Montserrat"/>
                <a:sym typeface="Montserrat"/>
              </a:rPr>
              <a:t>i</a:t>
            </a:r>
            <a:r>
              <a:rPr lang="en-US" sz="2474" strike="noStrike" u="none">
                <a:solidFill>
                  <a:srgbClr val="000000"/>
                </a:solidFill>
                <a:latin typeface="Montserrat"/>
                <a:ea typeface="Montserrat"/>
                <a:cs typeface="Montserrat"/>
                <a:sym typeface="Montserrat"/>
              </a:rPr>
              <a:t>a</a:t>
            </a:r>
            <a:r>
              <a:rPr lang="en-US" sz="2474" strike="noStrike" u="none">
                <a:solidFill>
                  <a:srgbClr val="000000"/>
                </a:solidFill>
                <a:latin typeface="Montserrat"/>
                <a:ea typeface="Montserrat"/>
                <a:cs typeface="Montserrat"/>
                <a:sym typeface="Montserrat"/>
              </a:rPr>
              <a:t> hanya boleh dilakukan </a:t>
            </a:r>
            <a:r>
              <a:rPr lang="en-US" sz="2474" strike="noStrike" u="none">
                <a:solidFill>
                  <a:srgbClr val="000000"/>
                </a:solidFill>
                <a:latin typeface="Montserrat"/>
                <a:ea typeface="Montserrat"/>
                <a:cs typeface="Montserrat"/>
                <a:sym typeface="Montserrat"/>
              </a:rPr>
              <a:t>j</a:t>
            </a:r>
            <a:r>
              <a:rPr lang="en-US" sz="2474" strike="noStrike" u="none">
                <a:solidFill>
                  <a:srgbClr val="000000"/>
                </a:solidFill>
                <a:latin typeface="Montserrat"/>
                <a:ea typeface="Montserrat"/>
                <a:cs typeface="Montserrat"/>
                <a:sym typeface="Montserrat"/>
              </a:rPr>
              <a:t>i</a:t>
            </a:r>
            <a:r>
              <a:rPr lang="en-US" sz="2474" strike="noStrike" u="none">
                <a:solidFill>
                  <a:srgbClr val="000000"/>
                </a:solidFill>
                <a:latin typeface="Montserrat"/>
                <a:ea typeface="Montserrat"/>
                <a:cs typeface="Montserrat"/>
                <a:sym typeface="Montserrat"/>
              </a:rPr>
              <a:t>k</a:t>
            </a:r>
            <a:r>
              <a:rPr lang="en-US" sz="2474" strike="noStrike" u="none">
                <a:solidFill>
                  <a:srgbClr val="000000"/>
                </a:solidFill>
                <a:latin typeface="Montserrat"/>
                <a:ea typeface="Montserrat"/>
                <a:cs typeface="Montserrat"/>
                <a:sym typeface="Montserrat"/>
              </a:rPr>
              <a:t>a negara tujuan memiliki</a:t>
            </a:r>
            <a:r>
              <a:rPr lang="en-US" sz="2474" strike="noStrike" u="none">
                <a:solidFill>
                  <a:srgbClr val="000000"/>
                </a:solidFill>
                <a:latin typeface="Montserrat"/>
                <a:ea typeface="Montserrat"/>
                <a:cs typeface="Montserrat"/>
                <a:sym typeface="Montserrat"/>
              </a:rPr>
              <a:t> tingkat</a:t>
            </a:r>
            <a:r>
              <a:rPr lang="en-US" sz="2474" strike="noStrike" u="none">
                <a:solidFill>
                  <a:srgbClr val="000000"/>
                </a:solidFill>
                <a:latin typeface="Montserrat"/>
                <a:ea typeface="Montserrat"/>
                <a:cs typeface="Montserrat"/>
                <a:sym typeface="Montserrat"/>
              </a:rPr>
              <a:t> perlindungan</a:t>
            </a:r>
            <a:r>
              <a:rPr lang="en-US" sz="2474" strike="noStrike" u="none">
                <a:solidFill>
                  <a:srgbClr val="000000"/>
                </a:solidFill>
                <a:latin typeface="Montserrat"/>
                <a:ea typeface="Montserrat"/>
                <a:cs typeface="Montserrat"/>
                <a:sym typeface="Montserrat"/>
              </a:rPr>
              <a:t> data</a:t>
            </a:r>
            <a:r>
              <a:rPr lang="en-US" sz="2474" strike="noStrike" u="none">
                <a:solidFill>
                  <a:srgbClr val="000000"/>
                </a:solidFill>
                <a:latin typeface="Montserrat"/>
                <a:ea typeface="Montserrat"/>
                <a:cs typeface="Montserrat"/>
                <a:sym typeface="Montserrat"/>
              </a:rPr>
              <a:t> yang setara</a:t>
            </a:r>
            <a:r>
              <a:rPr lang="en-US" sz="2474" strike="noStrike" u="none">
                <a:solidFill>
                  <a:srgbClr val="000000"/>
                </a:solidFill>
                <a:latin typeface="Montserrat"/>
                <a:ea typeface="Montserrat"/>
                <a:cs typeface="Montserrat"/>
                <a:sym typeface="Montserrat"/>
              </a:rPr>
              <a:t> atau </a:t>
            </a:r>
            <a:r>
              <a:rPr lang="en-US" sz="2474" strike="noStrike" u="none">
                <a:solidFill>
                  <a:srgbClr val="000000"/>
                </a:solidFill>
                <a:latin typeface="Montserrat"/>
                <a:ea typeface="Montserrat"/>
                <a:cs typeface="Montserrat"/>
                <a:sym typeface="Montserrat"/>
              </a:rPr>
              <a:t>lebih tinggi</a:t>
            </a:r>
            <a:r>
              <a:rPr lang="en-US" sz="2474" strike="noStrike" u="none">
                <a:solidFill>
                  <a:srgbClr val="000000"/>
                </a:solidFill>
                <a:latin typeface="Montserrat"/>
                <a:ea typeface="Montserrat"/>
                <a:cs typeface="Montserrat"/>
                <a:sym typeface="Montserrat"/>
              </a:rPr>
              <a:t> </a:t>
            </a:r>
            <a:r>
              <a:rPr lang="en-US" sz="2474" strike="noStrike" u="none">
                <a:solidFill>
                  <a:srgbClr val="000000"/>
                </a:solidFill>
                <a:latin typeface="Montserrat"/>
                <a:ea typeface="Montserrat"/>
                <a:cs typeface="Montserrat"/>
                <a:sym typeface="Montserrat"/>
              </a:rPr>
              <a:t>da</a:t>
            </a:r>
            <a:r>
              <a:rPr lang="en-US" sz="2474" strike="noStrike" u="none">
                <a:solidFill>
                  <a:srgbClr val="000000"/>
                </a:solidFill>
                <a:latin typeface="Montserrat"/>
                <a:ea typeface="Montserrat"/>
                <a:cs typeface="Montserrat"/>
                <a:sym typeface="Montserrat"/>
              </a:rPr>
              <a:t>r</a:t>
            </a:r>
            <a:r>
              <a:rPr lang="en-US" sz="2474" strike="noStrike" u="none">
                <a:solidFill>
                  <a:srgbClr val="000000"/>
                </a:solidFill>
                <a:latin typeface="Montserrat"/>
                <a:ea typeface="Montserrat"/>
                <a:cs typeface="Montserrat"/>
                <a:sym typeface="Montserrat"/>
              </a:rPr>
              <a:t>i </a:t>
            </a:r>
            <a:r>
              <a:rPr lang="en-US" sz="2474" strike="noStrike" u="none">
                <a:solidFill>
                  <a:srgbClr val="000000"/>
                </a:solidFill>
                <a:latin typeface="Montserrat"/>
                <a:ea typeface="Montserrat"/>
                <a:cs typeface="Montserrat"/>
                <a:sym typeface="Montserrat"/>
              </a:rPr>
              <a:t>UU</a:t>
            </a:r>
            <a:r>
              <a:rPr lang="en-US" sz="2474" strike="noStrike" u="none">
                <a:solidFill>
                  <a:srgbClr val="000000"/>
                </a:solidFill>
                <a:latin typeface="Montserrat"/>
                <a:ea typeface="Montserrat"/>
                <a:cs typeface="Montserrat"/>
                <a:sym typeface="Montserrat"/>
              </a:rPr>
              <a:t> </a:t>
            </a:r>
            <a:r>
              <a:rPr lang="en-US" sz="2474" strike="noStrike" u="none">
                <a:solidFill>
                  <a:srgbClr val="000000"/>
                </a:solidFill>
                <a:latin typeface="Montserrat"/>
                <a:ea typeface="Montserrat"/>
                <a:cs typeface="Montserrat"/>
                <a:sym typeface="Montserrat"/>
              </a:rPr>
              <a:t>PDP</a:t>
            </a:r>
            <a:r>
              <a:rPr lang="en-US" sz="2474" strike="noStrike" u="none">
                <a:solidFill>
                  <a:srgbClr val="000000"/>
                </a:solidFill>
                <a:latin typeface="Montserrat"/>
                <a:ea typeface="Montserrat"/>
                <a:cs typeface="Montserrat"/>
                <a:sym typeface="Montserrat"/>
              </a:rPr>
              <a:t> </a:t>
            </a:r>
            <a:r>
              <a:rPr lang="en-US" sz="2474" strike="noStrike" u="none">
                <a:solidFill>
                  <a:srgbClr val="000000"/>
                </a:solidFill>
                <a:latin typeface="Montserrat"/>
                <a:ea typeface="Montserrat"/>
                <a:cs typeface="Montserrat"/>
                <a:sym typeface="Montserrat"/>
              </a:rPr>
              <a:t>I</a:t>
            </a:r>
            <a:r>
              <a:rPr lang="en-US" sz="2474" strike="noStrike" u="none">
                <a:solidFill>
                  <a:srgbClr val="000000"/>
                </a:solidFill>
                <a:latin typeface="Montserrat"/>
                <a:ea typeface="Montserrat"/>
                <a:cs typeface="Montserrat"/>
                <a:sym typeface="Montserrat"/>
              </a:rPr>
              <a:t>nd</a:t>
            </a:r>
            <a:r>
              <a:rPr lang="en-US" sz="2474" strike="noStrike" u="none">
                <a:solidFill>
                  <a:srgbClr val="000000"/>
                </a:solidFill>
                <a:latin typeface="Montserrat"/>
                <a:ea typeface="Montserrat"/>
                <a:cs typeface="Montserrat"/>
                <a:sym typeface="Montserrat"/>
              </a:rPr>
              <a:t>o</a:t>
            </a:r>
            <a:r>
              <a:rPr lang="en-US" sz="2474" strike="noStrike" u="none">
                <a:solidFill>
                  <a:srgbClr val="000000"/>
                </a:solidFill>
                <a:latin typeface="Montserrat"/>
                <a:ea typeface="Montserrat"/>
                <a:cs typeface="Montserrat"/>
                <a:sym typeface="Montserrat"/>
              </a:rPr>
              <a:t>nes</a:t>
            </a:r>
            <a:r>
              <a:rPr lang="en-US" sz="2474" strike="noStrike" u="none">
                <a:solidFill>
                  <a:srgbClr val="000000"/>
                </a:solidFill>
                <a:latin typeface="Montserrat"/>
                <a:ea typeface="Montserrat"/>
                <a:cs typeface="Montserrat"/>
                <a:sym typeface="Montserrat"/>
              </a:rPr>
              <a:t>i</a:t>
            </a:r>
            <a:r>
              <a:rPr lang="en-US" sz="2474" strike="noStrike" u="none">
                <a:solidFill>
                  <a:srgbClr val="000000"/>
                </a:solidFill>
                <a:latin typeface="Montserrat"/>
                <a:ea typeface="Montserrat"/>
                <a:cs typeface="Montserrat"/>
                <a:sym typeface="Montserrat"/>
              </a:rPr>
              <a:t>a.</a:t>
            </a:r>
          </a:p>
          <a:p>
            <a:pPr algn="l">
              <a:lnSpc>
                <a:spcPts val="3464"/>
              </a:lnSpc>
              <a:spcBef>
                <a:spcPct val="0"/>
              </a:spcBef>
            </a:pPr>
          </a:p>
          <a:p>
            <a:pPr algn="l">
              <a:lnSpc>
                <a:spcPts val="3464"/>
              </a:lnSpc>
              <a:spcBef>
                <a:spcPct val="0"/>
              </a:spcBef>
            </a:pPr>
            <a:r>
              <a:rPr lang="en-US" sz="2474" strike="noStrike" u="none">
                <a:solidFill>
                  <a:srgbClr val="000000"/>
                </a:solidFill>
                <a:latin typeface="Montserrat"/>
                <a:ea typeface="Montserrat"/>
                <a:cs typeface="Montserrat"/>
                <a:sym typeface="Montserrat"/>
              </a:rPr>
              <a:t>Pengendali Data memiliki tanggung jawab yang lebih besar untuk memastikan keamanan dan pelindungan data pribadi saat ditransfer ke luar negeri, termasuk penilaian risiko terhadap praktik pelindungan data di negara tujuan.</a:t>
            </a:r>
          </a:p>
        </p:txBody>
      </p:sp>
      <p:sp>
        <p:nvSpPr>
          <p:cNvPr name="TextBox 13" id="13"/>
          <p:cNvSpPr txBox="true"/>
          <p:nvPr/>
        </p:nvSpPr>
        <p:spPr>
          <a:xfrm rot="0">
            <a:off x="808899" y="2623478"/>
            <a:ext cx="16000333" cy="850900"/>
          </a:xfrm>
          <a:prstGeom prst="rect">
            <a:avLst/>
          </a:prstGeom>
        </p:spPr>
        <p:txBody>
          <a:bodyPr anchor="t" rtlCol="false" tIns="0" lIns="0" bIns="0" rIns="0">
            <a:spAutoFit/>
          </a:bodyPr>
          <a:lstStyle/>
          <a:p>
            <a:pPr algn="ctr" marL="0" indent="0" lvl="0">
              <a:lnSpc>
                <a:spcPts val="3499"/>
              </a:lnSpc>
              <a:spcBef>
                <a:spcPct val="0"/>
              </a:spcBef>
            </a:pPr>
            <a:r>
              <a:rPr lang="en-US" sz="2499" strike="noStrike" u="none">
                <a:solidFill>
                  <a:srgbClr val="000000"/>
                </a:solidFill>
                <a:latin typeface="Montserrat"/>
                <a:ea typeface="Montserrat"/>
                <a:cs typeface="Montserrat"/>
                <a:sym typeface="Montserrat"/>
              </a:rPr>
              <a:t>Undang-Undang Nomor 27 Tahun 2022 tentang Perlindungan Data Pribadi (UU PDP) secara khusus mengatur mekanisme transfer data pribadi dalam BAB VII pasal 55 - 57</a:t>
            </a:r>
            <a:r>
              <a:rPr lang="en-US" sz="2499" strike="noStrike" u="none">
                <a:solidFill>
                  <a:srgbClr val="000000"/>
                </a:solidFill>
                <a:latin typeface="Montserrat"/>
                <a:ea typeface="Montserrat"/>
                <a:cs typeface="Montserrat"/>
                <a:sym typeface="Montserrat"/>
              </a:rPr>
              <a:t>.</a:t>
            </a:r>
          </a:p>
        </p:txBody>
      </p:sp>
      <p:sp>
        <p:nvSpPr>
          <p:cNvPr name="Freeform 14" id="14"/>
          <p:cNvSpPr/>
          <p:nvPr/>
        </p:nvSpPr>
        <p:spPr>
          <a:xfrm flipH="true" flipV="true" rot="0">
            <a:off x="14800929" y="0"/>
            <a:ext cx="3477580" cy="3086353"/>
          </a:xfrm>
          <a:custGeom>
            <a:avLst/>
            <a:gdLst/>
            <a:ahLst/>
            <a:cxnLst/>
            <a:rect r="r" b="b" t="t" l="l"/>
            <a:pathLst>
              <a:path h="3086353" w="3477580">
                <a:moveTo>
                  <a:pt x="3477581" y="3086353"/>
                </a:moveTo>
                <a:lnTo>
                  <a:pt x="0" y="3086353"/>
                </a:lnTo>
                <a:lnTo>
                  <a:pt x="0" y="0"/>
                </a:lnTo>
                <a:lnTo>
                  <a:pt x="3477581" y="0"/>
                </a:lnTo>
                <a:lnTo>
                  <a:pt x="3477581" y="3086353"/>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381595" y="1623030"/>
            <a:ext cx="8774852" cy="658650"/>
          </a:xfrm>
          <a:prstGeom prst="rect">
            <a:avLst/>
          </a:prstGeom>
        </p:spPr>
        <p:txBody>
          <a:bodyPr anchor="t" rtlCol="false" tIns="0" lIns="0" bIns="0" rIns="0">
            <a:spAutoFit/>
          </a:bodyPr>
          <a:lstStyle/>
          <a:p>
            <a:pPr algn="l" marL="0" indent="0" lvl="0">
              <a:lnSpc>
                <a:spcPts val="5000"/>
              </a:lnSpc>
              <a:spcBef>
                <a:spcPct val="0"/>
              </a:spcBef>
            </a:pPr>
            <a:r>
              <a:rPr lang="en-US" b="true" sz="5000" strike="noStrike" u="none">
                <a:solidFill>
                  <a:srgbClr val="004A8F"/>
                </a:solidFill>
                <a:latin typeface="Montserrat Ultra-Bold"/>
                <a:ea typeface="Montserrat Ultra-Bold"/>
                <a:cs typeface="Montserrat Ultra-Bold"/>
                <a:sym typeface="Montserrat Ultra-Bold"/>
              </a:rPr>
              <a:t>TRANSFER DATA PRIBADI</a:t>
            </a:r>
          </a:p>
        </p:txBody>
      </p:sp>
      <p:grpSp>
        <p:nvGrpSpPr>
          <p:cNvPr name="Group 3" id="3"/>
          <p:cNvGrpSpPr/>
          <p:nvPr/>
        </p:nvGrpSpPr>
        <p:grpSpPr>
          <a:xfrm rot="0">
            <a:off x="808899" y="2669362"/>
            <a:ext cx="7949321" cy="8028335"/>
            <a:chOff x="0" y="0"/>
            <a:chExt cx="2093648" cy="2114459"/>
          </a:xfrm>
        </p:grpSpPr>
        <p:sp>
          <p:nvSpPr>
            <p:cNvPr name="Freeform 4" id="4"/>
            <p:cNvSpPr/>
            <p:nvPr/>
          </p:nvSpPr>
          <p:spPr>
            <a:xfrm flipH="false" flipV="false" rot="0">
              <a:off x="0" y="0"/>
              <a:ext cx="2093648" cy="2114459"/>
            </a:xfrm>
            <a:custGeom>
              <a:avLst/>
              <a:gdLst/>
              <a:ahLst/>
              <a:cxnLst/>
              <a:rect r="r" b="b" t="t" l="l"/>
              <a:pathLst>
                <a:path h="2114459" w="2093648">
                  <a:moveTo>
                    <a:pt x="29217" y="0"/>
                  </a:moveTo>
                  <a:lnTo>
                    <a:pt x="2064431" y="0"/>
                  </a:lnTo>
                  <a:cubicBezTo>
                    <a:pt x="2072180" y="0"/>
                    <a:pt x="2079611" y="3078"/>
                    <a:pt x="2085091" y="8558"/>
                  </a:cubicBezTo>
                  <a:cubicBezTo>
                    <a:pt x="2090570" y="14037"/>
                    <a:pt x="2093648" y="21468"/>
                    <a:pt x="2093648" y="29217"/>
                  </a:cubicBezTo>
                  <a:lnTo>
                    <a:pt x="2093648" y="2085241"/>
                  </a:lnTo>
                  <a:cubicBezTo>
                    <a:pt x="2093648" y="2092990"/>
                    <a:pt x="2090570" y="2100422"/>
                    <a:pt x="2085091" y="2105901"/>
                  </a:cubicBezTo>
                  <a:cubicBezTo>
                    <a:pt x="2079611" y="2111380"/>
                    <a:pt x="2072180" y="2114459"/>
                    <a:pt x="2064431" y="2114459"/>
                  </a:cubicBezTo>
                  <a:lnTo>
                    <a:pt x="29217" y="2114459"/>
                  </a:lnTo>
                  <a:cubicBezTo>
                    <a:pt x="21468" y="2114459"/>
                    <a:pt x="14037" y="2111380"/>
                    <a:pt x="8558" y="2105901"/>
                  </a:cubicBezTo>
                  <a:cubicBezTo>
                    <a:pt x="3078" y="2100422"/>
                    <a:pt x="0" y="2092990"/>
                    <a:pt x="0" y="2085241"/>
                  </a:cubicBezTo>
                  <a:lnTo>
                    <a:pt x="0" y="29217"/>
                  </a:lnTo>
                  <a:cubicBezTo>
                    <a:pt x="0" y="21468"/>
                    <a:pt x="3078" y="14037"/>
                    <a:pt x="8558" y="8558"/>
                  </a:cubicBezTo>
                  <a:cubicBezTo>
                    <a:pt x="14037" y="3078"/>
                    <a:pt x="21468" y="0"/>
                    <a:pt x="29217" y="0"/>
                  </a:cubicBezTo>
                  <a:close/>
                </a:path>
              </a:pathLst>
            </a:custGeom>
            <a:solidFill>
              <a:srgbClr val="FFFFFF"/>
            </a:solidFill>
            <a:ln w="38100" cap="rnd">
              <a:solidFill>
                <a:srgbClr val="A6A6A6"/>
              </a:solidFill>
              <a:prstDash val="solid"/>
              <a:round/>
            </a:ln>
          </p:spPr>
        </p:sp>
        <p:sp>
          <p:nvSpPr>
            <p:cNvPr name="TextBox 5" id="5"/>
            <p:cNvSpPr txBox="true"/>
            <p:nvPr/>
          </p:nvSpPr>
          <p:spPr>
            <a:xfrm>
              <a:off x="0" y="-38100"/>
              <a:ext cx="2093648" cy="2152559"/>
            </a:xfrm>
            <a:prstGeom prst="rect">
              <a:avLst/>
            </a:prstGeom>
          </p:spPr>
          <p:txBody>
            <a:bodyPr anchor="ctr" rtlCol="false" tIns="50800" lIns="50800" bIns="50800" rIns="50800"/>
            <a:lstStyle/>
            <a:p>
              <a:pPr algn="ctr">
                <a:lnSpc>
                  <a:spcPts val="2940"/>
                </a:lnSpc>
              </a:pPr>
            </a:p>
          </p:txBody>
        </p:sp>
      </p:grpSp>
      <p:sp>
        <p:nvSpPr>
          <p:cNvPr name="TextBox 6" id="6"/>
          <p:cNvSpPr txBox="true"/>
          <p:nvPr/>
        </p:nvSpPr>
        <p:spPr>
          <a:xfrm rot="0">
            <a:off x="1360203" y="3126590"/>
            <a:ext cx="6906177" cy="824231"/>
          </a:xfrm>
          <a:prstGeom prst="rect">
            <a:avLst/>
          </a:prstGeom>
        </p:spPr>
        <p:txBody>
          <a:bodyPr anchor="t" rtlCol="false" tIns="0" lIns="0" bIns="0" rIns="0">
            <a:spAutoFit/>
          </a:bodyPr>
          <a:lstStyle/>
          <a:p>
            <a:pPr algn="ctr" marL="0" indent="0" lvl="0">
              <a:lnSpc>
                <a:spcPts val="3200"/>
              </a:lnSpc>
              <a:spcBef>
                <a:spcPct val="0"/>
              </a:spcBef>
            </a:pPr>
            <a:r>
              <a:rPr lang="en-US" b="true" sz="3200" strike="noStrike" u="none">
                <a:solidFill>
                  <a:srgbClr val="004A8F"/>
                </a:solidFill>
                <a:latin typeface="Montserrat Ultra-Bold"/>
                <a:ea typeface="Montserrat Ultra-Bold"/>
                <a:cs typeface="Montserrat Ultra-Bold"/>
                <a:sym typeface="Montserrat Ultra-Bold"/>
              </a:rPr>
              <a:t>Transfer Data Pribadi dalam Wilayah Hukum NRI</a:t>
            </a:r>
          </a:p>
        </p:txBody>
      </p:sp>
      <p:grpSp>
        <p:nvGrpSpPr>
          <p:cNvPr name="Group 7" id="7"/>
          <p:cNvGrpSpPr/>
          <p:nvPr/>
        </p:nvGrpSpPr>
        <p:grpSpPr>
          <a:xfrm rot="0">
            <a:off x="9529779" y="2669362"/>
            <a:ext cx="7949321" cy="7617638"/>
            <a:chOff x="0" y="0"/>
            <a:chExt cx="2093648" cy="2006291"/>
          </a:xfrm>
        </p:grpSpPr>
        <p:sp>
          <p:nvSpPr>
            <p:cNvPr name="Freeform 8" id="8"/>
            <p:cNvSpPr/>
            <p:nvPr/>
          </p:nvSpPr>
          <p:spPr>
            <a:xfrm flipH="false" flipV="false" rot="0">
              <a:off x="0" y="0"/>
              <a:ext cx="2093648" cy="2006291"/>
            </a:xfrm>
            <a:custGeom>
              <a:avLst/>
              <a:gdLst/>
              <a:ahLst/>
              <a:cxnLst/>
              <a:rect r="r" b="b" t="t" l="l"/>
              <a:pathLst>
                <a:path h="2006291" w="2093648">
                  <a:moveTo>
                    <a:pt x="29217" y="0"/>
                  </a:moveTo>
                  <a:lnTo>
                    <a:pt x="2064431" y="0"/>
                  </a:lnTo>
                  <a:cubicBezTo>
                    <a:pt x="2072180" y="0"/>
                    <a:pt x="2079611" y="3078"/>
                    <a:pt x="2085091" y="8558"/>
                  </a:cubicBezTo>
                  <a:cubicBezTo>
                    <a:pt x="2090570" y="14037"/>
                    <a:pt x="2093648" y="21468"/>
                    <a:pt x="2093648" y="29217"/>
                  </a:cubicBezTo>
                  <a:lnTo>
                    <a:pt x="2093648" y="1977074"/>
                  </a:lnTo>
                  <a:cubicBezTo>
                    <a:pt x="2093648" y="1984823"/>
                    <a:pt x="2090570" y="1992255"/>
                    <a:pt x="2085091" y="1997734"/>
                  </a:cubicBezTo>
                  <a:cubicBezTo>
                    <a:pt x="2079611" y="2003213"/>
                    <a:pt x="2072180" y="2006291"/>
                    <a:pt x="2064431" y="2006291"/>
                  </a:cubicBezTo>
                  <a:lnTo>
                    <a:pt x="29217" y="2006291"/>
                  </a:lnTo>
                  <a:cubicBezTo>
                    <a:pt x="13081" y="2006291"/>
                    <a:pt x="0" y="1993211"/>
                    <a:pt x="0" y="1977074"/>
                  </a:cubicBezTo>
                  <a:lnTo>
                    <a:pt x="0" y="29217"/>
                  </a:lnTo>
                  <a:cubicBezTo>
                    <a:pt x="0" y="21468"/>
                    <a:pt x="3078" y="14037"/>
                    <a:pt x="8558" y="8558"/>
                  </a:cubicBezTo>
                  <a:cubicBezTo>
                    <a:pt x="14037" y="3078"/>
                    <a:pt x="21468" y="0"/>
                    <a:pt x="29217" y="0"/>
                  </a:cubicBezTo>
                  <a:close/>
                </a:path>
              </a:pathLst>
            </a:custGeom>
            <a:solidFill>
              <a:srgbClr val="FFFFFF"/>
            </a:solidFill>
            <a:ln w="38100" cap="rnd">
              <a:solidFill>
                <a:srgbClr val="A6A6A6"/>
              </a:solidFill>
              <a:prstDash val="solid"/>
              <a:round/>
            </a:ln>
          </p:spPr>
        </p:sp>
        <p:sp>
          <p:nvSpPr>
            <p:cNvPr name="TextBox 9" id="9"/>
            <p:cNvSpPr txBox="true"/>
            <p:nvPr/>
          </p:nvSpPr>
          <p:spPr>
            <a:xfrm>
              <a:off x="0" y="-38100"/>
              <a:ext cx="2093648" cy="2044391"/>
            </a:xfrm>
            <a:prstGeom prst="rect">
              <a:avLst/>
            </a:prstGeom>
          </p:spPr>
          <p:txBody>
            <a:bodyPr anchor="ctr" rtlCol="false" tIns="50800" lIns="50800" bIns="50800" rIns="50800"/>
            <a:lstStyle/>
            <a:p>
              <a:pPr algn="ctr">
                <a:lnSpc>
                  <a:spcPts val="2940"/>
                </a:lnSpc>
              </a:pPr>
            </a:p>
          </p:txBody>
        </p:sp>
      </p:grpSp>
      <p:sp>
        <p:nvSpPr>
          <p:cNvPr name="TextBox 10" id="10"/>
          <p:cNvSpPr txBox="true"/>
          <p:nvPr/>
        </p:nvSpPr>
        <p:spPr>
          <a:xfrm rot="0">
            <a:off x="10438974" y="3126590"/>
            <a:ext cx="6209393" cy="824231"/>
          </a:xfrm>
          <a:prstGeom prst="rect">
            <a:avLst/>
          </a:prstGeom>
        </p:spPr>
        <p:txBody>
          <a:bodyPr anchor="t" rtlCol="false" tIns="0" lIns="0" bIns="0" rIns="0">
            <a:spAutoFit/>
          </a:bodyPr>
          <a:lstStyle/>
          <a:p>
            <a:pPr algn="ctr" marL="0" indent="0" lvl="0">
              <a:lnSpc>
                <a:spcPts val="3200"/>
              </a:lnSpc>
              <a:spcBef>
                <a:spcPct val="0"/>
              </a:spcBef>
            </a:pPr>
            <a:r>
              <a:rPr lang="en-US" b="true" sz="3200" strike="noStrike" u="none">
                <a:solidFill>
                  <a:srgbClr val="004A8F"/>
                </a:solidFill>
                <a:latin typeface="Montserrat Ultra-Bold"/>
                <a:ea typeface="Montserrat Ultra-Bold"/>
                <a:cs typeface="Montserrat Ultra-Bold"/>
                <a:sym typeface="Montserrat Ultra-Bold"/>
              </a:rPr>
              <a:t>Transfer Data Pribadi ke Luar Wilayah Hukum NRI</a:t>
            </a:r>
          </a:p>
        </p:txBody>
      </p:sp>
      <p:sp>
        <p:nvSpPr>
          <p:cNvPr name="TextBox 11" id="11"/>
          <p:cNvSpPr txBox="true"/>
          <p:nvPr/>
        </p:nvSpPr>
        <p:spPr>
          <a:xfrm rot="0">
            <a:off x="1066041" y="4141322"/>
            <a:ext cx="7401996" cy="6145678"/>
          </a:xfrm>
          <a:prstGeom prst="rect">
            <a:avLst/>
          </a:prstGeom>
        </p:spPr>
        <p:txBody>
          <a:bodyPr anchor="t" rtlCol="false" tIns="0" lIns="0" bIns="0" rIns="0">
            <a:spAutoFit/>
          </a:bodyPr>
          <a:lstStyle/>
          <a:p>
            <a:pPr algn="l" marL="505692" indent="-252846" lvl="1">
              <a:lnSpc>
                <a:spcPts val="3279"/>
              </a:lnSpc>
              <a:spcBef>
                <a:spcPct val="0"/>
              </a:spcBef>
              <a:buFont typeface="Arial"/>
              <a:buChar char="•"/>
            </a:pPr>
            <a:r>
              <a:rPr lang="en-US" sz="2342">
                <a:solidFill>
                  <a:srgbClr val="000000"/>
                </a:solidFill>
                <a:latin typeface="Montserrat"/>
                <a:ea typeface="Montserrat"/>
                <a:cs typeface="Montserrat"/>
                <a:sym typeface="Montserrat"/>
              </a:rPr>
              <a:t>Legalitas </a:t>
            </a:r>
            <a:r>
              <a:rPr lang="en-US" sz="2342" strike="noStrike" u="none">
                <a:solidFill>
                  <a:srgbClr val="000000"/>
                </a:solidFill>
                <a:latin typeface="Montserrat"/>
                <a:ea typeface="Montserrat"/>
                <a:cs typeface="Montserrat"/>
                <a:sym typeface="Montserrat"/>
              </a:rPr>
              <a:t>Pe</a:t>
            </a:r>
            <a:r>
              <a:rPr lang="en-US" sz="2342" strike="noStrike" u="none">
                <a:solidFill>
                  <a:srgbClr val="000000"/>
                </a:solidFill>
                <a:latin typeface="Montserrat"/>
                <a:ea typeface="Montserrat"/>
                <a:cs typeface="Montserrat"/>
                <a:sym typeface="Montserrat"/>
              </a:rPr>
              <a:t>mrosesa</a:t>
            </a:r>
            <a:r>
              <a:rPr lang="en-US" sz="2342" strike="noStrike" u="none">
                <a:solidFill>
                  <a:srgbClr val="000000"/>
                </a:solidFill>
                <a:latin typeface="Montserrat"/>
                <a:ea typeface="Montserrat"/>
                <a:cs typeface="Montserrat"/>
                <a:sym typeface="Montserrat"/>
              </a:rPr>
              <a:t>n</a:t>
            </a:r>
            <a:r>
              <a:rPr lang="en-US" sz="2342" strike="noStrike" u="none">
                <a:solidFill>
                  <a:srgbClr val="000000"/>
                </a:solidFill>
                <a:latin typeface="Montserrat"/>
                <a:ea typeface="Montserrat"/>
                <a:cs typeface="Montserrat"/>
                <a:sym typeface="Montserrat"/>
              </a:rPr>
              <a:t>: Harus mem</a:t>
            </a:r>
            <a:r>
              <a:rPr lang="en-US" sz="2342" strike="noStrike" u="none">
                <a:solidFill>
                  <a:srgbClr val="000000"/>
                </a:solidFill>
                <a:latin typeface="Montserrat"/>
                <a:ea typeface="Montserrat"/>
                <a:cs typeface="Montserrat"/>
                <a:sym typeface="Montserrat"/>
              </a:rPr>
              <a:t>en</a:t>
            </a:r>
            <a:r>
              <a:rPr lang="en-US" sz="2342" strike="noStrike" u="none">
                <a:solidFill>
                  <a:srgbClr val="000000"/>
                </a:solidFill>
                <a:latin typeface="Montserrat"/>
                <a:ea typeface="Montserrat"/>
                <a:cs typeface="Montserrat"/>
                <a:sym typeface="Montserrat"/>
              </a:rPr>
              <a:t>uhi s</a:t>
            </a:r>
            <a:r>
              <a:rPr lang="en-US" sz="2342" strike="noStrike" u="none">
                <a:solidFill>
                  <a:srgbClr val="000000"/>
                </a:solidFill>
                <a:latin typeface="Montserrat"/>
                <a:ea typeface="Montserrat"/>
                <a:cs typeface="Montserrat"/>
                <a:sym typeface="Montserrat"/>
              </a:rPr>
              <a:t>al</a:t>
            </a:r>
            <a:r>
              <a:rPr lang="en-US" sz="2342" strike="noStrike" u="none">
                <a:solidFill>
                  <a:srgbClr val="000000"/>
                </a:solidFill>
                <a:latin typeface="Montserrat"/>
                <a:ea typeface="Montserrat"/>
                <a:cs typeface="Montserrat"/>
                <a:sym typeface="Montserrat"/>
              </a:rPr>
              <a:t>ah</a:t>
            </a:r>
            <a:r>
              <a:rPr lang="en-US" sz="2342" strike="noStrike" u="none">
                <a:solidFill>
                  <a:srgbClr val="000000"/>
                </a:solidFill>
                <a:latin typeface="Montserrat"/>
                <a:ea typeface="Montserrat"/>
                <a:cs typeface="Montserrat"/>
                <a:sym typeface="Montserrat"/>
              </a:rPr>
              <a:t> </a:t>
            </a:r>
            <a:r>
              <a:rPr lang="en-US" sz="2342" strike="noStrike" u="none">
                <a:solidFill>
                  <a:srgbClr val="000000"/>
                </a:solidFill>
                <a:latin typeface="Montserrat"/>
                <a:ea typeface="Montserrat"/>
                <a:cs typeface="Montserrat"/>
                <a:sym typeface="Montserrat"/>
              </a:rPr>
              <a:t>s</a:t>
            </a:r>
            <a:r>
              <a:rPr lang="en-US" sz="2342" strike="noStrike" u="none">
                <a:solidFill>
                  <a:srgbClr val="000000"/>
                </a:solidFill>
                <a:latin typeface="Montserrat"/>
                <a:ea typeface="Montserrat"/>
                <a:cs typeface="Montserrat"/>
                <a:sym typeface="Montserrat"/>
              </a:rPr>
              <a:t>at</a:t>
            </a:r>
            <a:r>
              <a:rPr lang="en-US" sz="2342" strike="noStrike" u="none">
                <a:solidFill>
                  <a:srgbClr val="000000"/>
                </a:solidFill>
                <a:latin typeface="Montserrat"/>
                <a:ea typeface="Montserrat"/>
                <a:cs typeface="Montserrat"/>
                <a:sym typeface="Montserrat"/>
              </a:rPr>
              <a:t>u d</a:t>
            </a:r>
            <a:r>
              <a:rPr lang="en-US" sz="2342" strike="noStrike" u="none">
                <a:solidFill>
                  <a:srgbClr val="000000"/>
                </a:solidFill>
                <a:latin typeface="Montserrat"/>
                <a:ea typeface="Montserrat"/>
                <a:cs typeface="Montserrat"/>
                <a:sym typeface="Montserrat"/>
              </a:rPr>
              <a:t>a</a:t>
            </a:r>
            <a:r>
              <a:rPr lang="en-US" sz="2342" strike="noStrike" u="none">
                <a:solidFill>
                  <a:srgbClr val="000000"/>
                </a:solidFill>
                <a:latin typeface="Montserrat"/>
                <a:ea typeface="Montserrat"/>
                <a:cs typeface="Montserrat"/>
                <a:sym typeface="Montserrat"/>
              </a:rPr>
              <a:t>sar</a:t>
            </a:r>
            <a:r>
              <a:rPr lang="en-US" sz="2342" strike="noStrike" u="none">
                <a:solidFill>
                  <a:srgbClr val="000000"/>
                </a:solidFill>
                <a:latin typeface="Montserrat"/>
                <a:ea typeface="Montserrat"/>
                <a:cs typeface="Montserrat"/>
                <a:sym typeface="Montserrat"/>
              </a:rPr>
              <a:t> </a:t>
            </a:r>
            <a:r>
              <a:rPr lang="en-US" sz="2342" strike="noStrike" u="none">
                <a:solidFill>
                  <a:srgbClr val="000000"/>
                </a:solidFill>
                <a:latin typeface="Montserrat"/>
                <a:ea typeface="Montserrat"/>
                <a:cs typeface="Montserrat"/>
                <a:sym typeface="Montserrat"/>
              </a:rPr>
              <a:t>hukum sesu</a:t>
            </a:r>
            <a:r>
              <a:rPr lang="en-US" sz="2342" strike="noStrike" u="none">
                <a:solidFill>
                  <a:srgbClr val="000000"/>
                </a:solidFill>
                <a:latin typeface="Montserrat"/>
                <a:ea typeface="Montserrat"/>
                <a:cs typeface="Montserrat"/>
                <a:sym typeface="Montserrat"/>
              </a:rPr>
              <a:t>ai </a:t>
            </a:r>
            <a:r>
              <a:rPr lang="en-US" sz="2342" strike="noStrike" u="none">
                <a:solidFill>
                  <a:srgbClr val="000000"/>
                </a:solidFill>
                <a:latin typeface="Montserrat"/>
                <a:ea typeface="Montserrat"/>
                <a:cs typeface="Montserrat"/>
                <a:sym typeface="Montserrat"/>
              </a:rPr>
              <a:t>P</a:t>
            </a:r>
            <a:r>
              <a:rPr lang="en-US" sz="2342" strike="noStrike" u="none">
                <a:solidFill>
                  <a:srgbClr val="000000"/>
                </a:solidFill>
                <a:latin typeface="Montserrat"/>
                <a:ea typeface="Montserrat"/>
                <a:cs typeface="Montserrat"/>
                <a:sym typeface="Montserrat"/>
              </a:rPr>
              <a:t>a</a:t>
            </a:r>
            <a:r>
              <a:rPr lang="en-US" sz="2342" strike="noStrike" u="none">
                <a:solidFill>
                  <a:srgbClr val="000000"/>
                </a:solidFill>
                <a:latin typeface="Montserrat"/>
                <a:ea typeface="Montserrat"/>
                <a:cs typeface="Montserrat"/>
                <a:sym typeface="Montserrat"/>
              </a:rPr>
              <a:t>sal 20 UU PDP (</a:t>
            </a:r>
            <a:r>
              <a:rPr lang="en-US" sz="2342" strike="noStrike" u="none">
                <a:solidFill>
                  <a:srgbClr val="000000"/>
                </a:solidFill>
                <a:latin typeface="Montserrat"/>
                <a:ea typeface="Montserrat"/>
                <a:cs typeface="Montserrat"/>
                <a:sym typeface="Montserrat"/>
              </a:rPr>
              <a:t>p</a:t>
            </a:r>
            <a:r>
              <a:rPr lang="en-US" sz="2342" strike="noStrike" u="none">
                <a:solidFill>
                  <a:srgbClr val="000000"/>
                </a:solidFill>
                <a:latin typeface="Montserrat"/>
                <a:ea typeface="Montserrat"/>
                <a:cs typeface="Montserrat"/>
                <a:sym typeface="Montserrat"/>
              </a:rPr>
              <a:t>ersetuju</a:t>
            </a:r>
            <a:r>
              <a:rPr lang="en-US" sz="2342" strike="noStrike" u="none">
                <a:solidFill>
                  <a:srgbClr val="000000"/>
                </a:solidFill>
                <a:latin typeface="Montserrat"/>
                <a:ea typeface="Montserrat"/>
                <a:cs typeface="Montserrat"/>
                <a:sym typeface="Montserrat"/>
              </a:rPr>
              <a:t>a</a:t>
            </a:r>
            <a:r>
              <a:rPr lang="en-US" sz="2342" strike="noStrike" u="none">
                <a:solidFill>
                  <a:srgbClr val="000000"/>
                </a:solidFill>
                <a:latin typeface="Montserrat"/>
                <a:ea typeface="Montserrat"/>
                <a:cs typeface="Montserrat"/>
                <a:sym typeface="Montserrat"/>
              </a:rPr>
              <a:t>n</a:t>
            </a:r>
            <a:r>
              <a:rPr lang="en-US" sz="2342" strike="noStrike" u="none">
                <a:solidFill>
                  <a:srgbClr val="000000"/>
                </a:solidFill>
                <a:latin typeface="Montserrat"/>
                <a:ea typeface="Montserrat"/>
                <a:cs typeface="Montserrat"/>
                <a:sym typeface="Montserrat"/>
              </a:rPr>
              <a:t> e</a:t>
            </a:r>
            <a:r>
              <a:rPr lang="en-US" sz="2342" strike="noStrike" u="none">
                <a:solidFill>
                  <a:srgbClr val="000000"/>
                </a:solidFill>
                <a:latin typeface="Montserrat"/>
                <a:ea typeface="Montserrat"/>
                <a:cs typeface="Montserrat"/>
                <a:sym typeface="Montserrat"/>
              </a:rPr>
              <a:t>ksp</a:t>
            </a:r>
            <a:r>
              <a:rPr lang="en-US" sz="2342" strike="noStrike" u="none">
                <a:solidFill>
                  <a:srgbClr val="000000"/>
                </a:solidFill>
                <a:latin typeface="Montserrat"/>
                <a:ea typeface="Montserrat"/>
                <a:cs typeface="Montserrat"/>
                <a:sym typeface="Montserrat"/>
              </a:rPr>
              <a:t>l</a:t>
            </a:r>
            <a:r>
              <a:rPr lang="en-US" sz="2342" strike="noStrike" u="none">
                <a:solidFill>
                  <a:srgbClr val="000000"/>
                </a:solidFill>
                <a:latin typeface="Montserrat"/>
                <a:ea typeface="Montserrat"/>
                <a:cs typeface="Montserrat"/>
                <a:sym typeface="Montserrat"/>
              </a:rPr>
              <a:t>isit, kontr</a:t>
            </a:r>
            <a:r>
              <a:rPr lang="en-US" sz="2342" strike="noStrike" u="none">
                <a:solidFill>
                  <a:srgbClr val="000000"/>
                </a:solidFill>
                <a:latin typeface="Montserrat"/>
                <a:ea typeface="Montserrat"/>
                <a:cs typeface="Montserrat"/>
                <a:sym typeface="Montserrat"/>
              </a:rPr>
              <a:t>ak</a:t>
            </a:r>
            <a:r>
              <a:rPr lang="en-US" sz="2342" strike="noStrike" u="none">
                <a:solidFill>
                  <a:srgbClr val="000000"/>
                </a:solidFill>
                <a:latin typeface="Montserrat"/>
                <a:ea typeface="Montserrat"/>
                <a:cs typeface="Montserrat"/>
                <a:sym typeface="Montserrat"/>
              </a:rPr>
              <a:t>, </a:t>
            </a:r>
            <a:r>
              <a:rPr lang="en-US" sz="2342" strike="noStrike" u="none">
                <a:solidFill>
                  <a:srgbClr val="000000"/>
                </a:solidFill>
                <a:latin typeface="Montserrat"/>
                <a:ea typeface="Montserrat"/>
                <a:cs typeface="Montserrat"/>
                <a:sym typeface="Montserrat"/>
              </a:rPr>
              <a:t>k</a:t>
            </a:r>
            <a:r>
              <a:rPr lang="en-US" sz="2342" strike="noStrike" u="none">
                <a:solidFill>
                  <a:srgbClr val="000000"/>
                </a:solidFill>
                <a:latin typeface="Montserrat"/>
                <a:ea typeface="Montserrat"/>
                <a:cs typeface="Montserrat"/>
                <a:sym typeface="Montserrat"/>
              </a:rPr>
              <a:t>ewajib</a:t>
            </a:r>
            <a:r>
              <a:rPr lang="en-US" sz="2342" strike="noStrike" u="none">
                <a:solidFill>
                  <a:srgbClr val="000000"/>
                </a:solidFill>
                <a:latin typeface="Montserrat"/>
                <a:ea typeface="Montserrat"/>
                <a:cs typeface="Montserrat"/>
                <a:sym typeface="Montserrat"/>
              </a:rPr>
              <a:t>an </a:t>
            </a:r>
            <a:r>
              <a:rPr lang="en-US" sz="2342" strike="noStrike" u="none">
                <a:solidFill>
                  <a:srgbClr val="000000"/>
                </a:solidFill>
                <a:latin typeface="Montserrat"/>
                <a:ea typeface="Montserrat"/>
                <a:cs typeface="Montserrat"/>
                <a:sym typeface="Montserrat"/>
              </a:rPr>
              <a:t>hukum, kepen</a:t>
            </a:r>
            <a:r>
              <a:rPr lang="en-US" sz="2342" strike="noStrike" u="none">
                <a:solidFill>
                  <a:srgbClr val="000000"/>
                </a:solidFill>
                <a:latin typeface="Montserrat"/>
                <a:ea typeface="Montserrat"/>
                <a:cs typeface="Montserrat"/>
                <a:sym typeface="Montserrat"/>
              </a:rPr>
              <a:t>t</a:t>
            </a:r>
            <a:r>
              <a:rPr lang="en-US" sz="2342" strike="noStrike" u="none">
                <a:solidFill>
                  <a:srgbClr val="000000"/>
                </a:solidFill>
                <a:latin typeface="Montserrat"/>
                <a:ea typeface="Montserrat"/>
                <a:cs typeface="Montserrat"/>
                <a:sym typeface="Montserrat"/>
              </a:rPr>
              <a:t>ing</a:t>
            </a:r>
            <a:r>
              <a:rPr lang="en-US" sz="2342" strike="noStrike" u="none">
                <a:solidFill>
                  <a:srgbClr val="000000"/>
                </a:solidFill>
                <a:latin typeface="Montserrat"/>
                <a:ea typeface="Montserrat"/>
                <a:cs typeface="Montserrat"/>
                <a:sym typeface="Montserrat"/>
              </a:rPr>
              <a:t>an </a:t>
            </a:r>
            <a:r>
              <a:rPr lang="en-US" sz="2342" strike="noStrike" u="none">
                <a:solidFill>
                  <a:srgbClr val="000000"/>
                </a:solidFill>
                <a:latin typeface="Montserrat"/>
                <a:ea typeface="Montserrat"/>
                <a:cs typeface="Montserrat"/>
                <a:sym typeface="Montserrat"/>
              </a:rPr>
              <a:t>vit</a:t>
            </a:r>
            <a:r>
              <a:rPr lang="en-US" sz="2342" strike="noStrike" u="none">
                <a:solidFill>
                  <a:srgbClr val="000000"/>
                </a:solidFill>
                <a:latin typeface="Montserrat"/>
                <a:ea typeface="Montserrat"/>
                <a:cs typeface="Montserrat"/>
                <a:sym typeface="Montserrat"/>
              </a:rPr>
              <a:t>a</a:t>
            </a:r>
            <a:r>
              <a:rPr lang="en-US" sz="2342" strike="noStrike" u="none">
                <a:solidFill>
                  <a:srgbClr val="000000"/>
                </a:solidFill>
                <a:latin typeface="Montserrat"/>
                <a:ea typeface="Montserrat"/>
                <a:cs typeface="Montserrat"/>
                <a:sym typeface="Montserrat"/>
              </a:rPr>
              <a:t>l, </a:t>
            </a:r>
            <a:r>
              <a:rPr lang="en-US" sz="2342" strike="noStrike" u="none">
                <a:solidFill>
                  <a:srgbClr val="000000"/>
                </a:solidFill>
                <a:latin typeface="Montserrat"/>
                <a:ea typeface="Montserrat"/>
                <a:cs typeface="Montserrat"/>
                <a:sym typeface="Montserrat"/>
              </a:rPr>
              <a:t>t</a:t>
            </a:r>
            <a:r>
              <a:rPr lang="en-US" sz="2342" strike="noStrike" u="none">
                <a:solidFill>
                  <a:srgbClr val="000000"/>
                </a:solidFill>
                <a:latin typeface="Montserrat"/>
                <a:ea typeface="Montserrat"/>
                <a:cs typeface="Montserrat"/>
                <a:sym typeface="Montserrat"/>
              </a:rPr>
              <a:t>ug</a:t>
            </a:r>
            <a:r>
              <a:rPr lang="en-US" sz="2342" strike="noStrike" u="none">
                <a:solidFill>
                  <a:srgbClr val="000000"/>
                </a:solidFill>
                <a:latin typeface="Montserrat"/>
                <a:ea typeface="Montserrat"/>
                <a:cs typeface="Montserrat"/>
                <a:sym typeface="Montserrat"/>
              </a:rPr>
              <a:t>a</a:t>
            </a:r>
            <a:r>
              <a:rPr lang="en-US" sz="2342" strike="noStrike" u="none">
                <a:solidFill>
                  <a:srgbClr val="000000"/>
                </a:solidFill>
                <a:latin typeface="Montserrat"/>
                <a:ea typeface="Montserrat"/>
                <a:cs typeface="Montserrat"/>
                <a:sym typeface="Montserrat"/>
              </a:rPr>
              <a:t>s</a:t>
            </a:r>
            <a:r>
              <a:rPr lang="en-US" sz="2342" strike="noStrike" u="none">
                <a:solidFill>
                  <a:srgbClr val="000000"/>
                </a:solidFill>
                <a:latin typeface="Montserrat"/>
                <a:ea typeface="Montserrat"/>
                <a:cs typeface="Montserrat"/>
                <a:sym typeface="Montserrat"/>
              </a:rPr>
              <a:t> p</a:t>
            </a:r>
            <a:r>
              <a:rPr lang="en-US" sz="2342" strike="noStrike" u="none">
                <a:solidFill>
                  <a:srgbClr val="000000"/>
                </a:solidFill>
                <a:latin typeface="Montserrat"/>
                <a:ea typeface="Montserrat"/>
                <a:cs typeface="Montserrat"/>
                <a:sym typeface="Montserrat"/>
              </a:rPr>
              <a:t>u</a:t>
            </a:r>
            <a:r>
              <a:rPr lang="en-US" sz="2342" strike="noStrike" u="none">
                <a:solidFill>
                  <a:srgbClr val="000000"/>
                </a:solidFill>
                <a:latin typeface="Montserrat"/>
                <a:ea typeface="Montserrat"/>
                <a:cs typeface="Montserrat"/>
                <a:sym typeface="Montserrat"/>
              </a:rPr>
              <a:t>b</a:t>
            </a:r>
            <a:r>
              <a:rPr lang="en-US" sz="2342" strike="noStrike" u="none">
                <a:solidFill>
                  <a:srgbClr val="000000"/>
                </a:solidFill>
                <a:latin typeface="Montserrat"/>
                <a:ea typeface="Montserrat"/>
                <a:cs typeface="Montserrat"/>
                <a:sym typeface="Montserrat"/>
              </a:rPr>
              <a:t>l</a:t>
            </a:r>
            <a:r>
              <a:rPr lang="en-US" sz="2342" strike="noStrike" u="none">
                <a:solidFill>
                  <a:srgbClr val="000000"/>
                </a:solidFill>
                <a:latin typeface="Montserrat"/>
                <a:ea typeface="Montserrat"/>
                <a:cs typeface="Montserrat"/>
                <a:sym typeface="Montserrat"/>
              </a:rPr>
              <a:t>i</a:t>
            </a:r>
            <a:r>
              <a:rPr lang="en-US" sz="2342" strike="noStrike" u="none">
                <a:solidFill>
                  <a:srgbClr val="000000"/>
                </a:solidFill>
                <a:latin typeface="Montserrat"/>
                <a:ea typeface="Montserrat"/>
                <a:cs typeface="Montserrat"/>
                <a:sym typeface="Montserrat"/>
              </a:rPr>
              <a:t>k,</a:t>
            </a:r>
            <a:r>
              <a:rPr lang="en-US" sz="2342" strike="noStrike" u="none">
                <a:solidFill>
                  <a:srgbClr val="000000"/>
                </a:solidFill>
                <a:latin typeface="Montserrat"/>
                <a:ea typeface="Montserrat"/>
                <a:cs typeface="Montserrat"/>
                <a:sym typeface="Montserrat"/>
              </a:rPr>
              <a:t> kep</a:t>
            </a:r>
            <a:r>
              <a:rPr lang="en-US" sz="2342" strike="noStrike" u="none">
                <a:solidFill>
                  <a:srgbClr val="000000"/>
                </a:solidFill>
                <a:latin typeface="Montserrat"/>
                <a:ea typeface="Montserrat"/>
                <a:cs typeface="Montserrat"/>
                <a:sym typeface="Montserrat"/>
              </a:rPr>
              <a:t>enting</a:t>
            </a:r>
            <a:r>
              <a:rPr lang="en-US" sz="2342" strike="noStrike" u="none">
                <a:solidFill>
                  <a:srgbClr val="000000"/>
                </a:solidFill>
                <a:latin typeface="Montserrat"/>
                <a:ea typeface="Montserrat"/>
                <a:cs typeface="Montserrat"/>
                <a:sym typeface="Montserrat"/>
              </a:rPr>
              <a:t>a</a:t>
            </a:r>
            <a:r>
              <a:rPr lang="en-US" sz="2342" strike="noStrike" u="none">
                <a:solidFill>
                  <a:srgbClr val="000000"/>
                </a:solidFill>
                <a:latin typeface="Montserrat"/>
                <a:ea typeface="Montserrat"/>
                <a:cs typeface="Montserrat"/>
                <a:sym typeface="Montserrat"/>
              </a:rPr>
              <a:t>n sah).</a:t>
            </a:r>
          </a:p>
          <a:p>
            <a:pPr algn="l" marL="505692" indent="-252846" lvl="1">
              <a:lnSpc>
                <a:spcPts val="3279"/>
              </a:lnSpc>
              <a:spcBef>
                <a:spcPct val="0"/>
              </a:spcBef>
              <a:buFont typeface="Arial"/>
              <a:buChar char="•"/>
            </a:pPr>
            <a:r>
              <a:rPr lang="en-US" sz="2342" strike="noStrike" u="none">
                <a:solidFill>
                  <a:srgbClr val="000000"/>
                </a:solidFill>
                <a:latin typeface="Montserrat"/>
                <a:ea typeface="Montserrat"/>
                <a:cs typeface="Montserrat"/>
                <a:sym typeface="Montserrat"/>
              </a:rPr>
              <a:t>Kewajiban Perlin</a:t>
            </a:r>
            <a:r>
              <a:rPr lang="en-US" sz="2342" strike="noStrike" u="none">
                <a:solidFill>
                  <a:srgbClr val="000000"/>
                </a:solidFill>
                <a:latin typeface="Montserrat"/>
                <a:ea typeface="Montserrat"/>
                <a:cs typeface="Montserrat"/>
                <a:sym typeface="Montserrat"/>
              </a:rPr>
              <a:t>d</a:t>
            </a:r>
            <a:r>
              <a:rPr lang="en-US" sz="2342" strike="noStrike" u="none">
                <a:solidFill>
                  <a:srgbClr val="000000"/>
                </a:solidFill>
                <a:latin typeface="Montserrat"/>
                <a:ea typeface="Montserrat"/>
                <a:cs typeface="Montserrat"/>
                <a:sym typeface="Montserrat"/>
              </a:rPr>
              <a:t>ung</a:t>
            </a:r>
            <a:r>
              <a:rPr lang="en-US" sz="2342" strike="noStrike" u="none">
                <a:solidFill>
                  <a:srgbClr val="000000"/>
                </a:solidFill>
                <a:latin typeface="Montserrat"/>
                <a:ea typeface="Montserrat"/>
                <a:cs typeface="Montserrat"/>
                <a:sym typeface="Montserrat"/>
              </a:rPr>
              <a:t>a</a:t>
            </a:r>
            <a:r>
              <a:rPr lang="en-US" sz="2342" strike="noStrike" u="none">
                <a:solidFill>
                  <a:srgbClr val="000000"/>
                </a:solidFill>
                <a:latin typeface="Montserrat"/>
                <a:ea typeface="Montserrat"/>
                <a:cs typeface="Montserrat"/>
                <a:sym typeface="Montserrat"/>
              </a:rPr>
              <a:t>n:</a:t>
            </a:r>
            <a:r>
              <a:rPr lang="en-US" sz="2342" strike="noStrike" u="none">
                <a:solidFill>
                  <a:srgbClr val="000000"/>
                </a:solidFill>
                <a:latin typeface="Montserrat"/>
                <a:ea typeface="Montserrat"/>
                <a:cs typeface="Montserrat"/>
                <a:sym typeface="Montserrat"/>
              </a:rPr>
              <a:t> </a:t>
            </a:r>
            <a:r>
              <a:rPr lang="en-US" sz="2342" strike="noStrike" u="none">
                <a:solidFill>
                  <a:srgbClr val="000000"/>
                </a:solidFill>
                <a:latin typeface="Montserrat"/>
                <a:ea typeface="Montserrat"/>
                <a:cs typeface="Montserrat"/>
                <a:sym typeface="Montserrat"/>
              </a:rPr>
              <a:t>P</a:t>
            </a:r>
            <a:r>
              <a:rPr lang="en-US" sz="2342" strike="noStrike" u="none">
                <a:solidFill>
                  <a:srgbClr val="000000"/>
                </a:solidFill>
                <a:latin typeface="Montserrat"/>
                <a:ea typeface="Montserrat"/>
                <a:cs typeface="Montserrat"/>
                <a:sym typeface="Montserrat"/>
              </a:rPr>
              <a:t>eng</a:t>
            </a:r>
            <a:r>
              <a:rPr lang="en-US" sz="2342" strike="noStrike" u="none">
                <a:solidFill>
                  <a:srgbClr val="000000"/>
                </a:solidFill>
                <a:latin typeface="Montserrat"/>
                <a:ea typeface="Montserrat"/>
                <a:cs typeface="Montserrat"/>
                <a:sym typeface="Montserrat"/>
              </a:rPr>
              <a:t>irim dan p</a:t>
            </a:r>
            <a:r>
              <a:rPr lang="en-US" sz="2342" strike="noStrike" u="none">
                <a:solidFill>
                  <a:srgbClr val="000000"/>
                </a:solidFill>
                <a:latin typeface="Montserrat"/>
                <a:ea typeface="Montserrat"/>
                <a:cs typeface="Montserrat"/>
                <a:sym typeface="Montserrat"/>
              </a:rPr>
              <a:t>en</a:t>
            </a:r>
            <a:r>
              <a:rPr lang="en-US" sz="2342" strike="noStrike" u="none">
                <a:solidFill>
                  <a:srgbClr val="000000"/>
                </a:solidFill>
                <a:latin typeface="Montserrat"/>
                <a:ea typeface="Montserrat"/>
                <a:cs typeface="Montserrat"/>
                <a:sym typeface="Montserrat"/>
              </a:rPr>
              <a:t>erima </a:t>
            </a:r>
            <a:r>
              <a:rPr lang="en-US" sz="2342" strike="noStrike" u="none">
                <a:solidFill>
                  <a:srgbClr val="000000"/>
                </a:solidFill>
                <a:latin typeface="Montserrat"/>
                <a:ea typeface="Montserrat"/>
                <a:cs typeface="Montserrat"/>
                <a:sym typeface="Montserrat"/>
              </a:rPr>
              <a:t>da</a:t>
            </a:r>
            <a:r>
              <a:rPr lang="en-US" sz="2342" strike="noStrike" u="none">
                <a:solidFill>
                  <a:srgbClr val="000000"/>
                </a:solidFill>
                <a:latin typeface="Montserrat"/>
                <a:ea typeface="Montserrat"/>
                <a:cs typeface="Montserrat"/>
                <a:sym typeface="Montserrat"/>
              </a:rPr>
              <a:t>ta wajib mematuh</a:t>
            </a:r>
            <a:r>
              <a:rPr lang="en-US" sz="2342" strike="noStrike" u="none">
                <a:solidFill>
                  <a:srgbClr val="000000"/>
                </a:solidFill>
                <a:latin typeface="Montserrat"/>
                <a:ea typeface="Montserrat"/>
                <a:cs typeface="Montserrat"/>
                <a:sym typeface="Montserrat"/>
              </a:rPr>
              <a:t>i </a:t>
            </a:r>
            <a:r>
              <a:rPr lang="en-US" sz="2342" strike="noStrike" u="none">
                <a:solidFill>
                  <a:srgbClr val="000000"/>
                </a:solidFill>
                <a:latin typeface="Montserrat"/>
                <a:ea typeface="Montserrat"/>
                <a:cs typeface="Montserrat"/>
                <a:sym typeface="Montserrat"/>
              </a:rPr>
              <a:t>stan</a:t>
            </a:r>
            <a:r>
              <a:rPr lang="en-US" sz="2342" strike="noStrike" u="none">
                <a:solidFill>
                  <a:srgbClr val="000000"/>
                </a:solidFill>
                <a:latin typeface="Montserrat"/>
                <a:ea typeface="Montserrat"/>
                <a:cs typeface="Montserrat"/>
                <a:sym typeface="Montserrat"/>
              </a:rPr>
              <a:t>da</a:t>
            </a:r>
            <a:r>
              <a:rPr lang="en-US" sz="2342" strike="noStrike" u="none">
                <a:solidFill>
                  <a:srgbClr val="000000"/>
                </a:solidFill>
                <a:latin typeface="Montserrat"/>
                <a:ea typeface="Montserrat"/>
                <a:cs typeface="Montserrat"/>
                <a:sym typeface="Montserrat"/>
              </a:rPr>
              <a:t>r UU PDP, </a:t>
            </a:r>
            <a:r>
              <a:rPr lang="en-US" sz="2342" strike="noStrike" u="none">
                <a:solidFill>
                  <a:srgbClr val="000000"/>
                </a:solidFill>
                <a:latin typeface="Montserrat"/>
                <a:ea typeface="Montserrat"/>
                <a:cs typeface="Montserrat"/>
                <a:sym typeface="Montserrat"/>
              </a:rPr>
              <a:t>t</a:t>
            </a:r>
            <a:r>
              <a:rPr lang="en-US" sz="2342" strike="noStrike" u="none">
                <a:solidFill>
                  <a:srgbClr val="000000"/>
                </a:solidFill>
                <a:latin typeface="Montserrat"/>
                <a:ea typeface="Montserrat"/>
                <a:cs typeface="Montserrat"/>
                <a:sym typeface="Montserrat"/>
              </a:rPr>
              <a:t>erm</a:t>
            </a:r>
            <a:r>
              <a:rPr lang="en-US" sz="2342" strike="noStrike" u="none">
                <a:solidFill>
                  <a:srgbClr val="000000"/>
                </a:solidFill>
                <a:latin typeface="Montserrat"/>
                <a:ea typeface="Montserrat"/>
                <a:cs typeface="Montserrat"/>
                <a:sym typeface="Montserrat"/>
              </a:rPr>
              <a:t>a</a:t>
            </a:r>
            <a:r>
              <a:rPr lang="en-US" sz="2342" strike="noStrike" u="none">
                <a:solidFill>
                  <a:srgbClr val="000000"/>
                </a:solidFill>
                <a:latin typeface="Montserrat"/>
                <a:ea typeface="Montserrat"/>
                <a:cs typeface="Montserrat"/>
                <a:sym typeface="Montserrat"/>
              </a:rPr>
              <a:t>suk</a:t>
            </a:r>
            <a:r>
              <a:rPr lang="en-US" sz="2342" strike="noStrike" u="none">
                <a:solidFill>
                  <a:srgbClr val="000000"/>
                </a:solidFill>
                <a:latin typeface="Montserrat"/>
                <a:ea typeface="Montserrat"/>
                <a:cs typeface="Montserrat"/>
                <a:sym typeface="Montserrat"/>
              </a:rPr>
              <a:t> p</a:t>
            </a:r>
            <a:r>
              <a:rPr lang="en-US" sz="2342" strike="noStrike" u="none">
                <a:solidFill>
                  <a:srgbClr val="000000"/>
                </a:solidFill>
                <a:latin typeface="Montserrat"/>
                <a:ea typeface="Montserrat"/>
                <a:cs typeface="Montserrat"/>
                <a:sym typeface="Montserrat"/>
              </a:rPr>
              <a:t>enyampaian </a:t>
            </a:r>
            <a:r>
              <a:rPr lang="en-US" sz="2342" strike="noStrike" u="none">
                <a:solidFill>
                  <a:srgbClr val="000000"/>
                </a:solidFill>
                <a:latin typeface="Montserrat"/>
                <a:ea typeface="Montserrat"/>
                <a:cs typeface="Montserrat"/>
                <a:sym typeface="Montserrat"/>
              </a:rPr>
              <a:t>i</a:t>
            </a:r>
            <a:r>
              <a:rPr lang="en-US" sz="2342" strike="noStrike" u="none">
                <a:solidFill>
                  <a:srgbClr val="000000"/>
                </a:solidFill>
                <a:latin typeface="Montserrat"/>
                <a:ea typeface="Montserrat"/>
                <a:cs typeface="Montserrat"/>
                <a:sym typeface="Montserrat"/>
              </a:rPr>
              <a:t>nform</a:t>
            </a:r>
            <a:r>
              <a:rPr lang="en-US" sz="2342" strike="noStrike" u="none">
                <a:solidFill>
                  <a:srgbClr val="000000"/>
                </a:solidFill>
                <a:latin typeface="Montserrat"/>
                <a:ea typeface="Montserrat"/>
                <a:cs typeface="Montserrat"/>
                <a:sym typeface="Montserrat"/>
              </a:rPr>
              <a:t>a</a:t>
            </a:r>
            <a:r>
              <a:rPr lang="en-US" sz="2342" strike="noStrike" u="none">
                <a:solidFill>
                  <a:srgbClr val="000000"/>
                </a:solidFill>
                <a:latin typeface="Montserrat"/>
                <a:ea typeface="Montserrat"/>
                <a:cs typeface="Montserrat"/>
                <a:sym typeface="Montserrat"/>
              </a:rPr>
              <a:t>s</a:t>
            </a:r>
            <a:r>
              <a:rPr lang="en-US" sz="2342" strike="noStrike" u="none">
                <a:solidFill>
                  <a:srgbClr val="000000"/>
                </a:solidFill>
                <a:latin typeface="Montserrat"/>
                <a:ea typeface="Montserrat"/>
                <a:cs typeface="Montserrat"/>
                <a:sym typeface="Montserrat"/>
              </a:rPr>
              <a:t>i l</a:t>
            </a:r>
            <a:r>
              <a:rPr lang="en-US" sz="2342" strike="noStrike" u="none">
                <a:solidFill>
                  <a:srgbClr val="000000"/>
                </a:solidFill>
                <a:latin typeface="Montserrat"/>
                <a:ea typeface="Montserrat"/>
                <a:cs typeface="Montserrat"/>
                <a:sym typeface="Montserrat"/>
              </a:rPr>
              <a:t>engk</a:t>
            </a:r>
            <a:r>
              <a:rPr lang="en-US" sz="2342" strike="noStrike" u="none">
                <a:solidFill>
                  <a:srgbClr val="000000"/>
                </a:solidFill>
                <a:latin typeface="Montserrat"/>
                <a:ea typeface="Montserrat"/>
                <a:cs typeface="Montserrat"/>
                <a:sym typeface="Montserrat"/>
              </a:rPr>
              <a:t>a</a:t>
            </a:r>
            <a:r>
              <a:rPr lang="en-US" sz="2342" strike="noStrike" u="none">
                <a:solidFill>
                  <a:srgbClr val="000000"/>
                </a:solidFill>
                <a:latin typeface="Montserrat"/>
                <a:ea typeface="Montserrat"/>
                <a:cs typeface="Montserrat"/>
                <a:sym typeface="Montserrat"/>
              </a:rPr>
              <a:t>p (Pasal 21) da</a:t>
            </a:r>
            <a:r>
              <a:rPr lang="en-US" sz="2342" strike="noStrike" u="none">
                <a:solidFill>
                  <a:srgbClr val="000000"/>
                </a:solidFill>
                <a:latin typeface="Montserrat"/>
                <a:ea typeface="Montserrat"/>
                <a:cs typeface="Montserrat"/>
                <a:sym typeface="Montserrat"/>
              </a:rPr>
              <a:t>n</a:t>
            </a:r>
            <a:r>
              <a:rPr lang="en-US" sz="2342" strike="noStrike" u="none">
                <a:solidFill>
                  <a:srgbClr val="000000"/>
                </a:solidFill>
                <a:latin typeface="Montserrat"/>
                <a:ea typeface="Montserrat"/>
                <a:cs typeface="Montserrat"/>
                <a:sym typeface="Montserrat"/>
              </a:rPr>
              <a:t> persetujua</a:t>
            </a:r>
            <a:r>
              <a:rPr lang="en-US" sz="2342" strike="noStrike" u="none">
                <a:solidFill>
                  <a:srgbClr val="000000"/>
                </a:solidFill>
                <a:latin typeface="Montserrat"/>
                <a:ea typeface="Montserrat"/>
                <a:cs typeface="Montserrat"/>
                <a:sym typeface="Montserrat"/>
              </a:rPr>
              <a:t>n</a:t>
            </a:r>
            <a:r>
              <a:rPr lang="en-US" sz="2342" strike="noStrike" u="none">
                <a:solidFill>
                  <a:srgbClr val="000000"/>
                </a:solidFill>
                <a:latin typeface="Montserrat"/>
                <a:ea typeface="Montserrat"/>
                <a:cs typeface="Montserrat"/>
                <a:sym typeface="Montserrat"/>
              </a:rPr>
              <a:t> </a:t>
            </a:r>
            <a:r>
              <a:rPr lang="en-US" sz="2342" strike="noStrike" u="none">
                <a:solidFill>
                  <a:srgbClr val="000000"/>
                </a:solidFill>
                <a:latin typeface="Montserrat"/>
                <a:ea typeface="Montserrat"/>
                <a:cs typeface="Montserrat"/>
                <a:sym typeface="Montserrat"/>
              </a:rPr>
              <a:t>ya</a:t>
            </a:r>
            <a:r>
              <a:rPr lang="en-US" sz="2342" strike="noStrike" u="none">
                <a:solidFill>
                  <a:srgbClr val="000000"/>
                </a:solidFill>
                <a:latin typeface="Montserrat"/>
                <a:ea typeface="Montserrat"/>
                <a:cs typeface="Montserrat"/>
                <a:sym typeface="Montserrat"/>
              </a:rPr>
              <a:t>ng</a:t>
            </a:r>
            <a:r>
              <a:rPr lang="en-US" sz="2342" strike="noStrike" u="none">
                <a:solidFill>
                  <a:srgbClr val="000000"/>
                </a:solidFill>
                <a:latin typeface="Montserrat"/>
                <a:ea typeface="Montserrat"/>
                <a:cs typeface="Montserrat"/>
                <a:sym typeface="Montserrat"/>
              </a:rPr>
              <a:t> </a:t>
            </a:r>
            <a:r>
              <a:rPr lang="en-US" sz="2342" strike="noStrike" u="none">
                <a:solidFill>
                  <a:srgbClr val="000000"/>
                </a:solidFill>
                <a:latin typeface="Montserrat"/>
                <a:ea typeface="Montserrat"/>
                <a:cs typeface="Montserrat"/>
                <a:sym typeface="Montserrat"/>
              </a:rPr>
              <a:t>jelas (Pas</a:t>
            </a:r>
            <a:r>
              <a:rPr lang="en-US" sz="2342" strike="noStrike" u="none">
                <a:solidFill>
                  <a:srgbClr val="000000"/>
                </a:solidFill>
                <a:latin typeface="Montserrat"/>
                <a:ea typeface="Montserrat"/>
                <a:cs typeface="Montserrat"/>
                <a:sym typeface="Montserrat"/>
              </a:rPr>
              <a:t>a</a:t>
            </a:r>
            <a:r>
              <a:rPr lang="en-US" sz="2342" strike="noStrike" u="none">
                <a:solidFill>
                  <a:srgbClr val="000000"/>
                </a:solidFill>
                <a:latin typeface="Montserrat"/>
                <a:ea typeface="Montserrat"/>
                <a:cs typeface="Montserrat"/>
                <a:sym typeface="Montserrat"/>
              </a:rPr>
              <a:t>l 22).</a:t>
            </a:r>
          </a:p>
          <a:p>
            <a:pPr algn="l" marL="505692" indent="-252846" lvl="1">
              <a:lnSpc>
                <a:spcPts val="3279"/>
              </a:lnSpc>
              <a:spcBef>
                <a:spcPct val="0"/>
              </a:spcBef>
              <a:buFont typeface="Arial"/>
              <a:buChar char="•"/>
            </a:pPr>
            <a:r>
              <a:rPr lang="en-US" sz="2342" strike="noStrike" u="none">
                <a:solidFill>
                  <a:srgbClr val="000000"/>
                </a:solidFill>
                <a:latin typeface="Montserrat"/>
                <a:ea typeface="Montserrat"/>
                <a:cs typeface="Montserrat"/>
                <a:sym typeface="Montserrat"/>
              </a:rPr>
              <a:t>Tanggu</a:t>
            </a:r>
            <a:r>
              <a:rPr lang="en-US" sz="2342" strike="noStrike" u="none">
                <a:solidFill>
                  <a:srgbClr val="000000"/>
                </a:solidFill>
                <a:latin typeface="Montserrat"/>
                <a:ea typeface="Montserrat"/>
                <a:cs typeface="Montserrat"/>
                <a:sym typeface="Montserrat"/>
              </a:rPr>
              <a:t>ng </a:t>
            </a:r>
            <a:r>
              <a:rPr lang="en-US" sz="2342" strike="noStrike" u="none">
                <a:solidFill>
                  <a:srgbClr val="000000"/>
                </a:solidFill>
                <a:latin typeface="Montserrat"/>
                <a:ea typeface="Montserrat"/>
                <a:cs typeface="Montserrat"/>
                <a:sym typeface="Montserrat"/>
              </a:rPr>
              <a:t>J</a:t>
            </a:r>
            <a:r>
              <a:rPr lang="en-US" sz="2342" strike="noStrike" u="none">
                <a:solidFill>
                  <a:srgbClr val="000000"/>
                </a:solidFill>
                <a:latin typeface="Montserrat"/>
                <a:ea typeface="Montserrat"/>
                <a:cs typeface="Montserrat"/>
                <a:sym typeface="Montserrat"/>
              </a:rPr>
              <a:t>a</a:t>
            </a:r>
            <a:r>
              <a:rPr lang="en-US" sz="2342" strike="noStrike" u="none">
                <a:solidFill>
                  <a:srgbClr val="000000"/>
                </a:solidFill>
                <a:latin typeface="Montserrat"/>
                <a:ea typeface="Montserrat"/>
                <a:cs typeface="Montserrat"/>
                <a:sym typeface="Montserrat"/>
              </a:rPr>
              <a:t>wab Bersama: Pengen</a:t>
            </a:r>
            <a:r>
              <a:rPr lang="en-US" sz="2342" strike="noStrike" u="none">
                <a:solidFill>
                  <a:srgbClr val="000000"/>
                </a:solidFill>
                <a:latin typeface="Montserrat"/>
                <a:ea typeface="Montserrat"/>
                <a:cs typeface="Montserrat"/>
                <a:sym typeface="Montserrat"/>
              </a:rPr>
              <a:t>da</a:t>
            </a:r>
            <a:r>
              <a:rPr lang="en-US" sz="2342" strike="noStrike" u="none">
                <a:solidFill>
                  <a:srgbClr val="000000"/>
                </a:solidFill>
                <a:latin typeface="Montserrat"/>
                <a:ea typeface="Montserrat"/>
                <a:cs typeface="Montserrat"/>
                <a:sym typeface="Montserrat"/>
              </a:rPr>
              <a:t>li</a:t>
            </a:r>
            <a:r>
              <a:rPr lang="en-US" sz="2342" strike="noStrike" u="none">
                <a:solidFill>
                  <a:srgbClr val="000000"/>
                </a:solidFill>
                <a:latin typeface="Montserrat"/>
                <a:ea typeface="Montserrat"/>
                <a:cs typeface="Montserrat"/>
                <a:sym typeface="Montserrat"/>
              </a:rPr>
              <a:t> d</a:t>
            </a:r>
            <a:r>
              <a:rPr lang="en-US" sz="2342" strike="noStrike" u="none">
                <a:solidFill>
                  <a:srgbClr val="000000"/>
                </a:solidFill>
                <a:latin typeface="Montserrat"/>
                <a:ea typeface="Montserrat"/>
                <a:cs typeface="Montserrat"/>
                <a:sym typeface="Montserrat"/>
              </a:rPr>
              <a:t>ata asal dan pener</a:t>
            </a:r>
            <a:r>
              <a:rPr lang="en-US" sz="2342" strike="noStrike" u="none">
                <a:solidFill>
                  <a:srgbClr val="000000"/>
                </a:solidFill>
                <a:latin typeface="Montserrat"/>
                <a:ea typeface="Montserrat"/>
                <a:cs typeface="Montserrat"/>
                <a:sym typeface="Montserrat"/>
              </a:rPr>
              <a:t>i</a:t>
            </a:r>
            <a:r>
              <a:rPr lang="en-US" sz="2342" strike="noStrike" u="none">
                <a:solidFill>
                  <a:srgbClr val="000000"/>
                </a:solidFill>
                <a:latin typeface="Montserrat"/>
                <a:ea typeface="Montserrat"/>
                <a:cs typeface="Montserrat"/>
                <a:sym typeface="Montserrat"/>
              </a:rPr>
              <a:t>ma</a:t>
            </a:r>
            <a:r>
              <a:rPr lang="en-US" sz="2342" strike="noStrike" u="none">
                <a:solidFill>
                  <a:srgbClr val="000000"/>
                </a:solidFill>
                <a:latin typeface="Montserrat"/>
                <a:ea typeface="Montserrat"/>
                <a:cs typeface="Montserrat"/>
                <a:sym typeface="Montserrat"/>
              </a:rPr>
              <a:t> </a:t>
            </a:r>
            <a:r>
              <a:rPr lang="en-US" sz="2342" strike="noStrike" u="none">
                <a:solidFill>
                  <a:srgbClr val="000000"/>
                </a:solidFill>
                <a:latin typeface="Montserrat"/>
                <a:ea typeface="Montserrat"/>
                <a:cs typeface="Montserrat"/>
                <a:sym typeface="Montserrat"/>
              </a:rPr>
              <a:t>data bertanggung ja</a:t>
            </a:r>
            <a:r>
              <a:rPr lang="en-US" sz="2342" strike="noStrike" u="none">
                <a:solidFill>
                  <a:srgbClr val="000000"/>
                </a:solidFill>
                <a:latin typeface="Montserrat"/>
                <a:ea typeface="Montserrat"/>
                <a:cs typeface="Montserrat"/>
                <a:sym typeface="Montserrat"/>
              </a:rPr>
              <a:t>wa</a:t>
            </a:r>
            <a:r>
              <a:rPr lang="en-US" sz="2342" strike="noStrike" u="none">
                <a:solidFill>
                  <a:srgbClr val="000000"/>
                </a:solidFill>
                <a:latin typeface="Montserrat"/>
                <a:ea typeface="Montserrat"/>
                <a:cs typeface="Montserrat"/>
                <a:sym typeface="Montserrat"/>
              </a:rPr>
              <a:t>b bersam</a:t>
            </a:r>
            <a:r>
              <a:rPr lang="en-US" sz="2342" strike="noStrike" u="none">
                <a:solidFill>
                  <a:srgbClr val="000000"/>
                </a:solidFill>
                <a:latin typeface="Montserrat"/>
                <a:ea typeface="Montserrat"/>
                <a:cs typeface="Montserrat"/>
                <a:sym typeface="Montserrat"/>
              </a:rPr>
              <a:t>a</a:t>
            </a:r>
            <a:r>
              <a:rPr lang="en-US" sz="2342" strike="noStrike" u="none">
                <a:solidFill>
                  <a:srgbClr val="000000"/>
                </a:solidFill>
                <a:latin typeface="Montserrat"/>
                <a:ea typeface="Montserrat"/>
                <a:cs typeface="Montserrat"/>
                <a:sym typeface="Montserrat"/>
              </a:rPr>
              <a:t>,</a:t>
            </a:r>
            <a:r>
              <a:rPr lang="en-US" sz="2342" strike="noStrike" u="none">
                <a:solidFill>
                  <a:srgbClr val="000000"/>
                </a:solidFill>
                <a:latin typeface="Montserrat"/>
                <a:ea typeface="Montserrat"/>
                <a:cs typeface="Montserrat"/>
                <a:sym typeface="Montserrat"/>
              </a:rPr>
              <a:t> </a:t>
            </a:r>
            <a:r>
              <a:rPr lang="en-US" sz="2342" strike="noStrike" u="none">
                <a:solidFill>
                  <a:srgbClr val="000000"/>
                </a:solidFill>
                <a:latin typeface="Montserrat"/>
                <a:ea typeface="Montserrat"/>
                <a:cs typeface="Montserrat"/>
                <a:sym typeface="Montserrat"/>
              </a:rPr>
              <a:t>termas</a:t>
            </a:r>
            <a:r>
              <a:rPr lang="en-US" sz="2342" strike="noStrike" u="none">
                <a:solidFill>
                  <a:srgbClr val="000000"/>
                </a:solidFill>
                <a:latin typeface="Montserrat"/>
                <a:ea typeface="Montserrat"/>
                <a:cs typeface="Montserrat"/>
                <a:sym typeface="Montserrat"/>
              </a:rPr>
              <a:t>uk</a:t>
            </a:r>
            <a:r>
              <a:rPr lang="en-US" sz="2342" strike="noStrike" u="none">
                <a:solidFill>
                  <a:srgbClr val="000000"/>
                </a:solidFill>
                <a:latin typeface="Montserrat"/>
                <a:ea typeface="Montserrat"/>
                <a:cs typeface="Montserrat"/>
                <a:sym typeface="Montserrat"/>
              </a:rPr>
              <a:t> jika </a:t>
            </a:r>
            <a:r>
              <a:rPr lang="en-US" sz="2342" strike="noStrike" u="none">
                <a:solidFill>
                  <a:srgbClr val="000000"/>
                </a:solidFill>
                <a:latin typeface="Montserrat"/>
                <a:ea typeface="Montserrat"/>
                <a:cs typeface="Montserrat"/>
                <a:sym typeface="Montserrat"/>
              </a:rPr>
              <a:t>m</a:t>
            </a:r>
            <a:r>
              <a:rPr lang="en-US" sz="2342" strike="noStrike" u="none">
                <a:solidFill>
                  <a:srgbClr val="000000"/>
                </a:solidFill>
                <a:latin typeface="Montserrat"/>
                <a:ea typeface="Montserrat"/>
                <a:cs typeface="Montserrat"/>
                <a:sym typeface="Montserrat"/>
              </a:rPr>
              <a:t>elibatkan</a:t>
            </a:r>
            <a:r>
              <a:rPr lang="en-US" sz="2342" strike="noStrike" u="none">
                <a:solidFill>
                  <a:srgbClr val="000000"/>
                </a:solidFill>
                <a:latin typeface="Montserrat"/>
                <a:ea typeface="Montserrat"/>
                <a:cs typeface="Montserrat"/>
                <a:sym typeface="Montserrat"/>
              </a:rPr>
              <a:t> </a:t>
            </a:r>
            <a:r>
              <a:rPr lang="en-US" sz="2342" strike="noStrike" u="none">
                <a:solidFill>
                  <a:srgbClr val="000000"/>
                </a:solidFill>
                <a:latin typeface="Montserrat"/>
                <a:ea typeface="Montserrat"/>
                <a:cs typeface="Montserrat"/>
                <a:sym typeface="Montserrat"/>
              </a:rPr>
              <a:t>pr</a:t>
            </a:r>
            <a:r>
              <a:rPr lang="en-US" sz="2342" strike="noStrike" u="none">
                <a:solidFill>
                  <a:srgbClr val="000000"/>
                </a:solidFill>
                <a:latin typeface="Montserrat"/>
                <a:ea typeface="Montserrat"/>
                <a:cs typeface="Montserrat"/>
                <a:sym typeface="Montserrat"/>
              </a:rPr>
              <a:t>o</a:t>
            </a:r>
            <a:r>
              <a:rPr lang="en-US" sz="2342" strike="noStrike" u="none">
                <a:solidFill>
                  <a:srgbClr val="000000"/>
                </a:solidFill>
                <a:latin typeface="Montserrat"/>
                <a:ea typeface="Montserrat"/>
                <a:cs typeface="Montserrat"/>
                <a:sym typeface="Montserrat"/>
              </a:rPr>
              <a:t>s</a:t>
            </a:r>
            <a:r>
              <a:rPr lang="en-US" sz="2342" strike="noStrike" u="none">
                <a:solidFill>
                  <a:srgbClr val="000000"/>
                </a:solidFill>
                <a:latin typeface="Montserrat"/>
                <a:ea typeface="Montserrat"/>
                <a:cs typeface="Montserrat"/>
                <a:sym typeface="Montserrat"/>
              </a:rPr>
              <a:t>es</a:t>
            </a:r>
            <a:r>
              <a:rPr lang="en-US" sz="2342" strike="noStrike" u="none">
                <a:solidFill>
                  <a:srgbClr val="000000"/>
                </a:solidFill>
                <a:latin typeface="Montserrat"/>
                <a:ea typeface="Montserrat"/>
                <a:cs typeface="Montserrat"/>
                <a:sym typeface="Montserrat"/>
              </a:rPr>
              <a:t>or data (Pas</a:t>
            </a:r>
            <a:r>
              <a:rPr lang="en-US" sz="2342" strike="noStrike" u="none">
                <a:solidFill>
                  <a:srgbClr val="000000"/>
                </a:solidFill>
                <a:latin typeface="Montserrat"/>
                <a:ea typeface="Montserrat"/>
                <a:cs typeface="Montserrat"/>
                <a:sym typeface="Montserrat"/>
              </a:rPr>
              <a:t>a</a:t>
            </a:r>
            <a:r>
              <a:rPr lang="en-US" sz="2342" strike="noStrike" u="none">
                <a:solidFill>
                  <a:srgbClr val="000000"/>
                </a:solidFill>
                <a:latin typeface="Montserrat"/>
                <a:ea typeface="Montserrat"/>
                <a:cs typeface="Montserrat"/>
                <a:sym typeface="Montserrat"/>
              </a:rPr>
              <a:t>l 51)</a:t>
            </a:r>
            <a:r>
              <a:rPr lang="en-US" sz="2342" strike="noStrike" u="none">
                <a:solidFill>
                  <a:srgbClr val="000000"/>
                </a:solidFill>
                <a:latin typeface="Montserrat"/>
                <a:ea typeface="Montserrat"/>
                <a:cs typeface="Montserrat"/>
                <a:sym typeface="Montserrat"/>
              </a:rPr>
              <a:t>.</a:t>
            </a:r>
          </a:p>
          <a:p>
            <a:pPr algn="l" marL="0" indent="0" lvl="0">
              <a:lnSpc>
                <a:spcPts val="3279"/>
              </a:lnSpc>
              <a:spcBef>
                <a:spcPct val="0"/>
              </a:spcBef>
            </a:pPr>
          </a:p>
        </p:txBody>
      </p:sp>
      <p:sp>
        <p:nvSpPr>
          <p:cNvPr name="TextBox 12" id="12"/>
          <p:cNvSpPr txBox="true"/>
          <p:nvPr/>
        </p:nvSpPr>
        <p:spPr>
          <a:xfrm rot="0">
            <a:off x="9790700" y="4222690"/>
            <a:ext cx="7505941" cy="5670550"/>
          </a:xfrm>
          <a:prstGeom prst="rect">
            <a:avLst/>
          </a:prstGeom>
        </p:spPr>
        <p:txBody>
          <a:bodyPr anchor="t" rtlCol="false" tIns="0" lIns="0" bIns="0" rIns="0">
            <a:spAutoFit/>
          </a:bodyPr>
          <a:lstStyle/>
          <a:p>
            <a:pPr algn="l" marL="539749" indent="-269875" lvl="1">
              <a:lnSpc>
                <a:spcPts val="3499"/>
              </a:lnSpc>
              <a:buFont typeface="Arial"/>
              <a:buChar char="•"/>
            </a:pPr>
            <a:r>
              <a:rPr lang="en-US" sz="2499" strike="noStrike" u="none">
                <a:solidFill>
                  <a:srgbClr val="000000"/>
                </a:solidFill>
                <a:latin typeface="Montserrat"/>
                <a:ea typeface="Montserrat"/>
                <a:cs typeface="Montserrat"/>
                <a:sym typeface="Montserrat"/>
              </a:rPr>
              <a:t>Lap</a:t>
            </a:r>
            <a:r>
              <a:rPr lang="en-US" sz="2499" strike="noStrike" u="none">
                <a:solidFill>
                  <a:srgbClr val="000000"/>
                </a:solidFill>
                <a:latin typeface="Montserrat"/>
                <a:ea typeface="Montserrat"/>
                <a:cs typeface="Montserrat"/>
                <a:sym typeface="Montserrat"/>
              </a:rPr>
              <a:t>isa</a:t>
            </a:r>
            <a:r>
              <a:rPr lang="en-US" sz="2499" strike="noStrike" u="none">
                <a:solidFill>
                  <a:srgbClr val="000000"/>
                </a:solidFill>
                <a:latin typeface="Montserrat"/>
                <a:ea typeface="Montserrat"/>
                <a:cs typeface="Montserrat"/>
                <a:sym typeface="Montserrat"/>
              </a:rPr>
              <a:t>n Persyaratan 2 (J</a:t>
            </a:r>
            <a:r>
              <a:rPr lang="en-US" sz="2499" strike="noStrike" u="none">
                <a:solidFill>
                  <a:srgbClr val="000000"/>
                </a:solidFill>
                <a:latin typeface="Montserrat"/>
                <a:ea typeface="Montserrat"/>
                <a:cs typeface="Montserrat"/>
                <a:sym typeface="Montserrat"/>
              </a:rPr>
              <a:t>ika Lapisan </a:t>
            </a:r>
            <a:r>
              <a:rPr lang="en-US" sz="2499" strike="noStrike" u="none">
                <a:solidFill>
                  <a:srgbClr val="000000"/>
                </a:solidFill>
                <a:latin typeface="Montserrat"/>
                <a:ea typeface="Montserrat"/>
                <a:cs typeface="Montserrat"/>
                <a:sym typeface="Montserrat"/>
              </a:rPr>
              <a:t>1 Tidak </a:t>
            </a:r>
            <a:r>
              <a:rPr lang="en-US" sz="2499" strike="noStrike" u="none">
                <a:solidFill>
                  <a:srgbClr val="000000"/>
                </a:solidFill>
                <a:latin typeface="Montserrat"/>
                <a:ea typeface="Montserrat"/>
                <a:cs typeface="Montserrat"/>
                <a:sym typeface="Montserrat"/>
              </a:rPr>
              <a:t>Ter</a:t>
            </a:r>
            <a:r>
              <a:rPr lang="en-US" sz="2499" strike="noStrike" u="none">
                <a:solidFill>
                  <a:srgbClr val="000000"/>
                </a:solidFill>
                <a:latin typeface="Montserrat"/>
                <a:ea typeface="Montserrat"/>
                <a:cs typeface="Montserrat"/>
                <a:sym typeface="Montserrat"/>
              </a:rPr>
              <a:t>penuhi): Wajib a</a:t>
            </a:r>
            <a:r>
              <a:rPr lang="en-US" sz="2499" strike="noStrike" u="none">
                <a:solidFill>
                  <a:srgbClr val="000000"/>
                </a:solidFill>
                <a:latin typeface="Montserrat"/>
                <a:ea typeface="Montserrat"/>
                <a:cs typeface="Montserrat"/>
                <a:sym typeface="Montserrat"/>
              </a:rPr>
              <a:t>da meka</a:t>
            </a:r>
            <a:r>
              <a:rPr lang="en-US" sz="2499" strike="noStrike" u="none">
                <a:solidFill>
                  <a:srgbClr val="000000"/>
                </a:solidFill>
                <a:latin typeface="Montserrat"/>
                <a:ea typeface="Montserrat"/>
                <a:cs typeface="Montserrat"/>
                <a:sym typeface="Montserrat"/>
              </a:rPr>
              <a:t>nisme</a:t>
            </a:r>
            <a:r>
              <a:rPr lang="en-US" sz="2499" strike="noStrike" u="none">
                <a:solidFill>
                  <a:srgbClr val="000000"/>
                </a:solidFill>
                <a:latin typeface="Montserrat"/>
                <a:ea typeface="Montserrat"/>
                <a:cs typeface="Montserrat"/>
                <a:sym typeface="Montserrat"/>
              </a:rPr>
              <a:t> per</a:t>
            </a:r>
            <a:r>
              <a:rPr lang="en-US" sz="2499" strike="noStrike" u="none">
                <a:solidFill>
                  <a:srgbClr val="000000"/>
                </a:solidFill>
                <a:latin typeface="Montserrat"/>
                <a:ea typeface="Montserrat"/>
                <a:cs typeface="Montserrat"/>
                <a:sym typeface="Montserrat"/>
              </a:rPr>
              <a:t>l</a:t>
            </a:r>
            <a:r>
              <a:rPr lang="en-US" sz="2499" strike="noStrike" u="none">
                <a:solidFill>
                  <a:srgbClr val="000000"/>
                </a:solidFill>
                <a:latin typeface="Montserrat"/>
                <a:ea typeface="Montserrat"/>
                <a:cs typeface="Montserrat"/>
                <a:sym typeface="Montserrat"/>
              </a:rPr>
              <a:t>i</a:t>
            </a:r>
            <a:r>
              <a:rPr lang="en-US" sz="2499" strike="noStrike" u="none">
                <a:solidFill>
                  <a:srgbClr val="000000"/>
                </a:solidFill>
                <a:latin typeface="Montserrat"/>
                <a:ea typeface="Montserrat"/>
                <a:cs typeface="Montserrat"/>
                <a:sym typeface="Montserrat"/>
              </a:rPr>
              <a:t>ndung</a:t>
            </a:r>
            <a:r>
              <a:rPr lang="en-US" sz="2499" strike="noStrike" u="none">
                <a:solidFill>
                  <a:srgbClr val="000000"/>
                </a:solidFill>
                <a:latin typeface="Montserrat"/>
                <a:ea typeface="Montserrat"/>
                <a:cs typeface="Montserrat"/>
                <a:sym typeface="Montserrat"/>
              </a:rPr>
              <a:t>an yang mengika</a:t>
            </a:r>
            <a:r>
              <a:rPr lang="en-US" sz="2499" strike="noStrike" u="none">
                <a:solidFill>
                  <a:srgbClr val="000000"/>
                </a:solidFill>
                <a:latin typeface="Montserrat"/>
                <a:ea typeface="Montserrat"/>
                <a:cs typeface="Montserrat"/>
                <a:sym typeface="Montserrat"/>
              </a:rPr>
              <a:t>t (perj</a:t>
            </a:r>
            <a:r>
              <a:rPr lang="en-US" sz="2499" strike="noStrike" u="none">
                <a:solidFill>
                  <a:srgbClr val="000000"/>
                </a:solidFill>
                <a:latin typeface="Montserrat"/>
                <a:ea typeface="Montserrat"/>
                <a:cs typeface="Montserrat"/>
                <a:sym typeface="Montserrat"/>
              </a:rPr>
              <a:t>anjian kontrak </a:t>
            </a:r>
            <a:r>
              <a:rPr lang="en-US" sz="2499" strike="noStrike" u="none">
                <a:solidFill>
                  <a:srgbClr val="000000"/>
                </a:solidFill>
                <a:latin typeface="Montserrat"/>
                <a:ea typeface="Montserrat"/>
                <a:cs typeface="Montserrat"/>
                <a:sym typeface="Montserrat"/>
              </a:rPr>
              <a:t>sta</a:t>
            </a:r>
            <a:r>
              <a:rPr lang="en-US" sz="2499" strike="noStrike" u="none">
                <a:solidFill>
                  <a:srgbClr val="000000"/>
                </a:solidFill>
                <a:latin typeface="Montserrat"/>
                <a:ea typeface="Montserrat"/>
                <a:cs typeface="Montserrat"/>
                <a:sym typeface="Montserrat"/>
              </a:rPr>
              <a:t>n</a:t>
            </a:r>
            <a:r>
              <a:rPr lang="en-US" sz="2499" strike="noStrike" u="none">
                <a:solidFill>
                  <a:srgbClr val="000000"/>
                </a:solidFill>
                <a:latin typeface="Montserrat"/>
                <a:ea typeface="Montserrat"/>
                <a:cs typeface="Montserrat"/>
                <a:sym typeface="Montserrat"/>
              </a:rPr>
              <a:t>d</a:t>
            </a:r>
            <a:r>
              <a:rPr lang="en-US" sz="2499" strike="noStrike" u="none">
                <a:solidFill>
                  <a:srgbClr val="000000"/>
                </a:solidFill>
                <a:latin typeface="Montserrat"/>
                <a:ea typeface="Montserrat"/>
                <a:cs typeface="Montserrat"/>
                <a:sym typeface="Montserrat"/>
              </a:rPr>
              <a:t>ar)</a:t>
            </a:r>
            <a:r>
              <a:rPr lang="en-US" sz="2499" strike="noStrike" u="none">
                <a:solidFill>
                  <a:srgbClr val="000000"/>
                </a:solidFill>
                <a:latin typeface="Montserrat"/>
                <a:ea typeface="Montserrat"/>
                <a:cs typeface="Montserrat"/>
                <a:sym typeface="Montserrat"/>
              </a:rPr>
              <a:t>.</a:t>
            </a:r>
          </a:p>
          <a:p>
            <a:pPr algn="l" marL="539749" indent="-269875" lvl="1">
              <a:lnSpc>
                <a:spcPts val="3499"/>
              </a:lnSpc>
              <a:buFont typeface="Arial"/>
              <a:buChar char="•"/>
            </a:pPr>
            <a:r>
              <a:rPr lang="en-US" sz="2499" strike="noStrike" u="none">
                <a:solidFill>
                  <a:srgbClr val="000000"/>
                </a:solidFill>
                <a:latin typeface="Montserrat"/>
                <a:ea typeface="Montserrat"/>
                <a:cs typeface="Montserrat"/>
                <a:sym typeface="Montserrat"/>
              </a:rPr>
              <a:t>Lapisa</a:t>
            </a:r>
            <a:r>
              <a:rPr lang="en-US" sz="2499" strike="noStrike" u="none">
                <a:solidFill>
                  <a:srgbClr val="000000"/>
                </a:solidFill>
                <a:latin typeface="Montserrat"/>
                <a:ea typeface="Montserrat"/>
                <a:cs typeface="Montserrat"/>
                <a:sym typeface="Montserrat"/>
              </a:rPr>
              <a:t>n Persyaratan 3 (Jika Lapisan 1 &amp; 2 Tidak Terpenuhi): Wajib memperoleh persetujuan eksplisit dari subjek data (Pasal 56).</a:t>
            </a:r>
          </a:p>
          <a:p>
            <a:pPr algn="l" marL="539749" indent="-269875" lvl="1">
              <a:lnSpc>
                <a:spcPts val="3499"/>
              </a:lnSpc>
              <a:buFont typeface="Arial"/>
              <a:buChar char="•"/>
            </a:pPr>
            <a:r>
              <a:rPr lang="en-US" sz="2499" strike="noStrike" u="none">
                <a:solidFill>
                  <a:srgbClr val="000000"/>
                </a:solidFill>
                <a:latin typeface="Montserrat"/>
                <a:ea typeface="Montserrat"/>
                <a:cs typeface="Montserrat"/>
                <a:sym typeface="Montserrat"/>
              </a:rPr>
              <a:t>Sanksi Administratif Pelanggaran: Peringatan tertulis, penghentian sementara pemrosesan, penghapusan/pemusnahan data, denda hingga 2% pendapatan tahunan.</a:t>
            </a:r>
          </a:p>
        </p:txBody>
      </p:sp>
      <p:sp>
        <p:nvSpPr>
          <p:cNvPr name="Freeform 13" id="13"/>
          <p:cNvSpPr/>
          <p:nvPr/>
        </p:nvSpPr>
        <p:spPr>
          <a:xfrm flipH="true" flipV="true" rot="0">
            <a:off x="14800929" y="0"/>
            <a:ext cx="3477580" cy="3086353"/>
          </a:xfrm>
          <a:custGeom>
            <a:avLst/>
            <a:gdLst/>
            <a:ahLst/>
            <a:cxnLst/>
            <a:rect r="r" b="b" t="t" l="l"/>
            <a:pathLst>
              <a:path h="3086353" w="3477580">
                <a:moveTo>
                  <a:pt x="3477581" y="3086353"/>
                </a:moveTo>
                <a:lnTo>
                  <a:pt x="0" y="3086353"/>
                </a:lnTo>
                <a:lnTo>
                  <a:pt x="0" y="0"/>
                </a:lnTo>
                <a:lnTo>
                  <a:pt x="3477581" y="0"/>
                </a:lnTo>
                <a:lnTo>
                  <a:pt x="3477581" y="3086353"/>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DAGlPI-4cU4</dc:identifier>
  <dcterms:modified xsi:type="dcterms:W3CDTF">2011-08-01T06:04:30Z</dcterms:modified>
  <cp:revision>1</cp:revision>
  <dc:title>ETKOM D - Week 9</dc:title>
</cp:coreProperties>
</file>