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22"/>
  </p:notesMasterIdLst>
  <p:sldIdLst>
    <p:sldId id="256" r:id="rId2"/>
    <p:sldId id="293" r:id="rId3"/>
    <p:sldId id="294" r:id="rId4"/>
    <p:sldId id="296" r:id="rId5"/>
    <p:sldId id="297" r:id="rId6"/>
    <p:sldId id="298" r:id="rId7"/>
    <p:sldId id="303" r:id="rId8"/>
    <p:sldId id="295" r:id="rId9"/>
    <p:sldId id="299" r:id="rId10"/>
    <p:sldId id="300" r:id="rId11"/>
    <p:sldId id="301" r:id="rId12"/>
    <p:sldId id="302" r:id="rId13"/>
    <p:sldId id="304" r:id="rId14"/>
    <p:sldId id="307" r:id="rId15"/>
    <p:sldId id="312" r:id="rId16"/>
    <p:sldId id="311" r:id="rId17"/>
    <p:sldId id="308" r:id="rId18"/>
    <p:sldId id="309" r:id="rId19"/>
    <p:sldId id="310" r:id="rId20"/>
    <p:sldId id="31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692"/>
  </p:normalViewPr>
  <p:slideViewPr>
    <p:cSldViewPr snapToGrid="0" snapToObjects="1">
      <p:cViewPr varScale="1">
        <p:scale>
          <a:sx n="58" d="100"/>
          <a:sy n="58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BEF44-8FA2-415B-B541-D4F12DDB072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C51E4-497C-4291-852C-E5AD30A4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C51E4-497C-4291-852C-E5AD30A418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46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Algoritma Pemrograman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smtClean="0">
                <a:latin typeface="+mj-lt"/>
                <a:cs typeface="Calibri" panose="020F0502020204030204" pitchFamily="34" charset="0"/>
              </a:rPr>
              <a:t>Materi 4.1 </a:t>
            </a:r>
            <a:r>
              <a:rPr lang="en-US" sz="2800" dirty="0" smtClean="0">
                <a:latin typeface="+mj-lt"/>
                <a:cs typeface="Calibri" panose="020F0502020204030204" pitchFamily="34" charset="0"/>
              </a:rPr>
              <a:t>–</a:t>
            </a:r>
            <a:r>
              <a:rPr lang="en-US" sz="2800" dirty="0" err="1" smtClean="0">
                <a:latin typeface="+mj-lt"/>
                <a:cs typeface="Calibri" panose="020F0502020204030204" pitchFamily="34" charset="0"/>
              </a:rPr>
              <a:t>Struktur</a:t>
            </a:r>
            <a:r>
              <a:rPr lang="en-US" sz="2800" dirty="0" smtClean="0">
                <a:latin typeface="+mj-lt"/>
                <a:cs typeface="Calibri" panose="020F0502020204030204" pitchFamily="34" charset="0"/>
              </a:rPr>
              <a:t> Program </a:t>
            </a:r>
            <a:br>
              <a:rPr lang="en-US" sz="2800" dirty="0" smtClean="0">
                <a:latin typeface="+mj-lt"/>
                <a:cs typeface="Calibri" panose="020F0502020204030204" pitchFamily="34" charset="0"/>
              </a:rPr>
            </a:br>
            <a:r>
              <a:rPr lang="en-US" sz="2800" dirty="0" smtClean="0">
                <a:latin typeface="+mj-lt"/>
                <a:cs typeface="Calibri" panose="020F0502020204030204" pitchFamily="34" charset="0"/>
              </a:rPr>
              <a:t/>
            </a:r>
            <a:br>
              <a:rPr lang="en-US" sz="2800" dirty="0" smtClean="0">
                <a:latin typeface="+mj-lt"/>
                <a:cs typeface="Calibri" panose="020F0502020204030204" pitchFamily="34" charset="0"/>
              </a:rPr>
            </a:br>
            <a:r>
              <a:rPr lang="en-US" dirty="0" smtClean="0">
                <a:latin typeface="+mj-lt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+mj-lt"/>
                <a:cs typeface="Calibri" panose="020F0502020204030204" pitchFamily="34" charset="0"/>
              </a:rPr>
            </a:br>
            <a:r>
              <a:rPr lang="en-US" sz="2000" dirty="0" smtClean="0">
                <a:latin typeface="+mj-lt"/>
                <a:cs typeface="Calibri" panose="020F0502020204030204" pitchFamily="34" charset="0"/>
              </a:rPr>
              <a:t/>
            </a:r>
            <a:br>
              <a:rPr lang="en-US" sz="2000" dirty="0" smtClean="0">
                <a:latin typeface="+mj-lt"/>
                <a:cs typeface="Calibri" panose="020F0502020204030204" pitchFamily="34" charset="0"/>
              </a:rPr>
            </a:br>
            <a:r>
              <a:rPr lang="en-US" sz="2000" err="1" smtClean="0">
                <a:latin typeface="+mj-lt"/>
                <a:cs typeface="Calibri" panose="020F0502020204030204" pitchFamily="34" charset="0"/>
              </a:rPr>
              <a:t>Retno</a:t>
            </a:r>
            <a:r>
              <a:rPr lang="en-US" sz="2000" smtClean="0">
                <a:latin typeface="+mj-lt"/>
                <a:cs typeface="Calibri" panose="020F0502020204030204" pitchFamily="34" charset="0"/>
              </a:rPr>
              <a:t> Mumpuni</a:t>
            </a:r>
            <a:endParaRPr lang="en-US" sz="2000" dirty="0" smtClean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Literal / </a:t>
            </a:r>
            <a:r>
              <a:rPr lang="en-US" dirty="0" err="1" smtClean="0"/>
              <a:t>Konstanta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C </a:t>
            </a:r>
            <a:r>
              <a:rPr lang="en-US" dirty="0" err="1" smtClean="0"/>
              <a:t>dan</a:t>
            </a:r>
            <a:r>
              <a:rPr lang="en-US" dirty="0" smtClean="0"/>
              <a:t> C++ </a:t>
            </a:r>
            <a:r>
              <a:rPr lang="en-US" dirty="0" err="1" smtClean="0"/>
              <a:t>mempunyai</a:t>
            </a:r>
            <a:r>
              <a:rPr lang="en-US" dirty="0" smtClean="0"/>
              <a:t> 6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konstanta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hort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ong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/>
              <a:t>f</a:t>
            </a:r>
            <a:r>
              <a:rPr lang="en-US" dirty="0" smtClean="0"/>
              <a:t>loat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ouble</a:t>
            </a:r>
          </a:p>
          <a:p>
            <a:pPr lvl="1"/>
            <a:r>
              <a:rPr lang="en-US" dirty="0" err="1"/>
              <a:t>b</a:t>
            </a:r>
            <a:r>
              <a:rPr lang="en-US" dirty="0" err="1" smtClean="0"/>
              <a:t>ool</a:t>
            </a:r>
            <a:endParaRPr lang="en-US" dirty="0" smtClean="0"/>
          </a:p>
          <a:p>
            <a:pPr lvl="1"/>
            <a:r>
              <a:rPr lang="en-US" dirty="0" smtClean="0"/>
              <a:t>char</a:t>
            </a:r>
          </a:p>
          <a:p>
            <a:r>
              <a:rPr lang="en-US" dirty="0" smtClean="0"/>
              <a:t>Cara </a:t>
            </a:r>
            <a:r>
              <a:rPr lang="en-US" dirty="0" err="1" smtClean="0"/>
              <a:t>penggunaan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i="1" dirty="0" err="1" smtClean="0"/>
              <a:t>const</a:t>
            </a:r>
            <a:r>
              <a:rPr lang="en-US" i="1" dirty="0" smtClean="0"/>
              <a:t> </a:t>
            </a:r>
            <a:r>
              <a:rPr lang="en-US" i="1" dirty="0" err="1" smtClean="0"/>
              <a:t>tipedata</a:t>
            </a:r>
            <a:r>
              <a:rPr lang="en-US" i="1" dirty="0" smtClean="0"/>
              <a:t> </a:t>
            </a:r>
            <a:r>
              <a:rPr lang="en-US" i="1" dirty="0" err="1" smtClean="0"/>
              <a:t>namavariabel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Misal</a:t>
            </a:r>
            <a:r>
              <a:rPr lang="en-US" dirty="0" smtClean="0"/>
              <a:t> :</a:t>
            </a:r>
            <a:br>
              <a:rPr lang="en-US" dirty="0" smtClean="0"/>
            </a:br>
            <a:r>
              <a:rPr lang="en-US" dirty="0" err="1" smtClean="0"/>
              <a:t>const</a:t>
            </a:r>
            <a:r>
              <a:rPr lang="en-US" dirty="0" smtClean="0"/>
              <a:t> double PHI 3.14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konstanta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const</a:t>
            </a:r>
            <a:r>
              <a:rPr lang="en-US" dirty="0" smtClean="0"/>
              <a:t> double PHI = 3.14;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double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jari_jari</a:t>
            </a:r>
            <a:r>
              <a:rPr lang="en-US" dirty="0" smtClean="0"/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jari_jari</a:t>
            </a:r>
            <a:r>
              <a:rPr lang="en-US" dirty="0" smtClean="0"/>
              <a:t> = 20;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luas</a:t>
            </a:r>
            <a:r>
              <a:rPr lang="en-US" dirty="0" smtClean="0"/>
              <a:t> = PHI * </a:t>
            </a:r>
            <a:r>
              <a:rPr lang="en-US" dirty="0" err="1" smtClean="0"/>
              <a:t>jari_jari</a:t>
            </a:r>
            <a:r>
              <a:rPr lang="en-US" dirty="0" smtClean="0"/>
              <a:t> * </a:t>
            </a:r>
            <a:r>
              <a:rPr lang="en-US" dirty="0" err="1" smtClean="0"/>
              <a:t>jari_jari</a:t>
            </a:r>
            <a:r>
              <a:rPr lang="en-US" dirty="0" smtClean="0"/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= %lf”, </a:t>
            </a:r>
            <a:r>
              <a:rPr lang="en-US" dirty="0" err="1" smtClean="0"/>
              <a:t>luas</a:t>
            </a:r>
            <a:r>
              <a:rPr lang="en-US" dirty="0" smtClean="0"/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return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//</a:t>
            </a:r>
            <a:r>
              <a:rPr lang="en-US" dirty="0" err="1" smtClean="0"/>
              <a:t>initstr.c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36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deretan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char, </a:t>
            </a:r>
            <a:r>
              <a:rPr lang="en-US" dirty="0" err="1" smtClean="0"/>
              <a:t>banyak</a:t>
            </a:r>
            <a:r>
              <a:rPr lang="en-US" dirty="0" smtClean="0"/>
              <a:t> char,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awalan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petik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 (“).</a:t>
            </a:r>
          </a:p>
          <a:p>
            <a:endParaRPr lang="en-US" dirty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635421"/>
              </p:ext>
            </p:extLst>
          </p:nvPr>
        </p:nvGraphicFramePr>
        <p:xfrm>
          <a:off x="1406238" y="4217777"/>
          <a:ext cx="8128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3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4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Yogya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panjang</a:t>
                      </a:r>
                      <a:r>
                        <a:rPr lang="en-US" dirty="0" smtClean="0"/>
                        <a:t> 5 </a:t>
                      </a:r>
                      <a:r>
                        <a:rPr lang="en-US" dirty="0" err="1" smtClean="0"/>
                        <a:t>karakter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panjang</a:t>
                      </a:r>
                      <a:r>
                        <a:rPr lang="en-US" dirty="0" smtClean="0"/>
                        <a:t> 1 </a:t>
                      </a:r>
                      <a:r>
                        <a:rPr lang="en-US" dirty="0" err="1" smtClean="0"/>
                        <a:t>karakter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 </a:t>
                      </a:r>
                      <a:r>
                        <a:rPr lang="en-US" dirty="0" err="1" smtClean="0"/>
                        <a:t>kosong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karakter</a:t>
                      </a:r>
                      <a:r>
                        <a:rPr lang="en-US" dirty="0" smtClean="0"/>
                        <a:t> pun)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“Jl. </a:t>
                      </a:r>
                      <a:r>
                        <a:rPr lang="en-US" dirty="0" err="1" smtClean="0"/>
                        <a:t>Beo</a:t>
                      </a:r>
                      <a:r>
                        <a:rPr lang="en-US" dirty="0" smtClean="0"/>
                        <a:t> 45/B”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 </a:t>
                      </a:r>
                      <a:r>
                        <a:rPr lang="en-US" dirty="0" err="1" smtClean="0"/>
                        <a:t>mengandung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karakter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huruf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angka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simbol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“123”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String </a:t>
                      </a:r>
                      <a:r>
                        <a:rPr lang="en-US" dirty="0" err="1" smtClean="0"/>
                        <a:t>berisi</a:t>
                      </a:r>
                      <a:r>
                        <a:rPr lang="en-US" dirty="0" smtClean="0"/>
                        <a:t> 3 </a:t>
                      </a:r>
                      <a:r>
                        <a:rPr lang="en-US" dirty="0" err="1" smtClean="0"/>
                        <a:t>karakter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angka</a:t>
                      </a:r>
                      <a:r>
                        <a:rPr lang="en-US" dirty="0" smtClean="0"/>
                        <a:t>, “1”, “2”,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“3</a:t>
                      </a:r>
                      <a:r>
                        <a:rPr lang="en-US" noProof="0" dirty="0" smtClean="0"/>
                        <a:t>”.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Berbeda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angka</a:t>
                      </a:r>
                      <a:r>
                        <a:rPr lang="en-US" baseline="0" dirty="0" smtClean="0"/>
                        <a:t> 123.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23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diakhiri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NULL (\0)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string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char </a:t>
            </a:r>
            <a:r>
              <a:rPr lang="en-US" dirty="0" err="1" smtClean="0"/>
              <a:t>kota</a:t>
            </a:r>
            <a:r>
              <a:rPr lang="en-US" dirty="0" smtClean="0"/>
              <a:t>[6];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mendeklarasikan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6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string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i="1" dirty="0" smtClean="0"/>
              <a:t>n </a:t>
            </a:r>
            <a:r>
              <a:rPr lang="en-US" dirty="0" err="1" smtClean="0"/>
              <a:t>karakter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mendeklarasikannya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i="1" dirty="0" smtClean="0"/>
              <a:t>n+1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menampung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NULL.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string,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string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“=“,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b="1" dirty="0" err="1" smtClean="0"/>
              <a:t>strcpy</a:t>
            </a:r>
            <a:r>
              <a:rPr lang="en-US" b="1" dirty="0" smtClean="0"/>
              <a:t>().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663864"/>
              </p:ext>
            </p:extLst>
          </p:nvPr>
        </p:nvGraphicFramePr>
        <p:xfrm>
          <a:off x="1495551" y="2229490"/>
          <a:ext cx="206635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0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8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16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\0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89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#include 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 ()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	char info[27];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strcpy</a:t>
            </a:r>
            <a:r>
              <a:rPr lang="en-US" dirty="0" smtClean="0"/>
              <a:t>(info, “</a:t>
            </a:r>
            <a:r>
              <a:rPr lang="en-US" dirty="0" err="1" smtClean="0"/>
              <a:t>Kelas</a:t>
            </a:r>
            <a:r>
              <a:rPr lang="en-US" dirty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”);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(info);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(“\n”);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strcpy</a:t>
            </a:r>
            <a:r>
              <a:rPr lang="en-US" dirty="0" smtClean="0"/>
              <a:t>(info</a:t>
            </a:r>
            <a:r>
              <a:rPr lang="en-US" dirty="0"/>
              <a:t>, </a:t>
            </a:r>
            <a:r>
              <a:rPr lang="en-US" dirty="0" smtClean="0"/>
              <a:t>“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UPN”);</a:t>
            </a: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(info</a:t>
            </a:r>
            <a:r>
              <a:rPr lang="en-US" dirty="0" smtClean="0"/>
              <a:t>);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return 0;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21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2038" t="15491" r="59554" b="51958"/>
          <a:stretch/>
        </p:blipFill>
        <p:spPr>
          <a:xfrm>
            <a:off x="408035" y="258097"/>
            <a:ext cx="5579810" cy="35506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1423" t="21270" r="55901" b="63504"/>
          <a:stretch/>
        </p:blipFill>
        <p:spPr>
          <a:xfrm>
            <a:off x="2937385" y="3808740"/>
            <a:ext cx="7863607" cy="2181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3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13562"/>
            <a:ext cx="9692640" cy="504395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Keterangan</a:t>
            </a:r>
            <a:r>
              <a:rPr lang="en-US" sz="3200" dirty="0" smtClean="0"/>
              <a:t> Program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" y="617957"/>
            <a:ext cx="10132142" cy="5501147"/>
          </a:xfrm>
        </p:spPr>
        <p:txBody>
          <a:bodyPr/>
          <a:lstStyle/>
          <a:p>
            <a:pPr lvl="0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info[27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0"/>
            <a:r>
              <a:rPr lang="en-US" sz="2000" dirty="0" err="1" smtClean="0">
                <a:latin typeface="+mj-lt"/>
                <a:cs typeface="Courier New" panose="02070309020205020404" pitchFamily="49" charset="0"/>
              </a:rPr>
              <a:t>D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igunakan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untuk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mendeklarasikan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variabel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string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bernama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info</a:t>
            </a:r>
            <a:r>
              <a:rPr lang="en-US" dirty="0" smtClean="0"/>
              <a:t> 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26 </a:t>
            </a:r>
            <a:r>
              <a:rPr lang="en-US" dirty="0" err="1" smtClean="0"/>
              <a:t>karakter</a:t>
            </a:r>
            <a:r>
              <a:rPr lang="en-US" dirty="0" smtClean="0"/>
              <a:t> (plus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NULL)</a:t>
            </a:r>
          </a:p>
          <a:p>
            <a:pPr lvl="0"/>
            <a:endParaRPr lang="en-US" sz="2000" dirty="0" smtClean="0"/>
          </a:p>
          <a:p>
            <a:pPr lvl="0"/>
            <a:r>
              <a:rPr lang="en-US" dirty="0" err="1" smtClean="0">
                <a:latin typeface="+mj-lt"/>
                <a:cs typeface="Courier New" panose="02070309020205020404" pitchFamily="49" charset="0"/>
              </a:rPr>
              <a:t>Melalui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pernyataan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</a:p>
          <a:p>
            <a:pPr lvl="0"/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(info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,”</a:t>
            </a:r>
            <a:r>
              <a:rPr lang="en-US" sz="2000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Kelas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Pemrograman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lvl="0"/>
            <a:r>
              <a:rPr lang="en-US" dirty="0" err="1" smtClean="0">
                <a:latin typeface="+mj-lt"/>
                <a:cs typeface="Courier New" panose="02070309020205020404" pitchFamily="49" charset="0"/>
              </a:rPr>
              <a:t>Variabel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string info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diisi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dengan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string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Kelas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Pemrograman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</a:p>
          <a:p>
            <a:pPr marL="0" lvl="0" indent="0">
              <a:buNone/>
            </a:pP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pPr lvl="0"/>
            <a:r>
              <a:rPr lang="en-US" dirty="0" err="1" smtClean="0">
                <a:latin typeface="+mj-lt"/>
                <a:cs typeface="Courier New" panose="02070309020205020404" pitchFamily="49" charset="0"/>
              </a:rPr>
              <a:t>Selanjutnya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+mj-lt"/>
                <a:cs typeface="Courier New" panose="02070309020205020404" pitchFamily="49" charset="0"/>
              </a:rPr>
              <a:t>pernyataan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</a:p>
          <a:p>
            <a:pPr lvl="0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(info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,"</a:t>
            </a:r>
            <a:r>
              <a:rPr lang="en-US" sz="20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Teknik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Informatika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UPN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lvl="0"/>
            <a:r>
              <a:rPr lang="en-US" dirty="0" err="1" smtClean="0">
                <a:latin typeface="+mj-lt"/>
                <a:cs typeface="Courier New" panose="02070309020205020404" pitchFamily="49" charset="0"/>
              </a:rPr>
              <a:t>Membuat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info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diganti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+mj-lt"/>
                <a:cs typeface="Courier New" panose="02070309020205020404" pitchFamily="49" charset="0"/>
              </a:rPr>
              <a:t>dengan</a:t>
            </a:r>
            <a:r>
              <a:rPr lang="en-US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Teknik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Informatika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UPN</a:t>
            </a:r>
          </a:p>
          <a:p>
            <a:pPr lvl="0"/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2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Menampilkan</a:t>
            </a:r>
            <a:r>
              <a:rPr lang="en-US" dirty="0" smtClean="0"/>
              <a:t> info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9413216" cy="435133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: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uts()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string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,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i="1" dirty="0" smtClean="0"/>
              <a:t>newline</a:t>
            </a:r>
            <a:endParaRPr lang="en-US" dirty="0" smtClean="0"/>
          </a:p>
          <a:p>
            <a:pPr lvl="1"/>
            <a:r>
              <a:rPr lang="en-US" dirty="0" err="1" smtClean="0"/>
              <a:t>putchar</a:t>
            </a:r>
            <a:r>
              <a:rPr lang="en-US" dirty="0" smtClean="0"/>
              <a:t>()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printf</a:t>
            </a:r>
            <a:endParaRPr lang="en-US" dirty="0" smtClean="0"/>
          </a:p>
          <a:p>
            <a:r>
              <a:rPr lang="en-US" dirty="0" err="1" smtClean="0"/>
              <a:t>Penentu</a:t>
            </a:r>
            <a:r>
              <a:rPr lang="en-US" dirty="0" smtClean="0"/>
              <a:t> format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 :</a:t>
            </a:r>
            <a:endParaRPr lang="en-US" dirty="0"/>
          </a:p>
          <a:p>
            <a:pPr lvl="1"/>
            <a:r>
              <a:rPr lang="en-US" dirty="0" smtClean="0"/>
              <a:t>%u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bertanda</a:t>
            </a:r>
            <a:endParaRPr lang="en-US" dirty="0" smtClean="0"/>
          </a:p>
          <a:p>
            <a:pPr lvl="1"/>
            <a:r>
              <a:rPr lang="en-US" dirty="0" smtClean="0"/>
              <a:t>%d </a:t>
            </a:r>
            <a:r>
              <a:rPr lang="en-US" dirty="0" err="1" smtClean="0"/>
              <a:t>atau</a:t>
            </a:r>
            <a:r>
              <a:rPr lang="en-US" dirty="0" smtClean="0"/>
              <a:t> %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bertanda</a:t>
            </a:r>
            <a:endParaRPr lang="en-US" dirty="0" smtClean="0"/>
          </a:p>
          <a:p>
            <a:pPr lvl="1"/>
            <a:r>
              <a:rPr lang="en-US" dirty="0" smtClean="0"/>
              <a:t>%o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bertanda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oktal</a:t>
            </a:r>
            <a:r>
              <a:rPr lang="en-US" dirty="0" smtClean="0"/>
              <a:t> (</a:t>
            </a:r>
            <a:r>
              <a:rPr lang="en-US" dirty="0" err="1" smtClean="0"/>
              <a:t>berbasis</a:t>
            </a:r>
            <a:r>
              <a:rPr lang="en-US" dirty="0" smtClean="0"/>
              <a:t> 8)</a:t>
            </a:r>
          </a:p>
          <a:p>
            <a:pPr lvl="1"/>
            <a:r>
              <a:rPr lang="en-US" dirty="0" smtClean="0"/>
              <a:t>%x 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bertanda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oktal</a:t>
            </a:r>
            <a:r>
              <a:rPr lang="en-US" dirty="0"/>
              <a:t> (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smtClean="0"/>
              <a:t>16).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/>
          </a:p>
          <a:p>
            <a:pPr lvl="1"/>
            <a:r>
              <a:rPr lang="en-US" dirty="0" smtClean="0"/>
              <a:t>%X 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bertanda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oktal</a:t>
            </a:r>
            <a:r>
              <a:rPr lang="en-US" dirty="0"/>
              <a:t> (</a:t>
            </a:r>
            <a:r>
              <a:rPr lang="en-US" dirty="0" err="1"/>
              <a:t>berbasis</a:t>
            </a:r>
            <a:r>
              <a:rPr lang="en-US" dirty="0"/>
              <a:t> 16).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pPr lvl="1"/>
            <a:r>
              <a:rPr lang="en-US" dirty="0" smtClean="0"/>
              <a:t>%f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real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ddd.ddddd</a:t>
            </a:r>
            <a:endParaRPr lang="en-US" dirty="0"/>
          </a:p>
          <a:p>
            <a:pPr lvl="1"/>
            <a:r>
              <a:rPr lang="en-US" dirty="0" smtClean="0"/>
              <a:t>%e </a:t>
            </a:r>
            <a:r>
              <a:rPr lang="en-US" dirty="0" err="1" smtClean="0"/>
              <a:t>atau</a:t>
            </a:r>
            <a:r>
              <a:rPr lang="en-US" dirty="0" smtClean="0"/>
              <a:t> %E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real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endParaRPr lang="en-US" dirty="0" smtClean="0"/>
          </a:p>
          <a:p>
            <a:pPr lvl="1"/>
            <a:r>
              <a:rPr lang="en-US" dirty="0" smtClean="0"/>
              <a:t>%g </a:t>
            </a:r>
            <a:r>
              <a:rPr lang="en-US" dirty="0" err="1" smtClean="0"/>
              <a:t>atau</a:t>
            </a:r>
            <a:r>
              <a:rPr lang="en-US" dirty="0" smtClean="0"/>
              <a:t> %G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%f </a:t>
            </a:r>
            <a:r>
              <a:rPr lang="en-US" dirty="0" err="1" smtClean="0"/>
              <a:t>atau</a:t>
            </a:r>
            <a:r>
              <a:rPr lang="en-US" dirty="0" smtClean="0"/>
              <a:t> %F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kepresisian</a:t>
            </a:r>
            <a:r>
              <a:rPr lang="en-US" dirty="0" smtClean="0"/>
              <a:t> data</a:t>
            </a:r>
          </a:p>
          <a:p>
            <a:pPr lvl="1"/>
            <a:r>
              <a:rPr lang="en-US" dirty="0" smtClean="0"/>
              <a:t>l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long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long double. </a:t>
            </a:r>
            <a:r>
              <a:rPr lang="en-US" dirty="0" err="1" smtClean="0"/>
              <a:t>Contoh</a:t>
            </a:r>
            <a:r>
              <a:rPr lang="en-US" dirty="0" smtClean="0"/>
              <a:t> : %</a:t>
            </a:r>
            <a:r>
              <a:rPr lang="en-US" dirty="0" err="1" smtClean="0"/>
              <a:t>ld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%lf</a:t>
            </a:r>
          </a:p>
          <a:p>
            <a:pPr lvl="1"/>
            <a:r>
              <a:rPr lang="en-US" dirty="0" smtClean="0"/>
              <a:t>%% -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mencetak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%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588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-324401"/>
            <a:ext cx="9692640" cy="1325562"/>
          </a:xfrm>
        </p:spPr>
        <p:txBody>
          <a:bodyPr/>
          <a:lstStyle/>
          <a:p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271001"/>
            <a:ext cx="8595360" cy="5586999"/>
          </a:xfrm>
        </p:spPr>
        <p:txBody>
          <a:bodyPr>
            <a:normAutofit/>
          </a:bodyPr>
          <a:lstStyle/>
          <a:p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Cacah</a:t>
            </a:r>
            <a:r>
              <a:rPr lang="en-US" dirty="0" smtClean="0"/>
              <a:t> %2d”, 23);</a:t>
            </a:r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Cacah</a:t>
            </a:r>
            <a:r>
              <a:rPr lang="en-US" dirty="0"/>
              <a:t> </a:t>
            </a:r>
            <a:r>
              <a:rPr lang="en-US" dirty="0" smtClean="0"/>
              <a:t>%3d</a:t>
            </a:r>
            <a:r>
              <a:rPr lang="en-US" dirty="0"/>
              <a:t>”, 23</a:t>
            </a:r>
            <a:r>
              <a:rPr lang="en-US" dirty="0" smtClean="0"/>
              <a:t>);</a:t>
            </a:r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Cacah</a:t>
            </a:r>
            <a:r>
              <a:rPr lang="en-US" dirty="0"/>
              <a:t> </a:t>
            </a:r>
            <a:r>
              <a:rPr lang="en-US" dirty="0" smtClean="0"/>
              <a:t>%4d</a:t>
            </a:r>
            <a:r>
              <a:rPr lang="en-US" dirty="0"/>
              <a:t>”, 23</a:t>
            </a:r>
            <a:r>
              <a:rPr lang="en-US" dirty="0" smtClean="0"/>
              <a:t>);</a:t>
            </a:r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 smtClean="0"/>
              <a:t>(“%8.2f”, 52.00);</a:t>
            </a:r>
          </a:p>
          <a:p>
            <a:endParaRPr lang="en-US" dirty="0"/>
          </a:p>
          <a:p>
            <a:r>
              <a:rPr lang="en-US" dirty="0" err="1" smtClean="0"/>
              <a:t>Printf</a:t>
            </a:r>
            <a:r>
              <a:rPr lang="en-US" dirty="0" smtClean="0"/>
              <a:t>(“%8s”, “Hai”)</a:t>
            </a:r>
          </a:p>
          <a:p>
            <a:endParaRPr lang="en-US" dirty="0"/>
          </a:p>
          <a:p>
            <a:r>
              <a:rPr lang="en-US" dirty="0" err="1" smtClean="0"/>
              <a:t>Printf</a:t>
            </a:r>
            <a:r>
              <a:rPr lang="en-US" dirty="0" smtClean="0"/>
              <a:t>(”%-8s”, “Hai”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260521"/>
              </p:ext>
            </p:extLst>
          </p:nvPr>
        </p:nvGraphicFramePr>
        <p:xfrm>
          <a:off x="1495552" y="1680039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534019"/>
              </p:ext>
            </p:extLst>
          </p:nvPr>
        </p:nvGraphicFramePr>
        <p:xfrm>
          <a:off x="1495552" y="2642688"/>
          <a:ext cx="8127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076251"/>
              </p:ext>
            </p:extLst>
          </p:nvPr>
        </p:nvGraphicFramePr>
        <p:xfrm>
          <a:off x="1578077" y="3605337"/>
          <a:ext cx="804547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944729"/>
              </p:ext>
            </p:extLst>
          </p:nvPr>
        </p:nvGraphicFramePr>
        <p:xfrm>
          <a:off x="1495552" y="4483509"/>
          <a:ext cx="65024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536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186314"/>
              </p:ext>
            </p:extLst>
          </p:nvPr>
        </p:nvGraphicFramePr>
        <p:xfrm>
          <a:off x="1495552" y="5345215"/>
          <a:ext cx="6502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97982"/>
              </p:ext>
            </p:extLst>
          </p:nvPr>
        </p:nvGraphicFramePr>
        <p:xfrm>
          <a:off x="1495552" y="6363523"/>
          <a:ext cx="6502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4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176982"/>
            <a:ext cx="9692640" cy="61943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825912"/>
            <a:ext cx="8595360" cy="5383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Rekap</a:t>
            </a:r>
            <a:r>
              <a:rPr lang="en-US" dirty="0" smtClean="0"/>
              <a:t> Program : </a:t>
            </a:r>
          </a:p>
          <a:p>
            <a:pPr marL="515938" indent="58738" algn="just"/>
            <a:r>
              <a:rPr lang="en-US" dirty="0" err="1" smtClean="0"/>
              <a:t>Helloword</a:t>
            </a:r>
            <a:r>
              <a:rPr lang="en-US" dirty="0" smtClean="0"/>
              <a:t> / 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 smtClean="0"/>
          </a:p>
          <a:p>
            <a:pPr marL="515938" indent="58738" algn="just"/>
            <a:r>
              <a:rPr lang="en-US" dirty="0" smtClean="0"/>
              <a:t>Input User (</a:t>
            </a: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dirty="0" err="1" smtClean="0"/>
              <a:t>Scanf</a:t>
            </a:r>
            <a:r>
              <a:rPr lang="en-US" dirty="0" smtClean="0"/>
              <a:t>)</a:t>
            </a:r>
          </a:p>
          <a:p>
            <a:pPr marL="515938" indent="58738" algn="just"/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/ </a:t>
            </a:r>
            <a:r>
              <a:rPr lang="en-US" dirty="0" err="1" smtClean="0"/>
              <a:t>Bilangan</a:t>
            </a:r>
            <a:r>
              <a:rPr lang="en-US" dirty="0" smtClean="0"/>
              <a:t>  </a:t>
            </a:r>
          </a:p>
          <a:p>
            <a:pPr marL="515938" indent="58738" algn="just"/>
            <a:r>
              <a:rPr lang="en-US" dirty="0" err="1" smtClean="0"/>
              <a:t>Menghitung</a:t>
            </a:r>
            <a:r>
              <a:rPr lang="en-US" dirty="0" smtClean="0"/>
              <a:t> Luas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</a:p>
          <a:p>
            <a:pPr marL="515938" indent="58738" algn="just"/>
            <a:r>
              <a:rPr lang="en-US" dirty="0" smtClean="0"/>
              <a:t>String, </a:t>
            </a:r>
            <a:r>
              <a:rPr lang="en-US" dirty="0" err="1" smtClean="0"/>
              <a:t>Strcpy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input user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Tipe</a:t>
            </a:r>
            <a:r>
              <a:rPr lang="en-US" dirty="0" smtClean="0"/>
              <a:t> data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perlukan</a:t>
            </a:r>
            <a:r>
              <a:rPr lang="en-US" dirty="0" smtClean="0"/>
              <a:t> ?</a:t>
            </a:r>
          </a:p>
          <a:p>
            <a:pPr lvl="1"/>
            <a:r>
              <a:rPr lang="en-US" sz="1800" dirty="0" err="1" smtClean="0"/>
              <a:t>Usia</a:t>
            </a:r>
            <a:r>
              <a:rPr lang="en-US" sz="1800" dirty="0" smtClean="0"/>
              <a:t> orang</a:t>
            </a:r>
          </a:p>
          <a:p>
            <a:pPr lvl="1"/>
            <a:r>
              <a:rPr lang="en-US" sz="1800" dirty="0" err="1" smtClean="0"/>
              <a:t>Sebuah</a:t>
            </a:r>
            <a:r>
              <a:rPr lang="en-US" sz="1800" dirty="0" smtClean="0"/>
              <a:t> </a:t>
            </a:r>
            <a:r>
              <a:rPr lang="en-US" sz="1800" dirty="0" err="1" smtClean="0"/>
              <a:t>huruf</a:t>
            </a:r>
            <a:r>
              <a:rPr lang="en-US" sz="1800" dirty="0" smtClean="0"/>
              <a:t> </a:t>
            </a:r>
            <a:r>
              <a:rPr lang="en-US" sz="1800" dirty="0" err="1" smtClean="0"/>
              <a:t>kapital</a:t>
            </a:r>
            <a:endParaRPr lang="en-US" sz="1800" dirty="0" smtClean="0"/>
          </a:p>
          <a:p>
            <a:pPr lvl="1"/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penduduk</a:t>
            </a:r>
            <a:r>
              <a:rPr lang="en-US" sz="1800" dirty="0" smtClean="0"/>
              <a:t> di Indonesia</a:t>
            </a:r>
          </a:p>
          <a:p>
            <a:pPr lvl="1"/>
            <a:r>
              <a:rPr lang="en-US" sz="1800" dirty="0" err="1" smtClean="0"/>
              <a:t>Tahun</a:t>
            </a:r>
            <a:r>
              <a:rPr lang="en-US" sz="1800" dirty="0" smtClean="0"/>
              <a:t> </a:t>
            </a:r>
            <a:r>
              <a:rPr lang="en-US" sz="1800" dirty="0" err="1" smtClean="0"/>
              <a:t>kelahiran</a:t>
            </a:r>
            <a:r>
              <a:rPr lang="en-US" sz="1800" dirty="0" smtClean="0"/>
              <a:t> </a:t>
            </a:r>
            <a:r>
              <a:rPr lang="en-US" sz="1800" dirty="0" err="1" smtClean="0"/>
              <a:t>seseorang</a:t>
            </a:r>
            <a:endParaRPr lang="en-US" sz="1800" dirty="0" smtClean="0"/>
          </a:p>
          <a:p>
            <a:pPr lvl="1"/>
            <a:r>
              <a:rPr lang="en-US" sz="1800" dirty="0" err="1" smtClean="0"/>
              <a:t>Alamat</a:t>
            </a:r>
            <a:r>
              <a:rPr lang="en-US" sz="1800" dirty="0" smtClean="0"/>
              <a:t> </a:t>
            </a:r>
            <a:r>
              <a:rPr lang="en-US" sz="1800" dirty="0" err="1" smtClean="0"/>
              <a:t>rumah</a:t>
            </a:r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Program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593" y="1807535"/>
            <a:ext cx="8595360" cy="4351337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main( )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C\n”);</a:t>
            </a:r>
            <a:br>
              <a:rPr lang="en-US" dirty="0" smtClean="0"/>
            </a:br>
            <a:r>
              <a:rPr lang="en-US" dirty="0" smtClean="0"/>
              <a:t>      return 0;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28259" y="2583711"/>
            <a:ext cx="257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Menyertakan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berkas</a:t>
            </a:r>
            <a:r>
              <a:rPr lang="en-US" sz="1400" dirty="0" smtClean="0">
                <a:solidFill>
                  <a:srgbClr val="FF0000"/>
                </a:solidFill>
              </a:rPr>
              <a:t> header </a:t>
            </a:r>
            <a:r>
              <a:rPr lang="en-US" sz="1400" dirty="0" err="1" smtClean="0">
                <a:solidFill>
                  <a:srgbClr val="FF0000"/>
                </a:solidFill>
              </a:rPr>
              <a:t>stdio.h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7403" y="3327989"/>
            <a:ext cx="257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Tipe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kode</a:t>
            </a:r>
            <a:r>
              <a:rPr lang="en-US" sz="1400" dirty="0" smtClean="0">
                <a:solidFill>
                  <a:srgbClr val="FF0000"/>
                </a:solidFill>
              </a:rPr>
              <a:t> output program </a:t>
            </a:r>
            <a:r>
              <a:rPr lang="en-US" sz="1400" dirty="0" err="1" smtClean="0">
                <a:solidFill>
                  <a:srgbClr val="FF0000"/>
                </a:solidFill>
              </a:rPr>
              <a:t>adalah</a:t>
            </a:r>
            <a:r>
              <a:rPr lang="en-US" sz="1400" dirty="0" smtClean="0">
                <a:solidFill>
                  <a:srgbClr val="FF0000"/>
                </a:solidFill>
              </a:rPr>
              <a:t> integer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7068" y="3864020"/>
            <a:ext cx="257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Perintah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untuk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menampilkan</a:t>
            </a:r>
            <a:r>
              <a:rPr lang="en-US" sz="1400" dirty="0" smtClean="0">
                <a:solidFill>
                  <a:srgbClr val="FF0000"/>
                </a:solidFill>
              </a:rPr>
              <a:t> string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3347" y="4346688"/>
            <a:ext cx="2573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Kode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keluar</a:t>
            </a:r>
            <a:r>
              <a:rPr lang="en-US" sz="1400" dirty="0" smtClean="0">
                <a:solidFill>
                  <a:srgbClr val="FF0000"/>
                </a:solidFill>
              </a:rPr>
              <a:t> program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8391" y="1935126"/>
            <a:ext cx="459326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Berkas</a:t>
            </a:r>
            <a:r>
              <a:rPr lang="en-US" dirty="0" smtClean="0"/>
              <a:t> header file  .h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prototipe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, </a:t>
            </a:r>
            <a:r>
              <a:rPr lang="en-US" dirty="0" err="1" smtClean="0"/>
              <a:t>konstanta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Perintah</a:t>
            </a:r>
            <a:r>
              <a:rPr lang="en-US" dirty="0" smtClean="0"/>
              <a:t> #include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kompiler</a:t>
            </a:r>
            <a:r>
              <a:rPr lang="en-US" dirty="0" smtClean="0"/>
              <a:t> agar </a:t>
            </a:r>
            <a:r>
              <a:rPr lang="en-US" dirty="0" err="1" smtClean="0"/>
              <a:t>membaca</a:t>
            </a:r>
            <a:r>
              <a:rPr lang="en-US" dirty="0" smtClean="0"/>
              <a:t> header yang </a:t>
            </a:r>
            <a:r>
              <a:rPr lang="en-US" dirty="0" err="1" smtClean="0"/>
              <a:t>ditunjuk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ain( 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compiler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mengeksekusi</a:t>
            </a:r>
            <a:r>
              <a:rPr lang="en-US" dirty="0" smtClean="0"/>
              <a:t> program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program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i="1" dirty="0" smtClean="0"/>
              <a:t>return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main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(integer / </a:t>
            </a:r>
            <a:r>
              <a:rPr lang="en-US" dirty="0" err="1" smtClean="0"/>
              <a:t>bil.bulat</a:t>
            </a:r>
            <a:r>
              <a:rPr lang="en-US" dirty="0" smtClean="0"/>
              <a:t>), </a:t>
            </a:r>
            <a:r>
              <a:rPr lang="en-US" dirty="0" err="1" smtClean="0"/>
              <a:t>maka</a:t>
            </a:r>
            <a:r>
              <a:rPr lang="en-US" dirty="0" smtClean="0"/>
              <a:t> return-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0.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#coding</a:t>
            </a:r>
          </a:p>
        </p:txBody>
      </p:sp>
    </p:spTree>
    <p:extLst>
      <p:ext uri="{BB962C8B-B14F-4D97-AF65-F5344CB8AC3E}">
        <p14:creationId xmlns:p14="http://schemas.microsoft.com/office/powerpoint/2010/main" val="200571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err="1" smtClean="0"/>
              <a:t>Tugas</a:t>
            </a:r>
            <a:r>
              <a:rPr lang="en-US" b="1" smtClean="0"/>
              <a:t> 5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>
                <a:solidFill>
                  <a:srgbClr val="C00000"/>
                </a:solidFill>
              </a:rPr>
              <a:t>D</a:t>
            </a:r>
            <a:r>
              <a:rPr lang="en-US" sz="3100" smtClean="0">
                <a:solidFill>
                  <a:srgbClr val="C00000"/>
                </a:solidFill>
              </a:rPr>
              <a:t>eadline </a:t>
            </a:r>
            <a:r>
              <a:rPr lang="en-US" sz="3100" smtClean="0">
                <a:solidFill>
                  <a:srgbClr val="C00000"/>
                </a:solidFill>
              </a:rPr>
              <a:t>7 April </a:t>
            </a:r>
            <a:r>
              <a:rPr lang="en-US" sz="3100" smtClean="0">
                <a:solidFill>
                  <a:srgbClr val="C00000"/>
                </a:solidFill>
              </a:rPr>
              <a:t> 2026 </a:t>
            </a:r>
            <a:r>
              <a:rPr lang="en-US" sz="3100" err="1" smtClean="0">
                <a:solidFill>
                  <a:srgbClr val="C00000"/>
                </a:solidFill>
              </a:rPr>
              <a:t>Pukul</a:t>
            </a:r>
            <a:r>
              <a:rPr lang="en-US" sz="3100" smtClean="0">
                <a:solidFill>
                  <a:srgbClr val="C00000"/>
                </a:solidFill>
              </a:rPr>
              <a:t> 23.59 </a:t>
            </a:r>
            <a:r>
              <a:rPr lang="en-US" sz="3100" dirty="0" smtClean="0">
                <a:solidFill>
                  <a:srgbClr val="C00000"/>
                </a:solidFill>
              </a:rPr>
              <a:t>WIB</a:t>
            </a:r>
            <a:endParaRPr lang="en-US" sz="31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90178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Buatlah</a:t>
            </a:r>
            <a:r>
              <a:rPr lang="en-US" b="1" dirty="0" smtClean="0"/>
              <a:t> 2 program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bahasa</a:t>
            </a:r>
            <a:r>
              <a:rPr lang="en-US" b="1" dirty="0" smtClean="0"/>
              <a:t> C. </a:t>
            </a:r>
          </a:p>
          <a:p>
            <a:pPr marL="0" indent="0" algn="just">
              <a:buNone/>
            </a:pPr>
            <a:r>
              <a:rPr lang="en-US" dirty="0" smtClean="0"/>
              <a:t>1.  Program  </a:t>
            </a:r>
            <a:r>
              <a:rPr lang="en-US" b="1" dirty="0" smtClean="0"/>
              <a:t>yang </a:t>
            </a:r>
            <a:r>
              <a:rPr lang="en-US" b="1" dirty="0" err="1" smtClean="0"/>
              <a:t>mengimplementasikan</a:t>
            </a:r>
            <a:r>
              <a:rPr lang="en-US" b="1" dirty="0" smtClean="0"/>
              <a:t> syntax </a:t>
            </a:r>
            <a:r>
              <a:rPr lang="en-US" b="1" dirty="0"/>
              <a:t>(</a:t>
            </a:r>
            <a:r>
              <a:rPr lang="en-US" b="1" dirty="0" err="1"/>
              <a:t>Printf</a:t>
            </a:r>
            <a:r>
              <a:rPr lang="en-US" b="1" dirty="0"/>
              <a:t> </a:t>
            </a:r>
            <a:r>
              <a:rPr lang="en-US" b="1" dirty="0" err="1"/>
              <a:t>Scanf</a:t>
            </a:r>
            <a:r>
              <a:rPr lang="en-US" b="1" dirty="0"/>
              <a:t>)</a:t>
            </a:r>
          </a:p>
          <a:p>
            <a:pPr marL="0" indent="0" algn="just">
              <a:buNone/>
            </a:pPr>
            <a:r>
              <a:rPr lang="en-US" dirty="0" smtClean="0"/>
              <a:t>       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: </a:t>
            </a:r>
            <a:r>
              <a:rPr lang="en-US" dirty="0" err="1" smtClean="0"/>
              <a:t>panjang</a:t>
            </a:r>
            <a:r>
              <a:rPr lang="en-US" dirty="0" smtClean="0"/>
              <a:t> min (25Linecode)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&gt; input </a:t>
            </a:r>
            <a:r>
              <a:rPr lang="en-US" dirty="0" err="1" smtClean="0"/>
              <a:t>dari</a:t>
            </a:r>
            <a:r>
              <a:rPr lang="en-US" dirty="0" smtClean="0"/>
              <a:t> user 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&gt; </a:t>
            </a:r>
            <a:r>
              <a:rPr lang="en-US" dirty="0" err="1" smtClean="0"/>
              <a:t>mengimplementasikan</a:t>
            </a:r>
            <a:r>
              <a:rPr lang="en-US" dirty="0" smtClean="0"/>
              <a:t>  syntax  </a:t>
            </a: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scanf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&gt; output program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string </a:t>
            </a:r>
          </a:p>
          <a:p>
            <a:pPr marL="342900" indent="-342900">
              <a:buAutoNum type="arabicPeriod" startAt="2"/>
            </a:pPr>
            <a:r>
              <a:rPr lang="en-US" dirty="0" smtClean="0"/>
              <a:t>Program </a:t>
            </a:r>
            <a:r>
              <a:rPr lang="en-US" b="1" dirty="0" smtClean="0"/>
              <a:t>String</a:t>
            </a:r>
            <a:r>
              <a:rPr lang="en-US" b="1" dirty="0"/>
              <a:t>, </a:t>
            </a:r>
            <a:r>
              <a:rPr lang="en-US" b="1" dirty="0" err="1"/>
              <a:t>Strcpy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input </a:t>
            </a:r>
            <a:r>
              <a:rPr lang="en-US" b="1" dirty="0" err="1" smtClean="0"/>
              <a:t>dari</a:t>
            </a:r>
            <a:r>
              <a:rPr lang="en-US" b="1" dirty="0" smtClean="0"/>
              <a:t> user </a:t>
            </a:r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dirty="0" smtClean="0"/>
              <a:t>     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: </a:t>
            </a:r>
            <a:r>
              <a:rPr lang="en-US" dirty="0" err="1" smtClean="0"/>
              <a:t>panjang</a:t>
            </a:r>
            <a:r>
              <a:rPr lang="en-US" dirty="0" smtClean="0"/>
              <a:t> min(25 </a:t>
            </a:r>
            <a:r>
              <a:rPr lang="en-US" dirty="0" err="1" smtClean="0"/>
              <a:t>Linecode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&gt; input </a:t>
            </a:r>
            <a:r>
              <a:rPr lang="en-US" dirty="0" err="1" smtClean="0"/>
              <a:t>dari</a:t>
            </a:r>
            <a:r>
              <a:rPr lang="en-US" dirty="0" smtClean="0"/>
              <a:t> user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&gt; </a:t>
            </a:r>
            <a:r>
              <a:rPr lang="en-US" dirty="0" err="1" smtClean="0"/>
              <a:t>mengimplementasikan</a:t>
            </a:r>
            <a:r>
              <a:rPr lang="en-US" dirty="0" smtClean="0"/>
              <a:t> syntax  string , </a:t>
            </a:r>
            <a:r>
              <a:rPr lang="en-US" dirty="0" err="1" smtClean="0"/>
              <a:t>strcpy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&gt; output program </a:t>
            </a:r>
            <a:r>
              <a:rPr lang="en-US" dirty="0" err="1" smtClean="0"/>
              <a:t>berupa</a:t>
            </a:r>
            <a:r>
              <a:rPr lang="en-US" dirty="0" smtClean="0"/>
              <a:t> string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Note : </a:t>
            </a:r>
            <a:r>
              <a:rPr lang="en-US" b="1" dirty="0" err="1" smtClean="0">
                <a:solidFill>
                  <a:srgbClr val="0070C0"/>
                </a:solidFill>
              </a:rPr>
              <a:t>Gunakan</a:t>
            </a:r>
            <a:r>
              <a:rPr lang="en-US" b="1" dirty="0" smtClean="0">
                <a:solidFill>
                  <a:srgbClr val="0070C0"/>
                </a:solidFill>
              </a:rPr>
              <a:t> kata- kata yang </a:t>
            </a:r>
            <a:r>
              <a:rPr lang="en-US" b="1" dirty="0" err="1" smtClean="0">
                <a:solidFill>
                  <a:srgbClr val="0070C0"/>
                </a:solidFill>
              </a:rPr>
              <a:t>positif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21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err="1" smtClean="0"/>
              <a:t>dan</a:t>
            </a:r>
            <a:r>
              <a:rPr lang="en-US" dirty="0" smtClean="0"/>
              <a:t>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C++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endParaRPr lang="en-US" dirty="0" smtClean="0"/>
          </a:p>
          <a:p>
            <a:r>
              <a:rPr lang="en-US" dirty="0" smtClean="0"/>
              <a:t>C++ </a:t>
            </a:r>
            <a:r>
              <a:rPr lang="en-US" dirty="0" err="1" smtClean="0"/>
              <a:t>menggunakan</a:t>
            </a:r>
            <a:r>
              <a:rPr lang="en-US" dirty="0" smtClean="0"/>
              <a:t> library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 (</a:t>
            </a:r>
            <a:r>
              <a:rPr lang="en-US" i="1" dirty="0" smtClean="0"/>
              <a:t>structured programming</a:t>
            </a:r>
            <a:r>
              <a:rPr lang="en-US" dirty="0" smtClean="0"/>
              <a:t>), C++ </a:t>
            </a:r>
            <a:r>
              <a:rPr lang="en-US" dirty="0" err="1" smtClean="0"/>
              <a:t>mengedepankan</a:t>
            </a:r>
            <a:r>
              <a:rPr lang="en-US" dirty="0" smtClean="0"/>
              <a:t> modular </a:t>
            </a:r>
            <a:r>
              <a:rPr lang="en-US" dirty="0" err="1" smtClean="0"/>
              <a:t>dan</a:t>
            </a:r>
            <a:r>
              <a:rPr lang="en-US" dirty="0" smtClean="0"/>
              <a:t> object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mengedepankan</a:t>
            </a:r>
            <a:r>
              <a:rPr lang="en-US" dirty="0" smtClean="0"/>
              <a:t> modular, C++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/ project </a:t>
            </a:r>
            <a:r>
              <a:rPr lang="en-US" dirty="0" err="1" smtClean="0"/>
              <a:t>berskala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tim.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223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vs C ++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1759" y="1982347"/>
            <a:ext cx="8595360" cy="4351337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main( )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dirty="0" err="1" smtClean="0"/>
              <a:t>printf</a:t>
            </a:r>
            <a:r>
              <a:rPr lang="en-US" dirty="0" smtClean="0"/>
              <a:t>(“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C\n”);</a:t>
            </a:r>
            <a:br>
              <a:rPr lang="en-US" dirty="0" smtClean="0"/>
            </a:br>
            <a:r>
              <a:rPr lang="en-US" dirty="0" smtClean="0"/>
              <a:t>      return 0;</a:t>
            </a:r>
            <a:br>
              <a:rPr lang="en-US" dirty="0" smtClean="0"/>
            </a:br>
            <a:r>
              <a:rPr lang="en-US" dirty="0" smtClean="0"/>
              <a:t>}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//</a:t>
            </a:r>
            <a:r>
              <a:rPr lang="en-US" dirty="0" err="1" smtClean="0"/>
              <a:t>pertama.c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5635256" y="2651355"/>
            <a:ext cx="68705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#include </a:t>
            </a:r>
            <a:r>
              <a:rPr lang="en-US" dirty="0" smtClean="0"/>
              <a:t>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using namespace </a:t>
            </a:r>
            <a:r>
              <a:rPr lang="en-US" dirty="0" err="1" smtClean="0"/>
              <a:t>std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 smtClean="0"/>
              <a:t>cout</a:t>
            </a:r>
            <a:r>
              <a:rPr lang="en-US" dirty="0" smtClean="0"/>
              <a:t> &lt;&lt; “</a:t>
            </a: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smtClean="0"/>
              <a:t>C++”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return 0;</a:t>
            </a:r>
            <a:br>
              <a:rPr lang="en-US" dirty="0"/>
            </a:br>
            <a:r>
              <a:rPr lang="en-US" dirty="0" smtClean="0"/>
              <a:t>}</a:t>
            </a:r>
          </a:p>
          <a:p>
            <a:endParaRPr lang="en-US" dirty="0"/>
          </a:p>
          <a:p>
            <a:r>
              <a:rPr lang="en-US" dirty="0" smtClean="0"/>
              <a:t>//</a:t>
            </a:r>
            <a:r>
              <a:rPr lang="en-US" dirty="0" err="1" smtClean="0"/>
              <a:t>pertama.cpp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Kompilasi</a:t>
            </a:r>
            <a:r>
              <a:rPr lang="en-US" dirty="0" smtClean="0"/>
              <a:t> (compile) &amp; 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proses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source code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yang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IDE (Integrated Development Environment) </a:t>
            </a:r>
            <a:r>
              <a:rPr lang="en-US" dirty="0" err="1" smtClean="0"/>
              <a:t>dan</a:t>
            </a:r>
            <a:r>
              <a:rPr lang="en-US" dirty="0" smtClean="0"/>
              <a:t> Compiler</a:t>
            </a:r>
          </a:p>
          <a:p>
            <a:r>
              <a:rPr lang="en-US" dirty="0" smtClean="0"/>
              <a:t>IDE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tool editor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bantu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pembuatan</a:t>
            </a:r>
            <a:r>
              <a:rPr lang="en-US" dirty="0" smtClean="0"/>
              <a:t> program</a:t>
            </a:r>
          </a:p>
          <a:p>
            <a:r>
              <a:rPr lang="en-US" dirty="0" smtClean="0"/>
              <a:t>Compiler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endParaRPr lang="en-US" dirty="0" smtClean="0"/>
          </a:p>
          <a:p>
            <a:r>
              <a:rPr lang="en-US" dirty="0" smtClean="0"/>
              <a:t>Bloodshed Dev C++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IDE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ditanamkan</a:t>
            </a:r>
            <a:r>
              <a:rPr lang="en-US" dirty="0" smtClean="0"/>
              <a:t> compiler di </a:t>
            </a:r>
            <a:r>
              <a:rPr lang="en-US" dirty="0" err="1" smtClean="0"/>
              <a:t>dalamnya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2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 smtClean="0"/>
          </a:p>
          <a:p>
            <a:pPr lvl="1"/>
            <a:r>
              <a:rPr lang="en-US" dirty="0" smtClean="0"/>
              <a:t>Build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source code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endParaRPr lang="en-US" dirty="0" smtClean="0"/>
          </a:p>
          <a:p>
            <a:pPr lvl="1"/>
            <a:r>
              <a:rPr lang="en-US" dirty="0" smtClean="0"/>
              <a:t>Run - </a:t>
            </a:r>
            <a:r>
              <a:rPr lang="en-US" dirty="0" err="1" smtClean="0"/>
              <a:t>mengeksekusi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-487478"/>
            <a:ext cx="9692640" cy="1325562"/>
          </a:xfrm>
        </p:spPr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838084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err="1" smtClean="0"/>
              <a:t>dan</a:t>
            </a:r>
            <a:r>
              <a:rPr lang="en-US" dirty="0" smtClean="0"/>
              <a:t> C++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</a:t>
            </a:r>
            <a:r>
              <a:rPr lang="en-US" dirty="0" err="1" smtClean="0"/>
              <a:t>dasar</a:t>
            </a:r>
            <a:r>
              <a:rPr lang="en-US" dirty="0" smtClean="0"/>
              <a:t>/</a:t>
            </a:r>
            <a:r>
              <a:rPr lang="en-US" dirty="0" err="1" smtClean="0"/>
              <a:t>primitif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9684"/>
              </p:ext>
            </p:extLst>
          </p:nvPr>
        </p:nvGraphicFramePr>
        <p:xfrm>
          <a:off x="1460252" y="1336354"/>
          <a:ext cx="894562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sebuah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karakter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: A, f, 9,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bilangan</a:t>
                      </a:r>
                      <a:r>
                        <a:rPr lang="en-US" baseline="0" dirty="0" smtClean="0"/>
                        <a:t> real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ketelitian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tinggi</a:t>
                      </a:r>
                      <a:r>
                        <a:rPr lang="en-US" baseline="0" dirty="0" smtClean="0"/>
                        <a:t> (15 digit).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menampung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10</a:t>
                      </a:r>
                      <a:r>
                        <a:rPr lang="en-US" baseline="30000" dirty="0" smtClean="0"/>
                        <a:t>-308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hingga</a:t>
                      </a:r>
                      <a:r>
                        <a:rPr lang="en-US" baseline="0" dirty="0" smtClean="0"/>
                        <a:t> 10</a:t>
                      </a:r>
                      <a:r>
                        <a:rPr lang="en-US" baseline="30000" dirty="0" smtClean="0"/>
                        <a:t>308</a:t>
                      </a:r>
                      <a:endParaRPr lang="en-US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bilangan</a:t>
                      </a:r>
                      <a:r>
                        <a:rPr lang="en-US" dirty="0" smtClean="0"/>
                        <a:t> real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ketelitian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rendah</a:t>
                      </a:r>
                      <a:r>
                        <a:rPr lang="en-US" baseline="0" dirty="0" smtClean="0"/>
                        <a:t> (6-7 digit).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menampung</a:t>
                      </a:r>
                      <a:r>
                        <a:rPr lang="en-US" baseline="0" dirty="0" smtClean="0"/>
                        <a:t> 10</a:t>
                      </a:r>
                      <a:r>
                        <a:rPr lang="en-US" baseline="30000" dirty="0" smtClean="0"/>
                        <a:t>-38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hingga</a:t>
                      </a:r>
                      <a:r>
                        <a:rPr lang="en-US" baseline="0" dirty="0" smtClean="0"/>
                        <a:t> 10</a:t>
                      </a:r>
                      <a:r>
                        <a:rPr lang="en-US" baseline="30000" dirty="0" smtClean="0"/>
                        <a:t>38</a:t>
                      </a:r>
                      <a:endParaRPr lang="en-US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antara</a:t>
                      </a:r>
                      <a:r>
                        <a:rPr lang="en-US" baseline="0" dirty="0" smtClean="0"/>
                        <a:t> -32768 </a:t>
                      </a:r>
                      <a:r>
                        <a:rPr lang="en-US" baseline="0" dirty="0" err="1" smtClean="0"/>
                        <a:t>hingga</a:t>
                      </a:r>
                      <a:r>
                        <a:rPr lang="en-US" baseline="0" dirty="0" smtClean="0"/>
                        <a:t> +32767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bulat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r>
                        <a:rPr lang="en-US" dirty="0" smtClean="0"/>
                        <a:t> -2147483648 </a:t>
                      </a:r>
                      <a:r>
                        <a:rPr lang="en-US" dirty="0" err="1" smtClean="0"/>
                        <a:t>hingga</a:t>
                      </a:r>
                      <a:r>
                        <a:rPr lang="en-US" dirty="0" smtClean="0"/>
                        <a:t> +2147483647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bilangan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antara</a:t>
                      </a:r>
                      <a:r>
                        <a:rPr lang="en-US" baseline="0" dirty="0" smtClean="0"/>
                        <a:t> -9232372036854775808 </a:t>
                      </a:r>
                      <a:r>
                        <a:rPr lang="en-US" baseline="0" dirty="0" err="1" smtClean="0"/>
                        <a:t>hingga</a:t>
                      </a:r>
                      <a:r>
                        <a:rPr lang="en-US" baseline="0" dirty="0" smtClean="0"/>
                        <a:t> -+9232372036854775807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Menyatakan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, </a:t>
                      </a:r>
                      <a:r>
                        <a:rPr lang="en-US" b="1" dirty="0" smtClean="0"/>
                        <a:t>true (1) </a:t>
                      </a:r>
                      <a:r>
                        <a:rPr lang="en-US" b="0" dirty="0" err="1" smtClean="0"/>
                        <a:t>atau</a:t>
                      </a:r>
                      <a:r>
                        <a:rPr lang="en-US" b="0" baseline="0" dirty="0" smtClean="0"/>
                        <a:t> false </a:t>
                      </a:r>
                      <a:r>
                        <a:rPr lang="en-US" b="1" baseline="0" dirty="0" smtClean="0"/>
                        <a:t>(0)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22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mr-IN" dirty="0" smtClean="0"/>
              <a:t>…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261872" y="1828800"/>
            <a:ext cx="9948877" cy="2929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berhati-hati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</a:t>
            </a:r>
            <a:r>
              <a:rPr lang="en-US" dirty="0" err="1" smtClean="0"/>
              <a:t>ke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lain di C </a:t>
            </a:r>
            <a:r>
              <a:rPr lang="en-US" dirty="0" err="1" smtClean="0"/>
              <a:t>atau</a:t>
            </a:r>
            <a:r>
              <a:rPr lang="en-US" dirty="0" smtClean="0"/>
              <a:t> C++</a:t>
            </a:r>
          </a:p>
          <a:p>
            <a:r>
              <a:rPr lang="en-US" dirty="0" err="1" smtClean="0"/>
              <a:t>Misal</a:t>
            </a:r>
            <a:r>
              <a:rPr lang="en-US" dirty="0" smtClean="0"/>
              <a:t> :	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double PHI = 3.14;</a:t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temp =0;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temp = PHI; </a:t>
            </a:r>
            <a:r>
              <a:rPr lang="en-US" dirty="0" smtClean="0">
                <a:sym typeface="Wingdings"/>
              </a:rPr>
              <a:t> </a:t>
            </a:r>
            <a:r>
              <a:rPr lang="en-US" dirty="0" err="1" smtClean="0">
                <a:sym typeface="Wingdings"/>
              </a:rPr>
              <a:t>tidak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mungkin</a:t>
            </a:r>
            <a:r>
              <a:rPr lang="en-US" dirty="0" smtClean="0">
                <a:sym typeface="Wingdings"/>
              </a:rPr>
              <a:t>, </a:t>
            </a:r>
            <a:r>
              <a:rPr lang="en-US" dirty="0" err="1" smtClean="0">
                <a:sym typeface="Wingdings"/>
              </a:rPr>
              <a:t>akan</a:t>
            </a:r>
            <a:r>
              <a:rPr lang="en-US" dirty="0" smtClean="0">
                <a:sym typeface="Wingdings"/>
              </a:rPr>
              <a:t> error. </a:t>
            </a:r>
            <a:r>
              <a:rPr lang="en-US" dirty="0" err="1" smtClean="0">
                <a:sym typeface="Wingdings"/>
              </a:rPr>
              <a:t>Karena</a:t>
            </a:r>
            <a:r>
              <a:rPr lang="en-US" dirty="0" smtClean="0">
                <a:sym typeface="Wingdings"/>
              </a:rPr>
              <a:t> temp </a:t>
            </a:r>
            <a:r>
              <a:rPr lang="en-US" dirty="0" err="1" smtClean="0">
                <a:sym typeface="Wingdings"/>
              </a:rPr>
              <a:t>bertipe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bilangan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bulat</a:t>
            </a:r>
            <a:r>
              <a:rPr lang="en-US" dirty="0" smtClean="0">
                <a:sym typeface="Wingdings"/>
              </a:rPr>
              <a:t> (integer)</a:t>
            </a:r>
            <a:br>
              <a:rPr lang="en-US" dirty="0" smtClean="0">
                <a:sym typeface="Wingdings"/>
              </a:rPr>
            </a:br>
            <a:r>
              <a:rPr lang="en-US" dirty="0" err="1" smtClean="0">
                <a:sym typeface="Wingdings"/>
              </a:rPr>
              <a:t>dan</a:t>
            </a:r>
            <a:r>
              <a:rPr lang="en-US" dirty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tidak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akan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bisa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menampung</a:t>
            </a:r>
            <a:r>
              <a:rPr lang="en-US" dirty="0" smtClean="0">
                <a:sym typeface="Wingdings"/>
              </a:rPr>
              <a:t> double.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987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769" y="-530525"/>
            <a:ext cx="9692640" cy="1325562"/>
          </a:xfrm>
        </p:spPr>
        <p:txBody>
          <a:bodyPr/>
          <a:lstStyle/>
          <a:p>
            <a:r>
              <a:rPr lang="en-US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366" y="709976"/>
            <a:ext cx="8595360" cy="4351337"/>
          </a:xfrm>
        </p:spPr>
        <p:txBody>
          <a:bodyPr/>
          <a:lstStyle/>
          <a:p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kiasan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Variabel</a:t>
            </a:r>
            <a:r>
              <a:rPr lang="en-US" dirty="0" smtClean="0"/>
              <a:t> : </a:t>
            </a:r>
            <a:r>
              <a:rPr lang="en-US" dirty="0" err="1" smtClean="0"/>
              <a:t>nama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</a:t>
            </a:r>
            <a:r>
              <a:rPr lang="en-US" dirty="0" err="1" smtClean="0"/>
              <a:t>sewaktu-waktu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program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endParaRPr lang="en-US" dirty="0" smtClean="0"/>
          </a:p>
          <a:p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mendeklarasikannya</a:t>
            </a:r>
            <a:r>
              <a:rPr lang="en-US" dirty="0" smtClean="0"/>
              <a:t> di </a:t>
            </a:r>
            <a:r>
              <a:rPr lang="en-US" dirty="0" err="1" smtClean="0"/>
              <a:t>awal</a:t>
            </a:r>
            <a:r>
              <a:rPr lang="en-US" dirty="0" smtClean="0"/>
              <a:t> program.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/>
              <a:t>t</a:t>
            </a:r>
            <a:r>
              <a:rPr lang="en-US" i="1" dirty="0" err="1" smtClean="0"/>
              <a:t>ipedata</a:t>
            </a:r>
            <a:r>
              <a:rPr lang="en-US" i="1" dirty="0" smtClean="0"/>
              <a:t> </a:t>
            </a:r>
            <a:r>
              <a:rPr lang="en-US" i="1" dirty="0" err="1" smtClean="0"/>
              <a:t>namavariabel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320494"/>
              </p:ext>
            </p:extLst>
          </p:nvPr>
        </p:nvGraphicFramePr>
        <p:xfrm>
          <a:off x="1293769" y="3866905"/>
          <a:ext cx="9317523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7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0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Deklarasi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int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jumlah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bertipe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menyimpan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bilangan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bulat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jum_penduduk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jum_penduduk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bertipe</a:t>
                      </a:r>
                      <a:r>
                        <a:rPr lang="en-US" baseline="0" dirty="0" smtClean="0"/>
                        <a:t> long </a:t>
                      </a:r>
                      <a:r>
                        <a:rPr lang="en-US" baseline="0" dirty="0" err="1" smtClean="0"/>
                        <a:t>int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menyimpan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bilangan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hingga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angka</a:t>
                      </a:r>
                      <a:r>
                        <a:rPr lang="en-US" baseline="0" dirty="0" smtClean="0"/>
                        <a:t> 2 </a:t>
                      </a:r>
                      <a:r>
                        <a:rPr lang="en-US" baseline="0" dirty="0" err="1" smtClean="0"/>
                        <a:t>miliar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huruf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huruf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bertipe</a:t>
                      </a:r>
                      <a:r>
                        <a:rPr lang="en-US" dirty="0" smtClean="0"/>
                        <a:t> char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menampung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satu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karakter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selesai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Variabel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selesai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bertipe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bool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nilainya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benar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salah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7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= 64;</a:t>
            </a:r>
            <a:br>
              <a:rPr lang="en-US" dirty="0" smtClean="0"/>
            </a:br>
            <a:r>
              <a:rPr lang="en-US" dirty="0" smtClean="0"/>
              <a:t>//</a:t>
            </a:r>
            <a:r>
              <a:rPr lang="en-US" dirty="0" err="1" smtClean="0"/>
              <a:t>pendeklarasian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bertipe</a:t>
            </a:r>
            <a:r>
              <a:rPr lang="en-US" dirty="0" smtClean="0"/>
              <a:t> integer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64</a:t>
            </a:r>
          </a:p>
          <a:p>
            <a:r>
              <a:rPr lang="en-US" dirty="0" err="1"/>
              <a:t>j</a:t>
            </a:r>
            <a:r>
              <a:rPr lang="en-US" dirty="0" err="1" smtClean="0"/>
              <a:t>umlah</a:t>
            </a:r>
            <a:r>
              <a:rPr lang="en-US" dirty="0" smtClean="0"/>
              <a:t> = 85;</a:t>
            </a:r>
            <a:br>
              <a:rPr lang="en-US" dirty="0" smtClean="0"/>
            </a:br>
            <a:r>
              <a:rPr lang="en-US" dirty="0" smtClean="0"/>
              <a:t>//</a:t>
            </a:r>
            <a:r>
              <a:rPr lang="en-US" dirty="0" err="1" smtClean="0"/>
              <a:t>mengisikan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85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endParaRPr lang="en-US" dirty="0" smtClean="0"/>
          </a:p>
          <a:p>
            <a:r>
              <a:rPr lang="en-US" dirty="0" err="1"/>
              <a:t>j</a:t>
            </a:r>
            <a:r>
              <a:rPr lang="en-US" dirty="0" err="1" smtClean="0"/>
              <a:t>umlah</a:t>
            </a:r>
            <a:r>
              <a:rPr lang="en-US" dirty="0" smtClean="0"/>
              <a:t> = </a:t>
            </a:r>
            <a:r>
              <a:rPr lang="en-US" dirty="0" err="1" smtClean="0"/>
              <a:t>jumlah</a:t>
            </a:r>
            <a:r>
              <a:rPr lang="en-US" dirty="0" smtClean="0"/>
              <a:t> + 1;</a:t>
            </a:r>
            <a:br>
              <a:rPr lang="en-US" dirty="0" smtClean="0"/>
            </a:br>
            <a:r>
              <a:rPr lang="en-US" dirty="0" smtClean="0"/>
              <a:t>//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1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86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--;</a:t>
            </a:r>
            <a:br>
              <a:rPr lang="en-US" dirty="0" smtClean="0"/>
            </a:br>
            <a:r>
              <a:rPr lang="en-US" dirty="0" smtClean="0"/>
              <a:t>//</a:t>
            </a:r>
            <a:r>
              <a:rPr lang="en-US" dirty="0" err="1" smtClean="0"/>
              <a:t>mengurangkan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85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5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49174</TotalTime>
  <Words>1095</Words>
  <Application>Microsoft Office PowerPoint</Application>
  <PresentationFormat>Widescreen</PresentationFormat>
  <Paragraphs>243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Schoolbook</vt:lpstr>
      <vt:lpstr>Courier New</vt:lpstr>
      <vt:lpstr>Mangal</vt:lpstr>
      <vt:lpstr>Wingdings</vt:lpstr>
      <vt:lpstr>Wingdings 2</vt:lpstr>
      <vt:lpstr>View</vt:lpstr>
      <vt:lpstr>Algoritma Pemrograman </vt:lpstr>
      <vt:lpstr>Struktur Program C</vt:lpstr>
      <vt:lpstr>C dan C++</vt:lpstr>
      <vt:lpstr>C vs C ++</vt:lpstr>
      <vt:lpstr>Kompilasi (compile) &amp; IDE</vt:lpstr>
      <vt:lpstr>Tipe data</vt:lpstr>
      <vt:lpstr>Penting …  </vt:lpstr>
      <vt:lpstr>Variabel</vt:lpstr>
      <vt:lpstr>Pemberian Nilai ke Variabel</vt:lpstr>
      <vt:lpstr>Literal / Konstanta</vt:lpstr>
      <vt:lpstr>Contoh konstanta</vt:lpstr>
      <vt:lpstr>String</vt:lpstr>
      <vt:lpstr>String</vt:lpstr>
      <vt:lpstr>Contoh String</vt:lpstr>
      <vt:lpstr>PowerPoint Presentation</vt:lpstr>
      <vt:lpstr>Keterangan Program </vt:lpstr>
      <vt:lpstr>Menampilkan info ke layar</vt:lpstr>
      <vt:lpstr>Lebar tampilan data</vt:lpstr>
      <vt:lpstr>Latihan Soal</vt:lpstr>
      <vt:lpstr>Tugas 5  Deadline 7 April  2026 Pukul 23.59 WIB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89</cp:revision>
  <cp:lastPrinted>2017-08-28T16:06:06Z</cp:lastPrinted>
  <dcterms:created xsi:type="dcterms:W3CDTF">2017-08-28T12:37:46Z</dcterms:created>
  <dcterms:modified xsi:type="dcterms:W3CDTF">2026-03-31T04:53:23Z</dcterms:modified>
</cp:coreProperties>
</file>