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9"/>
  </p:notesMasterIdLst>
  <p:sldIdLst>
    <p:sldId id="256" r:id="rId2"/>
    <p:sldId id="305" r:id="rId3"/>
    <p:sldId id="303" r:id="rId4"/>
    <p:sldId id="304" r:id="rId5"/>
    <p:sldId id="258" r:id="rId6"/>
    <p:sldId id="259" r:id="rId7"/>
    <p:sldId id="260" r:id="rId8"/>
    <p:sldId id="261" r:id="rId9"/>
    <p:sldId id="262" r:id="rId10"/>
    <p:sldId id="263" r:id="rId11"/>
    <p:sldId id="264" r:id="rId12"/>
    <p:sldId id="265"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8288000" cy="10287000"/>
  <p:notesSz cx="6858000" cy="9144000"/>
  <p:embeddedFontLst>
    <p:embeddedFont>
      <p:font typeface="Cambria Math" panose="02040503050406030204" pitchFamily="18" charset="0"/>
      <p:regular r:id="rId50"/>
    </p:embeddedFont>
    <p:embeddedFont>
      <p:font typeface="Inter" panose="020B0604020202020204" charset="0"/>
      <p:regular r:id="rId51"/>
    </p:embeddedFont>
    <p:embeddedFont>
      <p:font typeface="Inter Bold" panose="020B0604020202020204" charset="0"/>
      <p:regular r:id="rId52"/>
    </p:embeddedFont>
    <p:embeddedFont>
      <p:font typeface="Inter Medium" panose="020B0604020202020204" charset="0"/>
      <p:regular r:id="rId53"/>
    </p:embeddedFont>
    <p:embeddedFont>
      <p:font typeface="Open Sans Bold" panose="020B0604020202020204" charset="0"/>
      <p:regular r:id="rId54"/>
    </p:embeddedFont>
    <p:embeddedFont>
      <p:font typeface="Ubuntu" panose="020B0504030602030204" pitchFamily="34" charset="0"/>
      <p:regular r:id="rId55"/>
      <p:bold r:id="rId56"/>
      <p:italic r:id="rId57"/>
      <p:boldItalic r:id="rId58"/>
    </p:embeddedFont>
    <p:embeddedFont>
      <p:font typeface="Ubuntu Bold" panose="020B0804030602030204" charset="0"/>
      <p:regular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588" autoAdjust="0"/>
  </p:normalViewPr>
  <p:slideViewPr>
    <p:cSldViewPr>
      <p:cViewPr varScale="1">
        <p:scale>
          <a:sx n="48" d="100"/>
          <a:sy n="48" d="100"/>
        </p:scale>
        <p:origin x="1018" y="53"/>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Saya </a:t>
            </a:r>
            <a:r>
              <a:rPr lang="en-US" dirty="0" err="1"/>
              <a:t>tidak</a:t>
            </a:r>
            <a:r>
              <a:rPr lang="en-US" dirty="0"/>
              <a:t> </a:t>
            </a:r>
            <a:r>
              <a:rPr lang="en-US" dirty="0" err="1"/>
              <a:t>ada</a:t>
            </a:r>
            <a:r>
              <a:rPr lang="en-US" dirty="0"/>
              <a:t> affiliate </a:t>
            </a:r>
            <a:r>
              <a:rPr lang="en-US" dirty="0" err="1"/>
              <a:t>dengan</a:t>
            </a:r>
            <a:r>
              <a:rPr lang="en-US" dirty="0"/>
              <a:t> tools </a:t>
            </a:r>
            <a:r>
              <a:rPr lang="en-US" dirty="0" err="1"/>
              <a:t>ini</a:t>
            </a:r>
            <a:r>
              <a:rPr lang="en-US" dirty="0"/>
              <a:t> </a:t>
            </a:r>
            <a:r>
              <a:rPr lang="en-US" dirty="0" err="1"/>
              <a:t>ya</a:t>
            </a:r>
            <a:r>
              <a:rPr lang="en-US" dirty="0"/>
              <a:t>.</a:t>
            </a:r>
            <a:endParaRPr lang="en-ID"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2145437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Mulai dengan menentukan dua indeks: low dan high. low adalah indeks awal, dan high adalah indeks akhir dari daftar.</a:t>
            </a:r>
          </a:p>
          <a:p>
            <a:r>
              <a:rPr lang="en-US"/>
              <a:t>Hitung indeks tengah: mid = (low + high) / 2.</a:t>
            </a:r>
          </a:p>
          <a:p>
            <a:r>
              <a:rPr lang="en-US"/>
              <a:t>Periksa apakah nilai di indeks mid adalah nilai yang Anda cari.</a:t>
            </a:r>
          </a:p>
          <a:p>
            <a:r>
              <a:rPr lang="en-US"/>
              <a:t>Jika ya, Anda telah menemukannya!</a:t>
            </a:r>
          </a:p>
          <a:p>
            <a:r>
              <a:rPr lang="en-US"/>
              <a:t>Jika tidak, tentukan apakah nilai yang dicari lebih kecil atau lebih besar dari nilai di mid.</a:t>
            </a:r>
          </a:p>
          <a:p>
            <a:r>
              <a:rPr lang="en-US"/>
              <a:t>Jika lebih kecil, atur high menjadi mid – 1. Jika lebih besar, atur low menjadi mid + 1</a:t>
            </a:r>
          </a:p>
          <a:p>
            <a:r>
              <a:rPr lang="en-US"/>
              <a:t>Ulangi langkah-langkah di atas sampai Anda menemukannya atau sampai low lebih besar dari high.</a:t>
            </a:r>
          </a:p>
          <a:p>
            <a:endParaRPr lang="en-US"/>
          </a:p>
          <a:p>
            <a:r>
              <a:rPr lang="en-US"/>
              <a:t>1. Pencarian yang Efisien pada Data Terurut</a:t>
            </a:r>
          </a:p>
          <a:p>
            <a:r>
              <a:rPr lang="en-US"/>
              <a:t>Salah satu keuntungan utama adalah efisiensinya dalam mencari data terurut. Karena data dibagi dua setiap langkahnya, algoritma ini dapat dengan cepat menyempitkan daerah pencarian hingga elemen yang dicari ditemukan. Dalam data yang sangat besar, metode ini mengurangi jumlah langkah yang diperlukan secara signifikan dibandingkan dengan metode pencarian lainnya, seperti linear search.</a:t>
            </a:r>
          </a:p>
          <a:p>
            <a:endParaRPr lang="en-US"/>
          </a:p>
          <a:p>
            <a:endParaRPr lang="en-US"/>
          </a:p>
          <a:p>
            <a:r>
              <a:rPr lang="en-US"/>
              <a:t>2.Efisiensi Waktu</a:t>
            </a:r>
          </a:p>
          <a:p>
            <a:r>
              <a:rPr lang="en-US"/>
              <a:t>karena kita tidak mencari satu satu melainkan mempersempit daerah pencarian</a:t>
            </a:r>
          </a:p>
          <a:p>
            <a:endParaRPr lang="en-US"/>
          </a:p>
          <a:p>
            <a:r>
              <a:rPr lang="en-US"/>
              <a:t>3. Sederhana dan Mudah Diimplementasikan</a:t>
            </a:r>
          </a:p>
          <a:p>
            <a:r>
              <a:rPr lang="en-US"/>
              <a:t>Konsep dasar binary search relatif sederhana, dan algoritma ini mudah diimplementasikan dalam berbagai bahasa pemrograman. Langkah-langkahnya yang terstruktur memudahkan pemahaman dan penggunaan binary search dalam pengembangan perangkat lunak.</a:t>
            </a:r>
          </a:p>
          <a:p>
            <a:endParaRPr lang="en-US"/>
          </a:p>
          <a:p>
            <a:endParaRPr lang="en-US"/>
          </a:p>
          <a:p>
            <a:r>
              <a:rPr lang="en-US"/>
              <a:t>Keterbatasan Binary Search</a:t>
            </a:r>
          </a:p>
          <a:p>
            <a:r>
              <a:rPr lang="en-US"/>
              <a:t>Berikut merupakan keterbatasan yang dimiliki oleh algoritma ini, antara lain:</a:t>
            </a:r>
          </a:p>
          <a:p>
            <a:endParaRPr lang="en-US"/>
          </a:p>
          <a:p>
            <a:r>
              <a:rPr lang="en-US"/>
              <a:t>1. Hanya Berlaku untuk Himpunan Data Terurut</a:t>
            </a:r>
          </a:p>
          <a:p>
            <a:r>
              <a:rPr lang="en-US"/>
              <a:t>Binary search hanya dapat digunakan untuk mencari elemen dalam himpunan data yang sudah terurut. Jika himpunan data tidak terurut, langkah-langkah binary search tidak akan berfungsi dengan benar dan menghasilkan hasil yang salah.</a:t>
            </a:r>
          </a:p>
          <a:p>
            <a:endParaRPr lang="en-US"/>
          </a:p>
          <a:p>
            <a:r>
              <a:rPr lang="en-US"/>
              <a:t>2. Memerlukan Pengurutan Awal</a:t>
            </a:r>
          </a:p>
          <a:p>
            <a:r>
              <a:rPr lang="en-US"/>
              <a:t>Sebelum menggunakan binary search, himpunan data harus diurutkan terlebih dahulu. Pengurutan ini membutuhkan waktu dan sumber daya tambahan. Jika himpunan data sering berubah atau update secara dinamis, maka pengurutan ulang yang sering juga diperlukan, yang dapat mempengaruhi efisiensi algoritma.</a:t>
            </a:r>
          </a:p>
          <a:p>
            <a:endParaRPr lang="en-US"/>
          </a:p>
          <a:p>
            <a:r>
              <a:rPr lang="en-US"/>
              <a:t>3. Membutuhkan Ruang Tambahan</a:t>
            </a:r>
          </a:p>
          <a:p>
            <a:r>
              <a:rPr lang="en-US"/>
              <a:t>Selain himpunan data itu sendiri, binary search membutuhkan variabel tambahan untuk menyimpan batas awal dan batas akhir. Ini membutuhkan alokasi ruang tambahan dalam memori yang harus diperhatikan terutama saat berurusan dengan himpunan data besar.</a:t>
            </a:r>
          </a:p>
          <a:p>
            <a:endParaRPr lang="en-US"/>
          </a:p>
          <a:p>
            <a:endParaRPr lang="en-US"/>
          </a:p>
          <a:p>
            <a:endParaRPr lang="en-US"/>
          </a:p>
          <a:p>
            <a:r>
              <a:rPr lang="en-US"/>
              <a:t>1. Mencari Elemen dalam Array Terurut</a:t>
            </a:r>
          </a:p>
          <a:p>
            <a:r>
              <a:rPr lang="en-US"/>
              <a:t>Salah satu contoh penggunaan binary search adalah untuk mencari elemen tertentu dalam array yang telah diurutkan. Kita dapat dengan cepat menemukan elemen ini dengan menggunakan algoritma ini daripada mencari satu per satu menggunakan linear search.</a:t>
            </a:r>
          </a:p>
          <a:p>
            <a:endParaRPr lang="en-US"/>
          </a:p>
          <a:p>
            <a:r>
              <a:rPr lang="en-US"/>
              <a:t>2. Implementasi Auto-saran dalam Pencarian</a:t>
            </a:r>
          </a:p>
          <a:p>
            <a:r>
              <a:rPr lang="en-US"/>
              <a:t>Algoritma ini juga dapat digunakan dalam implementasi fitur auto-saran (auto-suggestion) dalam mesin pencarian atau aplikasi lain. Ketika pengguna mengetikkan query pencarian, aplikasi dapat menggunakan algoritma ini untuk mencari kemungkinan saran atau hasil yang relevan dengan cepat.</a:t>
            </a:r>
          </a:p>
          <a:p>
            <a:endParaRPr lang="en-US"/>
          </a:p>
          <a:p>
            <a:r>
              <a:rPr lang="en-US"/>
              <a:t>3. Penggunaan Binary Search dalam Searching Web</a:t>
            </a:r>
          </a:p>
          <a:p>
            <a:endParaRPr lang="en-US"/>
          </a:p>
          <a:p>
            <a:r>
              <a:rPr lang="en-US"/>
              <a:t>Kursus algoritma</a:t>
            </a:r>
          </a:p>
          <a:p>
            <a:r>
              <a:rPr lang="en-US"/>
              <a:t>Algoritma ini menjadi kunci dalam mengoptimalkan mesin pencarian seperti Google. Ketika kamu mencari sesuatu di mesin pencari, algoritma ini bekerja di balik layar untuk menemukan dan menampilkan hasil yang relevan dengan cepat.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Contohnya, jika kamu punya data nilai mahasiswa, kamu bisa simpan di dalam array nilai. Setiap data nilai menempati satu slot di array dan setiap slot di cek berdasarkan indeksnya.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2337424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err="1"/>
                  <a:t>Misalkan</a:t>
                </a:r>
                <a:r>
                  <a:rPr lang="en-US" dirty="0"/>
                  <a:t> f(x)=0, </a:t>
                </a:r>
                <a:r>
                  <a:rPr lang="en-US" dirty="0" err="1"/>
                  <a:t>ini</a:t>
                </a:r>
                <a:r>
                  <a:rPr lang="en-US" dirty="0"/>
                  <a:t> </a:t>
                </a:r>
                <a:r>
                  <a:rPr lang="en-US" dirty="0" err="1"/>
                  <a:t>karena</a:t>
                </a:r>
                <a:r>
                  <a:rPr lang="en-US" dirty="0"/>
                  <a:t> </a:t>
                </a:r>
                <a:br>
                  <a:rPr lang="en-US" dirty="0"/>
                </a:br>
                <a:r>
                  <a:rPr lang="en-ID" dirty="0"/>
                  <a:t>y=0</a:t>
                </a:r>
                <a:br>
                  <a:rPr lang="en-ID" dirty="0"/>
                </a:br>
                <a:r>
                  <a:rPr lang="en-ID" dirty="0"/>
                  <a:t>x2−5=0 -&gt; x=</a:t>
                </a:r>
                <a:r>
                  <a:rPr lang="en-ID" dirty="0" err="1"/>
                  <a:t>akar</a:t>
                </a:r>
                <a:r>
                  <a:rPr lang="en-ID" dirty="0"/>
                  <a:t> 5</a:t>
                </a:r>
                <a:br>
                  <a:rPr lang="en-ID" dirty="0"/>
                </a:br>
                <a:br>
                  <a:rPr lang="en-ID" dirty="0"/>
                </a:br>
                <a:r>
                  <a:rPr lang="en-ID" dirty="0"/>
                  <a:t>“Kita set </a:t>
                </a:r>
                <a:r>
                  <a:rPr lang="en-ID" dirty="0" err="1"/>
                  <a:t>sama</a:t>
                </a:r>
                <a:r>
                  <a:rPr lang="en-ID" dirty="0"/>
                  <a:t> </a:t>
                </a:r>
                <a:r>
                  <a:rPr lang="en-ID" dirty="0" err="1"/>
                  <a:t>dengan</a:t>
                </a:r>
                <a:r>
                  <a:rPr lang="en-ID" dirty="0"/>
                  <a:t> </a:t>
                </a:r>
                <a:r>
                  <a:rPr lang="en-ID" dirty="0" err="1"/>
                  <a:t>nol</a:t>
                </a:r>
                <a:r>
                  <a:rPr lang="en-ID" dirty="0"/>
                  <a:t> </a:t>
                </a:r>
                <a:r>
                  <a:rPr lang="en-ID" dirty="0" err="1"/>
                  <a:t>karena</a:t>
                </a:r>
                <a:r>
                  <a:rPr lang="en-ID" dirty="0"/>
                  <a:t> </a:t>
                </a:r>
                <a:r>
                  <a:rPr lang="en-ID" dirty="0" err="1"/>
                  <a:t>akar</a:t>
                </a:r>
                <a:r>
                  <a:rPr lang="en-ID" dirty="0"/>
                  <a:t> </a:t>
                </a:r>
                <a:r>
                  <a:rPr lang="en-ID" dirty="0" err="1"/>
                  <a:t>adalah</a:t>
                </a:r>
                <a:r>
                  <a:rPr lang="en-ID" dirty="0"/>
                  <a:t> </a:t>
                </a:r>
                <a:r>
                  <a:rPr lang="en-ID" dirty="0" err="1"/>
                  <a:t>titik</a:t>
                </a:r>
                <a:r>
                  <a:rPr lang="en-ID" dirty="0"/>
                  <a:t> </a:t>
                </a:r>
                <a:r>
                  <a:rPr lang="en-ID" dirty="0" err="1"/>
                  <a:t>saat</a:t>
                </a:r>
                <a:r>
                  <a:rPr lang="en-ID" dirty="0"/>
                  <a:t> </a:t>
                </a:r>
                <a:r>
                  <a:rPr lang="en-ID" dirty="0" err="1"/>
                  <a:t>nilai</a:t>
                </a:r>
                <a:r>
                  <a:rPr lang="en-ID" dirty="0"/>
                  <a:t> </a:t>
                </a:r>
                <a:r>
                  <a:rPr lang="en-ID" dirty="0" err="1"/>
                  <a:t>fungsi</a:t>
                </a:r>
                <a:r>
                  <a:rPr lang="en-ID" dirty="0"/>
                  <a:t> </a:t>
                </a:r>
                <a:r>
                  <a:rPr lang="en-ID" dirty="0" err="1"/>
                  <a:t>tepat</a:t>
                </a:r>
                <a:r>
                  <a:rPr lang="en-ID" dirty="0"/>
                  <a:t> </a:t>
                </a:r>
                <a:r>
                  <a:rPr lang="en-ID" dirty="0" err="1"/>
                  <a:t>berada</a:t>
                </a:r>
                <a:r>
                  <a:rPr lang="en-ID" dirty="0"/>
                  <a:t> di </a:t>
                </a:r>
                <a:r>
                  <a:rPr lang="en-ID" dirty="0" err="1"/>
                  <a:t>sumbu</a:t>
                </a:r>
                <a:r>
                  <a:rPr lang="en-ID" dirty="0"/>
                  <a:t>-</a:t>
                </a:r>
                <a14:m>
                  <m:oMath xmlns:m="http://schemas.openxmlformats.org/officeDocument/2006/math">
                    <m:r>
                      <a:rPr lang="en-ID" sz="1200" i="1" kern="1200">
                        <a:solidFill>
                          <a:schemeClr val="tx1"/>
                        </a:solidFill>
                        <a:latin typeface="Cambria Math" panose="02040503050406030204" pitchFamily="18" charset="0"/>
                        <a:ea typeface="+mn-ea"/>
                        <a:cs typeface="+mn-cs"/>
                      </a:rPr>
                      <m:t>𝑥</m:t>
                    </m:r>
                  </m:oMath>
                </a14:m>
                <a:r>
                  <a:rPr lang="en-ID" dirty="0"/>
                  <a:t>.”</a:t>
                </a:r>
              </a:p>
            </p:txBody>
          </p:sp>
        </mc:Choice>
        <mc:Fallback xmlns="">
          <p:sp>
            <p:nvSpPr>
              <p:cNvPr id="3" name="Notes Placeholder 2"/>
              <p:cNvSpPr>
                <a:spLocks noGrp="1"/>
              </p:cNvSpPr>
              <p:nvPr>
                <p:ph type="body" idx="1"/>
              </p:nvPr>
            </p:nvSpPr>
            <p:spPr/>
            <p:txBody>
              <a:bodyPr/>
              <a:lstStyle/>
              <a:p>
                <a:r>
                  <a:rPr lang="en-US" dirty="0" err="1"/>
                  <a:t>Misalkan</a:t>
                </a:r>
                <a:r>
                  <a:rPr lang="en-US" dirty="0"/>
                  <a:t> f(x)=0, </a:t>
                </a:r>
                <a:r>
                  <a:rPr lang="en-US" dirty="0" err="1"/>
                  <a:t>ini</a:t>
                </a:r>
                <a:r>
                  <a:rPr lang="en-US" dirty="0"/>
                  <a:t> </a:t>
                </a:r>
                <a:r>
                  <a:rPr lang="en-US" dirty="0" err="1"/>
                  <a:t>karena</a:t>
                </a:r>
                <a:r>
                  <a:rPr lang="en-US" dirty="0"/>
                  <a:t> </a:t>
                </a:r>
                <a:br>
                  <a:rPr lang="en-US" dirty="0"/>
                </a:br>
                <a:r>
                  <a:rPr lang="en-ID" dirty="0"/>
                  <a:t>y=0</a:t>
                </a:r>
                <a:br>
                  <a:rPr lang="en-ID" dirty="0"/>
                </a:br>
                <a:r>
                  <a:rPr lang="en-ID" dirty="0"/>
                  <a:t>x2−5=0 -&gt; x=</a:t>
                </a:r>
                <a:r>
                  <a:rPr lang="en-ID" dirty="0" err="1"/>
                  <a:t>akar</a:t>
                </a:r>
                <a:r>
                  <a:rPr lang="en-ID" dirty="0"/>
                  <a:t> 5</a:t>
                </a:r>
                <a:br>
                  <a:rPr lang="en-ID" dirty="0"/>
                </a:br>
                <a:br>
                  <a:rPr lang="en-ID" dirty="0"/>
                </a:br>
                <a:r>
                  <a:rPr lang="en-ID" dirty="0"/>
                  <a:t>“Kita set </a:t>
                </a:r>
                <a:r>
                  <a:rPr lang="en-ID" dirty="0" err="1"/>
                  <a:t>sama</a:t>
                </a:r>
                <a:r>
                  <a:rPr lang="en-ID" dirty="0"/>
                  <a:t> </a:t>
                </a:r>
                <a:r>
                  <a:rPr lang="en-ID" dirty="0" err="1"/>
                  <a:t>dengan</a:t>
                </a:r>
                <a:r>
                  <a:rPr lang="en-ID" dirty="0"/>
                  <a:t> </a:t>
                </a:r>
                <a:r>
                  <a:rPr lang="en-ID" dirty="0" err="1"/>
                  <a:t>nol</a:t>
                </a:r>
                <a:r>
                  <a:rPr lang="en-ID" dirty="0"/>
                  <a:t> </a:t>
                </a:r>
                <a:r>
                  <a:rPr lang="en-ID" dirty="0" err="1"/>
                  <a:t>karena</a:t>
                </a:r>
                <a:r>
                  <a:rPr lang="en-ID" dirty="0"/>
                  <a:t> </a:t>
                </a:r>
                <a:r>
                  <a:rPr lang="en-ID" dirty="0" err="1"/>
                  <a:t>akar</a:t>
                </a:r>
                <a:r>
                  <a:rPr lang="en-ID" dirty="0"/>
                  <a:t> </a:t>
                </a:r>
                <a:r>
                  <a:rPr lang="en-ID" dirty="0" err="1"/>
                  <a:t>adalah</a:t>
                </a:r>
                <a:r>
                  <a:rPr lang="en-ID" dirty="0"/>
                  <a:t> </a:t>
                </a:r>
                <a:r>
                  <a:rPr lang="en-ID" dirty="0" err="1"/>
                  <a:t>titik</a:t>
                </a:r>
                <a:r>
                  <a:rPr lang="en-ID" dirty="0"/>
                  <a:t> </a:t>
                </a:r>
                <a:r>
                  <a:rPr lang="en-ID" dirty="0" err="1"/>
                  <a:t>saat</a:t>
                </a:r>
                <a:r>
                  <a:rPr lang="en-ID" dirty="0"/>
                  <a:t> </a:t>
                </a:r>
                <a:r>
                  <a:rPr lang="en-ID" dirty="0" err="1"/>
                  <a:t>nilai</a:t>
                </a:r>
                <a:r>
                  <a:rPr lang="en-ID" dirty="0"/>
                  <a:t> </a:t>
                </a:r>
                <a:r>
                  <a:rPr lang="en-ID" dirty="0" err="1"/>
                  <a:t>fungsi</a:t>
                </a:r>
                <a:r>
                  <a:rPr lang="en-ID" dirty="0"/>
                  <a:t> </a:t>
                </a:r>
                <a:r>
                  <a:rPr lang="en-ID" dirty="0" err="1"/>
                  <a:t>tepat</a:t>
                </a:r>
                <a:r>
                  <a:rPr lang="en-ID" dirty="0"/>
                  <a:t> </a:t>
                </a:r>
                <a:r>
                  <a:rPr lang="en-ID" dirty="0" err="1"/>
                  <a:t>berada</a:t>
                </a:r>
                <a:r>
                  <a:rPr lang="en-ID" dirty="0"/>
                  <a:t> di </a:t>
                </a:r>
                <a:r>
                  <a:rPr lang="en-ID" dirty="0" err="1"/>
                  <a:t>sumbu</a:t>
                </a:r>
                <a:r>
                  <a:rPr lang="en-ID" dirty="0"/>
                  <a:t>-</a:t>
                </a:r>
                <a:r>
                  <a:rPr lang="en-ID" sz="1200" i="0" kern="1200">
                    <a:solidFill>
                      <a:schemeClr val="tx1"/>
                    </a:solidFill>
                    <a:latin typeface="+mn-lt"/>
                    <a:ea typeface="+mn-ea"/>
                    <a:cs typeface="+mn-cs"/>
                  </a:rPr>
                  <a:t>𝑥</a:t>
                </a:r>
                <a:r>
                  <a:rPr lang="en-ID" dirty="0"/>
                  <a:t>.”</a:t>
                </a:r>
              </a:p>
            </p:txBody>
          </p:sp>
        </mc:Fallback>
      </mc:AlternateContent>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989079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109328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 delta x</a:t>
                </a:r>
                <a:br>
                  <a:rPr lang="en-US" dirty="0"/>
                </a:br>
                <a:r>
                  <a:rPr lang="en-US" dirty="0" err="1"/>
                  <a:t>klo</a:t>
                </a:r>
                <a:r>
                  <a:rPr lang="en-US" dirty="0"/>
                  <a:t> N=4, h=0,25</a:t>
                </a:r>
                <a:br>
                  <a:rPr lang="en-US" dirty="0"/>
                </a:br>
                <a:r>
                  <a:rPr lang="en-US" dirty="0"/>
                  <a:t>*</a:t>
                </a:r>
                <a:r>
                  <a:rPr lang="en-ID" dirty="0" err="1"/>
                  <a:t>Semakin</a:t>
                </a:r>
                <a:r>
                  <a:rPr lang="en-ID" dirty="0"/>
                  <a:t> </a:t>
                </a:r>
                <a:r>
                  <a:rPr lang="en-ID" dirty="0" err="1"/>
                  <a:t>besar</a:t>
                </a:r>
                <a:r>
                  <a:rPr lang="en-ID" dirty="0"/>
                  <a:t> </a:t>
                </a:r>
                <a14:m>
                  <m:oMath xmlns:m="http://schemas.openxmlformats.org/officeDocument/2006/math">
                    <m:r>
                      <a:rPr lang="en-ID" sz="1200" i="1" kern="1200">
                        <a:solidFill>
                          <a:schemeClr val="tx1"/>
                        </a:solidFill>
                        <a:latin typeface="+mn-lt"/>
                        <a:ea typeface="+mn-ea"/>
                        <a:cs typeface="+mn-cs"/>
                      </a:rPr>
                      <m:t>𝑁</m:t>
                    </m:r>
                  </m:oMath>
                </a14:m>
                <a:r>
                  <a:rPr lang="en-ID" dirty="0"/>
                  <a:t>, </a:t>
                </a:r>
                <a:r>
                  <a:rPr lang="en-ID" dirty="0" err="1"/>
                  <a:t>maka</a:t>
                </a:r>
                <a:r>
                  <a:rPr lang="en-ID" dirty="0"/>
                  <a:t> </a:t>
                </a:r>
                <a14:m>
                  <m:oMath xmlns:m="http://schemas.openxmlformats.org/officeDocument/2006/math">
                    <m:r>
                      <a:rPr lang="en-ID" sz="1200" i="1" kern="1200">
                        <a:solidFill>
                          <a:schemeClr val="tx1"/>
                        </a:solidFill>
                        <a:latin typeface="+mn-lt"/>
                        <a:ea typeface="+mn-ea"/>
                        <a:cs typeface="+mn-cs"/>
                      </a:rPr>
                      <m:t>ℎ</m:t>
                    </m:r>
                  </m:oMath>
                </a14:m>
                <a:r>
                  <a:rPr lang="en-ID" dirty="0" err="1"/>
                  <a:t>semakin</a:t>
                </a:r>
                <a:r>
                  <a:rPr lang="en-ID" dirty="0"/>
                  <a:t> </a:t>
                </a:r>
                <a:r>
                  <a:rPr lang="en-ID" dirty="0" err="1"/>
                  <a:t>kecil</a:t>
                </a:r>
                <a:r>
                  <a:rPr lang="en-ID" dirty="0"/>
                  <a:t> dan </a:t>
                </a:r>
                <a:r>
                  <a:rPr lang="en-ID" dirty="0" err="1"/>
                  <a:t>tabel</a:t>
                </a:r>
                <a:r>
                  <a:rPr lang="en-ID" dirty="0"/>
                  <a:t> </a:t>
                </a:r>
                <a:r>
                  <a:rPr lang="en-ID" dirty="0" err="1"/>
                  <a:t>menjadi</a:t>
                </a:r>
                <a:r>
                  <a:rPr lang="en-ID" dirty="0"/>
                  <a:t> </a:t>
                </a:r>
                <a:r>
                  <a:rPr lang="en-ID" dirty="0" err="1"/>
                  <a:t>semakin</a:t>
                </a:r>
                <a:r>
                  <a:rPr lang="en-ID" dirty="0"/>
                  <a:t> </a:t>
                </a:r>
                <a:r>
                  <a:rPr lang="en-ID" dirty="0" err="1"/>
                  <a:t>rapat</a:t>
                </a:r>
                <a:r>
                  <a:rPr lang="en-ID" dirty="0"/>
                  <a:t>.</a:t>
                </a:r>
              </a:p>
            </p:txBody>
          </p:sp>
        </mc:Choice>
        <mc:Fallback>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 delta x</a:t>
                </a:r>
                <a:br>
                  <a:rPr lang="en-US" dirty="0"/>
                </a:br>
                <a:r>
                  <a:rPr lang="en-US" dirty="0" err="1"/>
                  <a:t>klo</a:t>
                </a:r>
                <a:r>
                  <a:rPr lang="en-US" dirty="0"/>
                  <a:t> N=4, h=0,25</a:t>
                </a:r>
                <a:br>
                  <a:rPr lang="en-US" dirty="0"/>
                </a:br>
                <a:r>
                  <a:rPr lang="en-US" dirty="0"/>
                  <a:t>*</a:t>
                </a:r>
                <a:r>
                  <a:rPr lang="en-ID" dirty="0" err="1"/>
                  <a:t>Semakin</a:t>
                </a:r>
                <a:r>
                  <a:rPr lang="en-ID" dirty="0"/>
                  <a:t> </a:t>
                </a:r>
                <a:r>
                  <a:rPr lang="en-ID" dirty="0" err="1"/>
                  <a:t>besar</a:t>
                </a:r>
                <a:r>
                  <a:rPr lang="en-ID" dirty="0"/>
                  <a:t> </a:t>
                </a:r>
                <a:r>
                  <a:rPr lang="en-ID" sz="1200" i="0" kern="1200">
                    <a:solidFill>
                      <a:schemeClr val="tx1"/>
                    </a:solidFill>
                    <a:latin typeface="+mn-lt"/>
                    <a:ea typeface="+mn-ea"/>
                    <a:cs typeface="+mn-cs"/>
                  </a:rPr>
                  <a:t>𝑁</a:t>
                </a:r>
                <a:r>
                  <a:rPr lang="en-ID" dirty="0"/>
                  <a:t>, </a:t>
                </a:r>
                <a:r>
                  <a:rPr lang="en-ID" dirty="0" err="1"/>
                  <a:t>maka</a:t>
                </a:r>
                <a:r>
                  <a:rPr lang="en-ID" dirty="0"/>
                  <a:t> </a:t>
                </a:r>
                <a:r>
                  <a:rPr lang="en-ID" sz="1200" i="0" kern="1200">
                    <a:solidFill>
                      <a:schemeClr val="tx1"/>
                    </a:solidFill>
                    <a:latin typeface="+mn-lt"/>
                    <a:ea typeface="+mn-ea"/>
                    <a:cs typeface="+mn-cs"/>
                  </a:rPr>
                  <a:t>ℎ</a:t>
                </a:r>
                <a:r>
                  <a:rPr lang="en-ID" dirty="0" err="1"/>
                  <a:t>semakin</a:t>
                </a:r>
                <a:r>
                  <a:rPr lang="en-ID" dirty="0"/>
                  <a:t> </a:t>
                </a:r>
                <a:r>
                  <a:rPr lang="en-ID" dirty="0" err="1"/>
                  <a:t>kecil</a:t>
                </a:r>
                <a:r>
                  <a:rPr lang="en-ID" dirty="0"/>
                  <a:t> dan </a:t>
                </a:r>
                <a:r>
                  <a:rPr lang="en-ID" dirty="0" err="1"/>
                  <a:t>tabel</a:t>
                </a:r>
                <a:r>
                  <a:rPr lang="en-ID" dirty="0"/>
                  <a:t> </a:t>
                </a:r>
                <a:r>
                  <a:rPr lang="en-ID" dirty="0" err="1"/>
                  <a:t>menjadi</a:t>
                </a:r>
                <a:r>
                  <a:rPr lang="en-ID" dirty="0"/>
                  <a:t> </a:t>
                </a:r>
                <a:r>
                  <a:rPr lang="en-ID" dirty="0" err="1"/>
                  <a:t>semakin</a:t>
                </a:r>
                <a:r>
                  <a:rPr lang="en-ID" dirty="0"/>
                  <a:t> </a:t>
                </a:r>
                <a:r>
                  <a:rPr lang="en-ID" dirty="0" err="1"/>
                  <a:t>rapat</a:t>
                </a:r>
                <a:r>
                  <a:rPr lang="en-ID" dirty="0"/>
                  <a:t>.</a:t>
                </a:r>
              </a:p>
            </p:txBody>
          </p:sp>
        </mc:Fallback>
      </mc:AlternateContent>
      <p:sp>
        <p:nvSpPr>
          <p:cNvPr id="4" name="Slide Number Placehold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2256013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Dari N=4 </a:t>
            </a:r>
            <a:r>
              <a:rPr lang="en-US" dirty="0" err="1"/>
              <a:t>tadi</a:t>
            </a:r>
            <a:r>
              <a:rPr lang="en-US" dirty="0"/>
              <a:t> </a:t>
            </a:r>
            <a:r>
              <a:rPr lang="en-US" dirty="0" err="1"/>
              <a:t>bgmn</a:t>
            </a:r>
            <a:r>
              <a:rPr lang="en-US" dirty="0"/>
              <a:t> ?</a:t>
            </a:r>
            <a:endParaRPr lang="en-ID" dirty="0"/>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3711439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ID" dirty="0"/>
              <a:t>≈ = </a:t>
            </a:r>
            <a:r>
              <a:rPr lang="en-ID" dirty="0" err="1"/>
              <a:t>approx</a:t>
            </a:r>
            <a:endParaRPr lang="en-ID" dirty="0"/>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3347519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ID" sz="1050" b="1" u="none" strike="noStrike" kern="1200" dirty="0">
                <a:solidFill>
                  <a:schemeClr val="tx1"/>
                </a:solidFill>
                <a:effectLst/>
                <a:latin typeface="+mn-lt"/>
                <a:ea typeface="+mn-ea"/>
                <a:cs typeface="+mn-cs"/>
              </a:rPr>
              <a:t>Cogito, Ergo Sum:</a:t>
            </a:r>
            <a:r>
              <a:rPr lang="en-ID" sz="1050" dirty="0"/>
              <a:t> Ini </a:t>
            </a:r>
            <a:r>
              <a:rPr lang="en-ID" sz="1050" dirty="0" err="1"/>
              <a:t>adalah</a:t>
            </a:r>
            <a:r>
              <a:rPr lang="en-ID" sz="1050" dirty="0"/>
              <a:t> </a:t>
            </a:r>
            <a:r>
              <a:rPr lang="en-ID" sz="1050" dirty="0" err="1"/>
              <a:t>kutipan</a:t>
            </a:r>
            <a:r>
              <a:rPr lang="en-ID" sz="1050" dirty="0"/>
              <a:t> </a:t>
            </a:r>
            <a:r>
              <a:rPr lang="en-ID" sz="1050" dirty="0" err="1"/>
              <a:t>filosofisnya</a:t>
            </a:r>
            <a:r>
              <a:rPr lang="en-ID" sz="1050" dirty="0"/>
              <a:t> yang paling </a:t>
            </a:r>
            <a:r>
              <a:rPr lang="en-ID" sz="1050" dirty="0" err="1"/>
              <a:t>ikonik</a:t>
            </a:r>
            <a:r>
              <a:rPr lang="en-ID" sz="1050" dirty="0"/>
              <a:t>, yang </a:t>
            </a:r>
            <a:r>
              <a:rPr lang="en-ID" sz="1050" dirty="0" err="1"/>
              <a:t>berarti</a:t>
            </a:r>
            <a:r>
              <a:rPr lang="en-ID" sz="1050" dirty="0"/>
              <a:t> </a:t>
            </a:r>
            <a:r>
              <a:rPr lang="en-ID" sz="1050" b="0" i="1" u="none" strike="noStrike" kern="1200" dirty="0">
                <a:solidFill>
                  <a:schemeClr val="tx1"/>
                </a:solidFill>
                <a:effectLst/>
                <a:latin typeface="+mn-lt"/>
                <a:ea typeface="+mn-ea"/>
                <a:cs typeface="+mn-cs"/>
              </a:rPr>
              <a:t>"Aku </a:t>
            </a:r>
            <a:r>
              <a:rPr lang="en-ID" sz="1050" b="0" i="1" u="none" strike="noStrike" kern="1200" dirty="0" err="1">
                <a:solidFill>
                  <a:schemeClr val="tx1"/>
                </a:solidFill>
                <a:effectLst/>
                <a:latin typeface="+mn-lt"/>
                <a:ea typeface="+mn-ea"/>
                <a:cs typeface="+mn-cs"/>
              </a:rPr>
              <a:t>berpikir</a:t>
            </a:r>
            <a:r>
              <a:rPr lang="en-ID" sz="1050" b="0" i="1" u="none" strike="noStrike" kern="1200" dirty="0">
                <a:solidFill>
                  <a:schemeClr val="tx1"/>
                </a:solidFill>
                <a:effectLst/>
                <a:latin typeface="+mn-lt"/>
                <a:ea typeface="+mn-ea"/>
                <a:cs typeface="+mn-cs"/>
              </a:rPr>
              <a:t>, </a:t>
            </a:r>
            <a:r>
              <a:rPr lang="en-ID" sz="1050" b="0" i="1" u="none" strike="noStrike" kern="1200" dirty="0" err="1">
                <a:solidFill>
                  <a:schemeClr val="tx1"/>
                </a:solidFill>
                <a:effectLst/>
                <a:latin typeface="+mn-lt"/>
                <a:ea typeface="+mn-ea"/>
                <a:cs typeface="+mn-cs"/>
              </a:rPr>
              <a:t>maka</a:t>
            </a:r>
            <a:r>
              <a:rPr lang="en-ID" sz="1050" b="0" i="1" u="none" strike="noStrike" kern="1200" dirty="0">
                <a:solidFill>
                  <a:schemeClr val="tx1"/>
                </a:solidFill>
                <a:effectLst/>
                <a:latin typeface="+mn-lt"/>
                <a:ea typeface="+mn-ea"/>
                <a:cs typeface="+mn-cs"/>
              </a:rPr>
              <a:t> </a:t>
            </a:r>
            <a:r>
              <a:rPr lang="en-ID" sz="1050" b="0" i="1" u="none" strike="noStrike" kern="1200" dirty="0" err="1">
                <a:solidFill>
                  <a:schemeClr val="tx1"/>
                </a:solidFill>
                <a:effectLst/>
                <a:latin typeface="+mn-lt"/>
                <a:ea typeface="+mn-ea"/>
                <a:cs typeface="+mn-cs"/>
              </a:rPr>
              <a:t>aku</a:t>
            </a:r>
            <a:r>
              <a:rPr lang="en-ID" sz="1050" b="0" i="1" u="none" strike="noStrike" kern="1200" dirty="0">
                <a:solidFill>
                  <a:schemeClr val="tx1"/>
                </a:solidFill>
                <a:effectLst/>
                <a:latin typeface="+mn-lt"/>
                <a:ea typeface="+mn-ea"/>
                <a:cs typeface="+mn-cs"/>
              </a:rPr>
              <a:t> </a:t>
            </a:r>
            <a:r>
              <a:rPr lang="en-ID" sz="1050" b="0" i="1" u="none" strike="noStrike" kern="1200" dirty="0" err="1">
                <a:solidFill>
                  <a:schemeClr val="tx1"/>
                </a:solidFill>
                <a:effectLst/>
                <a:latin typeface="+mn-lt"/>
                <a:ea typeface="+mn-ea"/>
                <a:cs typeface="+mn-cs"/>
              </a:rPr>
              <a:t>ada</a:t>
            </a:r>
            <a:r>
              <a:rPr lang="en-ID" sz="1050" b="0" i="1" u="none" strike="noStrike" kern="1200" dirty="0">
                <a:solidFill>
                  <a:schemeClr val="tx1"/>
                </a:solidFill>
                <a:effectLst/>
                <a:latin typeface="+mn-lt"/>
                <a:ea typeface="+mn-ea"/>
                <a:cs typeface="+mn-cs"/>
              </a:rPr>
              <a:t>“</a:t>
            </a:r>
            <a:br>
              <a:rPr lang="en-ID" sz="1050" b="0" i="1" u="none" strike="noStrike" kern="1200" dirty="0">
                <a:solidFill>
                  <a:schemeClr val="tx1"/>
                </a:solidFill>
                <a:effectLst/>
                <a:latin typeface="+mn-lt"/>
                <a:ea typeface="+mn-ea"/>
                <a:cs typeface="+mn-cs"/>
              </a:rPr>
            </a:br>
            <a:r>
              <a:rPr lang="en-ID" sz="1050" b="1" u="none" strike="noStrike" kern="1200" dirty="0" err="1">
                <a:solidFill>
                  <a:schemeClr val="tx1"/>
                </a:solidFill>
                <a:effectLst/>
                <a:latin typeface="+mn-lt"/>
                <a:ea typeface="+mn-ea"/>
                <a:cs typeface="+mn-cs"/>
              </a:rPr>
              <a:t>Sistem</a:t>
            </a:r>
            <a:r>
              <a:rPr lang="en-ID" sz="1050" b="1" u="none" strike="noStrike" kern="1200" dirty="0">
                <a:solidFill>
                  <a:schemeClr val="tx1"/>
                </a:solidFill>
                <a:effectLst/>
                <a:latin typeface="+mn-lt"/>
                <a:ea typeface="+mn-ea"/>
                <a:cs typeface="+mn-cs"/>
              </a:rPr>
              <a:t> </a:t>
            </a:r>
            <a:r>
              <a:rPr lang="en-ID" sz="1050" b="1" u="none" strike="noStrike" kern="1200" dirty="0" err="1">
                <a:solidFill>
                  <a:schemeClr val="tx1"/>
                </a:solidFill>
                <a:effectLst/>
                <a:latin typeface="+mn-lt"/>
                <a:ea typeface="+mn-ea"/>
                <a:cs typeface="+mn-cs"/>
              </a:rPr>
              <a:t>Koordinat</a:t>
            </a:r>
            <a:r>
              <a:rPr lang="en-ID" sz="1050" b="1" u="none" strike="noStrike" kern="1200" dirty="0">
                <a:solidFill>
                  <a:schemeClr val="tx1"/>
                </a:solidFill>
                <a:effectLst/>
                <a:latin typeface="+mn-lt"/>
                <a:ea typeface="+mn-ea"/>
                <a:cs typeface="+mn-cs"/>
              </a:rPr>
              <a:t> </a:t>
            </a:r>
            <a:r>
              <a:rPr lang="en-ID" sz="1050" b="1" u="none" strike="noStrike" kern="1200" dirty="0" err="1">
                <a:solidFill>
                  <a:schemeClr val="tx1"/>
                </a:solidFill>
                <a:effectLst/>
                <a:latin typeface="+mn-lt"/>
                <a:ea typeface="+mn-ea"/>
                <a:cs typeface="+mn-cs"/>
              </a:rPr>
              <a:t>Kartesius</a:t>
            </a:r>
            <a:r>
              <a:rPr lang="en-ID" sz="1050" b="1" u="none" strike="noStrike" kern="1200" dirty="0">
                <a:solidFill>
                  <a:schemeClr val="tx1"/>
                </a:solidFill>
                <a:effectLst/>
                <a:latin typeface="+mn-lt"/>
                <a:ea typeface="+mn-ea"/>
                <a:cs typeface="+mn-cs"/>
              </a:rPr>
              <a:t>:</a:t>
            </a:r>
            <a:r>
              <a:rPr lang="en-ID" sz="1050" dirty="0"/>
              <a:t> Di </a:t>
            </a:r>
            <a:r>
              <a:rPr lang="en-ID" sz="1050" dirty="0" err="1"/>
              <a:t>bidang</a:t>
            </a:r>
            <a:r>
              <a:rPr lang="en-ID" sz="1050" dirty="0"/>
              <a:t> </a:t>
            </a:r>
            <a:r>
              <a:rPr lang="en-ID" sz="1050" dirty="0" err="1"/>
              <a:t>matematika</a:t>
            </a:r>
            <a:r>
              <a:rPr lang="en-ID" sz="1050" dirty="0"/>
              <a:t>, </a:t>
            </a:r>
            <a:r>
              <a:rPr lang="en-ID" sz="1050" dirty="0" err="1"/>
              <a:t>ia</a:t>
            </a:r>
            <a:r>
              <a:rPr lang="en-ID" sz="1050" dirty="0"/>
              <a:t> </a:t>
            </a:r>
            <a:r>
              <a:rPr lang="en-ID" sz="1050" dirty="0" err="1"/>
              <a:t>menemukan</a:t>
            </a:r>
            <a:r>
              <a:rPr lang="en-ID" sz="1050" dirty="0"/>
              <a:t> </a:t>
            </a:r>
            <a:r>
              <a:rPr lang="en-ID" sz="1050" dirty="0" err="1"/>
              <a:t>sistem</a:t>
            </a:r>
            <a:r>
              <a:rPr lang="en-ID" sz="1050" dirty="0"/>
              <a:t> </a:t>
            </a:r>
            <a:r>
              <a:rPr lang="en-ID" sz="1050" dirty="0" err="1"/>
              <a:t>koordinat</a:t>
            </a:r>
            <a:r>
              <a:rPr lang="en-ID" sz="1050" dirty="0"/>
              <a:t> (</a:t>
            </a:r>
            <a:r>
              <a:rPr lang="en-ID" sz="1050" dirty="0" err="1"/>
              <a:t>sumbu</a:t>
            </a:r>
            <a:r>
              <a:rPr lang="en-ID" sz="1050" dirty="0"/>
              <a:t> X dan Y)</a:t>
            </a:r>
          </a:p>
          <a:p>
            <a:r>
              <a:rPr lang="en-ID" sz="1050" b="1" u="none" strike="noStrike" kern="1200" dirty="0" err="1">
                <a:solidFill>
                  <a:schemeClr val="tx1"/>
                </a:solidFill>
                <a:effectLst/>
                <a:latin typeface="+mn-lt"/>
                <a:ea typeface="+mn-ea"/>
                <a:cs typeface="+mn-cs"/>
              </a:rPr>
              <a:t>Skeptisisme</a:t>
            </a:r>
            <a:r>
              <a:rPr lang="en-ID" sz="1050" b="1" u="none" strike="noStrike" kern="1200" dirty="0">
                <a:solidFill>
                  <a:schemeClr val="tx1"/>
                </a:solidFill>
                <a:effectLst/>
                <a:latin typeface="+mn-lt"/>
                <a:ea typeface="+mn-ea"/>
                <a:cs typeface="+mn-cs"/>
              </a:rPr>
              <a:t> </a:t>
            </a:r>
            <a:r>
              <a:rPr lang="en-ID" sz="1050" b="1" u="none" strike="noStrike" kern="1200" dirty="0" err="1">
                <a:solidFill>
                  <a:schemeClr val="tx1"/>
                </a:solidFill>
                <a:effectLst/>
                <a:latin typeface="+mn-lt"/>
                <a:ea typeface="+mn-ea"/>
                <a:cs typeface="+mn-cs"/>
              </a:rPr>
              <a:t>Metodis</a:t>
            </a:r>
            <a:r>
              <a:rPr lang="en-ID" sz="1050" b="1" u="none" strike="noStrike" kern="1200" dirty="0">
                <a:solidFill>
                  <a:schemeClr val="tx1"/>
                </a:solidFill>
                <a:effectLst/>
                <a:latin typeface="+mn-lt"/>
                <a:ea typeface="+mn-ea"/>
                <a:cs typeface="+mn-cs"/>
              </a:rPr>
              <a:t>:</a:t>
            </a:r>
            <a:r>
              <a:rPr lang="en-ID" sz="1050" dirty="0"/>
              <a:t> Metode </a:t>
            </a:r>
            <a:r>
              <a:rPr lang="en-ID" sz="1050" dirty="0" err="1"/>
              <a:t>berpikirnya</a:t>
            </a:r>
            <a:r>
              <a:rPr lang="en-ID" sz="1050" dirty="0"/>
              <a:t> yang </a:t>
            </a:r>
            <a:r>
              <a:rPr lang="en-ID" sz="1050" dirty="0" err="1"/>
              <a:t>menolak</a:t>
            </a:r>
            <a:r>
              <a:rPr lang="en-ID" sz="1050" dirty="0"/>
              <a:t> </a:t>
            </a:r>
            <a:r>
              <a:rPr lang="en-ID" sz="1050" dirty="0" err="1"/>
              <a:t>untuk</a:t>
            </a:r>
            <a:r>
              <a:rPr lang="en-ID" sz="1050" dirty="0"/>
              <a:t> </a:t>
            </a:r>
            <a:r>
              <a:rPr lang="en-ID" sz="1050" dirty="0" err="1"/>
              <a:t>mempercayai</a:t>
            </a:r>
            <a:r>
              <a:rPr lang="en-ID" sz="1050" dirty="0"/>
              <a:t> </a:t>
            </a:r>
            <a:r>
              <a:rPr lang="en-ID" sz="1050" dirty="0" err="1"/>
              <a:t>apa</a:t>
            </a:r>
            <a:r>
              <a:rPr lang="en-ID" sz="1050" dirty="0"/>
              <a:t> pun </a:t>
            </a:r>
            <a:r>
              <a:rPr lang="en-ID" sz="1050" dirty="0" err="1"/>
              <a:t>sebelum</a:t>
            </a:r>
            <a:r>
              <a:rPr lang="en-ID" sz="1050" dirty="0"/>
              <a:t> </a:t>
            </a:r>
            <a:r>
              <a:rPr lang="en-ID" sz="1050" dirty="0" err="1"/>
              <a:t>hal</a:t>
            </a:r>
            <a:r>
              <a:rPr lang="en-ID" sz="1050" dirty="0"/>
              <a:t> </a:t>
            </a:r>
            <a:r>
              <a:rPr lang="en-ID" sz="1050" dirty="0" err="1"/>
              <a:t>tersebut</a:t>
            </a:r>
            <a:r>
              <a:rPr lang="en-ID" sz="1050" dirty="0"/>
              <a:t> </a:t>
            </a:r>
            <a:r>
              <a:rPr lang="en-ID" sz="1050" dirty="0" err="1"/>
              <a:t>dapat</a:t>
            </a:r>
            <a:r>
              <a:rPr lang="en-ID" sz="1050" dirty="0"/>
              <a:t> </a:t>
            </a:r>
            <a:r>
              <a:rPr lang="en-ID" sz="1050" dirty="0" err="1"/>
              <a:t>dibuktikan</a:t>
            </a:r>
            <a:r>
              <a:rPr lang="en-ID" sz="1050" dirty="0"/>
              <a:t> </a:t>
            </a:r>
          </a:p>
        </p:txBody>
      </p:sp>
      <p:sp>
        <p:nvSpPr>
          <p:cNvPr id="4" name="Slide Number Placeholder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2801867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2365105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3.png"/><Relationship Id="rId7" Type="http://schemas.openxmlformats.org/officeDocument/2006/relationships/image" Target="../media/image24.svg"/><Relationship Id="rId2"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6.sv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7.sv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7.sv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6.svg"/><Relationship Id="rId7" Type="http://schemas.openxmlformats.org/officeDocument/2006/relationships/image" Target="../media/image24.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6.svg"/><Relationship Id="rId9" Type="http://schemas.openxmlformats.org/officeDocument/2006/relationships/image" Target="../media/image38.jpeg"/></Relationships>
</file>

<file path=ppt/slides/_rels/slide21.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8.sv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slideLayout" Target="../slideLayouts/slideLayout7.xml"/><Relationship Id="rId5" Type="http://schemas.openxmlformats.org/officeDocument/2006/relationships/image" Target="../media/image54.svg"/><Relationship Id="rId4" Type="http://schemas.openxmlformats.org/officeDocument/2006/relationships/image" Target="../media/image7.sv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1.svg"/><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54.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57.svg"/><Relationship Id="rId4" Type="http://schemas.openxmlformats.org/officeDocument/2006/relationships/image" Target="../media/image20.svg"/></Relationships>
</file>

<file path=ppt/slides/_rels/slide4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28.svg"/><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7.svg"/></Relationships>
</file>

<file path=ppt/slides/_rels/slide42.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61.svg"/><Relationship Id="rId3" Type="http://schemas.openxmlformats.org/officeDocument/2006/relationships/image" Target="../media/image2.svg"/><Relationship Id="rId7" Type="http://schemas.openxmlformats.org/officeDocument/2006/relationships/image" Target="../media/image52.svg"/><Relationship Id="rId12" Type="http://schemas.openxmlformats.org/officeDocument/2006/relationships/image" Target="../media/image60.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svg"/><Relationship Id="rId5" Type="http://schemas.openxmlformats.org/officeDocument/2006/relationships/image" Target="../media/image4.svg"/><Relationship Id="rId10" Type="http://schemas.openxmlformats.org/officeDocument/2006/relationships/image" Target="../media/image25.svg"/><Relationship Id="rId4" Type="http://schemas.openxmlformats.org/officeDocument/2006/relationships/image" Target="../media/image3.svg"/><Relationship Id="rId9" Type="http://schemas.openxmlformats.org/officeDocument/2006/relationships/image" Target="../media/image59.svg"/><Relationship Id="rId14" Type="http://schemas.openxmlformats.org/officeDocument/2006/relationships/image" Target="../media/image62.svg"/></Relationships>
</file>

<file path=ppt/slides/_rels/slide4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2.svg"/><Relationship Id="rId7" Type="http://schemas.openxmlformats.org/officeDocument/2006/relationships/image" Target="../media/image52.svg"/><Relationship Id="rId12" Type="http://schemas.openxmlformats.org/officeDocument/2006/relationships/image" Target="../media/image60.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svg"/><Relationship Id="rId5" Type="http://schemas.openxmlformats.org/officeDocument/2006/relationships/image" Target="../media/image4.svg"/><Relationship Id="rId10" Type="http://schemas.openxmlformats.org/officeDocument/2006/relationships/image" Target="../media/image25.svg"/><Relationship Id="rId4" Type="http://schemas.openxmlformats.org/officeDocument/2006/relationships/image" Target="../media/image3.svg"/><Relationship Id="rId9" Type="http://schemas.openxmlformats.org/officeDocument/2006/relationships/image" Target="../media/image59.svg"/></Relationships>
</file>

<file path=ppt/slides/_rels/slide4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48.sv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65.svg"/><Relationship Id="rId18" Type="http://schemas.openxmlformats.org/officeDocument/2006/relationships/image" Target="../media/image51.svg"/><Relationship Id="rId26" Type="http://schemas.openxmlformats.org/officeDocument/2006/relationships/image" Target="../media/image11.svg"/><Relationship Id="rId3" Type="http://schemas.openxmlformats.org/officeDocument/2006/relationships/image" Target="../media/image63.svg"/><Relationship Id="rId21" Type="http://schemas.openxmlformats.org/officeDocument/2006/relationships/image" Target="../media/image1.svg"/><Relationship Id="rId7" Type="http://schemas.openxmlformats.org/officeDocument/2006/relationships/image" Target="../media/image28.svg"/><Relationship Id="rId12" Type="http://schemas.openxmlformats.org/officeDocument/2006/relationships/image" Target="../media/image64.svg"/><Relationship Id="rId17" Type="http://schemas.openxmlformats.org/officeDocument/2006/relationships/image" Target="../media/image68.svg"/><Relationship Id="rId25" Type="http://schemas.openxmlformats.org/officeDocument/2006/relationships/image" Target="../media/image20.svg"/><Relationship Id="rId2" Type="http://schemas.openxmlformats.org/officeDocument/2006/relationships/image" Target="../media/image53.svg"/><Relationship Id="rId16" Type="http://schemas.openxmlformats.org/officeDocument/2006/relationships/image" Target="../media/image67.svg"/><Relationship Id="rId20" Type="http://schemas.openxmlformats.org/officeDocument/2006/relationships/image" Target="../media/image19.svg"/><Relationship Id="rId29" Type="http://schemas.openxmlformats.org/officeDocument/2006/relationships/image" Target="../media/image5.sv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24.svg"/><Relationship Id="rId24" Type="http://schemas.openxmlformats.org/officeDocument/2006/relationships/image" Target="../media/image59.svg"/><Relationship Id="rId5" Type="http://schemas.openxmlformats.org/officeDocument/2006/relationships/image" Target="../media/image15.svg"/><Relationship Id="rId15" Type="http://schemas.openxmlformats.org/officeDocument/2006/relationships/image" Target="../media/image66.svg"/><Relationship Id="rId23" Type="http://schemas.openxmlformats.org/officeDocument/2006/relationships/image" Target="../media/image69.svg"/><Relationship Id="rId28" Type="http://schemas.openxmlformats.org/officeDocument/2006/relationships/image" Target="../media/image17.svg"/><Relationship Id="rId10" Type="http://schemas.openxmlformats.org/officeDocument/2006/relationships/image" Target="../media/image27.svg"/><Relationship Id="rId19" Type="http://schemas.openxmlformats.org/officeDocument/2006/relationships/image" Target="../media/image60.svg"/><Relationship Id="rId31" Type="http://schemas.openxmlformats.org/officeDocument/2006/relationships/image" Target="../media/image7.svg"/><Relationship Id="rId4" Type="http://schemas.openxmlformats.org/officeDocument/2006/relationships/image" Target="../media/image13.svg"/><Relationship Id="rId9" Type="http://schemas.openxmlformats.org/officeDocument/2006/relationships/image" Target="../media/image57.svg"/><Relationship Id="rId14" Type="http://schemas.openxmlformats.org/officeDocument/2006/relationships/image" Target="../media/image25.svg"/><Relationship Id="rId22" Type="http://schemas.openxmlformats.org/officeDocument/2006/relationships/image" Target="../media/image48.svg"/><Relationship Id="rId27" Type="http://schemas.openxmlformats.org/officeDocument/2006/relationships/image" Target="../media/image62.svg"/><Relationship Id="rId30" Type="http://schemas.openxmlformats.org/officeDocument/2006/relationships/image" Target="../media/image70.svg"/></Relationships>
</file>

<file path=ppt/slides/_rels/slide4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2.svg"/><Relationship Id="rId7" Type="http://schemas.openxmlformats.org/officeDocument/2006/relationships/image" Target="../media/image52.svg"/><Relationship Id="rId12" Type="http://schemas.openxmlformats.org/officeDocument/2006/relationships/image" Target="../media/image60.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svg"/><Relationship Id="rId5" Type="http://schemas.openxmlformats.org/officeDocument/2006/relationships/image" Target="../media/image4.svg"/><Relationship Id="rId10" Type="http://schemas.openxmlformats.org/officeDocument/2006/relationships/image" Target="../media/image25.svg"/><Relationship Id="rId4" Type="http://schemas.openxmlformats.org/officeDocument/2006/relationships/image" Target="../media/image3.svg"/><Relationship Id="rId9" Type="http://schemas.openxmlformats.org/officeDocument/2006/relationships/image" Target="../media/image59.sv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7.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svg"/><Relationship Id="rId7" Type="http://schemas.openxmlformats.org/officeDocument/2006/relationships/image" Target="../media/image19.svg"/><Relationship Id="rId2"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2204935" y="604434"/>
            <a:ext cx="6055807" cy="605580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3EDB86"/>
            </a:solidFill>
            <a:ln w="38100" cap="sq">
              <a:solidFill>
                <a:srgbClr val="242424"/>
              </a:solidFill>
              <a:prstDash val="solid"/>
              <a:miter/>
            </a:ln>
          </p:spPr>
        </p:sp>
        <p:sp>
          <p:nvSpPr>
            <p:cNvPr id="4" name="TextBox 4"/>
            <p:cNvSpPr txBox="1"/>
            <p:nvPr/>
          </p:nvSpPr>
          <p:spPr>
            <a:xfrm>
              <a:off x="88900" y="60325"/>
              <a:ext cx="635000" cy="663575"/>
            </a:xfrm>
            <a:prstGeom prst="rect">
              <a:avLst/>
            </a:prstGeom>
          </p:spPr>
          <p:txBody>
            <a:bodyPr lIns="50800" tIns="50800" rIns="50800" bIns="50800" rtlCol="0" anchor="ctr"/>
            <a:lstStyle/>
            <a:p>
              <a:pPr marL="0" lvl="0" indent="0" algn="ctr">
                <a:lnSpc>
                  <a:spcPts val="3040"/>
                </a:lnSpc>
                <a:spcBef>
                  <a:spcPct val="0"/>
                </a:spcBef>
              </a:pPr>
              <a:endParaRPr/>
            </a:p>
          </p:txBody>
        </p:sp>
      </p:grpSp>
      <p:sp>
        <p:nvSpPr>
          <p:cNvPr id="5" name="Freeform 5"/>
          <p:cNvSpPr/>
          <p:nvPr/>
        </p:nvSpPr>
        <p:spPr>
          <a:xfrm>
            <a:off x="-2033718" y="2042217"/>
            <a:ext cx="9032888" cy="7971524"/>
          </a:xfrm>
          <a:custGeom>
            <a:avLst/>
            <a:gdLst/>
            <a:ahLst/>
            <a:cxnLst/>
            <a:rect l="l" t="t" r="r" b="b"/>
            <a:pathLst>
              <a:path w="9032888" h="7971524">
                <a:moveTo>
                  <a:pt x="0" y="0"/>
                </a:moveTo>
                <a:lnTo>
                  <a:pt x="9032888" y="0"/>
                </a:lnTo>
                <a:lnTo>
                  <a:pt x="9032888" y="7971523"/>
                </a:lnTo>
                <a:lnTo>
                  <a:pt x="0" y="7971523"/>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6" name="Freeform 6"/>
          <p:cNvSpPr/>
          <p:nvPr/>
        </p:nvSpPr>
        <p:spPr>
          <a:xfrm>
            <a:off x="235590" y="3129763"/>
            <a:ext cx="3318416" cy="3318416"/>
          </a:xfrm>
          <a:custGeom>
            <a:avLst/>
            <a:gdLst/>
            <a:ahLst/>
            <a:cxnLst/>
            <a:rect l="l" t="t" r="r" b="b"/>
            <a:pathLst>
              <a:path w="3318416" h="3318416">
                <a:moveTo>
                  <a:pt x="0" y="0"/>
                </a:moveTo>
                <a:lnTo>
                  <a:pt x="3318417" y="0"/>
                </a:lnTo>
                <a:lnTo>
                  <a:pt x="3318417" y="3318416"/>
                </a:lnTo>
                <a:lnTo>
                  <a:pt x="0" y="331841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7" name="TextBox 7"/>
          <p:cNvSpPr txBox="1"/>
          <p:nvPr/>
        </p:nvSpPr>
        <p:spPr>
          <a:xfrm>
            <a:off x="8889392" y="2600984"/>
            <a:ext cx="9144000" cy="2297442"/>
          </a:xfrm>
          <a:prstGeom prst="rect">
            <a:avLst/>
          </a:prstGeom>
        </p:spPr>
        <p:txBody>
          <a:bodyPr lIns="0" tIns="0" rIns="0" bIns="0" rtlCol="0" anchor="t">
            <a:spAutoFit/>
          </a:bodyPr>
          <a:lstStyle/>
          <a:p>
            <a:pPr marL="0" lvl="0" indent="0" algn="l">
              <a:lnSpc>
                <a:spcPts val="5941"/>
              </a:lnSpc>
            </a:pPr>
            <a:r>
              <a:rPr lang="en-US" sz="5400" b="1" dirty="0" err="1">
                <a:solidFill>
                  <a:srgbClr val="242424"/>
                </a:solidFill>
                <a:latin typeface="Ubuntu Bold"/>
                <a:ea typeface="Ubuntu Bold"/>
                <a:cs typeface="Ubuntu Bold"/>
                <a:sym typeface="Ubuntu Bold"/>
              </a:rPr>
              <a:t>Persamaan</a:t>
            </a:r>
            <a:r>
              <a:rPr lang="en-US" sz="5400" b="1" dirty="0">
                <a:solidFill>
                  <a:srgbClr val="242424"/>
                </a:solidFill>
                <a:latin typeface="Ubuntu Bold"/>
                <a:ea typeface="Ubuntu Bold"/>
                <a:cs typeface="Ubuntu Bold"/>
                <a:sym typeface="Ubuntu Bold"/>
              </a:rPr>
              <a:t> Linier dan Non-linier </a:t>
            </a:r>
            <a:r>
              <a:rPr lang="en-US" sz="5400" b="1" dirty="0" err="1">
                <a:solidFill>
                  <a:srgbClr val="242424"/>
                </a:solidFill>
                <a:latin typeface="Ubuntu Bold"/>
                <a:ea typeface="Ubuntu Bold"/>
                <a:cs typeface="Ubuntu Bold"/>
                <a:sym typeface="Ubuntu Bold"/>
              </a:rPr>
              <a:t>dengan</a:t>
            </a:r>
            <a:r>
              <a:rPr lang="en-US" sz="5400" b="1" dirty="0">
                <a:solidFill>
                  <a:srgbClr val="242424"/>
                </a:solidFill>
                <a:latin typeface="Ubuntu Bold"/>
                <a:ea typeface="Ubuntu Bold"/>
                <a:cs typeface="Ubuntu Bold"/>
                <a:sym typeface="Ubuntu Bold"/>
              </a:rPr>
              <a:t> Metode Tabel dan Metode </a:t>
            </a:r>
            <a:r>
              <a:rPr lang="en-US" sz="5400" b="1" dirty="0" err="1">
                <a:solidFill>
                  <a:srgbClr val="242424"/>
                </a:solidFill>
                <a:latin typeface="Ubuntu Bold"/>
                <a:ea typeface="Ubuntu Bold"/>
                <a:cs typeface="Ubuntu Bold"/>
                <a:sym typeface="Ubuntu Bold"/>
              </a:rPr>
              <a:t>Biseksi</a:t>
            </a:r>
            <a:endParaRPr lang="en-US" sz="5400" b="1" dirty="0">
              <a:solidFill>
                <a:srgbClr val="242424"/>
              </a:solidFill>
              <a:latin typeface="Ubuntu Bold"/>
              <a:ea typeface="Ubuntu Bold"/>
              <a:cs typeface="Ubuntu Bold"/>
              <a:sym typeface="Ubuntu Bold"/>
            </a:endParaRPr>
          </a:p>
        </p:txBody>
      </p:sp>
      <p:sp>
        <p:nvSpPr>
          <p:cNvPr id="12" name="Freeform 12"/>
          <p:cNvSpPr/>
          <p:nvPr/>
        </p:nvSpPr>
        <p:spPr>
          <a:xfrm>
            <a:off x="4178850" y="4425296"/>
            <a:ext cx="1602683" cy="1602683"/>
          </a:xfrm>
          <a:custGeom>
            <a:avLst/>
            <a:gdLst/>
            <a:ahLst/>
            <a:cxnLst/>
            <a:rect l="l" t="t" r="r" b="b"/>
            <a:pathLst>
              <a:path w="1602683" h="1602683">
                <a:moveTo>
                  <a:pt x="0" y="0"/>
                </a:moveTo>
                <a:lnTo>
                  <a:pt x="1602683" y="0"/>
                </a:lnTo>
                <a:lnTo>
                  <a:pt x="1602683" y="1602683"/>
                </a:lnTo>
                <a:lnTo>
                  <a:pt x="0" y="1602683"/>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13" name="Freeform 13"/>
          <p:cNvSpPr/>
          <p:nvPr/>
        </p:nvSpPr>
        <p:spPr>
          <a:xfrm>
            <a:off x="4178850" y="4240775"/>
            <a:ext cx="1602683" cy="1602683"/>
          </a:xfrm>
          <a:custGeom>
            <a:avLst/>
            <a:gdLst/>
            <a:ahLst/>
            <a:cxnLst/>
            <a:rect l="l" t="t" r="r" b="b"/>
            <a:pathLst>
              <a:path w="1602683" h="1602683">
                <a:moveTo>
                  <a:pt x="0" y="0"/>
                </a:moveTo>
                <a:lnTo>
                  <a:pt x="1602683" y="0"/>
                </a:lnTo>
                <a:lnTo>
                  <a:pt x="1602683" y="1602683"/>
                </a:lnTo>
                <a:lnTo>
                  <a:pt x="0" y="1602683"/>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14" name="Freeform 14"/>
          <p:cNvSpPr/>
          <p:nvPr/>
        </p:nvSpPr>
        <p:spPr>
          <a:xfrm>
            <a:off x="4178850" y="3973311"/>
            <a:ext cx="1602683" cy="1602683"/>
          </a:xfrm>
          <a:custGeom>
            <a:avLst/>
            <a:gdLst/>
            <a:ahLst/>
            <a:cxnLst/>
            <a:rect l="l" t="t" r="r" b="b"/>
            <a:pathLst>
              <a:path w="1602683" h="1602683">
                <a:moveTo>
                  <a:pt x="0" y="0"/>
                </a:moveTo>
                <a:lnTo>
                  <a:pt x="1602683" y="0"/>
                </a:lnTo>
                <a:lnTo>
                  <a:pt x="1602683" y="1602683"/>
                </a:lnTo>
                <a:lnTo>
                  <a:pt x="0" y="1602683"/>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15" name="Freeform 15"/>
          <p:cNvSpPr/>
          <p:nvPr/>
        </p:nvSpPr>
        <p:spPr>
          <a:xfrm>
            <a:off x="1448374" y="790853"/>
            <a:ext cx="446425" cy="707590"/>
          </a:xfrm>
          <a:custGeom>
            <a:avLst/>
            <a:gdLst/>
            <a:ahLst/>
            <a:cxnLst/>
            <a:rect l="l" t="t" r="r" b="b"/>
            <a:pathLst>
              <a:path w="446425" h="707590">
                <a:moveTo>
                  <a:pt x="0" y="0"/>
                </a:moveTo>
                <a:lnTo>
                  <a:pt x="446425" y="0"/>
                </a:lnTo>
                <a:lnTo>
                  <a:pt x="446425" y="707590"/>
                </a:lnTo>
                <a:lnTo>
                  <a:pt x="0" y="70759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16" name="AutoShape 16"/>
          <p:cNvSpPr/>
          <p:nvPr/>
        </p:nvSpPr>
        <p:spPr>
          <a:xfrm>
            <a:off x="-1429255" y="1565795"/>
            <a:ext cx="4590707" cy="4590707"/>
          </a:xfrm>
          <a:prstGeom prst="line">
            <a:avLst/>
          </a:prstGeom>
          <a:ln w="190500" cap="flat">
            <a:solidFill>
              <a:srgbClr val="242424"/>
            </a:solidFill>
            <a:prstDash val="solid"/>
            <a:headEnd type="arrow" w="med" len="sm"/>
            <a:tailEnd type="arrow" w="med" len="sm"/>
          </a:ln>
        </p:spPr>
      </p:sp>
      <p:grpSp>
        <p:nvGrpSpPr>
          <p:cNvPr id="17" name="Group 17"/>
          <p:cNvGrpSpPr/>
          <p:nvPr/>
        </p:nvGrpSpPr>
        <p:grpSpPr>
          <a:xfrm rot="-500495">
            <a:off x="5503718" y="9295665"/>
            <a:ext cx="555630" cy="555630"/>
            <a:chOff x="0" y="0"/>
            <a:chExt cx="812800" cy="812800"/>
          </a:xfrm>
        </p:grpSpPr>
        <p:sp>
          <p:nvSpPr>
            <p:cNvPr id="18" name="Freeform 18"/>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3EDB86"/>
            </a:solidFill>
            <a:ln w="28575" cap="sq">
              <a:solidFill>
                <a:srgbClr val="242424"/>
              </a:solidFill>
              <a:prstDash val="solid"/>
              <a:miter/>
            </a:ln>
          </p:spPr>
        </p:sp>
        <p:sp>
          <p:nvSpPr>
            <p:cNvPr id="19" name="TextBox 19"/>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20" name="Freeform 20"/>
          <p:cNvSpPr/>
          <p:nvPr/>
        </p:nvSpPr>
        <p:spPr>
          <a:xfrm>
            <a:off x="6096713" y="8617271"/>
            <a:ext cx="660854" cy="641029"/>
          </a:xfrm>
          <a:custGeom>
            <a:avLst/>
            <a:gdLst/>
            <a:ahLst/>
            <a:cxnLst/>
            <a:rect l="l" t="t" r="r" b="b"/>
            <a:pathLst>
              <a:path w="660854" h="641029">
                <a:moveTo>
                  <a:pt x="0" y="0"/>
                </a:moveTo>
                <a:lnTo>
                  <a:pt x="660854" y="0"/>
                </a:lnTo>
                <a:lnTo>
                  <a:pt x="660854" y="641029"/>
                </a:lnTo>
                <a:lnTo>
                  <a:pt x="0" y="641029"/>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pic>
        <p:nvPicPr>
          <p:cNvPr id="9" name="Picture 8">
            <a:extLst>
              <a:ext uri="{FF2B5EF4-FFF2-40B4-BE49-F238E27FC236}">
                <a16:creationId xmlns:a16="http://schemas.microsoft.com/office/drawing/2014/main" id="{64258E16-B173-294E-2FA7-DB31625975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54097" y="305696"/>
            <a:ext cx="5779295" cy="1290522"/>
          </a:xfrm>
          <a:prstGeom prst="rect">
            <a:avLst/>
          </a:prstGeom>
        </p:spPr>
      </p:pic>
      <p:pic>
        <p:nvPicPr>
          <p:cNvPr id="8" name="Picture 7" descr="Fundamentals of Linear Regression - Mihail Eric">
            <a:extLst>
              <a:ext uri="{FF2B5EF4-FFF2-40B4-BE49-F238E27FC236}">
                <a16:creationId xmlns:a16="http://schemas.microsoft.com/office/drawing/2014/main" id="{DBA77540-3852-3DD2-4934-8417FD79B35C}"/>
              </a:ext>
            </a:extLst>
          </p:cNvPr>
          <p:cNvPicPr>
            <a:picLocks noChangeAspect="1"/>
          </p:cNvPicPr>
          <p:nvPr/>
        </p:nvPicPr>
        <p:blipFill>
          <a:blip r:embed="rId10"/>
          <a:stretch>
            <a:fillRect/>
          </a:stretch>
        </p:blipFill>
        <p:spPr>
          <a:xfrm>
            <a:off x="13106400" y="7087790"/>
            <a:ext cx="4391025" cy="28098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2"/>
          <p:cNvSpPr/>
          <p:nvPr/>
        </p:nvSpPr>
        <p:spPr>
          <a:xfrm flipH="1">
            <a:off x="14474660" y="6584593"/>
            <a:ext cx="3813340" cy="3702407"/>
          </a:xfrm>
          <a:custGeom>
            <a:avLst/>
            <a:gdLst/>
            <a:ahLst/>
            <a:cxnLst/>
            <a:rect l="l" t="t" r="r" b="b"/>
            <a:pathLst>
              <a:path w="3813340" h="3702407">
                <a:moveTo>
                  <a:pt x="3813340" y="0"/>
                </a:moveTo>
                <a:lnTo>
                  <a:pt x="0" y="0"/>
                </a:lnTo>
                <a:lnTo>
                  <a:pt x="0" y="3702407"/>
                </a:lnTo>
                <a:lnTo>
                  <a:pt x="3813340" y="3702407"/>
                </a:lnTo>
                <a:lnTo>
                  <a:pt x="381334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grpSp>
        <p:nvGrpSpPr>
          <p:cNvPr id="3" name="Group 3"/>
          <p:cNvGrpSpPr>
            <a:grpSpLocks noChangeAspect="1"/>
          </p:cNvGrpSpPr>
          <p:nvPr/>
        </p:nvGrpSpPr>
        <p:grpSpPr>
          <a:xfrm>
            <a:off x="9270504" y="719211"/>
            <a:ext cx="8362574" cy="8362574"/>
            <a:chOff x="0" y="0"/>
            <a:chExt cx="6350000" cy="6350000"/>
          </a:xfrm>
        </p:grpSpPr>
        <p:sp>
          <p:nvSpPr>
            <p:cNvPr id="4" name="Freeform 4"/>
            <p:cNvSpPr/>
            <p:nvPr/>
          </p:nvSpPr>
          <p:spPr>
            <a:xfrm>
              <a:off x="-14231" y="-32"/>
              <a:ext cx="6378462" cy="6350064"/>
            </a:xfrm>
            <a:custGeom>
              <a:avLst/>
              <a:gdLst/>
              <a:ahLst/>
              <a:cxnLst/>
              <a:rect l="l" t="t" r="r" b="b"/>
              <a:pathLst>
                <a:path w="6378462" h="6350064">
                  <a:moveTo>
                    <a:pt x="3189231" y="32"/>
                  </a:moveTo>
                  <a:lnTo>
                    <a:pt x="3189231" y="32"/>
                  </a:lnTo>
                  <a:cubicBezTo>
                    <a:pt x="2051530" y="-5056"/>
                    <a:pt x="998068" y="598980"/>
                    <a:pt x="427743" y="1583419"/>
                  </a:cubicBezTo>
                  <a:cubicBezTo>
                    <a:pt x="-142581" y="2567857"/>
                    <a:pt x="-142581" y="3782207"/>
                    <a:pt x="427743" y="4766645"/>
                  </a:cubicBezTo>
                  <a:cubicBezTo>
                    <a:pt x="998068" y="5751084"/>
                    <a:pt x="2051530" y="6355120"/>
                    <a:pt x="3189231" y="6350032"/>
                  </a:cubicBezTo>
                  <a:cubicBezTo>
                    <a:pt x="4326932" y="6355120"/>
                    <a:pt x="5380395" y="5751084"/>
                    <a:pt x="5950719" y="4766645"/>
                  </a:cubicBezTo>
                  <a:cubicBezTo>
                    <a:pt x="6521043" y="3782207"/>
                    <a:pt x="6521043" y="2567857"/>
                    <a:pt x="5950719" y="1583419"/>
                  </a:cubicBezTo>
                  <a:cubicBezTo>
                    <a:pt x="5380395" y="598980"/>
                    <a:pt x="4326932" y="-5056"/>
                    <a:pt x="3189231" y="32"/>
                  </a:cubicBezTo>
                  <a:close/>
                </a:path>
              </a:pathLst>
            </a:custGeom>
            <a:solidFill>
              <a:srgbClr val="3EDB86"/>
            </a:solidFill>
          </p:spPr>
        </p:sp>
        <p:sp>
          <p:nvSpPr>
            <p:cNvPr id="5" name="Freeform 5"/>
            <p:cNvSpPr/>
            <p:nvPr/>
          </p:nvSpPr>
          <p:spPr>
            <a:xfrm>
              <a:off x="408023" y="420342"/>
              <a:ext cx="5533953" cy="5509315"/>
            </a:xfrm>
            <a:custGeom>
              <a:avLst/>
              <a:gdLst/>
              <a:ahLst/>
              <a:cxnLst/>
              <a:rect l="l" t="t" r="r" b="b"/>
              <a:pathLst>
                <a:path w="5533953" h="5509315">
                  <a:moveTo>
                    <a:pt x="2766977" y="28"/>
                  </a:moveTo>
                  <a:cubicBezTo>
                    <a:pt x="1779908" y="-4386"/>
                    <a:pt x="865924" y="519676"/>
                    <a:pt x="371110" y="1373774"/>
                  </a:cubicBezTo>
                  <a:cubicBezTo>
                    <a:pt x="-123703" y="2227873"/>
                    <a:pt x="-123703" y="3281443"/>
                    <a:pt x="371110" y="4135542"/>
                  </a:cubicBezTo>
                  <a:cubicBezTo>
                    <a:pt x="865924" y="4989640"/>
                    <a:pt x="1779908" y="5513702"/>
                    <a:pt x="2766977" y="5509288"/>
                  </a:cubicBezTo>
                  <a:cubicBezTo>
                    <a:pt x="3754046" y="5513702"/>
                    <a:pt x="4668030" y="4989640"/>
                    <a:pt x="5162844" y="4135542"/>
                  </a:cubicBezTo>
                  <a:cubicBezTo>
                    <a:pt x="5657657" y="3281443"/>
                    <a:pt x="5657657" y="2227873"/>
                    <a:pt x="5162844" y="1373775"/>
                  </a:cubicBezTo>
                  <a:cubicBezTo>
                    <a:pt x="4668030" y="519676"/>
                    <a:pt x="3754046" y="-4386"/>
                    <a:pt x="2766977" y="28"/>
                  </a:cubicBezTo>
                  <a:close/>
                </a:path>
              </a:pathLst>
            </a:custGeom>
            <a:blipFill>
              <a:blip r:embed="rId3"/>
              <a:stretch>
                <a:fillRect l="-15390" r="-15390"/>
              </a:stretch>
            </a:blipFill>
          </p:spPr>
        </p:sp>
      </p:grpSp>
      <p:sp>
        <p:nvSpPr>
          <p:cNvPr id="6" name="Freeform 6"/>
          <p:cNvSpPr/>
          <p:nvPr/>
        </p:nvSpPr>
        <p:spPr>
          <a:xfrm>
            <a:off x="604231" y="1238475"/>
            <a:ext cx="492272" cy="780259"/>
          </a:xfrm>
          <a:custGeom>
            <a:avLst/>
            <a:gdLst/>
            <a:ahLst/>
            <a:cxnLst/>
            <a:rect l="l" t="t" r="r" b="b"/>
            <a:pathLst>
              <a:path w="492272" h="780259">
                <a:moveTo>
                  <a:pt x="0" y="0"/>
                </a:moveTo>
                <a:lnTo>
                  <a:pt x="492272" y="0"/>
                </a:lnTo>
                <a:lnTo>
                  <a:pt x="492272" y="780259"/>
                </a:lnTo>
                <a:lnTo>
                  <a:pt x="0" y="78025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7" name="Freeform 7"/>
          <p:cNvSpPr/>
          <p:nvPr/>
        </p:nvSpPr>
        <p:spPr>
          <a:xfrm>
            <a:off x="753512" y="1115907"/>
            <a:ext cx="492272" cy="780259"/>
          </a:xfrm>
          <a:custGeom>
            <a:avLst/>
            <a:gdLst/>
            <a:ahLst/>
            <a:cxnLst/>
            <a:rect l="l" t="t" r="r" b="b"/>
            <a:pathLst>
              <a:path w="492272" h="780259">
                <a:moveTo>
                  <a:pt x="0" y="0"/>
                </a:moveTo>
                <a:lnTo>
                  <a:pt x="492273" y="0"/>
                </a:lnTo>
                <a:lnTo>
                  <a:pt x="492273" y="780259"/>
                </a:lnTo>
                <a:lnTo>
                  <a:pt x="0" y="780259"/>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8" name="Freeform 8"/>
          <p:cNvSpPr/>
          <p:nvPr/>
        </p:nvSpPr>
        <p:spPr>
          <a:xfrm>
            <a:off x="970656" y="907176"/>
            <a:ext cx="550257" cy="872166"/>
          </a:xfrm>
          <a:custGeom>
            <a:avLst/>
            <a:gdLst/>
            <a:ahLst/>
            <a:cxnLst/>
            <a:rect l="l" t="t" r="r" b="b"/>
            <a:pathLst>
              <a:path w="550257" h="872166">
                <a:moveTo>
                  <a:pt x="0" y="0"/>
                </a:moveTo>
                <a:lnTo>
                  <a:pt x="550257" y="0"/>
                </a:lnTo>
                <a:lnTo>
                  <a:pt x="550257" y="872165"/>
                </a:lnTo>
                <a:lnTo>
                  <a:pt x="0" y="872165"/>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9" name="Freeform 9"/>
          <p:cNvSpPr/>
          <p:nvPr/>
        </p:nvSpPr>
        <p:spPr>
          <a:xfrm>
            <a:off x="7466778" y="43014"/>
            <a:ext cx="2388718" cy="2926046"/>
          </a:xfrm>
          <a:custGeom>
            <a:avLst/>
            <a:gdLst/>
            <a:ahLst/>
            <a:cxnLst/>
            <a:rect l="l" t="t" r="r" b="b"/>
            <a:pathLst>
              <a:path w="2388718" h="2926046">
                <a:moveTo>
                  <a:pt x="0" y="0"/>
                </a:moveTo>
                <a:lnTo>
                  <a:pt x="2388717" y="0"/>
                </a:lnTo>
                <a:lnTo>
                  <a:pt x="2388717" y="2926046"/>
                </a:lnTo>
                <a:lnTo>
                  <a:pt x="0" y="2926046"/>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10" name="Freeform 10"/>
          <p:cNvSpPr/>
          <p:nvPr/>
        </p:nvSpPr>
        <p:spPr>
          <a:xfrm rot="-841222">
            <a:off x="1000834" y="7853324"/>
            <a:ext cx="1743352" cy="2256103"/>
          </a:xfrm>
          <a:custGeom>
            <a:avLst/>
            <a:gdLst/>
            <a:ahLst/>
            <a:cxnLst/>
            <a:rect l="l" t="t" r="r" b="b"/>
            <a:pathLst>
              <a:path w="1743352" h="2256103">
                <a:moveTo>
                  <a:pt x="0" y="0"/>
                </a:moveTo>
                <a:lnTo>
                  <a:pt x="1743352" y="0"/>
                </a:lnTo>
                <a:lnTo>
                  <a:pt x="1743352" y="2256103"/>
                </a:lnTo>
                <a:lnTo>
                  <a:pt x="0" y="2256103"/>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grpSp>
        <p:nvGrpSpPr>
          <p:cNvPr id="11" name="Group 11"/>
          <p:cNvGrpSpPr/>
          <p:nvPr/>
        </p:nvGrpSpPr>
        <p:grpSpPr>
          <a:xfrm>
            <a:off x="16886819" y="95164"/>
            <a:ext cx="1248095" cy="124809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13" name="TextBox 13"/>
            <p:cNvSpPr txBox="1"/>
            <p:nvPr/>
          </p:nvSpPr>
          <p:spPr>
            <a:xfrm>
              <a:off x="127000" y="98425"/>
              <a:ext cx="558800" cy="587375"/>
            </a:xfrm>
            <a:prstGeom prst="rect">
              <a:avLst/>
            </a:prstGeom>
          </p:spPr>
          <p:txBody>
            <a:bodyPr lIns="49203" tIns="49203" rIns="49203" bIns="49203" rtlCol="0" anchor="ctr"/>
            <a:lstStyle/>
            <a:p>
              <a:pPr marL="0" lvl="0" indent="0" algn="ctr">
                <a:lnSpc>
                  <a:spcPts val="3040"/>
                </a:lnSpc>
                <a:spcBef>
                  <a:spcPct val="0"/>
                </a:spcBef>
              </a:pPr>
              <a:endParaRPr/>
            </a:p>
          </p:txBody>
        </p:sp>
      </p:grpSp>
      <p:sp>
        <p:nvSpPr>
          <p:cNvPr id="14" name="TextBox 14"/>
          <p:cNvSpPr txBox="1"/>
          <p:nvPr/>
        </p:nvSpPr>
        <p:spPr>
          <a:xfrm>
            <a:off x="1028700" y="3543300"/>
            <a:ext cx="7632436" cy="3162300"/>
          </a:xfrm>
          <a:prstGeom prst="rect">
            <a:avLst/>
          </a:prstGeom>
        </p:spPr>
        <p:txBody>
          <a:bodyPr lIns="0" tIns="0" rIns="0" bIns="0" rtlCol="0" anchor="t">
            <a:spAutoFit/>
          </a:bodyPr>
          <a:lstStyle/>
          <a:p>
            <a:pPr marL="0" lvl="0" indent="0" algn="ctr">
              <a:lnSpc>
                <a:spcPts val="12359"/>
              </a:lnSpc>
              <a:spcBef>
                <a:spcPct val="0"/>
              </a:spcBef>
            </a:pPr>
            <a:r>
              <a:rPr lang="en-US" sz="10299" b="1">
                <a:solidFill>
                  <a:srgbClr val="242424"/>
                </a:solidFill>
                <a:latin typeface="Ubuntu Bold"/>
                <a:ea typeface="Ubuntu Bold"/>
                <a:cs typeface="Ubuntu Bold"/>
                <a:sym typeface="Ubuntu Bold"/>
              </a:rPr>
              <a:t>Metode Tabel</a:t>
            </a:r>
          </a:p>
        </p:txBody>
      </p:sp>
    </p:spTree>
  </p:cSld>
  <p:clrMapOvr>
    <a:masterClrMapping/>
  </p:clrMapOvr>
  <p:transition spd="med">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438097" y="4163095"/>
            <a:ext cx="4170367" cy="4170367"/>
            <a:chOff x="0" y="0"/>
            <a:chExt cx="812800" cy="812800"/>
          </a:xfrm>
        </p:grpSpPr>
        <p:sp>
          <p:nvSpPr>
            <p:cNvPr id="3" name="Freeform 3"/>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6458DD"/>
            </a:solidFill>
            <a:ln w="28575" cap="sq">
              <a:solidFill>
                <a:srgbClr val="242424"/>
              </a:solidFill>
              <a:prstDash val="solid"/>
              <a:miter/>
            </a:ln>
          </p:spPr>
        </p:sp>
        <p:sp>
          <p:nvSpPr>
            <p:cNvPr id="4" name="TextBox 4"/>
            <p:cNvSpPr txBox="1"/>
            <p:nvPr/>
          </p:nvSpPr>
          <p:spPr>
            <a:xfrm>
              <a:off x="63500" y="34925"/>
              <a:ext cx="685800" cy="714375"/>
            </a:xfrm>
            <a:prstGeom prst="rect">
              <a:avLst/>
            </a:prstGeom>
          </p:spPr>
          <p:txBody>
            <a:bodyPr lIns="24522" tIns="24522" rIns="24522" bIns="24522" rtlCol="0" anchor="ctr"/>
            <a:lstStyle/>
            <a:p>
              <a:pPr marL="0" lvl="0" indent="0" algn="ctr">
                <a:lnSpc>
                  <a:spcPts val="2600"/>
                </a:lnSpc>
                <a:spcBef>
                  <a:spcPct val="0"/>
                </a:spcBef>
              </a:pPr>
              <a:endParaRPr/>
            </a:p>
          </p:txBody>
        </p:sp>
      </p:grpSp>
      <p:sp>
        <p:nvSpPr>
          <p:cNvPr id="5" name="Freeform 5"/>
          <p:cNvSpPr/>
          <p:nvPr/>
        </p:nvSpPr>
        <p:spPr>
          <a:xfrm>
            <a:off x="13925499" y="5263909"/>
            <a:ext cx="1195562" cy="1968740"/>
          </a:xfrm>
          <a:custGeom>
            <a:avLst/>
            <a:gdLst/>
            <a:ahLst/>
            <a:cxnLst/>
            <a:rect l="l" t="t" r="r" b="b"/>
            <a:pathLst>
              <a:path w="1195562" h="1968740">
                <a:moveTo>
                  <a:pt x="0" y="0"/>
                </a:moveTo>
                <a:lnTo>
                  <a:pt x="1195562" y="0"/>
                </a:lnTo>
                <a:lnTo>
                  <a:pt x="1195562" y="1968740"/>
                </a:lnTo>
                <a:lnTo>
                  <a:pt x="0" y="1968740"/>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grpSp>
        <p:nvGrpSpPr>
          <p:cNvPr id="6" name="Group 6"/>
          <p:cNvGrpSpPr/>
          <p:nvPr/>
        </p:nvGrpSpPr>
        <p:grpSpPr>
          <a:xfrm>
            <a:off x="1431760" y="4254153"/>
            <a:ext cx="8970636" cy="4830045"/>
            <a:chOff x="0" y="0"/>
            <a:chExt cx="2362637" cy="1272111"/>
          </a:xfrm>
        </p:grpSpPr>
        <p:sp>
          <p:nvSpPr>
            <p:cNvPr id="7" name="Freeform 7"/>
            <p:cNvSpPr/>
            <p:nvPr/>
          </p:nvSpPr>
          <p:spPr>
            <a:xfrm>
              <a:off x="0" y="0"/>
              <a:ext cx="2362637" cy="1272111"/>
            </a:xfrm>
            <a:custGeom>
              <a:avLst/>
              <a:gdLst/>
              <a:ahLst/>
              <a:cxnLst/>
              <a:rect l="l" t="t" r="r" b="b"/>
              <a:pathLst>
                <a:path w="2362637" h="1272111">
                  <a:moveTo>
                    <a:pt x="44014" y="0"/>
                  </a:moveTo>
                  <a:lnTo>
                    <a:pt x="2318622" y="0"/>
                  </a:lnTo>
                  <a:cubicBezTo>
                    <a:pt x="2342931" y="0"/>
                    <a:pt x="2362637" y="19706"/>
                    <a:pt x="2362637" y="44014"/>
                  </a:cubicBezTo>
                  <a:lnTo>
                    <a:pt x="2362637" y="1228096"/>
                  </a:lnTo>
                  <a:cubicBezTo>
                    <a:pt x="2362637" y="1252405"/>
                    <a:pt x="2342931" y="1272111"/>
                    <a:pt x="2318622" y="1272111"/>
                  </a:cubicBezTo>
                  <a:lnTo>
                    <a:pt x="44014" y="1272111"/>
                  </a:lnTo>
                  <a:cubicBezTo>
                    <a:pt x="19706" y="1272111"/>
                    <a:pt x="0" y="1252405"/>
                    <a:pt x="0" y="1228096"/>
                  </a:cubicBezTo>
                  <a:lnTo>
                    <a:pt x="0" y="44014"/>
                  </a:lnTo>
                  <a:cubicBezTo>
                    <a:pt x="0" y="19706"/>
                    <a:pt x="19706" y="0"/>
                    <a:pt x="44014" y="0"/>
                  </a:cubicBezTo>
                  <a:close/>
                </a:path>
              </a:pathLst>
            </a:custGeom>
            <a:solidFill>
              <a:srgbClr val="7EC1E0"/>
            </a:solidFill>
          </p:spPr>
        </p:sp>
        <p:sp>
          <p:nvSpPr>
            <p:cNvPr id="8" name="TextBox 8"/>
            <p:cNvSpPr txBox="1"/>
            <p:nvPr/>
          </p:nvSpPr>
          <p:spPr>
            <a:xfrm>
              <a:off x="0" y="-28575"/>
              <a:ext cx="2362637" cy="1300686"/>
            </a:xfrm>
            <a:prstGeom prst="rect">
              <a:avLst/>
            </a:prstGeom>
          </p:spPr>
          <p:txBody>
            <a:bodyPr lIns="50800" tIns="50800" rIns="50800" bIns="50800" rtlCol="0" anchor="ctr"/>
            <a:lstStyle/>
            <a:p>
              <a:pPr algn="ctr">
                <a:lnSpc>
                  <a:spcPts val="2600"/>
                </a:lnSpc>
              </a:pPr>
              <a:endParaRPr/>
            </a:p>
          </p:txBody>
        </p:sp>
      </p:grpSp>
      <p:sp>
        <p:nvSpPr>
          <p:cNvPr id="9" name="TextBox 9"/>
          <p:cNvSpPr txBox="1"/>
          <p:nvPr/>
        </p:nvSpPr>
        <p:spPr>
          <a:xfrm>
            <a:off x="9417505" y="1009650"/>
            <a:ext cx="7470057" cy="2133600"/>
          </a:xfrm>
          <a:prstGeom prst="rect">
            <a:avLst/>
          </a:prstGeom>
        </p:spPr>
        <p:txBody>
          <a:bodyPr lIns="0" tIns="0" rIns="0" bIns="0" rtlCol="0" anchor="t">
            <a:spAutoFit/>
          </a:bodyPr>
          <a:lstStyle/>
          <a:p>
            <a:pPr marL="0" lvl="0" indent="0" algn="r">
              <a:lnSpc>
                <a:spcPts val="8399"/>
              </a:lnSpc>
              <a:spcBef>
                <a:spcPct val="0"/>
              </a:spcBef>
            </a:pPr>
            <a:r>
              <a:rPr lang="en-US" sz="6999" b="1">
                <a:solidFill>
                  <a:srgbClr val="242424"/>
                </a:solidFill>
                <a:latin typeface="Ubuntu Bold"/>
                <a:ea typeface="Ubuntu Bold"/>
                <a:cs typeface="Ubuntu Bold"/>
                <a:sym typeface="Ubuntu Bold"/>
              </a:rPr>
              <a:t>Apa itu metode tabel?</a:t>
            </a:r>
          </a:p>
        </p:txBody>
      </p:sp>
      <p:sp>
        <p:nvSpPr>
          <p:cNvPr id="10" name="TextBox 10"/>
          <p:cNvSpPr txBox="1"/>
          <p:nvPr/>
        </p:nvSpPr>
        <p:spPr>
          <a:xfrm>
            <a:off x="1751330" y="4503190"/>
            <a:ext cx="8331495" cy="4274820"/>
          </a:xfrm>
          <a:prstGeom prst="rect">
            <a:avLst/>
          </a:prstGeom>
        </p:spPr>
        <p:txBody>
          <a:bodyPr lIns="0" tIns="0" rIns="0" bIns="0" rtlCol="0" anchor="t">
            <a:spAutoFit/>
          </a:bodyPr>
          <a:lstStyle/>
          <a:p>
            <a:pPr algn="l">
              <a:lnSpc>
                <a:spcPts val="3780"/>
              </a:lnSpc>
            </a:pPr>
            <a:r>
              <a:rPr lang="en-US" sz="2700" b="1">
                <a:solidFill>
                  <a:srgbClr val="242424"/>
                </a:solidFill>
                <a:latin typeface="Inter Bold"/>
                <a:ea typeface="Inter Bold"/>
                <a:cs typeface="Inter Bold"/>
                <a:sym typeface="Inter Bold"/>
              </a:rPr>
              <a:t>Metode Tabel</a:t>
            </a:r>
            <a:r>
              <a:rPr lang="en-US" sz="2700">
                <a:solidFill>
                  <a:srgbClr val="242424"/>
                </a:solidFill>
                <a:latin typeface="Inter"/>
                <a:ea typeface="Inter"/>
                <a:cs typeface="Inter"/>
                <a:sym typeface="Inter"/>
              </a:rPr>
              <a:t> merupakan salah satu metode numerik sederhana untuk mencari akar persamaan.</a:t>
            </a:r>
          </a:p>
          <a:p>
            <a:pPr algn="l">
              <a:lnSpc>
                <a:spcPts val="3780"/>
              </a:lnSpc>
            </a:pPr>
            <a:endParaRPr lang="en-US" sz="2700">
              <a:solidFill>
                <a:srgbClr val="242424"/>
              </a:solidFill>
              <a:latin typeface="Inter"/>
              <a:ea typeface="Inter"/>
              <a:cs typeface="Inter"/>
              <a:sym typeface="Inter"/>
            </a:endParaRPr>
          </a:p>
          <a:p>
            <a:pPr marL="0" lvl="1" indent="0" algn="l">
              <a:lnSpc>
                <a:spcPts val="3780"/>
              </a:lnSpc>
            </a:pPr>
            <a:r>
              <a:rPr lang="en-US" sz="2700">
                <a:solidFill>
                  <a:srgbClr val="242424"/>
                </a:solidFill>
                <a:latin typeface="Inter"/>
                <a:ea typeface="Inter"/>
                <a:cs typeface="Inter"/>
                <a:sym typeface="Inter"/>
              </a:rPr>
              <a:t>Dengan metode tabel, kita tidak langsung menghitung akar, tapi membuat tabel nilai fungsi pada interval tertentu, lalu melihat di mana tanda fungsi berubah (positif → negatif atau sebaliknya). Perubahan tanda ini menandakan adanya akar di antara kedua titik.</a:t>
            </a:r>
          </a:p>
        </p:txBody>
      </p:sp>
    </p:spTree>
  </p:cSld>
  <p:clrMapOvr>
    <a:masterClrMapping/>
  </p:clrMapOvr>
  <p:transition spd="med">
    <p:push/>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2636094" y="3207093"/>
            <a:ext cx="13518193" cy="5364351"/>
            <a:chOff x="0" y="0"/>
            <a:chExt cx="10197560" cy="4046642"/>
          </a:xfrm>
        </p:grpSpPr>
        <p:sp>
          <p:nvSpPr>
            <p:cNvPr id="3" name="Freeform 3"/>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4" name="Freeform 4"/>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B7CCF6"/>
            </a:solidFill>
          </p:spPr>
        </p:sp>
        <p:sp>
          <p:nvSpPr>
            <p:cNvPr id="5" name="Freeform 5"/>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nvGrpSpPr>
          <p:cNvPr id="6" name="Group 6"/>
          <p:cNvGrpSpPr/>
          <p:nvPr/>
        </p:nvGrpSpPr>
        <p:grpSpPr>
          <a:xfrm>
            <a:off x="2384903" y="2952151"/>
            <a:ext cx="13518193" cy="5364351"/>
            <a:chOff x="0" y="0"/>
            <a:chExt cx="10197560" cy="4046642"/>
          </a:xfrm>
        </p:grpSpPr>
        <p:sp>
          <p:nvSpPr>
            <p:cNvPr id="7" name="Freeform 7"/>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8" name="Freeform 8"/>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F5F5F5"/>
            </a:solidFill>
          </p:spPr>
        </p:sp>
        <p:sp>
          <p:nvSpPr>
            <p:cNvPr id="9" name="Freeform 9"/>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sp>
        <p:nvSpPr>
          <p:cNvPr id="10" name="TextBox 10"/>
          <p:cNvSpPr txBox="1"/>
          <p:nvPr/>
        </p:nvSpPr>
        <p:spPr>
          <a:xfrm>
            <a:off x="2794534" y="1009650"/>
            <a:ext cx="11646276" cy="1076325"/>
          </a:xfrm>
          <a:prstGeom prst="rect">
            <a:avLst/>
          </a:prstGeom>
        </p:spPr>
        <p:txBody>
          <a:bodyPr lIns="0" tIns="0" rIns="0" bIns="0" rtlCol="0" anchor="t">
            <a:spAutoFit/>
          </a:bodyPr>
          <a:lstStyle/>
          <a:p>
            <a:pPr marL="0" lvl="0" indent="0" algn="ctr">
              <a:lnSpc>
                <a:spcPts val="8399"/>
              </a:lnSpc>
              <a:spcBef>
                <a:spcPct val="0"/>
              </a:spcBef>
            </a:pPr>
            <a:r>
              <a:rPr lang="en-US" sz="6999" b="1">
                <a:solidFill>
                  <a:srgbClr val="242424"/>
                </a:solidFill>
                <a:latin typeface="Ubuntu Bold"/>
                <a:ea typeface="Ubuntu Bold"/>
                <a:cs typeface="Ubuntu Bold"/>
                <a:sym typeface="Ubuntu Bold"/>
              </a:rPr>
              <a:t>Konsep Metode Tabel</a:t>
            </a:r>
          </a:p>
        </p:txBody>
      </p:sp>
      <p:sp>
        <p:nvSpPr>
          <p:cNvPr id="11" name="TextBox 11"/>
          <p:cNvSpPr txBox="1"/>
          <p:nvPr/>
        </p:nvSpPr>
        <p:spPr>
          <a:xfrm>
            <a:off x="2384903" y="4151973"/>
            <a:ext cx="13359754" cy="2936132"/>
          </a:xfrm>
          <a:prstGeom prst="rect">
            <a:avLst/>
          </a:prstGeom>
        </p:spPr>
        <p:txBody>
          <a:bodyPr lIns="0" tIns="0" rIns="0" bIns="0" rtlCol="0" anchor="t">
            <a:spAutoFit/>
          </a:bodyPr>
          <a:lstStyle/>
          <a:p>
            <a:pPr marL="654784" lvl="1" indent="-327392" algn="just">
              <a:lnSpc>
                <a:spcPts val="3942"/>
              </a:lnSpc>
              <a:buFont typeface="Arial"/>
              <a:buChar char="•"/>
            </a:pPr>
            <a:r>
              <a:rPr lang="en-US" sz="3032" dirty="0">
                <a:solidFill>
                  <a:srgbClr val="242424"/>
                </a:solidFill>
                <a:latin typeface="Inter"/>
                <a:ea typeface="Inter"/>
                <a:cs typeface="Inter"/>
                <a:sym typeface="Inter"/>
              </a:rPr>
              <a:t>Kita </a:t>
            </a:r>
            <a:r>
              <a:rPr lang="en-US" sz="3032" dirty="0" err="1">
                <a:solidFill>
                  <a:srgbClr val="242424"/>
                </a:solidFill>
                <a:latin typeface="Inter"/>
                <a:ea typeface="Inter"/>
                <a:cs typeface="Inter"/>
                <a:sym typeface="Inter"/>
              </a:rPr>
              <a:t>ingin</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cari</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akar</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dari</a:t>
            </a:r>
            <a:r>
              <a:rPr lang="en-US" sz="3032" dirty="0">
                <a:solidFill>
                  <a:srgbClr val="242424"/>
                </a:solidFill>
                <a:latin typeface="Inter"/>
                <a:ea typeface="Inter"/>
                <a:cs typeface="Inter"/>
                <a:sym typeface="Inter"/>
              </a:rPr>
              <a:t> f(x)=0.</a:t>
            </a:r>
          </a:p>
          <a:p>
            <a:pPr marL="654784" lvl="1" indent="-327392" algn="just">
              <a:lnSpc>
                <a:spcPts val="3942"/>
              </a:lnSpc>
              <a:buFont typeface="Arial"/>
              <a:buChar char="•"/>
            </a:pPr>
            <a:r>
              <a:rPr lang="en-US" sz="3032" dirty="0">
                <a:solidFill>
                  <a:srgbClr val="242424"/>
                </a:solidFill>
                <a:latin typeface="Inter"/>
                <a:ea typeface="Inter"/>
                <a:cs typeface="Inter"/>
                <a:sym typeface="Inter"/>
              </a:rPr>
              <a:t>Kita </a:t>
            </a:r>
            <a:r>
              <a:rPr lang="en-US" sz="3032" dirty="0" err="1">
                <a:solidFill>
                  <a:srgbClr val="242424"/>
                </a:solidFill>
                <a:latin typeface="Inter"/>
                <a:ea typeface="Inter"/>
                <a:cs typeface="Inter"/>
                <a:sym typeface="Inter"/>
              </a:rPr>
              <a:t>membuat</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tabel</a:t>
            </a:r>
            <a:r>
              <a:rPr lang="en-US" sz="3032" dirty="0">
                <a:solidFill>
                  <a:srgbClr val="242424"/>
                </a:solidFill>
                <a:latin typeface="Inter"/>
                <a:ea typeface="Inter"/>
                <a:cs typeface="Inter"/>
                <a:sym typeface="Inter"/>
              </a:rPr>
              <a:t> yang </a:t>
            </a:r>
            <a:r>
              <a:rPr lang="en-US" sz="3032" dirty="0" err="1">
                <a:solidFill>
                  <a:srgbClr val="242424"/>
                </a:solidFill>
                <a:latin typeface="Inter"/>
                <a:ea typeface="Inter"/>
                <a:cs typeface="Inter"/>
                <a:sym typeface="Inter"/>
              </a:rPr>
              <a:t>berisi</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nilai-nilai</a:t>
            </a:r>
            <a:r>
              <a:rPr lang="en-US" sz="3032" dirty="0">
                <a:solidFill>
                  <a:srgbClr val="242424"/>
                </a:solidFill>
                <a:latin typeface="Inter"/>
                <a:ea typeface="Inter"/>
                <a:cs typeface="Inter"/>
                <a:sym typeface="Inter"/>
              </a:rPr>
              <a:t> </a:t>
            </a:r>
            <a:r>
              <a:rPr lang="en-US" sz="3032" b="1" dirty="0">
                <a:solidFill>
                  <a:srgbClr val="242424"/>
                </a:solidFill>
                <a:latin typeface="Inter Bold"/>
                <a:ea typeface="Inter Bold"/>
                <a:cs typeface="Inter Bold"/>
                <a:sym typeface="Inter Bold"/>
              </a:rPr>
              <a:t>x</a:t>
            </a:r>
            <a:r>
              <a:rPr lang="en-US" sz="3032" dirty="0">
                <a:solidFill>
                  <a:srgbClr val="242424"/>
                </a:solidFill>
                <a:latin typeface="Inter"/>
                <a:ea typeface="Inter"/>
                <a:cs typeface="Inter"/>
                <a:sym typeface="Inter"/>
              </a:rPr>
              <a:t> dan </a:t>
            </a:r>
            <a:r>
              <a:rPr lang="en-US" sz="3032" dirty="0" err="1">
                <a:solidFill>
                  <a:srgbClr val="242424"/>
                </a:solidFill>
                <a:latin typeface="Inter"/>
                <a:ea typeface="Inter"/>
                <a:cs typeface="Inter"/>
                <a:sym typeface="Inter"/>
              </a:rPr>
              <a:t>hasil</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fungsi</a:t>
            </a:r>
            <a:r>
              <a:rPr lang="en-US" sz="3032" b="1" dirty="0">
                <a:solidFill>
                  <a:srgbClr val="242424"/>
                </a:solidFill>
                <a:latin typeface="Inter Bold"/>
                <a:ea typeface="Inter Bold"/>
                <a:cs typeface="Inter Bold"/>
                <a:sym typeface="Inter Bold"/>
              </a:rPr>
              <a:t> f(x)</a:t>
            </a:r>
            <a:r>
              <a:rPr lang="en-US" sz="3032" dirty="0">
                <a:solidFill>
                  <a:srgbClr val="242424"/>
                </a:solidFill>
                <a:latin typeface="Inter"/>
                <a:ea typeface="Inter"/>
                <a:cs typeface="Inter"/>
                <a:sym typeface="Inter"/>
              </a:rPr>
              <a:t> pada </a:t>
            </a:r>
            <a:r>
              <a:rPr lang="en-US" sz="3032" dirty="0" err="1">
                <a:solidFill>
                  <a:srgbClr val="242424"/>
                </a:solidFill>
                <a:latin typeface="Inter"/>
                <a:ea typeface="Inter"/>
                <a:cs typeface="Inter"/>
                <a:sym typeface="Inter"/>
              </a:rPr>
              <a:t>titik-titik</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tersebut</a:t>
            </a:r>
            <a:r>
              <a:rPr lang="en-US" sz="3032" dirty="0">
                <a:solidFill>
                  <a:srgbClr val="242424"/>
                </a:solidFill>
                <a:latin typeface="Inter"/>
                <a:ea typeface="Inter"/>
                <a:cs typeface="Inter"/>
                <a:sym typeface="Inter"/>
              </a:rPr>
              <a:t>.</a:t>
            </a:r>
          </a:p>
          <a:p>
            <a:pPr marL="654784" lvl="1" indent="-327392" algn="just">
              <a:lnSpc>
                <a:spcPts val="3942"/>
              </a:lnSpc>
              <a:buFont typeface="Arial"/>
              <a:buChar char="•"/>
            </a:pPr>
            <a:r>
              <a:rPr lang="en-US" sz="3032" dirty="0">
                <a:solidFill>
                  <a:srgbClr val="242424"/>
                </a:solidFill>
                <a:latin typeface="Inter"/>
                <a:ea typeface="Inter"/>
                <a:cs typeface="Inter"/>
                <a:sym typeface="Inter"/>
              </a:rPr>
              <a:t>Dari </a:t>
            </a:r>
            <a:r>
              <a:rPr lang="en-US" sz="3032" dirty="0" err="1">
                <a:solidFill>
                  <a:srgbClr val="242424"/>
                </a:solidFill>
                <a:latin typeface="Inter"/>
                <a:ea typeface="Inter"/>
                <a:cs typeface="Inter"/>
                <a:sym typeface="Inter"/>
              </a:rPr>
              <a:t>tabel</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itu</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kita</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lihat</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pola</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perubahan</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tanda</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nilai</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fungsi</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untuk</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menemukan</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perkiraan</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letak</a:t>
            </a:r>
            <a:r>
              <a:rPr lang="en-US" sz="3032" dirty="0">
                <a:solidFill>
                  <a:srgbClr val="242424"/>
                </a:solidFill>
                <a:latin typeface="Inter"/>
                <a:ea typeface="Inter"/>
                <a:cs typeface="Inter"/>
                <a:sym typeface="Inter"/>
              </a:rPr>
              <a:t> </a:t>
            </a:r>
            <a:r>
              <a:rPr lang="en-US" sz="3032" dirty="0" err="1">
                <a:solidFill>
                  <a:srgbClr val="242424"/>
                </a:solidFill>
                <a:latin typeface="Inter"/>
                <a:ea typeface="Inter"/>
                <a:cs typeface="Inter"/>
                <a:sym typeface="Inter"/>
              </a:rPr>
              <a:t>akar</a:t>
            </a:r>
            <a:r>
              <a:rPr lang="en-US" sz="3032" dirty="0">
                <a:solidFill>
                  <a:srgbClr val="242424"/>
                </a:solidFill>
                <a:latin typeface="Inter"/>
                <a:ea typeface="Inter"/>
                <a:cs typeface="Inter"/>
                <a:sym typeface="Inter"/>
              </a:rPr>
              <a:t>.</a:t>
            </a:r>
          </a:p>
          <a:p>
            <a:pPr algn="just">
              <a:lnSpc>
                <a:spcPts val="3942"/>
              </a:lnSpc>
              <a:spcBef>
                <a:spcPct val="0"/>
              </a:spcBef>
            </a:pPr>
            <a:endParaRPr lang="en-US" sz="3032" dirty="0">
              <a:solidFill>
                <a:srgbClr val="242424"/>
              </a:solidFill>
              <a:latin typeface="Inter"/>
              <a:ea typeface="Inter"/>
              <a:cs typeface="Inter"/>
              <a:sym typeface="Inter"/>
            </a:endParaRPr>
          </a:p>
        </p:txBody>
      </p:sp>
    </p:spTree>
  </p:cSld>
  <p:clrMapOvr>
    <a:masterClrMapping/>
  </p:clrMapOvr>
  <p:transition spd="med">
    <p:pu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2431097297"/>
              </p:ext>
            </p:extLst>
          </p:nvPr>
        </p:nvGraphicFramePr>
        <p:xfrm>
          <a:off x="3638145" y="2951895"/>
          <a:ext cx="11011710" cy="6218886"/>
        </p:xfrm>
        <a:graphic>
          <a:graphicData uri="http://schemas.openxmlformats.org/drawingml/2006/table">
            <a:tbl>
              <a:tblPr/>
              <a:tblGrid>
                <a:gridCol w="3670570">
                  <a:extLst>
                    <a:ext uri="{9D8B030D-6E8A-4147-A177-3AD203B41FA5}">
                      <a16:colId xmlns:a16="http://schemas.microsoft.com/office/drawing/2014/main" val="20000"/>
                    </a:ext>
                  </a:extLst>
                </a:gridCol>
                <a:gridCol w="3670570">
                  <a:extLst>
                    <a:ext uri="{9D8B030D-6E8A-4147-A177-3AD203B41FA5}">
                      <a16:colId xmlns:a16="http://schemas.microsoft.com/office/drawing/2014/main" val="20001"/>
                    </a:ext>
                  </a:extLst>
                </a:gridCol>
                <a:gridCol w="3670570">
                  <a:extLst>
                    <a:ext uri="{9D8B030D-6E8A-4147-A177-3AD203B41FA5}">
                      <a16:colId xmlns:a16="http://schemas.microsoft.com/office/drawing/2014/main" val="20002"/>
                    </a:ext>
                  </a:extLst>
                </a:gridCol>
              </a:tblGrid>
              <a:tr h="1552562">
                <a:tc>
                  <a:txBody>
                    <a:bodyPr/>
                    <a:lstStyle/>
                    <a:p>
                      <a:pPr algn="ctr">
                        <a:lnSpc>
                          <a:spcPts val="8959"/>
                        </a:lnSpc>
                        <a:defRPr/>
                      </a:pPr>
                      <a:r>
                        <a:rPr lang="en-US" sz="6399" b="1" dirty="0">
                          <a:solidFill>
                            <a:srgbClr val="000000"/>
                          </a:solidFill>
                          <a:latin typeface="Ubuntu Bold"/>
                          <a:ea typeface="Ubuntu Bold"/>
                          <a:cs typeface="Ubuntu Bold"/>
                          <a:sym typeface="Ubuntu Bold"/>
                        </a:rPr>
                        <a:t>x</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5320"/>
                        </a:lnSpc>
                        <a:defRPr/>
                      </a:pPr>
                      <a:r>
                        <a:rPr lang="en-US" sz="3800" b="1" dirty="0">
                          <a:solidFill>
                            <a:srgbClr val="000000"/>
                          </a:solidFill>
                          <a:latin typeface="Ubuntu Bold"/>
                          <a:ea typeface="Ubuntu Bold"/>
                          <a:cs typeface="Ubuntu Bold"/>
                          <a:sym typeface="Ubuntu Bold"/>
                        </a:rPr>
                        <a:t>f(x) = x</a:t>
                      </a:r>
                      <a:r>
                        <a:rPr lang="en-US" sz="3800" b="1" baseline="30000" dirty="0">
                          <a:solidFill>
                            <a:srgbClr val="000000"/>
                          </a:solidFill>
                          <a:latin typeface="Ubuntu Bold"/>
                          <a:ea typeface="Ubuntu Bold"/>
                          <a:cs typeface="Ubuntu Bold"/>
                          <a:sym typeface="Ubuntu Bold"/>
                        </a:rPr>
                        <a:t>2</a:t>
                      </a:r>
                      <a:r>
                        <a:rPr lang="en-US" sz="3800" b="1" dirty="0">
                          <a:solidFill>
                            <a:srgbClr val="000000"/>
                          </a:solidFill>
                          <a:latin typeface="Ubuntu Bold"/>
                          <a:ea typeface="Ubuntu Bold"/>
                          <a:cs typeface="Ubuntu Bold"/>
                          <a:sym typeface="Ubuntu Bold"/>
                        </a:rPr>
                        <a:t> - 5</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8959"/>
                        </a:lnSpc>
                        <a:defRPr/>
                      </a:pPr>
                      <a:r>
                        <a:rPr lang="en-US" sz="6399" b="1">
                          <a:solidFill>
                            <a:srgbClr val="000000"/>
                          </a:solidFill>
                          <a:latin typeface="Ubuntu Bold"/>
                          <a:ea typeface="Ubuntu Bold"/>
                          <a:cs typeface="Ubuntu Bold"/>
                          <a:sym typeface="Ubuntu Bold"/>
                        </a:rPr>
                        <a:t>Tanda</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52562">
                <a:tc>
                  <a:txBody>
                    <a:bodyPr/>
                    <a:lstStyle/>
                    <a:p>
                      <a:pPr algn="ctr">
                        <a:lnSpc>
                          <a:spcPts val="8959"/>
                        </a:lnSpc>
                        <a:defRPr/>
                      </a:pPr>
                      <a:r>
                        <a:rPr lang="en-US" sz="6399" b="1">
                          <a:solidFill>
                            <a:srgbClr val="000000"/>
                          </a:solidFill>
                          <a:latin typeface="Ubuntu Bold"/>
                          <a:ea typeface="Ubuntu Bold"/>
                          <a:cs typeface="Ubuntu Bold"/>
                          <a:sym typeface="Ubuntu Bold"/>
                        </a:rPr>
                        <a:t>2.0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7840"/>
                        </a:lnSpc>
                        <a:defRPr/>
                      </a:pPr>
                      <a:r>
                        <a:rPr lang="en-US" sz="5600" b="1">
                          <a:solidFill>
                            <a:srgbClr val="000000"/>
                          </a:solidFill>
                          <a:latin typeface="Ubuntu Bold"/>
                          <a:ea typeface="Ubuntu Bold"/>
                          <a:cs typeface="Ubuntu Bold"/>
                          <a:sym typeface="Ubuntu Bold"/>
                        </a:rPr>
                        <a:t>-1</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8959"/>
                        </a:lnSpc>
                        <a:defRPr/>
                      </a:pPr>
                      <a:r>
                        <a:rPr lang="en-US" sz="6399" b="1">
                          <a:solidFill>
                            <a:srgbClr val="000000"/>
                          </a:solidFill>
                          <a:latin typeface="Ubuntu Bold"/>
                          <a:ea typeface="Ubuntu Bold"/>
                          <a:cs typeface="Ubuntu Bold"/>
                          <a:sym typeface="Ubuntu Bold"/>
                        </a:rPr>
                        <a: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56881">
                <a:tc>
                  <a:txBody>
                    <a:bodyPr/>
                    <a:lstStyle/>
                    <a:p>
                      <a:pPr algn="ctr">
                        <a:lnSpc>
                          <a:spcPts val="8959"/>
                        </a:lnSpc>
                        <a:defRPr/>
                      </a:pPr>
                      <a:r>
                        <a:rPr lang="en-US" sz="6399" b="1">
                          <a:solidFill>
                            <a:srgbClr val="000000"/>
                          </a:solidFill>
                          <a:latin typeface="Ubuntu Bold"/>
                          <a:ea typeface="Ubuntu Bold"/>
                          <a:cs typeface="Ubuntu Bold"/>
                          <a:sym typeface="Ubuntu Bold"/>
                        </a:rPr>
                        <a:t>2.5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7840"/>
                        </a:lnSpc>
                        <a:defRPr/>
                      </a:pPr>
                      <a:r>
                        <a:rPr lang="en-US" sz="5600" b="1">
                          <a:solidFill>
                            <a:srgbClr val="000000"/>
                          </a:solidFill>
                          <a:latin typeface="Ubuntu Bold"/>
                          <a:ea typeface="Ubuntu Bold"/>
                          <a:cs typeface="Ubuntu Bold"/>
                          <a:sym typeface="Ubuntu Bold"/>
                        </a:rPr>
                        <a:t>1.25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8959"/>
                        </a:lnSpc>
                        <a:defRPr/>
                      </a:pPr>
                      <a:r>
                        <a:rPr lang="en-US" sz="6399" b="1">
                          <a:solidFill>
                            <a:srgbClr val="000000"/>
                          </a:solidFill>
                          <a:latin typeface="Ubuntu Bold"/>
                          <a:ea typeface="Ubuntu Bold"/>
                          <a:cs typeface="Ubuntu Bold"/>
                          <a:sym typeface="Ubuntu Bold"/>
                        </a:rPr>
                        <a: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56881">
                <a:tc>
                  <a:txBody>
                    <a:bodyPr/>
                    <a:lstStyle/>
                    <a:p>
                      <a:pPr algn="ctr">
                        <a:lnSpc>
                          <a:spcPts val="8959"/>
                        </a:lnSpc>
                        <a:defRPr/>
                      </a:pPr>
                      <a:r>
                        <a:rPr lang="en-US" sz="6399" b="1">
                          <a:solidFill>
                            <a:srgbClr val="000000"/>
                          </a:solidFill>
                          <a:latin typeface="Ubuntu Bold"/>
                          <a:ea typeface="Ubuntu Bold"/>
                          <a:cs typeface="Ubuntu Bold"/>
                          <a:sym typeface="Ubuntu Bold"/>
                        </a:rPr>
                        <a:t>3.0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7840"/>
                        </a:lnSpc>
                        <a:defRPr/>
                      </a:pPr>
                      <a:r>
                        <a:rPr lang="en-US" sz="5600" b="1">
                          <a:solidFill>
                            <a:srgbClr val="000000"/>
                          </a:solidFill>
                          <a:latin typeface="Ubuntu Bold"/>
                          <a:ea typeface="Ubuntu Bold"/>
                          <a:cs typeface="Ubuntu Bold"/>
                          <a:sym typeface="Ubuntu Bold"/>
                        </a:rPr>
                        <a:t>4</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8959"/>
                        </a:lnSpc>
                        <a:defRPr/>
                      </a:pPr>
                      <a:r>
                        <a:rPr lang="en-US" sz="6399" b="1" dirty="0">
                          <a:solidFill>
                            <a:srgbClr val="000000"/>
                          </a:solidFill>
                          <a:latin typeface="Ubuntu Bold"/>
                          <a:ea typeface="Ubuntu Bold"/>
                          <a:cs typeface="Ubuntu Bold"/>
                          <a:sym typeface="Ubuntu Bold"/>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TextBox 3"/>
          <p:cNvSpPr txBox="1"/>
          <p:nvPr/>
        </p:nvSpPr>
        <p:spPr>
          <a:xfrm>
            <a:off x="3320862" y="481012"/>
            <a:ext cx="11646276" cy="1076325"/>
          </a:xfrm>
          <a:prstGeom prst="rect">
            <a:avLst/>
          </a:prstGeom>
        </p:spPr>
        <p:txBody>
          <a:bodyPr lIns="0" tIns="0" rIns="0" bIns="0" rtlCol="0" anchor="t">
            <a:spAutoFit/>
          </a:bodyPr>
          <a:lstStyle/>
          <a:p>
            <a:pPr marL="0" lvl="0" indent="0" algn="ctr">
              <a:lnSpc>
                <a:spcPts val="8399"/>
              </a:lnSpc>
              <a:spcBef>
                <a:spcPct val="0"/>
              </a:spcBef>
            </a:pPr>
            <a:r>
              <a:rPr lang="en-US" sz="6999" b="1">
                <a:solidFill>
                  <a:srgbClr val="242424"/>
                </a:solidFill>
                <a:latin typeface="Ubuntu Bold"/>
                <a:ea typeface="Ubuntu Bold"/>
                <a:cs typeface="Ubuntu Bold"/>
                <a:sym typeface="Ubuntu Bold"/>
              </a:rPr>
              <a:t>Langsung ke contohnya </a:t>
            </a:r>
          </a:p>
        </p:txBody>
      </p:sp>
      <p:grpSp>
        <p:nvGrpSpPr>
          <p:cNvPr id="4" name="Group 4"/>
          <p:cNvGrpSpPr/>
          <p:nvPr/>
        </p:nvGrpSpPr>
        <p:grpSpPr>
          <a:xfrm>
            <a:off x="1295400" y="1875377"/>
            <a:ext cx="15392400" cy="762193"/>
            <a:chOff x="0" y="0"/>
            <a:chExt cx="19085861" cy="1016258"/>
          </a:xfrm>
        </p:grpSpPr>
        <p:grpSp>
          <p:nvGrpSpPr>
            <p:cNvPr id="5" name="Group 5"/>
            <p:cNvGrpSpPr/>
            <p:nvPr/>
          </p:nvGrpSpPr>
          <p:grpSpPr>
            <a:xfrm>
              <a:off x="0" y="0"/>
              <a:ext cx="18713240" cy="1016258"/>
              <a:chOff x="0" y="0"/>
              <a:chExt cx="2597993" cy="141089"/>
            </a:xfrm>
          </p:grpSpPr>
          <p:sp>
            <p:nvSpPr>
              <p:cNvPr id="6" name="Freeform 6"/>
              <p:cNvSpPr/>
              <p:nvPr/>
            </p:nvSpPr>
            <p:spPr>
              <a:xfrm>
                <a:off x="0" y="0"/>
                <a:ext cx="2597993" cy="141089"/>
              </a:xfrm>
              <a:custGeom>
                <a:avLst/>
                <a:gdLst/>
                <a:ahLst/>
                <a:cxnLst/>
                <a:rect l="l" t="t" r="r" b="b"/>
                <a:pathLst>
                  <a:path w="2597993" h="141089">
                    <a:moveTo>
                      <a:pt x="0" y="0"/>
                    </a:moveTo>
                    <a:lnTo>
                      <a:pt x="2597993" y="0"/>
                    </a:lnTo>
                    <a:lnTo>
                      <a:pt x="2597993" y="141089"/>
                    </a:lnTo>
                    <a:lnTo>
                      <a:pt x="0" y="141089"/>
                    </a:lnTo>
                    <a:close/>
                  </a:path>
                </a:pathLst>
              </a:custGeom>
              <a:solidFill>
                <a:srgbClr val="6458DD"/>
              </a:solidFill>
              <a:ln w="28575" cap="sq">
                <a:solidFill>
                  <a:srgbClr val="242424"/>
                </a:solidFill>
                <a:prstDash val="solid"/>
                <a:miter/>
              </a:ln>
            </p:spPr>
          </p:sp>
          <p:sp>
            <p:nvSpPr>
              <p:cNvPr id="7" name="TextBox 7"/>
              <p:cNvSpPr txBox="1"/>
              <p:nvPr/>
            </p:nvSpPr>
            <p:spPr>
              <a:xfrm>
                <a:off x="0" y="-28575"/>
                <a:ext cx="2597993" cy="169664"/>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8" name="TextBox 8"/>
            <p:cNvSpPr txBox="1"/>
            <p:nvPr/>
          </p:nvSpPr>
          <p:spPr>
            <a:xfrm>
              <a:off x="372622" y="123953"/>
              <a:ext cx="18713239" cy="718146"/>
            </a:xfrm>
            <a:prstGeom prst="rect">
              <a:avLst/>
            </a:prstGeom>
          </p:spPr>
          <p:txBody>
            <a:bodyPr wrap="square" lIns="0" tIns="0" rIns="0" bIns="0" rtlCol="0" anchor="t">
              <a:spAutoFit/>
            </a:bodyPr>
            <a:lstStyle/>
            <a:p>
              <a:pPr marL="0" lvl="0" indent="0" algn="l">
                <a:lnSpc>
                  <a:spcPts val="4232"/>
                </a:lnSpc>
                <a:spcBef>
                  <a:spcPct val="0"/>
                </a:spcBef>
              </a:pPr>
              <a:r>
                <a:rPr lang="en-US" sz="3527" dirty="0">
                  <a:solidFill>
                    <a:srgbClr val="FFFFFF"/>
                  </a:solidFill>
                  <a:latin typeface="Ubuntu Bold"/>
                  <a:ea typeface="Ubuntu Bold"/>
                  <a:cs typeface="Ubuntu Bold"/>
                  <a:sym typeface="Ubuntu Bold"/>
                </a:rPr>
                <a:t>Cari </a:t>
              </a:r>
              <a:r>
                <a:rPr lang="en-US" sz="3527" dirty="0" err="1">
                  <a:solidFill>
                    <a:srgbClr val="FFFFFF"/>
                  </a:solidFill>
                  <a:latin typeface="Ubuntu Bold"/>
                  <a:ea typeface="Ubuntu Bold"/>
                  <a:cs typeface="Ubuntu Bold"/>
                  <a:sym typeface="Ubuntu Bold"/>
                </a:rPr>
                <a:t>akar</a:t>
              </a:r>
              <a:r>
                <a:rPr lang="en-US" sz="3527" dirty="0">
                  <a:solidFill>
                    <a:srgbClr val="FFFFFF"/>
                  </a:solidFill>
                  <a:latin typeface="Ubuntu Bold"/>
                  <a:ea typeface="Ubuntu Bold"/>
                  <a:cs typeface="Ubuntu Bold"/>
                  <a:sym typeface="Ubuntu Bold"/>
                </a:rPr>
                <a:t> f(x) = x</a:t>
              </a:r>
              <a:r>
                <a:rPr lang="en-US" sz="3527" cap="small" baseline="30000" dirty="0">
                  <a:solidFill>
                    <a:srgbClr val="FFFFFF"/>
                  </a:solidFill>
                  <a:latin typeface="Ubuntu Bold"/>
                  <a:ea typeface="Ubuntu Bold"/>
                  <a:cs typeface="Ubuntu Bold"/>
                  <a:sym typeface="Ubuntu Bold"/>
                </a:rPr>
                <a:t>2</a:t>
              </a:r>
              <a:r>
                <a:rPr lang="en-US" sz="3527" dirty="0">
                  <a:solidFill>
                    <a:srgbClr val="FFFFFF"/>
                  </a:solidFill>
                  <a:latin typeface="Ubuntu Bold"/>
                  <a:ea typeface="Ubuntu Bold"/>
                  <a:cs typeface="Ubuntu Bold"/>
                  <a:sym typeface="Ubuntu Bold"/>
                </a:rPr>
                <a:t> - 5 di interval [2,3] </a:t>
              </a:r>
              <a:r>
                <a:rPr lang="en-US" sz="3527" dirty="0" err="1">
                  <a:solidFill>
                    <a:srgbClr val="FFFFFF"/>
                  </a:solidFill>
                  <a:latin typeface="Ubuntu Bold"/>
                  <a:ea typeface="Ubuntu Bold"/>
                  <a:cs typeface="Ubuntu Bold"/>
                  <a:sym typeface="Ubuntu Bold"/>
                </a:rPr>
                <a:t>dengan</a:t>
              </a:r>
              <a:r>
                <a:rPr lang="en-US" sz="3527" dirty="0">
                  <a:solidFill>
                    <a:srgbClr val="FFFFFF"/>
                  </a:solidFill>
                  <a:latin typeface="Ubuntu Bold"/>
                  <a:ea typeface="Ubuntu Bold"/>
                  <a:cs typeface="Ubuntu Bold"/>
                  <a:sym typeface="Ubuntu Bold"/>
                </a:rPr>
                <a:t> </a:t>
              </a:r>
              <a:r>
                <a:rPr lang="en-US" sz="3527" dirty="0" err="1">
                  <a:solidFill>
                    <a:srgbClr val="FFFFFF"/>
                  </a:solidFill>
                  <a:latin typeface="Ubuntu Bold"/>
                  <a:ea typeface="Ubuntu Bold"/>
                  <a:cs typeface="Ubuntu Bold"/>
                  <a:sym typeface="Ubuntu Bold"/>
                </a:rPr>
                <a:t>Δx</a:t>
              </a:r>
              <a:r>
                <a:rPr lang="en-US" sz="3527" dirty="0">
                  <a:solidFill>
                    <a:srgbClr val="FFFFFF"/>
                  </a:solidFill>
                  <a:latin typeface="Ubuntu Bold"/>
                  <a:ea typeface="Ubuntu Bold"/>
                  <a:cs typeface="Ubuntu Bold"/>
                  <a:sym typeface="Ubuntu Bold"/>
                </a:rPr>
                <a:t> = 0.5 dan [</a:t>
              </a:r>
              <a:r>
                <a:rPr lang="en-US" sz="3527" dirty="0" err="1">
                  <a:solidFill>
                    <a:srgbClr val="FFFFFF"/>
                  </a:solidFill>
                  <a:latin typeface="Ubuntu Bold"/>
                  <a:ea typeface="Ubuntu Bold"/>
                  <a:cs typeface="Ubuntu Bold"/>
                  <a:sym typeface="Ubuntu Bold"/>
                </a:rPr>
                <a:t>a,b</a:t>
              </a:r>
              <a:r>
                <a:rPr lang="en-US" sz="3527" dirty="0">
                  <a:solidFill>
                    <a:srgbClr val="FFFFFF"/>
                  </a:solidFill>
                  <a:latin typeface="Ubuntu Bold"/>
                  <a:ea typeface="Ubuntu Bold"/>
                  <a:cs typeface="Ubuntu Bold"/>
                  <a:sym typeface="Ubuntu Bold"/>
                </a:rPr>
                <a:t>] = [2,3]</a:t>
              </a:r>
            </a:p>
          </p:txBody>
        </p:sp>
      </p:grpSp>
    </p:spTree>
  </p:cSld>
  <p:clrMapOvr>
    <a:masterClrMapping/>
  </p:clrMapOvr>
  <p:transition spd="med">
    <p:push/>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2"/>
          <p:cNvSpPr/>
          <p:nvPr/>
        </p:nvSpPr>
        <p:spPr>
          <a:xfrm rot="5400000">
            <a:off x="4753074" y="-700131"/>
            <a:ext cx="8781852" cy="12239515"/>
          </a:xfrm>
          <a:custGeom>
            <a:avLst/>
            <a:gdLst/>
            <a:ahLst/>
            <a:cxnLst/>
            <a:rect l="l" t="t" r="r" b="b"/>
            <a:pathLst>
              <a:path w="8781852" h="12239515">
                <a:moveTo>
                  <a:pt x="0" y="0"/>
                </a:moveTo>
                <a:lnTo>
                  <a:pt x="8781852" y="0"/>
                </a:lnTo>
                <a:lnTo>
                  <a:pt x="8781852" y="12239515"/>
                </a:lnTo>
                <a:lnTo>
                  <a:pt x="0" y="12239515"/>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3" name="TextBox 3"/>
          <p:cNvSpPr txBox="1"/>
          <p:nvPr/>
        </p:nvSpPr>
        <p:spPr>
          <a:xfrm>
            <a:off x="4451954" y="3379103"/>
            <a:ext cx="10040244" cy="6155323"/>
          </a:xfrm>
          <a:prstGeom prst="rect">
            <a:avLst/>
          </a:prstGeom>
        </p:spPr>
        <p:txBody>
          <a:bodyPr lIns="0" tIns="0" rIns="0" bIns="0" rtlCol="0" anchor="t">
            <a:spAutoFit/>
          </a:bodyPr>
          <a:lstStyle/>
          <a:p>
            <a:pPr algn="ctr">
              <a:lnSpc>
                <a:spcPts val="6943"/>
              </a:lnSpc>
            </a:pPr>
            <a:r>
              <a:rPr lang="en-US" sz="5785" b="1">
                <a:solidFill>
                  <a:srgbClr val="242424"/>
                </a:solidFill>
                <a:latin typeface="Ubuntu Bold"/>
                <a:ea typeface="Ubuntu Bold"/>
                <a:cs typeface="Ubuntu Bold"/>
                <a:sym typeface="Ubuntu Bold"/>
              </a:rPr>
              <a:t>Tanda berubah dari – (di 2.0) ke + (di 2.5) → akar ada di antara 2.0 dan 2.5.</a:t>
            </a:r>
          </a:p>
          <a:p>
            <a:pPr algn="ctr">
              <a:lnSpc>
                <a:spcPts val="6943"/>
              </a:lnSpc>
            </a:pPr>
            <a:r>
              <a:rPr lang="en-US" sz="5785" b="1">
                <a:solidFill>
                  <a:srgbClr val="242424"/>
                </a:solidFill>
                <a:latin typeface="Ubuntu Bold"/>
                <a:ea typeface="Ubuntu Bold"/>
                <a:cs typeface="Ubuntu Bold"/>
                <a:sym typeface="Ubuntu Bold"/>
              </a:rPr>
              <a:t> Kalau mau lebih akurat, ulangi dengan interval lebih kecil di antara 2.0–2.5.</a:t>
            </a:r>
          </a:p>
          <a:p>
            <a:pPr marL="0" lvl="0" indent="0" algn="ctr">
              <a:lnSpc>
                <a:spcPts val="6943"/>
              </a:lnSpc>
              <a:spcBef>
                <a:spcPct val="0"/>
              </a:spcBef>
            </a:pPr>
            <a:endParaRPr lang="en-US" sz="5785" b="1">
              <a:solidFill>
                <a:srgbClr val="242424"/>
              </a:solidFill>
              <a:latin typeface="Ubuntu Bold"/>
              <a:ea typeface="Ubuntu Bold"/>
              <a:cs typeface="Ubuntu Bold"/>
              <a:sym typeface="Ubuntu Bold"/>
            </a:endParaRPr>
          </a:p>
        </p:txBody>
      </p:sp>
    </p:spTree>
  </p:cSld>
  <p:clrMapOvr>
    <a:masterClrMapping/>
  </p:clrMapOvr>
  <p:transition spd="med">
    <p:push/>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742885" y="2140238"/>
            <a:ext cx="17259168" cy="6848861"/>
            <a:chOff x="0" y="0"/>
            <a:chExt cx="10197560" cy="4046642"/>
          </a:xfrm>
        </p:grpSpPr>
        <p:sp>
          <p:nvSpPr>
            <p:cNvPr id="3" name="Freeform 3"/>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4" name="Freeform 4"/>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B7CCF6"/>
            </a:solidFill>
          </p:spPr>
        </p:sp>
        <p:sp>
          <p:nvSpPr>
            <p:cNvPr id="5" name="Freeform 5"/>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sp>
        <p:nvSpPr>
          <p:cNvPr id="6" name="TextBox 6"/>
          <p:cNvSpPr txBox="1"/>
          <p:nvPr/>
        </p:nvSpPr>
        <p:spPr>
          <a:xfrm>
            <a:off x="1558321" y="3385806"/>
            <a:ext cx="15171358" cy="5220067"/>
          </a:xfrm>
          <a:prstGeom prst="rect">
            <a:avLst/>
          </a:prstGeom>
        </p:spPr>
        <p:txBody>
          <a:bodyPr lIns="0" tIns="0" rIns="0" bIns="0" rtlCol="0" anchor="t">
            <a:spAutoFit/>
          </a:bodyPr>
          <a:lstStyle/>
          <a:p>
            <a:pPr marL="0" lvl="0" indent="0" algn="ctr">
              <a:lnSpc>
                <a:spcPts val="8177"/>
              </a:lnSpc>
              <a:spcBef>
                <a:spcPct val="0"/>
              </a:spcBef>
            </a:pPr>
            <a:r>
              <a:rPr lang="en-US" sz="6814">
                <a:solidFill>
                  <a:srgbClr val="242424"/>
                </a:solidFill>
                <a:latin typeface="Ubuntu"/>
                <a:ea typeface="Ubuntu"/>
                <a:cs typeface="Ubuntu"/>
                <a:sym typeface="Ubuntu"/>
              </a:rPr>
              <a:t>Jadi, konsep tabel = mencoba beberapa nilai </a:t>
            </a:r>
            <a:r>
              <a:rPr lang="en-US" sz="6814" b="1">
                <a:solidFill>
                  <a:srgbClr val="242424"/>
                </a:solidFill>
                <a:latin typeface="Ubuntu Bold"/>
                <a:ea typeface="Ubuntu Bold"/>
                <a:cs typeface="Ubuntu Bold"/>
                <a:sym typeface="Ubuntu Bold"/>
              </a:rPr>
              <a:t>x</a:t>
            </a:r>
            <a:r>
              <a:rPr lang="en-US" sz="6814">
                <a:solidFill>
                  <a:srgbClr val="242424"/>
                </a:solidFill>
                <a:latin typeface="Ubuntu"/>
                <a:ea typeface="Ubuntu"/>
                <a:cs typeface="Ubuntu"/>
                <a:sym typeface="Ubuntu"/>
              </a:rPr>
              <a:t>, menyusun hasilnya dalam tabel, lalu mencari interval di mana terjadi perubahan tanda untuk menemukan letak akar.</a:t>
            </a:r>
          </a:p>
        </p:txBody>
      </p:sp>
      <p:sp>
        <p:nvSpPr>
          <p:cNvPr id="7" name="TextBox 7"/>
          <p:cNvSpPr txBox="1"/>
          <p:nvPr/>
        </p:nvSpPr>
        <p:spPr>
          <a:xfrm>
            <a:off x="2555905" y="2111663"/>
            <a:ext cx="13176190" cy="971550"/>
          </a:xfrm>
          <a:prstGeom prst="rect">
            <a:avLst/>
          </a:prstGeom>
        </p:spPr>
        <p:txBody>
          <a:bodyPr lIns="0" tIns="0" rIns="0" bIns="0" rtlCol="0" anchor="t">
            <a:spAutoFit/>
          </a:bodyPr>
          <a:lstStyle/>
          <a:p>
            <a:pPr marL="0" lvl="0" indent="0" algn="ctr">
              <a:lnSpc>
                <a:spcPts val="7439"/>
              </a:lnSpc>
              <a:spcBef>
                <a:spcPct val="0"/>
              </a:spcBef>
            </a:pPr>
            <a:r>
              <a:rPr lang="en-US" sz="6199" b="1">
                <a:solidFill>
                  <a:srgbClr val="242424"/>
                </a:solidFill>
                <a:latin typeface="Ubuntu Bold"/>
                <a:ea typeface="Ubuntu Bold"/>
                <a:cs typeface="Ubuntu Bold"/>
                <a:sym typeface="Ubuntu Bold"/>
              </a:rPr>
              <a:t>Kesimpulan Konsep Metode Tabel</a:t>
            </a:r>
          </a:p>
        </p:txBody>
      </p:sp>
      <p:sp>
        <p:nvSpPr>
          <p:cNvPr id="8" name="Freeform 8"/>
          <p:cNvSpPr/>
          <p:nvPr/>
        </p:nvSpPr>
        <p:spPr>
          <a:xfrm>
            <a:off x="520960" y="931543"/>
            <a:ext cx="1420102" cy="2151670"/>
          </a:xfrm>
          <a:custGeom>
            <a:avLst/>
            <a:gdLst/>
            <a:ahLst/>
            <a:cxnLst/>
            <a:rect l="l" t="t" r="r" b="b"/>
            <a:pathLst>
              <a:path w="1420102" h="2151670">
                <a:moveTo>
                  <a:pt x="0" y="0"/>
                </a:moveTo>
                <a:lnTo>
                  <a:pt x="1420102" y="0"/>
                </a:lnTo>
                <a:lnTo>
                  <a:pt x="1420102" y="2151670"/>
                </a:lnTo>
                <a:lnTo>
                  <a:pt x="0" y="2151670"/>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9" name="Freeform 9"/>
          <p:cNvSpPr/>
          <p:nvPr/>
        </p:nvSpPr>
        <p:spPr>
          <a:xfrm>
            <a:off x="0" y="7893660"/>
            <a:ext cx="3362381" cy="1424427"/>
          </a:xfrm>
          <a:custGeom>
            <a:avLst/>
            <a:gdLst/>
            <a:ahLst/>
            <a:cxnLst/>
            <a:rect l="l" t="t" r="r" b="b"/>
            <a:pathLst>
              <a:path w="3362381" h="1424427">
                <a:moveTo>
                  <a:pt x="0" y="0"/>
                </a:moveTo>
                <a:lnTo>
                  <a:pt x="3362381" y="0"/>
                </a:lnTo>
                <a:lnTo>
                  <a:pt x="3362381" y="1424427"/>
                </a:lnTo>
                <a:lnTo>
                  <a:pt x="0" y="142442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Tree>
  </p:cSld>
  <p:clrMapOvr>
    <a:masterClrMapping/>
  </p:clrMapOvr>
  <p:transition spd="med">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3973715" y="4535506"/>
            <a:ext cx="2915754" cy="291575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4" name="TextBox 4"/>
            <p:cNvSpPr txBox="1"/>
            <p:nvPr/>
          </p:nvSpPr>
          <p:spPr>
            <a:xfrm>
              <a:off x="127000" y="98425"/>
              <a:ext cx="558800" cy="587375"/>
            </a:xfrm>
            <a:prstGeom prst="rect">
              <a:avLst/>
            </a:prstGeom>
          </p:spPr>
          <p:txBody>
            <a:bodyPr lIns="50800" tIns="50800" rIns="50800" bIns="50800" rtlCol="0" anchor="ctr"/>
            <a:lstStyle/>
            <a:p>
              <a:pPr algn="ctr">
                <a:lnSpc>
                  <a:spcPts val="3040"/>
                </a:lnSpc>
              </a:pPr>
              <a:endParaRPr/>
            </a:p>
          </p:txBody>
        </p:sp>
      </p:grpSp>
      <p:sp>
        <p:nvSpPr>
          <p:cNvPr id="5" name="Freeform 5"/>
          <p:cNvSpPr/>
          <p:nvPr/>
        </p:nvSpPr>
        <p:spPr>
          <a:xfrm flipH="1">
            <a:off x="3802991" y="4971027"/>
            <a:ext cx="2611467" cy="4127318"/>
          </a:xfrm>
          <a:custGeom>
            <a:avLst/>
            <a:gdLst/>
            <a:ahLst/>
            <a:cxnLst/>
            <a:rect l="l" t="t" r="r" b="b"/>
            <a:pathLst>
              <a:path w="2611467" h="4127318">
                <a:moveTo>
                  <a:pt x="2611467" y="0"/>
                </a:moveTo>
                <a:lnTo>
                  <a:pt x="0" y="0"/>
                </a:lnTo>
                <a:lnTo>
                  <a:pt x="0" y="4127318"/>
                </a:lnTo>
                <a:lnTo>
                  <a:pt x="2611467" y="4127318"/>
                </a:lnTo>
                <a:lnTo>
                  <a:pt x="2611467"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6" name="Freeform 6"/>
          <p:cNvSpPr/>
          <p:nvPr/>
        </p:nvSpPr>
        <p:spPr>
          <a:xfrm>
            <a:off x="1028700" y="6404760"/>
            <a:ext cx="2774291" cy="2693585"/>
          </a:xfrm>
          <a:custGeom>
            <a:avLst/>
            <a:gdLst/>
            <a:ahLst/>
            <a:cxnLst/>
            <a:rect l="l" t="t" r="r" b="b"/>
            <a:pathLst>
              <a:path w="2774291" h="2693585">
                <a:moveTo>
                  <a:pt x="0" y="0"/>
                </a:moveTo>
                <a:lnTo>
                  <a:pt x="2774291" y="0"/>
                </a:lnTo>
                <a:lnTo>
                  <a:pt x="2774291" y="2693585"/>
                </a:lnTo>
                <a:lnTo>
                  <a:pt x="0" y="2693585"/>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grpSp>
        <p:nvGrpSpPr>
          <p:cNvPr id="7" name="Group 7"/>
          <p:cNvGrpSpPr/>
          <p:nvPr/>
        </p:nvGrpSpPr>
        <p:grpSpPr>
          <a:xfrm>
            <a:off x="1685713" y="1028700"/>
            <a:ext cx="6433981" cy="1636087"/>
            <a:chOff x="0" y="0"/>
            <a:chExt cx="600150" cy="152611"/>
          </a:xfrm>
        </p:grpSpPr>
        <p:sp>
          <p:nvSpPr>
            <p:cNvPr id="8" name="Freeform 8"/>
            <p:cNvSpPr/>
            <p:nvPr/>
          </p:nvSpPr>
          <p:spPr>
            <a:xfrm>
              <a:off x="0" y="0"/>
              <a:ext cx="600150" cy="152611"/>
            </a:xfrm>
            <a:custGeom>
              <a:avLst/>
              <a:gdLst/>
              <a:ahLst/>
              <a:cxnLst/>
              <a:rect l="l" t="t" r="r" b="b"/>
              <a:pathLst>
                <a:path w="600150" h="152611">
                  <a:moveTo>
                    <a:pt x="0" y="0"/>
                  </a:moveTo>
                  <a:lnTo>
                    <a:pt x="600150" y="0"/>
                  </a:lnTo>
                  <a:lnTo>
                    <a:pt x="600150" y="152611"/>
                  </a:lnTo>
                  <a:lnTo>
                    <a:pt x="0" y="152611"/>
                  </a:lnTo>
                  <a:close/>
                </a:path>
              </a:pathLst>
            </a:custGeom>
            <a:solidFill>
              <a:srgbClr val="B7CCF6"/>
            </a:solidFill>
            <a:ln w="28575" cap="sq">
              <a:solidFill>
                <a:srgbClr val="242424"/>
              </a:solidFill>
              <a:prstDash val="solid"/>
              <a:miter/>
            </a:ln>
          </p:spPr>
        </p:sp>
        <p:sp>
          <p:nvSpPr>
            <p:cNvPr id="9" name="TextBox 9"/>
            <p:cNvSpPr txBox="1"/>
            <p:nvPr/>
          </p:nvSpPr>
          <p:spPr>
            <a:xfrm>
              <a:off x="0" y="-28575"/>
              <a:ext cx="600150" cy="181186"/>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10" name="TextBox 10"/>
          <p:cNvSpPr txBox="1"/>
          <p:nvPr/>
        </p:nvSpPr>
        <p:spPr>
          <a:xfrm>
            <a:off x="8164637" y="2782604"/>
            <a:ext cx="8892197" cy="5477078"/>
          </a:xfrm>
          <a:prstGeom prst="rect">
            <a:avLst/>
          </a:prstGeom>
        </p:spPr>
        <p:txBody>
          <a:bodyPr lIns="0" tIns="0" rIns="0" bIns="0" rtlCol="0" anchor="t">
            <a:spAutoFit/>
          </a:bodyPr>
          <a:lstStyle/>
          <a:p>
            <a:pPr marL="925664" lvl="1" indent="-462832" algn="ctr">
              <a:lnSpc>
                <a:spcPts val="6002"/>
              </a:lnSpc>
              <a:buAutoNum type="arabicPeriod"/>
            </a:pPr>
            <a:r>
              <a:rPr lang="en-US" sz="4287" dirty="0" err="1">
                <a:solidFill>
                  <a:srgbClr val="242424"/>
                </a:solidFill>
                <a:latin typeface="Inter"/>
                <a:ea typeface="Inter"/>
                <a:cs typeface="Inter"/>
                <a:sym typeface="Inter"/>
              </a:rPr>
              <a:t>Definisikan</a:t>
            </a:r>
            <a:r>
              <a:rPr lang="en-US" sz="4287" dirty="0">
                <a:solidFill>
                  <a:srgbClr val="242424"/>
                </a:solidFill>
                <a:latin typeface="Inter"/>
                <a:ea typeface="Inter"/>
                <a:cs typeface="Inter"/>
                <a:sym typeface="Inter"/>
              </a:rPr>
              <a:t> </a:t>
            </a:r>
            <a:r>
              <a:rPr lang="en-US" sz="4287" dirty="0" err="1">
                <a:solidFill>
                  <a:srgbClr val="242424"/>
                </a:solidFill>
                <a:latin typeface="Inter"/>
                <a:ea typeface="Inter"/>
                <a:cs typeface="Inter"/>
                <a:sym typeface="Inter"/>
              </a:rPr>
              <a:t>fungsi</a:t>
            </a:r>
            <a:r>
              <a:rPr lang="en-US" sz="4287" dirty="0">
                <a:solidFill>
                  <a:srgbClr val="242424"/>
                </a:solidFill>
                <a:latin typeface="Inter"/>
                <a:ea typeface="Inter"/>
                <a:cs typeface="Inter"/>
                <a:sym typeface="Inter"/>
              </a:rPr>
              <a:t> f(x)</a:t>
            </a:r>
          </a:p>
          <a:p>
            <a:pPr marL="925664" lvl="1" indent="-462832" algn="ctr">
              <a:lnSpc>
                <a:spcPts val="6002"/>
              </a:lnSpc>
              <a:buAutoNum type="arabicPeriod"/>
            </a:pPr>
            <a:r>
              <a:rPr lang="en-US" sz="4287" dirty="0" err="1">
                <a:solidFill>
                  <a:srgbClr val="242424"/>
                </a:solidFill>
                <a:latin typeface="Inter"/>
                <a:ea typeface="Inter"/>
                <a:cs typeface="Inter"/>
                <a:sym typeface="Inter"/>
              </a:rPr>
              <a:t>Tentukan</a:t>
            </a:r>
            <a:r>
              <a:rPr lang="en-US" sz="4287" dirty="0">
                <a:solidFill>
                  <a:srgbClr val="242424"/>
                </a:solidFill>
                <a:latin typeface="Inter"/>
                <a:ea typeface="Inter"/>
                <a:cs typeface="Inter"/>
                <a:sym typeface="Inter"/>
              </a:rPr>
              <a:t> range </a:t>
            </a:r>
            <a:r>
              <a:rPr lang="en-US" sz="4287" dirty="0" err="1">
                <a:solidFill>
                  <a:srgbClr val="242424"/>
                </a:solidFill>
                <a:latin typeface="Inter"/>
                <a:ea typeface="Inter"/>
                <a:cs typeface="Inter"/>
                <a:sym typeface="Inter"/>
              </a:rPr>
              <a:t>untuk</a:t>
            </a:r>
            <a:r>
              <a:rPr lang="en-US" sz="4287" dirty="0">
                <a:solidFill>
                  <a:srgbClr val="242424"/>
                </a:solidFill>
                <a:latin typeface="Inter"/>
                <a:ea typeface="Inter"/>
                <a:cs typeface="Inter"/>
                <a:sym typeface="Inter"/>
              </a:rPr>
              <a:t> x yang </a:t>
            </a:r>
            <a:r>
              <a:rPr lang="en-US" sz="4287" dirty="0" err="1">
                <a:solidFill>
                  <a:srgbClr val="242424"/>
                </a:solidFill>
                <a:latin typeface="Inter"/>
                <a:ea typeface="Inter"/>
                <a:cs typeface="Inter"/>
                <a:sym typeface="Inter"/>
              </a:rPr>
              <a:t>berupa</a:t>
            </a:r>
            <a:r>
              <a:rPr lang="en-US" sz="4287" dirty="0">
                <a:solidFill>
                  <a:srgbClr val="242424"/>
                </a:solidFill>
                <a:latin typeface="Inter"/>
                <a:ea typeface="Inter"/>
                <a:cs typeface="Inter"/>
                <a:sym typeface="Inter"/>
              </a:rPr>
              <a:t> batas </a:t>
            </a:r>
            <a:r>
              <a:rPr lang="en-US" sz="4287" dirty="0" err="1">
                <a:solidFill>
                  <a:srgbClr val="242424"/>
                </a:solidFill>
                <a:latin typeface="Inter"/>
                <a:ea typeface="Inter"/>
                <a:cs typeface="Inter"/>
                <a:sym typeface="Inter"/>
              </a:rPr>
              <a:t>bawah</a:t>
            </a:r>
            <a:r>
              <a:rPr lang="en-US" sz="4287" dirty="0">
                <a:solidFill>
                  <a:srgbClr val="242424"/>
                </a:solidFill>
                <a:latin typeface="Inter"/>
                <a:ea typeface="Inter"/>
                <a:cs typeface="Inter"/>
                <a:sym typeface="Inter"/>
              </a:rPr>
              <a:t> </a:t>
            </a:r>
            <a:r>
              <a:rPr lang="en-US" sz="4287" b="1" dirty="0">
                <a:solidFill>
                  <a:srgbClr val="242424"/>
                </a:solidFill>
                <a:latin typeface="Inter Bold"/>
                <a:ea typeface="Inter Bold"/>
                <a:cs typeface="Inter Bold"/>
                <a:sym typeface="Inter Bold"/>
              </a:rPr>
              <a:t>x </a:t>
            </a:r>
            <a:r>
              <a:rPr lang="en-US" sz="4287" b="1" dirty="0" err="1">
                <a:solidFill>
                  <a:srgbClr val="242424"/>
                </a:solidFill>
                <a:latin typeface="Inter Bold"/>
                <a:ea typeface="Inter Bold"/>
                <a:cs typeface="Inter Bold"/>
                <a:sym typeface="Inter Bold"/>
              </a:rPr>
              <a:t>bawah</a:t>
            </a:r>
            <a:r>
              <a:rPr lang="en-US" sz="4287" dirty="0">
                <a:solidFill>
                  <a:srgbClr val="242424"/>
                </a:solidFill>
                <a:latin typeface="Inter"/>
                <a:ea typeface="Inter"/>
                <a:cs typeface="Inter"/>
                <a:sym typeface="Inter"/>
              </a:rPr>
              <a:t> dan batas </a:t>
            </a:r>
            <a:r>
              <a:rPr lang="en-US" sz="4287" dirty="0" err="1">
                <a:solidFill>
                  <a:srgbClr val="242424"/>
                </a:solidFill>
                <a:latin typeface="Inter"/>
                <a:ea typeface="Inter"/>
                <a:cs typeface="Inter"/>
                <a:sym typeface="Inter"/>
              </a:rPr>
              <a:t>atas</a:t>
            </a:r>
            <a:r>
              <a:rPr lang="en-US" sz="4287" dirty="0">
                <a:solidFill>
                  <a:srgbClr val="242424"/>
                </a:solidFill>
                <a:latin typeface="Inter"/>
                <a:ea typeface="Inter"/>
                <a:cs typeface="Inter"/>
                <a:sym typeface="Inter"/>
              </a:rPr>
              <a:t> </a:t>
            </a:r>
            <a:r>
              <a:rPr lang="en-US" sz="4287" b="1" dirty="0">
                <a:solidFill>
                  <a:srgbClr val="242424"/>
                </a:solidFill>
                <a:latin typeface="Inter Bold"/>
                <a:ea typeface="Inter Bold"/>
                <a:cs typeface="Inter Bold"/>
                <a:sym typeface="Inter Bold"/>
              </a:rPr>
              <a:t>x </a:t>
            </a:r>
            <a:r>
              <a:rPr lang="en-US" sz="4287" b="1" dirty="0" err="1">
                <a:solidFill>
                  <a:srgbClr val="242424"/>
                </a:solidFill>
                <a:latin typeface="Inter Bold"/>
                <a:ea typeface="Inter Bold"/>
                <a:cs typeface="Inter Bold"/>
                <a:sym typeface="Inter Bold"/>
              </a:rPr>
              <a:t>atas</a:t>
            </a:r>
            <a:endParaRPr lang="en-US" sz="4287" b="1" dirty="0">
              <a:solidFill>
                <a:srgbClr val="242424"/>
              </a:solidFill>
              <a:latin typeface="Inter Bold"/>
              <a:ea typeface="Inter Bold"/>
              <a:cs typeface="Inter Bold"/>
              <a:sym typeface="Inter Bold"/>
            </a:endParaRPr>
          </a:p>
          <a:p>
            <a:pPr marL="925664" lvl="1" indent="-462832" algn="ctr">
              <a:lnSpc>
                <a:spcPts val="6002"/>
              </a:lnSpc>
              <a:buAutoNum type="arabicPeriod"/>
            </a:pPr>
            <a:r>
              <a:rPr lang="en-US" sz="4287" dirty="0" err="1">
                <a:solidFill>
                  <a:srgbClr val="242424"/>
                </a:solidFill>
                <a:latin typeface="Inter"/>
                <a:ea typeface="Inter"/>
                <a:cs typeface="Inter"/>
                <a:sym typeface="Inter"/>
              </a:rPr>
              <a:t>Tentukan</a:t>
            </a:r>
            <a:r>
              <a:rPr lang="en-US" sz="4287" dirty="0">
                <a:solidFill>
                  <a:srgbClr val="242424"/>
                </a:solidFill>
                <a:latin typeface="Inter"/>
                <a:ea typeface="Inter"/>
                <a:cs typeface="Inter"/>
                <a:sym typeface="Inter"/>
              </a:rPr>
              <a:t> </a:t>
            </a:r>
            <a:r>
              <a:rPr lang="en-US" sz="4287" dirty="0" err="1">
                <a:solidFill>
                  <a:srgbClr val="242424"/>
                </a:solidFill>
                <a:latin typeface="Inter"/>
                <a:ea typeface="Inter"/>
                <a:cs typeface="Inter"/>
                <a:sym typeface="Inter"/>
              </a:rPr>
              <a:t>jumlah</a:t>
            </a:r>
            <a:r>
              <a:rPr lang="en-US" sz="4287" dirty="0">
                <a:solidFill>
                  <a:srgbClr val="242424"/>
                </a:solidFill>
                <a:latin typeface="Inter"/>
                <a:ea typeface="Inter"/>
                <a:cs typeface="Inter"/>
                <a:sym typeface="Inter"/>
              </a:rPr>
              <a:t> </a:t>
            </a:r>
            <a:r>
              <a:rPr lang="en-US" sz="4287" dirty="0" err="1">
                <a:solidFill>
                  <a:srgbClr val="242424"/>
                </a:solidFill>
                <a:latin typeface="Inter"/>
                <a:ea typeface="Inter"/>
                <a:cs typeface="Inter"/>
                <a:sym typeface="Inter"/>
              </a:rPr>
              <a:t>pembagian</a:t>
            </a:r>
            <a:r>
              <a:rPr lang="en-US" sz="4287" dirty="0">
                <a:solidFill>
                  <a:srgbClr val="242424"/>
                </a:solidFill>
                <a:latin typeface="Inter"/>
                <a:ea typeface="Inter"/>
                <a:cs typeface="Inter"/>
                <a:sym typeface="Inter"/>
              </a:rPr>
              <a:t> N</a:t>
            </a:r>
          </a:p>
          <a:p>
            <a:pPr marL="925664" lvl="1" indent="-462832" algn="ctr">
              <a:lnSpc>
                <a:spcPts val="6002"/>
              </a:lnSpc>
              <a:buAutoNum type="arabicPeriod"/>
            </a:pPr>
            <a:r>
              <a:rPr lang="en-US" sz="4287" dirty="0">
                <a:solidFill>
                  <a:srgbClr val="242424"/>
                </a:solidFill>
                <a:latin typeface="Inter"/>
                <a:ea typeface="Inter"/>
                <a:cs typeface="Inter"/>
                <a:sym typeface="Inter"/>
              </a:rPr>
              <a:t> </a:t>
            </a:r>
            <a:r>
              <a:rPr lang="en-US" sz="4287" dirty="0" err="1">
                <a:solidFill>
                  <a:srgbClr val="242424"/>
                </a:solidFill>
                <a:latin typeface="Inter"/>
                <a:ea typeface="Inter"/>
                <a:cs typeface="Inter"/>
                <a:sym typeface="Inter"/>
              </a:rPr>
              <a:t>Hitung</a:t>
            </a:r>
            <a:r>
              <a:rPr lang="en-US" sz="4287" dirty="0">
                <a:solidFill>
                  <a:srgbClr val="242424"/>
                </a:solidFill>
                <a:latin typeface="Inter"/>
                <a:ea typeface="Inter"/>
                <a:cs typeface="Inter"/>
                <a:sym typeface="Inter"/>
              </a:rPr>
              <a:t> Step </a:t>
            </a:r>
            <a:r>
              <a:rPr lang="en-US" sz="4287" dirty="0" err="1">
                <a:solidFill>
                  <a:srgbClr val="242424"/>
                </a:solidFill>
                <a:latin typeface="Inter"/>
                <a:ea typeface="Inter"/>
                <a:cs typeface="Inter"/>
                <a:sym typeface="Inter"/>
              </a:rPr>
              <a:t>Pembagi</a:t>
            </a:r>
            <a:r>
              <a:rPr lang="en-US" sz="4287" dirty="0">
                <a:solidFill>
                  <a:srgbClr val="242424"/>
                </a:solidFill>
                <a:latin typeface="Inter"/>
                <a:ea typeface="Inter"/>
                <a:cs typeface="Inter"/>
                <a:sym typeface="Inter"/>
              </a:rPr>
              <a:t> h </a:t>
            </a:r>
          </a:p>
          <a:p>
            <a:pPr algn="ctr">
              <a:lnSpc>
                <a:spcPts val="6002"/>
              </a:lnSpc>
            </a:pPr>
            <a:endParaRPr lang="en-US" sz="4287" dirty="0">
              <a:solidFill>
                <a:srgbClr val="242424"/>
              </a:solidFill>
              <a:latin typeface="Inter"/>
              <a:ea typeface="Inter"/>
              <a:cs typeface="Inter"/>
              <a:sym typeface="Inter"/>
            </a:endParaRPr>
          </a:p>
        </p:txBody>
      </p:sp>
      <p:sp>
        <p:nvSpPr>
          <p:cNvPr id="11" name="Freeform 11"/>
          <p:cNvSpPr/>
          <p:nvPr/>
        </p:nvSpPr>
        <p:spPr>
          <a:xfrm>
            <a:off x="2751950" y="5527063"/>
            <a:ext cx="660854" cy="641029"/>
          </a:xfrm>
          <a:custGeom>
            <a:avLst/>
            <a:gdLst/>
            <a:ahLst/>
            <a:cxnLst/>
            <a:rect l="l" t="t" r="r" b="b"/>
            <a:pathLst>
              <a:path w="660854" h="641029">
                <a:moveTo>
                  <a:pt x="0" y="0"/>
                </a:moveTo>
                <a:lnTo>
                  <a:pt x="660855" y="0"/>
                </a:lnTo>
                <a:lnTo>
                  <a:pt x="660855" y="641028"/>
                </a:lnTo>
                <a:lnTo>
                  <a:pt x="0" y="641028"/>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grpSp>
        <p:nvGrpSpPr>
          <p:cNvPr id="12" name="Group 12"/>
          <p:cNvGrpSpPr/>
          <p:nvPr/>
        </p:nvGrpSpPr>
        <p:grpSpPr>
          <a:xfrm>
            <a:off x="15971496" y="-1567566"/>
            <a:ext cx="7560950" cy="7560950"/>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3EDB86"/>
            </a:solidFill>
            <a:ln w="47625" cap="sq">
              <a:solidFill>
                <a:srgbClr val="242424"/>
              </a:solidFill>
              <a:prstDash val="solid"/>
              <a:miter/>
            </a:ln>
          </p:spPr>
        </p:sp>
        <p:sp>
          <p:nvSpPr>
            <p:cNvPr id="14" name="TextBox 14"/>
            <p:cNvSpPr txBox="1"/>
            <p:nvPr/>
          </p:nvSpPr>
          <p:spPr>
            <a:xfrm>
              <a:off x="139700" y="111125"/>
              <a:ext cx="533400" cy="561975"/>
            </a:xfrm>
            <a:prstGeom prst="rect">
              <a:avLst/>
            </a:prstGeom>
          </p:spPr>
          <p:txBody>
            <a:bodyPr lIns="50800" tIns="50800" rIns="50800" bIns="50800" rtlCol="0" anchor="ctr"/>
            <a:lstStyle/>
            <a:p>
              <a:pPr marL="0" lvl="0" indent="0" algn="ctr">
                <a:lnSpc>
                  <a:spcPts val="3040"/>
                </a:lnSpc>
                <a:spcBef>
                  <a:spcPct val="0"/>
                </a:spcBef>
              </a:pPr>
              <a:endParaRPr/>
            </a:p>
          </p:txBody>
        </p:sp>
      </p:grpSp>
      <p:sp>
        <p:nvSpPr>
          <p:cNvPr id="16" name="TextBox 16"/>
          <p:cNvSpPr txBox="1"/>
          <p:nvPr/>
        </p:nvSpPr>
        <p:spPr>
          <a:xfrm>
            <a:off x="2484835" y="1299056"/>
            <a:ext cx="5247781" cy="1076325"/>
          </a:xfrm>
          <a:prstGeom prst="rect">
            <a:avLst/>
          </a:prstGeom>
        </p:spPr>
        <p:txBody>
          <a:bodyPr lIns="0" tIns="0" rIns="0" bIns="0" rtlCol="0" anchor="t">
            <a:spAutoFit/>
          </a:bodyPr>
          <a:lstStyle/>
          <a:p>
            <a:pPr algn="l">
              <a:lnSpc>
                <a:spcPts val="8399"/>
              </a:lnSpc>
            </a:pPr>
            <a:r>
              <a:rPr lang="en-US" sz="6999" b="1">
                <a:solidFill>
                  <a:srgbClr val="242424"/>
                </a:solidFill>
                <a:latin typeface="Ubuntu Bold"/>
                <a:ea typeface="Ubuntu Bold"/>
                <a:cs typeface="Ubuntu Bold"/>
                <a:sym typeface="Ubuntu Bold"/>
              </a:rPr>
              <a:t>Langkahnya</a:t>
            </a:r>
          </a:p>
        </p:txBody>
      </p:sp>
      <p:pic>
        <p:nvPicPr>
          <p:cNvPr id="18" name="Picture 17">
            <a:extLst>
              <a:ext uri="{FF2B5EF4-FFF2-40B4-BE49-F238E27FC236}">
                <a16:creationId xmlns:a16="http://schemas.microsoft.com/office/drawing/2014/main" id="{4AE1F292-DC28-E79B-BFD9-5F1E6EBB98C0}"/>
              </a:ext>
            </a:extLst>
          </p:cNvPr>
          <p:cNvPicPr>
            <a:picLocks noChangeAspect="1"/>
          </p:cNvPicPr>
          <p:nvPr/>
        </p:nvPicPr>
        <p:blipFill>
          <a:blip r:embed="rId6"/>
          <a:stretch>
            <a:fillRect/>
          </a:stretch>
        </p:blipFill>
        <p:spPr>
          <a:xfrm>
            <a:off x="10668000" y="7886700"/>
            <a:ext cx="5121084" cy="1615580"/>
          </a:xfrm>
          <a:prstGeom prst="rect">
            <a:avLst/>
          </a:prstGeom>
        </p:spPr>
      </p:pic>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9D20D31A-CB31-EC1C-48A7-066EAF405875}"/>
                  </a:ext>
                </a:extLst>
              </p:cNvPr>
              <p:cNvSpPr txBox="1"/>
              <p:nvPr/>
            </p:nvSpPr>
            <p:spPr>
              <a:xfrm>
                <a:off x="8686800" y="9804177"/>
                <a:ext cx="11787446" cy="338554"/>
              </a:xfrm>
              <a:prstGeom prst="rect">
                <a:avLst/>
              </a:prstGeom>
              <a:noFill/>
            </p:spPr>
            <p:txBody>
              <a:bodyPr wrap="square">
                <a:spAutoFit/>
              </a:bodyPr>
              <a:lstStyle/>
              <a:p>
                <a:r>
                  <a:rPr lang="en-US" sz="1600" dirty="0"/>
                  <a:t>*</a:t>
                </a:r>
                <a:r>
                  <a:rPr lang="en-ID" sz="1600" dirty="0" err="1"/>
                  <a:t>Semakin</a:t>
                </a:r>
                <a:r>
                  <a:rPr lang="en-ID" sz="1600" dirty="0"/>
                  <a:t> </a:t>
                </a:r>
                <a:r>
                  <a:rPr lang="en-ID" sz="1600" dirty="0" err="1"/>
                  <a:t>besar</a:t>
                </a:r>
                <a:r>
                  <a:rPr lang="en-ID" sz="1600" dirty="0"/>
                  <a:t> </a:t>
                </a:r>
                <a14:m>
                  <m:oMath xmlns:m="http://schemas.openxmlformats.org/officeDocument/2006/math">
                    <m:r>
                      <a:rPr lang="en-ID" sz="1600" i="1" kern="1200">
                        <a:solidFill>
                          <a:schemeClr val="tx1"/>
                        </a:solidFill>
                        <a:latin typeface="Cambria Math" panose="02040503050406030204" pitchFamily="18" charset="0"/>
                      </a:rPr>
                      <m:t>𝑁</m:t>
                    </m:r>
                  </m:oMath>
                </a14:m>
                <a:r>
                  <a:rPr lang="en-ID" sz="1600" dirty="0"/>
                  <a:t>, </a:t>
                </a:r>
                <a:r>
                  <a:rPr lang="en-ID" sz="1600" dirty="0" err="1"/>
                  <a:t>maka</a:t>
                </a:r>
                <a:r>
                  <a:rPr lang="en-ID" sz="1600" dirty="0"/>
                  <a:t> </a:t>
                </a:r>
                <a14:m>
                  <m:oMath xmlns:m="http://schemas.openxmlformats.org/officeDocument/2006/math">
                    <m:r>
                      <a:rPr lang="en-ID" sz="1600" i="1" kern="1200">
                        <a:solidFill>
                          <a:schemeClr val="tx1"/>
                        </a:solidFill>
                        <a:latin typeface="Cambria Math" panose="02040503050406030204" pitchFamily="18" charset="0"/>
                      </a:rPr>
                      <m:t>ℎ</m:t>
                    </m:r>
                  </m:oMath>
                </a14:m>
                <a:r>
                  <a:rPr lang="en-ID" sz="1600" dirty="0"/>
                  <a:t> </a:t>
                </a:r>
                <a:r>
                  <a:rPr lang="en-ID" sz="1600" dirty="0" err="1"/>
                  <a:t>semakin</a:t>
                </a:r>
                <a:r>
                  <a:rPr lang="en-ID" sz="1600" dirty="0"/>
                  <a:t> </a:t>
                </a:r>
                <a:r>
                  <a:rPr lang="en-ID" sz="1600" dirty="0" err="1"/>
                  <a:t>kecil</a:t>
                </a:r>
                <a:r>
                  <a:rPr lang="en-ID" sz="1600" dirty="0"/>
                  <a:t> dan </a:t>
                </a:r>
                <a:r>
                  <a:rPr lang="en-ID" sz="1600" dirty="0" err="1"/>
                  <a:t>tabel</a:t>
                </a:r>
                <a:r>
                  <a:rPr lang="en-ID" sz="1600" dirty="0"/>
                  <a:t> </a:t>
                </a:r>
                <a:r>
                  <a:rPr lang="en-ID" sz="1600" dirty="0" err="1"/>
                  <a:t>menjadi</a:t>
                </a:r>
                <a:r>
                  <a:rPr lang="en-ID" sz="1600" dirty="0"/>
                  <a:t> </a:t>
                </a:r>
                <a:r>
                  <a:rPr lang="en-ID" sz="1600" dirty="0" err="1"/>
                  <a:t>semakin</a:t>
                </a:r>
                <a:r>
                  <a:rPr lang="en-ID" sz="1600" dirty="0"/>
                  <a:t> </a:t>
                </a:r>
                <a:r>
                  <a:rPr lang="en-ID" sz="1600" dirty="0" err="1"/>
                  <a:t>rapat</a:t>
                </a:r>
                <a:r>
                  <a:rPr lang="en-ID" sz="1600" dirty="0"/>
                  <a:t>.</a:t>
                </a:r>
                <a:endParaRPr lang="en-ID" sz="2400" dirty="0"/>
              </a:p>
            </p:txBody>
          </p:sp>
        </mc:Choice>
        <mc:Fallback>
          <p:sp>
            <p:nvSpPr>
              <p:cNvPr id="20" name="TextBox 19">
                <a:extLst>
                  <a:ext uri="{FF2B5EF4-FFF2-40B4-BE49-F238E27FC236}">
                    <a16:creationId xmlns:a16="http://schemas.microsoft.com/office/drawing/2014/main" id="{9D20D31A-CB31-EC1C-48A7-066EAF405875}"/>
                  </a:ext>
                </a:extLst>
              </p:cNvPr>
              <p:cNvSpPr txBox="1">
                <a:spLocks noRot="1" noChangeAspect="1" noMove="1" noResize="1" noEditPoints="1" noAdjustHandles="1" noChangeArrowheads="1" noChangeShapeType="1" noTextEdit="1"/>
              </p:cNvSpPr>
              <p:nvPr/>
            </p:nvSpPr>
            <p:spPr>
              <a:xfrm>
                <a:off x="8686800" y="9804177"/>
                <a:ext cx="11787446" cy="338554"/>
              </a:xfrm>
              <a:prstGeom prst="rect">
                <a:avLst/>
              </a:prstGeom>
              <a:blipFill>
                <a:blip r:embed="rId7"/>
                <a:stretch>
                  <a:fillRect l="-259" t="-5357" b="-21429"/>
                </a:stretch>
              </a:blipFill>
            </p:spPr>
            <p:txBody>
              <a:bodyPr/>
              <a:lstStyle/>
              <a:p>
                <a:r>
                  <a:rPr lang="en-ID">
                    <a:noFill/>
                  </a:rPr>
                  <a:t> </a:t>
                </a:r>
              </a:p>
            </p:txBody>
          </p:sp>
        </mc:Fallback>
      </mc:AlternateContent>
    </p:spTree>
  </p:cSld>
  <p:clrMapOvr>
    <a:masterClrMapping/>
  </p:clrMapOvr>
  <p:transition spd="med">
    <p:push/>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3973715" y="4535506"/>
            <a:ext cx="2915754" cy="291575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4" name="TextBox 4"/>
            <p:cNvSpPr txBox="1"/>
            <p:nvPr/>
          </p:nvSpPr>
          <p:spPr>
            <a:xfrm>
              <a:off x="127000" y="98425"/>
              <a:ext cx="558800" cy="587375"/>
            </a:xfrm>
            <a:prstGeom prst="rect">
              <a:avLst/>
            </a:prstGeom>
          </p:spPr>
          <p:txBody>
            <a:bodyPr lIns="50800" tIns="50800" rIns="50800" bIns="50800" rtlCol="0" anchor="ctr"/>
            <a:lstStyle/>
            <a:p>
              <a:pPr algn="ctr">
                <a:lnSpc>
                  <a:spcPts val="3040"/>
                </a:lnSpc>
              </a:pPr>
              <a:endParaRPr/>
            </a:p>
          </p:txBody>
        </p:sp>
      </p:grpSp>
      <p:sp>
        <p:nvSpPr>
          <p:cNvPr id="5" name="Freeform 5"/>
          <p:cNvSpPr/>
          <p:nvPr/>
        </p:nvSpPr>
        <p:spPr>
          <a:xfrm flipH="1">
            <a:off x="3802991" y="4971027"/>
            <a:ext cx="2611467" cy="4127318"/>
          </a:xfrm>
          <a:custGeom>
            <a:avLst/>
            <a:gdLst/>
            <a:ahLst/>
            <a:cxnLst/>
            <a:rect l="l" t="t" r="r" b="b"/>
            <a:pathLst>
              <a:path w="2611467" h="4127318">
                <a:moveTo>
                  <a:pt x="2611467" y="0"/>
                </a:moveTo>
                <a:lnTo>
                  <a:pt x="0" y="0"/>
                </a:lnTo>
                <a:lnTo>
                  <a:pt x="0" y="4127318"/>
                </a:lnTo>
                <a:lnTo>
                  <a:pt x="2611467" y="4127318"/>
                </a:lnTo>
                <a:lnTo>
                  <a:pt x="2611467"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6" name="Freeform 6"/>
          <p:cNvSpPr/>
          <p:nvPr/>
        </p:nvSpPr>
        <p:spPr>
          <a:xfrm>
            <a:off x="1028700" y="6404760"/>
            <a:ext cx="2774291" cy="2693585"/>
          </a:xfrm>
          <a:custGeom>
            <a:avLst/>
            <a:gdLst/>
            <a:ahLst/>
            <a:cxnLst/>
            <a:rect l="l" t="t" r="r" b="b"/>
            <a:pathLst>
              <a:path w="2774291" h="2693585">
                <a:moveTo>
                  <a:pt x="0" y="0"/>
                </a:moveTo>
                <a:lnTo>
                  <a:pt x="2774291" y="0"/>
                </a:lnTo>
                <a:lnTo>
                  <a:pt x="2774291" y="2693585"/>
                </a:lnTo>
                <a:lnTo>
                  <a:pt x="0" y="2693585"/>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grpSp>
        <p:nvGrpSpPr>
          <p:cNvPr id="7" name="Group 7"/>
          <p:cNvGrpSpPr/>
          <p:nvPr/>
        </p:nvGrpSpPr>
        <p:grpSpPr>
          <a:xfrm>
            <a:off x="1685713" y="1028700"/>
            <a:ext cx="6433981" cy="1636087"/>
            <a:chOff x="0" y="0"/>
            <a:chExt cx="600150" cy="152611"/>
          </a:xfrm>
        </p:grpSpPr>
        <p:sp>
          <p:nvSpPr>
            <p:cNvPr id="8" name="Freeform 8"/>
            <p:cNvSpPr/>
            <p:nvPr/>
          </p:nvSpPr>
          <p:spPr>
            <a:xfrm>
              <a:off x="0" y="0"/>
              <a:ext cx="600150" cy="152611"/>
            </a:xfrm>
            <a:custGeom>
              <a:avLst/>
              <a:gdLst/>
              <a:ahLst/>
              <a:cxnLst/>
              <a:rect l="l" t="t" r="r" b="b"/>
              <a:pathLst>
                <a:path w="600150" h="152611">
                  <a:moveTo>
                    <a:pt x="0" y="0"/>
                  </a:moveTo>
                  <a:lnTo>
                    <a:pt x="600150" y="0"/>
                  </a:lnTo>
                  <a:lnTo>
                    <a:pt x="600150" y="152611"/>
                  </a:lnTo>
                  <a:lnTo>
                    <a:pt x="0" y="152611"/>
                  </a:lnTo>
                  <a:close/>
                </a:path>
              </a:pathLst>
            </a:custGeom>
            <a:solidFill>
              <a:srgbClr val="B7CCF6"/>
            </a:solidFill>
            <a:ln w="28575" cap="sq">
              <a:solidFill>
                <a:srgbClr val="242424"/>
              </a:solidFill>
              <a:prstDash val="solid"/>
              <a:miter/>
            </a:ln>
          </p:spPr>
        </p:sp>
        <p:sp>
          <p:nvSpPr>
            <p:cNvPr id="9" name="TextBox 9"/>
            <p:cNvSpPr txBox="1"/>
            <p:nvPr/>
          </p:nvSpPr>
          <p:spPr>
            <a:xfrm>
              <a:off x="0" y="-28575"/>
              <a:ext cx="600150" cy="181186"/>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10" name="TextBox 10"/>
          <p:cNvSpPr txBox="1"/>
          <p:nvPr/>
        </p:nvSpPr>
        <p:spPr>
          <a:xfrm>
            <a:off x="8164637" y="2782604"/>
            <a:ext cx="8892197" cy="738823"/>
          </a:xfrm>
          <a:prstGeom prst="rect">
            <a:avLst/>
          </a:prstGeom>
        </p:spPr>
        <p:txBody>
          <a:bodyPr lIns="0" tIns="0" rIns="0" bIns="0" rtlCol="0" anchor="t">
            <a:spAutoFit/>
          </a:bodyPr>
          <a:lstStyle/>
          <a:p>
            <a:pPr algn="ctr">
              <a:lnSpc>
                <a:spcPts val="6002"/>
              </a:lnSpc>
            </a:pPr>
            <a:r>
              <a:rPr lang="en-US" sz="4287">
                <a:solidFill>
                  <a:srgbClr val="242424"/>
                </a:solidFill>
                <a:latin typeface="Inter"/>
                <a:ea typeface="Inter"/>
                <a:cs typeface="Inter"/>
                <a:sym typeface="Inter"/>
              </a:rPr>
              <a:t>5.  Untuk i = 0 s/d N, hitung </a:t>
            </a:r>
          </a:p>
        </p:txBody>
      </p:sp>
      <p:sp>
        <p:nvSpPr>
          <p:cNvPr id="11" name="Freeform 11"/>
          <p:cNvSpPr/>
          <p:nvPr/>
        </p:nvSpPr>
        <p:spPr>
          <a:xfrm>
            <a:off x="2751950" y="5527063"/>
            <a:ext cx="660854" cy="641029"/>
          </a:xfrm>
          <a:custGeom>
            <a:avLst/>
            <a:gdLst/>
            <a:ahLst/>
            <a:cxnLst/>
            <a:rect l="l" t="t" r="r" b="b"/>
            <a:pathLst>
              <a:path w="660854" h="641029">
                <a:moveTo>
                  <a:pt x="0" y="0"/>
                </a:moveTo>
                <a:lnTo>
                  <a:pt x="660855" y="0"/>
                </a:lnTo>
                <a:lnTo>
                  <a:pt x="660855" y="641028"/>
                </a:lnTo>
                <a:lnTo>
                  <a:pt x="0" y="641028"/>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grpSp>
        <p:nvGrpSpPr>
          <p:cNvPr id="12" name="Group 12"/>
          <p:cNvGrpSpPr/>
          <p:nvPr/>
        </p:nvGrpSpPr>
        <p:grpSpPr>
          <a:xfrm>
            <a:off x="15971496" y="-1567566"/>
            <a:ext cx="7560950" cy="7560950"/>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3EDB86"/>
            </a:solidFill>
            <a:ln w="47625" cap="sq">
              <a:solidFill>
                <a:srgbClr val="242424"/>
              </a:solidFill>
              <a:prstDash val="solid"/>
              <a:miter/>
            </a:ln>
          </p:spPr>
        </p:sp>
        <p:sp>
          <p:nvSpPr>
            <p:cNvPr id="14" name="TextBox 14"/>
            <p:cNvSpPr txBox="1"/>
            <p:nvPr/>
          </p:nvSpPr>
          <p:spPr>
            <a:xfrm>
              <a:off x="139700" y="111125"/>
              <a:ext cx="533400" cy="561975"/>
            </a:xfrm>
            <a:prstGeom prst="rect">
              <a:avLst/>
            </a:prstGeom>
          </p:spPr>
          <p:txBody>
            <a:bodyPr lIns="50800" tIns="50800" rIns="50800" bIns="50800" rtlCol="0" anchor="ctr"/>
            <a:lstStyle/>
            <a:p>
              <a:pPr marL="0" lvl="0" indent="0" algn="ctr">
                <a:lnSpc>
                  <a:spcPts val="3040"/>
                </a:lnSpc>
                <a:spcBef>
                  <a:spcPct val="0"/>
                </a:spcBef>
              </a:pPr>
              <a:endParaRPr/>
            </a:p>
          </p:txBody>
        </p:sp>
      </p:grpSp>
      <p:sp>
        <p:nvSpPr>
          <p:cNvPr id="17" name="TextBox 17"/>
          <p:cNvSpPr txBox="1"/>
          <p:nvPr/>
        </p:nvSpPr>
        <p:spPr>
          <a:xfrm>
            <a:off x="2484835" y="1299056"/>
            <a:ext cx="5247781" cy="1076325"/>
          </a:xfrm>
          <a:prstGeom prst="rect">
            <a:avLst/>
          </a:prstGeom>
        </p:spPr>
        <p:txBody>
          <a:bodyPr lIns="0" tIns="0" rIns="0" bIns="0" rtlCol="0" anchor="t">
            <a:spAutoFit/>
          </a:bodyPr>
          <a:lstStyle/>
          <a:p>
            <a:pPr algn="l">
              <a:lnSpc>
                <a:spcPts val="8399"/>
              </a:lnSpc>
            </a:pPr>
            <a:r>
              <a:rPr lang="en-US" sz="6999" b="1">
                <a:solidFill>
                  <a:srgbClr val="242424"/>
                </a:solidFill>
                <a:latin typeface="Ubuntu Bold"/>
                <a:ea typeface="Ubuntu Bold"/>
                <a:cs typeface="Ubuntu Bold"/>
                <a:sym typeface="Ubuntu Bold"/>
              </a:rPr>
              <a:t>Langkahnya</a:t>
            </a:r>
          </a:p>
        </p:txBody>
      </p:sp>
      <p:sp>
        <p:nvSpPr>
          <p:cNvPr id="18" name="TextBox 18"/>
          <p:cNvSpPr txBox="1"/>
          <p:nvPr/>
        </p:nvSpPr>
        <p:spPr>
          <a:xfrm>
            <a:off x="7975882" y="5761852"/>
            <a:ext cx="9647215" cy="738823"/>
          </a:xfrm>
          <a:prstGeom prst="rect">
            <a:avLst/>
          </a:prstGeom>
        </p:spPr>
        <p:txBody>
          <a:bodyPr lIns="0" tIns="0" rIns="0" bIns="0" rtlCol="0" anchor="t">
            <a:spAutoFit/>
          </a:bodyPr>
          <a:lstStyle/>
          <a:p>
            <a:pPr algn="ctr">
              <a:lnSpc>
                <a:spcPts val="6002"/>
              </a:lnSpc>
            </a:pPr>
            <a:r>
              <a:rPr lang="en-US" sz="4287">
                <a:solidFill>
                  <a:srgbClr val="242424"/>
                </a:solidFill>
                <a:latin typeface="Inter"/>
                <a:ea typeface="Inter"/>
                <a:cs typeface="Inter"/>
                <a:sym typeface="Inter"/>
              </a:rPr>
              <a:t>6. Untuk I = 0 s/d n dicari k dimana</a:t>
            </a:r>
          </a:p>
        </p:txBody>
      </p:sp>
      <p:pic>
        <p:nvPicPr>
          <p:cNvPr id="20" name="Picture 19">
            <a:extLst>
              <a:ext uri="{FF2B5EF4-FFF2-40B4-BE49-F238E27FC236}">
                <a16:creationId xmlns:a16="http://schemas.microsoft.com/office/drawing/2014/main" id="{77D5EE7B-4797-7608-17C9-5A9CB98206C5}"/>
              </a:ext>
            </a:extLst>
          </p:cNvPr>
          <p:cNvPicPr>
            <a:picLocks noChangeAspect="1"/>
          </p:cNvPicPr>
          <p:nvPr/>
        </p:nvPicPr>
        <p:blipFill>
          <a:blip r:embed="rId6"/>
          <a:stretch>
            <a:fillRect/>
          </a:stretch>
        </p:blipFill>
        <p:spPr>
          <a:xfrm>
            <a:off x="10391160" y="3598053"/>
            <a:ext cx="4930567" cy="1005927"/>
          </a:xfrm>
          <a:prstGeom prst="rect">
            <a:avLst/>
          </a:prstGeom>
        </p:spPr>
      </p:pic>
      <p:sp>
        <p:nvSpPr>
          <p:cNvPr id="21" name="TextBox 20">
            <a:extLst>
              <a:ext uri="{FF2B5EF4-FFF2-40B4-BE49-F238E27FC236}">
                <a16:creationId xmlns:a16="http://schemas.microsoft.com/office/drawing/2014/main" id="{3830006D-F836-0014-3BF1-239C19BB8ACC}"/>
              </a:ext>
            </a:extLst>
          </p:cNvPr>
          <p:cNvSpPr txBox="1"/>
          <p:nvPr/>
        </p:nvSpPr>
        <p:spPr>
          <a:xfrm>
            <a:off x="12000279" y="4712566"/>
            <a:ext cx="1712328" cy="707886"/>
          </a:xfrm>
          <a:prstGeom prst="rect">
            <a:avLst/>
          </a:prstGeom>
          <a:noFill/>
        </p:spPr>
        <p:txBody>
          <a:bodyPr wrap="none" rtlCol="0">
            <a:spAutoFit/>
          </a:bodyPr>
          <a:lstStyle/>
          <a:p>
            <a:r>
              <a:rPr lang="en-US" sz="4000" i="1" dirty="0" err="1"/>
              <a:t>y</a:t>
            </a:r>
            <a:r>
              <a:rPr lang="en-US" sz="4000" i="1" baseline="-25000" dirty="0" err="1"/>
              <a:t>i</a:t>
            </a:r>
            <a:r>
              <a:rPr lang="en-US" sz="4000" i="1" baseline="-25000" dirty="0"/>
              <a:t> </a:t>
            </a:r>
            <a:r>
              <a:rPr lang="en-US" sz="4000" dirty="0"/>
              <a:t>=</a:t>
            </a:r>
            <a:r>
              <a:rPr lang="en-US" sz="4000" i="1" dirty="0"/>
              <a:t> f(x</a:t>
            </a:r>
            <a:r>
              <a:rPr lang="en-US" sz="4000" i="1" baseline="-25000" dirty="0"/>
              <a:t>i</a:t>
            </a:r>
            <a:r>
              <a:rPr lang="en-US" sz="4000" i="1" dirty="0"/>
              <a:t>)</a:t>
            </a:r>
            <a:endParaRPr lang="en-ID" sz="4000" i="1" dirty="0"/>
          </a:p>
        </p:txBody>
      </p:sp>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E8D05B38-BEE1-AC96-EA9A-53BD71093F6F}"/>
                  </a:ext>
                </a:extLst>
              </p:cNvPr>
              <p:cNvSpPr txBox="1"/>
              <p:nvPr/>
            </p:nvSpPr>
            <p:spPr>
              <a:xfrm>
                <a:off x="7818884" y="7028346"/>
                <a:ext cx="11787446" cy="2062103"/>
              </a:xfrm>
              <a:prstGeom prst="rect">
                <a:avLst/>
              </a:prstGeom>
              <a:noFill/>
            </p:spPr>
            <p:txBody>
              <a:bodyPr wrap="square">
                <a:spAutoFit/>
              </a:bodyPr>
              <a:lstStyle/>
              <a:p>
                <a:pPr>
                  <a:buNone/>
                </a:pPr>
                <a:r>
                  <a:rPr lang="en-ID" sz="3200" b="1" dirty="0" err="1"/>
                  <a:t>Aturan</a:t>
                </a:r>
                <a:r>
                  <a:rPr lang="en-ID" sz="3200" b="1" dirty="0"/>
                  <a:t> </a:t>
                </a:r>
                <a:r>
                  <a:rPr lang="en-ID" sz="3200" b="1" dirty="0" err="1"/>
                  <a:t>Penentuan</a:t>
                </a:r>
                <a:r>
                  <a:rPr lang="en-ID" sz="3200" b="1" dirty="0"/>
                  <a:t> Akar</a:t>
                </a:r>
                <a:endParaRPr lang="en-ID" sz="3200" dirty="0"/>
              </a:p>
              <a:p>
                <a:pPr marL="342900" lvl="0" indent="-342900">
                  <a:buFont typeface="Arial" panose="020B0604020202020204" pitchFamily="34" charset="0"/>
                  <a:buChar char="•"/>
                </a:pPr>
                <a:r>
                  <a:rPr lang="en-ID" sz="3200" dirty="0"/>
                  <a:t>Jika </a:t>
                </a:r>
                <a14:m>
                  <m:oMath xmlns:m="http://schemas.openxmlformats.org/officeDocument/2006/math">
                    <m:r>
                      <a:rPr lang="en-ID" sz="3200" i="1">
                        <a:latin typeface="+mn-lt"/>
                      </a:rPr>
                      <m:t>𝑓</m:t>
                    </m:r>
                    <m:d>
                      <m:dPr>
                        <m:ctrlPr>
                          <a:rPr lang="en-ID" sz="3200" i="1">
                            <a:latin typeface="+mn-lt"/>
                          </a:rPr>
                        </m:ctrlPr>
                      </m:dPr>
                      <m:e>
                        <m:sSub>
                          <m:sSubPr>
                            <m:ctrlPr>
                              <a:rPr lang="en-ID" sz="3200" i="1">
                                <a:latin typeface="+mn-lt"/>
                              </a:rPr>
                            </m:ctrlPr>
                          </m:sSubPr>
                          <m:e>
                            <m:r>
                              <a:rPr lang="en-ID" sz="3200" i="1">
                                <a:latin typeface="+mn-lt"/>
                              </a:rPr>
                              <m:t>𝑥</m:t>
                            </m:r>
                          </m:e>
                          <m:sub>
                            <m:r>
                              <a:rPr lang="en-ID" sz="3200" i="1">
                                <a:latin typeface="+mn-lt"/>
                              </a:rPr>
                              <m:t>𝑘</m:t>
                            </m:r>
                          </m:sub>
                        </m:sSub>
                      </m:e>
                    </m:d>
                    <m:r>
                      <a:rPr lang="en-ID" sz="3200" i="0">
                        <a:latin typeface="+mn-lt"/>
                      </a:rPr>
                      <m:t>=0</m:t>
                    </m:r>
                  </m:oMath>
                </a14:m>
                <a:r>
                  <a:rPr lang="en-ID" sz="3200" dirty="0"/>
                  <a:t>→ </a:t>
                </a:r>
                <a14:m>
                  <m:oMath xmlns:m="http://schemas.openxmlformats.org/officeDocument/2006/math">
                    <m:sSub>
                      <m:sSubPr>
                        <m:ctrlPr>
                          <a:rPr lang="en-ID" sz="3200" i="1">
                            <a:latin typeface="+mn-lt"/>
                          </a:rPr>
                        </m:ctrlPr>
                      </m:sSubPr>
                      <m:e>
                        <m:r>
                          <a:rPr lang="en-ID" sz="3200" i="1">
                            <a:latin typeface="+mn-lt"/>
                          </a:rPr>
                          <m:t>𝑥</m:t>
                        </m:r>
                      </m:e>
                      <m:sub>
                        <m:r>
                          <a:rPr lang="en-ID" sz="3200" i="1">
                            <a:latin typeface="+mn-lt"/>
                          </a:rPr>
                          <m:t>𝑘</m:t>
                        </m:r>
                      </m:sub>
                    </m:sSub>
                  </m:oMath>
                </a14:m>
                <a:r>
                  <a:rPr lang="en-ID" sz="3200" dirty="0" err="1"/>
                  <a:t>adalah</a:t>
                </a:r>
                <a:r>
                  <a:rPr lang="en-ID" sz="3200" dirty="0"/>
                  <a:t> </a:t>
                </a:r>
                <a:r>
                  <a:rPr lang="en-ID" sz="3200" dirty="0" err="1"/>
                  <a:t>akar</a:t>
                </a:r>
                <a:r>
                  <a:rPr lang="en-ID" sz="3200" dirty="0"/>
                  <a:t> </a:t>
                </a:r>
              </a:p>
              <a:p>
                <a:pPr marL="342900" lvl="0" indent="-342900">
                  <a:buFont typeface="Arial" panose="020B0604020202020204" pitchFamily="34" charset="0"/>
                  <a:buChar char="•"/>
                </a:pPr>
                <a:r>
                  <a:rPr lang="en-ID" sz="3200" dirty="0"/>
                  <a:t>Jika </a:t>
                </a:r>
                <a14:m>
                  <m:oMath xmlns:m="http://schemas.openxmlformats.org/officeDocument/2006/math">
                    <m:r>
                      <a:rPr lang="en-ID" sz="3200" i="1">
                        <a:latin typeface="+mn-lt"/>
                      </a:rPr>
                      <m:t>𝑓</m:t>
                    </m:r>
                    <m:d>
                      <m:dPr>
                        <m:ctrlPr>
                          <a:rPr lang="en-ID" sz="3200" i="1">
                            <a:latin typeface="+mn-lt"/>
                          </a:rPr>
                        </m:ctrlPr>
                      </m:dPr>
                      <m:e>
                        <m:sSub>
                          <m:sSubPr>
                            <m:ctrlPr>
                              <a:rPr lang="en-ID" sz="3200" i="1">
                                <a:latin typeface="+mn-lt"/>
                              </a:rPr>
                            </m:ctrlPr>
                          </m:sSubPr>
                          <m:e>
                            <m:r>
                              <a:rPr lang="en-ID" sz="3200" i="1">
                                <a:latin typeface="+mn-lt"/>
                              </a:rPr>
                              <m:t>𝑥</m:t>
                            </m:r>
                          </m:e>
                          <m:sub>
                            <m:r>
                              <a:rPr lang="en-ID" sz="3200" i="1">
                                <a:latin typeface="+mn-lt"/>
                              </a:rPr>
                              <m:t>𝑘</m:t>
                            </m:r>
                          </m:sub>
                        </m:sSub>
                      </m:e>
                    </m:d>
                    <m:r>
                      <a:rPr lang="en-ID" sz="3200" i="1">
                        <a:latin typeface="+mn-lt"/>
                      </a:rPr>
                      <m:t>𝑓</m:t>
                    </m:r>
                    <m:d>
                      <m:dPr>
                        <m:ctrlPr>
                          <a:rPr lang="en-ID" sz="3200" i="1">
                            <a:latin typeface="+mn-lt"/>
                          </a:rPr>
                        </m:ctrlPr>
                      </m:dPr>
                      <m:e>
                        <m:sSub>
                          <m:sSubPr>
                            <m:ctrlPr>
                              <a:rPr lang="en-ID" sz="3200" i="1">
                                <a:latin typeface="+mn-lt"/>
                              </a:rPr>
                            </m:ctrlPr>
                          </m:sSubPr>
                          <m:e>
                            <m:r>
                              <a:rPr lang="en-ID" sz="3200" i="1">
                                <a:latin typeface="+mn-lt"/>
                              </a:rPr>
                              <m:t>𝑥</m:t>
                            </m:r>
                          </m:e>
                          <m:sub>
                            <m:r>
                              <a:rPr lang="en-ID" sz="3200" i="1">
                                <a:latin typeface="+mn-lt"/>
                              </a:rPr>
                              <m:t>𝑘</m:t>
                            </m:r>
                            <m:r>
                              <a:rPr lang="en-ID" sz="3200" i="0">
                                <a:latin typeface="+mn-lt"/>
                              </a:rPr>
                              <m:t>+1</m:t>
                            </m:r>
                          </m:sub>
                        </m:sSub>
                      </m:e>
                    </m:d>
                    <m:r>
                      <a:rPr lang="en-ID" sz="3200" i="0">
                        <a:latin typeface="+mn-lt"/>
                      </a:rPr>
                      <m:t>&lt;0</m:t>
                    </m:r>
                  </m:oMath>
                </a14:m>
                <a:r>
                  <a:rPr lang="en-ID" sz="3200" dirty="0"/>
                  <a:t>→ </a:t>
                </a:r>
                <a:r>
                  <a:rPr lang="en-ID" sz="3200" dirty="0" err="1"/>
                  <a:t>akar</a:t>
                </a:r>
                <a:r>
                  <a:rPr lang="en-ID" sz="3200" dirty="0"/>
                  <a:t> </a:t>
                </a:r>
                <a:r>
                  <a:rPr lang="en-ID" sz="3200" dirty="0" err="1"/>
                  <a:t>berada</a:t>
                </a:r>
                <a:r>
                  <a:rPr lang="en-ID" sz="3200" dirty="0"/>
                  <a:t> di </a:t>
                </a:r>
                <a:r>
                  <a:rPr lang="en-ID" sz="3200" dirty="0" err="1"/>
                  <a:t>antara</a:t>
                </a:r>
                <a:r>
                  <a:rPr lang="en-ID" sz="3200" dirty="0"/>
                  <a:t> </a:t>
                </a:r>
                <a14:m>
                  <m:oMath xmlns:m="http://schemas.openxmlformats.org/officeDocument/2006/math">
                    <m:sSub>
                      <m:sSubPr>
                        <m:ctrlPr>
                          <a:rPr lang="en-ID" sz="3200" i="1">
                            <a:latin typeface="+mn-lt"/>
                          </a:rPr>
                        </m:ctrlPr>
                      </m:sSubPr>
                      <m:e>
                        <m:r>
                          <a:rPr lang="en-ID" sz="3200" i="1">
                            <a:latin typeface="+mn-lt"/>
                          </a:rPr>
                          <m:t>𝑥</m:t>
                        </m:r>
                      </m:e>
                      <m:sub>
                        <m:r>
                          <a:rPr lang="en-ID" sz="3200" i="1">
                            <a:latin typeface="+mn-lt"/>
                          </a:rPr>
                          <m:t>𝑘</m:t>
                        </m:r>
                      </m:sub>
                    </m:sSub>
                  </m:oMath>
                </a14:m>
                <a:r>
                  <a:rPr lang="en-ID" sz="3200" dirty="0"/>
                  <a:t>dan </a:t>
                </a:r>
                <a14:m>
                  <m:oMath xmlns:m="http://schemas.openxmlformats.org/officeDocument/2006/math">
                    <m:sSub>
                      <m:sSubPr>
                        <m:ctrlPr>
                          <a:rPr lang="en-ID" sz="3200" i="1">
                            <a:latin typeface="+mn-lt"/>
                          </a:rPr>
                        </m:ctrlPr>
                      </m:sSubPr>
                      <m:e>
                        <m:r>
                          <a:rPr lang="en-ID" sz="3200" i="1">
                            <a:latin typeface="+mn-lt"/>
                          </a:rPr>
                          <m:t>𝑥</m:t>
                        </m:r>
                      </m:e>
                      <m:sub>
                        <m:r>
                          <a:rPr lang="en-ID" sz="3200" i="1">
                            <a:latin typeface="+mn-lt"/>
                          </a:rPr>
                          <m:t>𝑘</m:t>
                        </m:r>
                        <m:r>
                          <a:rPr lang="en-ID" sz="3200" i="0">
                            <a:latin typeface="+mn-lt"/>
                          </a:rPr>
                          <m:t>+1</m:t>
                        </m:r>
                      </m:sub>
                    </m:sSub>
                  </m:oMath>
                </a14:m>
                <a:r>
                  <a:rPr lang="en-ID" sz="3200" dirty="0"/>
                  <a:t> </a:t>
                </a:r>
              </a:p>
              <a:p>
                <a:pPr marL="342900" lvl="0" indent="-342900">
                  <a:buFont typeface="Arial" panose="020B0604020202020204" pitchFamily="34" charset="0"/>
                  <a:buChar char="•"/>
                </a:pPr>
                <a:r>
                  <a:rPr lang="en-ID" sz="3200" dirty="0" err="1"/>
                  <a:t>Pilih</a:t>
                </a:r>
                <a:r>
                  <a:rPr lang="en-ID" sz="3200" dirty="0"/>
                  <a:t> </a:t>
                </a:r>
                <a:r>
                  <a:rPr lang="en-ID" sz="3200" dirty="0" err="1"/>
                  <a:t>pendekatan</a:t>
                </a:r>
                <a:r>
                  <a:rPr lang="en-ID" sz="3200" dirty="0"/>
                  <a:t> yang </a:t>
                </a:r>
                <a:r>
                  <a:rPr lang="en-ID" sz="3200" dirty="0" err="1"/>
                  <a:t>memiliki</a:t>
                </a:r>
                <a:r>
                  <a:rPr lang="en-ID" sz="3200" dirty="0"/>
                  <a:t> </a:t>
                </a:r>
                <a14:m>
                  <m:oMath xmlns:m="http://schemas.openxmlformats.org/officeDocument/2006/math">
                    <m:r>
                      <a:rPr lang="en-ID" sz="3200">
                        <a:latin typeface="+mn-lt"/>
                      </a:rPr>
                      <m:t>∣</m:t>
                    </m:r>
                    <m:r>
                      <a:rPr lang="en-ID" sz="3200" i="1">
                        <a:latin typeface="+mn-lt"/>
                      </a:rPr>
                      <m:t>𝑓</m:t>
                    </m:r>
                    <m:d>
                      <m:dPr>
                        <m:ctrlPr>
                          <a:rPr lang="en-ID" sz="3200" i="1">
                            <a:latin typeface="+mn-lt"/>
                          </a:rPr>
                        </m:ctrlPr>
                      </m:dPr>
                      <m:e>
                        <m:r>
                          <a:rPr lang="en-ID" sz="3200" i="1">
                            <a:latin typeface="+mn-lt"/>
                          </a:rPr>
                          <m:t>𝑥</m:t>
                        </m:r>
                      </m:e>
                    </m:d>
                    <m:r>
                      <a:rPr lang="en-ID" sz="3200" i="0">
                        <a:latin typeface="+mn-lt"/>
                      </a:rPr>
                      <m:t>∣</m:t>
                    </m:r>
                  </m:oMath>
                </a14:m>
                <a:r>
                  <a:rPr lang="en-ID" sz="3200" dirty="0"/>
                  <a:t>paling </a:t>
                </a:r>
                <a:r>
                  <a:rPr lang="en-ID" sz="3200" dirty="0" err="1"/>
                  <a:t>kecil</a:t>
                </a:r>
                <a:endParaRPr lang="en-ID" sz="3200" dirty="0"/>
              </a:p>
            </p:txBody>
          </p:sp>
        </mc:Choice>
        <mc:Fallback>
          <p:sp>
            <p:nvSpPr>
              <p:cNvPr id="23" name="TextBox 22">
                <a:extLst>
                  <a:ext uri="{FF2B5EF4-FFF2-40B4-BE49-F238E27FC236}">
                    <a16:creationId xmlns:a16="http://schemas.microsoft.com/office/drawing/2014/main" id="{E8D05B38-BEE1-AC96-EA9A-53BD71093F6F}"/>
                  </a:ext>
                </a:extLst>
              </p:cNvPr>
              <p:cNvSpPr txBox="1">
                <a:spLocks noRot="1" noChangeAspect="1" noMove="1" noResize="1" noEditPoints="1" noAdjustHandles="1" noChangeArrowheads="1" noChangeShapeType="1" noTextEdit="1"/>
              </p:cNvSpPr>
              <p:nvPr/>
            </p:nvSpPr>
            <p:spPr>
              <a:xfrm>
                <a:off x="7818884" y="7028346"/>
                <a:ext cx="11787446" cy="2062103"/>
              </a:xfrm>
              <a:prstGeom prst="rect">
                <a:avLst/>
              </a:prstGeom>
              <a:blipFill>
                <a:blip r:embed="rId7"/>
                <a:stretch>
                  <a:fillRect l="-1345" t="-3846" b="-9172"/>
                </a:stretch>
              </a:blipFill>
            </p:spPr>
            <p:txBody>
              <a:bodyPr/>
              <a:lstStyle/>
              <a:p>
                <a:r>
                  <a:rPr lang="en-ID">
                    <a:noFill/>
                  </a:rPr>
                  <a:t> </a:t>
                </a:r>
              </a:p>
            </p:txBody>
          </p:sp>
        </mc:Fallback>
      </mc:AlternateContent>
    </p:spTree>
  </p:cSld>
  <p:clrMapOvr>
    <a:masterClrMapping/>
  </p:clrMapOvr>
  <p:transition spd="med">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388994"/>
            <a:ext cx="8882743" cy="770512"/>
            <a:chOff x="0" y="0"/>
            <a:chExt cx="1644276" cy="142629"/>
          </a:xfrm>
        </p:grpSpPr>
        <p:sp>
          <p:nvSpPr>
            <p:cNvPr id="3" name="Freeform 3"/>
            <p:cNvSpPr/>
            <p:nvPr/>
          </p:nvSpPr>
          <p:spPr>
            <a:xfrm>
              <a:off x="0" y="0"/>
              <a:ext cx="1644276" cy="142629"/>
            </a:xfrm>
            <a:custGeom>
              <a:avLst/>
              <a:gdLst/>
              <a:ahLst/>
              <a:cxnLst/>
              <a:rect l="l" t="t" r="r" b="b"/>
              <a:pathLst>
                <a:path w="1644276" h="142629">
                  <a:moveTo>
                    <a:pt x="0" y="0"/>
                  </a:moveTo>
                  <a:lnTo>
                    <a:pt x="1644276" y="0"/>
                  </a:lnTo>
                  <a:lnTo>
                    <a:pt x="1644276" y="142629"/>
                  </a:lnTo>
                  <a:lnTo>
                    <a:pt x="0" y="142629"/>
                  </a:lnTo>
                  <a:close/>
                </a:path>
              </a:pathLst>
            </a:custGeom>
            <a:solidFill>
              <a:srgbClr val="6458DD"/>
            </a:solidFill>
            <a:ln w="28575" cap="sq">
              <a:solidFill>
                <a:srgbClr val="242424"/>
              </a:solidFill>
              <a:prstDash val="solid"/>
              <a:miter/>
            </a:ln>
          </p:spPr>
        </p:sp>
        <p:sp>
          <p:nvSpPr>
            <p:cNvPr id="4" name="TextBox 4"/>
            <p:cNvSpPr txBox="1"/>
            <p:nvPr/>
          </p:nvSpPr>
          <p:spPr>
            <a:xfrm>
              <a:off x="0" y="-28575"/>
              <a:ext cx="1644276" cy="171204"/>
            </a:xfrm>
            <a:prstGeom prst="rect">
              <a:avLst/>
            </a:prstGeom>
          </p:spPr>
          <p:txBody>
            <a:bodyPr lIns="25599" tIns="25599" rIns="25599" bIns="25599" rtlCol="0" anchor="ctr"/>
            <a:lstStyle/>
            <a:p>
              <a:pPr marL="0" lvl="0" indent="0" algn="ctr">
                <a:lnSpc>
                  <a:spcPts val="2600"/>
                </a:lnSpc>
                <a:spcBef>
                  <a:spcPct val="0"/>
                </a:spcBef>
              </a:pPr>
              <a:endParaRPr/>
            </a:p>
          </p:txBody>
        </p:sp>
      </p:grpSp>
      <p:sp>
        <p:nvSpPr>
          <p:cNvPr id="5" name="Freeform 5"/>
          <p:cNvSpPr/>
          <p:nvPr/>
        </p:nvSpPr>
        <p:spPr>
          <a:xfrm>
            <a:off x="8610600" y="2651365"/>
            <a:ext cx="7771714" cy="6685193"/>
          </a:xfrm>
          <a:custGeom>
            <a:avLst/>
            <a:gdLst/>
            <a:ahLst/>
            <a:cxnLst/>
            <a:rect l="l" t="t" r="r" b="b"/>
            <a:pathLst>
              <a:path w="14148556" h="6685193">
                <a:moveTo>
                  <a:pt x="0" y="0"/>
                </a:moveTo>
                <a:lnTo>
                  <a:pt x="14148556" y="0"/>
                </a:lnTo>
                <a:lnTo>
                  <a:pt x="14148556" y="6685193"/>
                </a:lnTo>
                <a:lnTo>
                  <a:pt x="0" y="6685193"/>
                </a:lnTo>
                <a:lnTo>
                  <a:pt x="0" y="0"/>
                </a:lnTo>
                <a:close/>
              </a:path>
            </a:pathLst>
          </a:custGeom>
          <a:blipFill>
            <a:blip r:embed="rId2"/>
            <a:stretch>
              <a:fillRect l="-82052"/>
            </a:stretch>
          </a:blipFill>
        </p:spPr>
        <p:txBody>
          <a:bodyPr/>
          <a:lstStyle/>
          <a:p>
            <a:endParaRPr lang="en-ID" dirty="0"/>
          </a:p>
        </p:txBody>
      </p:sp>
      <p:sp>
        <p:nvSpPr>
          <p:cNvPr id="6" name="TextBox 6"/>
          <p:cNvSpPr txBox="1"/>
          <p:nvPr/>
        </p:nvSpPr>
        <p:spPr>
          <a:xfrm>
            <a:off x="1546144" y="1474816"/>
            <a:ext cx="8131256" cy="538609"/>
          </a:xfrm>
          <a:prstGeom prst="rect">
            <a:avLst/>
          </a:prstGeom>
        </p:spPr>
        <p:txBody>
          <a:bodyPr wrap="square" lIns="0" tIns="0" rIns="0" bIns="0" rtlCol="0" anchor="t">
            <a:spAutoFit/>
          </a:bodyPr>
          <a:lstStyle/>
          <a:p>
            <a:pPr marL="0" lvl="0" indent="0" algn="l">
              <a:lnSpc>
                <a:spcPts val="4232"/>
              </a:lnSpc>
              <a:spcBef>
                <a:spcPct val="0"/>
              </a:spcBef>
            </a:pPr>
            <a:r>
              <a:rPr lang="en-US" sz="3527" b="1" dirty="0">
                <a:solidFill>
                  <a:srgbClr val="FFFFFF"/>
                </a:solidFill>
                <a:latin typeface="Ubuntu Bold"/>
                <a:ea typeface="Ubuntu Bold"/>
                <a:cs typeface="Ubuntu Bold"/>
                <a:sym typeface="Ubuntu Bold"/>
              </a:rPr>
              <a:t>F(x) = x + </a:t>
            </a:r>
            <a:r>
              <a:rPr lang="en-US" sz="3527" dirty="0">
                <a:solidFill>
                  <a:srgbClr val="FFFFFF"/>
                </a:solidFill>
                <a:latin typeface="Ubuntu"/>
                <a:ea typeface="Ubuntu"/>
                <a:cs typeface="Ubuntu"/>
                <a:sym typeface="Ubuntu"/>
              </a:rPr>
              <a:t>e</a:t>
            </a:r>
            <a:r>
              <a:rPr lang="en-US" sz="3527" baseline="30000" dirty="0">
                <a:solidFill>
                  <a:srgbClr val="FFFFFF"/>
                </a:solidFill>
                <a:latin typeface="Ubuntu"/>
                <a:ea typeface="Ubuntu"/>
                <a:cs typeface="Ubuntu"/>
                <a:sym typeface="Ubuntu"/>
              </a:rPr>
              <a:t>x</a:t>
            </a:r>
            <a:r>
              <a:rPr lang="en-US" sz="3527" dirty="0">
                <a:solidFill>
                  <a:srgbClr val="FFFFFF"/>
                </a:solidFill>
                <a:latin typeface="Ubuntu"/>
                <a:ea typeface="Ubuntu"/>
                <a:cs typeface="Ubuntu"/>
                <a:sym typeface="Ubuntu"/>
              </a:rPr>
              <a:t> = 0 </a:t>
            </a:r>
            <a:r>
              <a:rPr lang="en-US" sz="3527" dirty="0" err="1">
                <a:solidFill>
                  <a:srgbClr val="FFFFFF"/>
                </a:solidFill>
                <a:latin typeface="Ubuntu"/>
                <a:ea typeface="Ubuntu"/>
                <a:cs typeface="Ubuntu"/>
                <a:sym typeface="Ubuntu"/>
              </a:rPr>
              <a:t>dengan</a:t>
            </a:r>
            <a:r>
              <a:rPr lang="en-US" sz="3527" dirty="0">
                <a:solidFill>
                  <a:srgbClr val="FFFFFF"/>
                </a:solidFill>
                <a:latin typeface="Ubuntu"/>
                <a:ea typeface="Ubuntu"/>
                <a:cs typeface="Ubuntu"/>
                <a:sym typeface="Ubuntu"/>
              </a:rPr>
              <a:t> range x = [-1,0]</a:t>
            </a:r>
          </a:p>
        </p:txBody>
      </p:sp>
      <p:sp>
        <p:nvSpPr>
          <p:cNvPr id="7" name="TextBox 7"/>
          <p:cNvSpPr txBox="1"/>
          <p:nvPr/>
        </p:nvSpPr>
        <p:spPr>
          <a:xfrm>
            <a:off x="4691201" y="25906"/>
            <a:ext cx="10440483" cy="2133600"/>
          </a:xfrm>
          <a:prstGeom prst="rect">
            <a:avLst/>
          </a:prstGeom>
        </p:spPr>
        <p:txBody>
          <a:bodyPr lIns="0" tIns="0" rIns="0" bIns="0" rtlCol="0" anchor="t">
            <a:spAutoFit/>
          </a:bodyPr>
          <a:lstStyle/>
          <a:p>
            <a:pPr algn="ctr">
              <a:lnSpc>
                <a:spcPts val="8399"/>
              </a:lnSpc>
            </a:pPr>
            <a:r>
              <a:rPr lang="en-US" sz="6999" b="1" dirty="0" err="1">
                <a:solidFill>
                  <a:srgbClr val="242424"/>
                </a:solidFill>
                <a:latin typeface="Ubuntu Bold"/>
                <a:ea typeface="Ubuntu Bold"/>
                <a:cs typeface="Ubuntu Bold"/>
                <a:sym typeface="Ubuntu Bold"/>
              </a:rPr>
              <a:t>Contoh</a:t>
            </a:r>
            <a:r>
              <a:rPr lang="en-US" sz="6999" b="1" dirty="0">
                <a:solidFill>
                  <a:srgbClr val="242424"/>
                </a:solidFill>
                <a:latin typeface="Ubuntu Bold"/>
                <a:ea typeface="Ubuntu Bold"/>
                <a:cs typeface="Ubuntu Bold"/>
                <a:sym typeface="Ubuntu Bold"/>
              </a:rPr>
              <a:t> </a:t>
            </a:r>
            <a:r>
              <a:rPr lang="en-US" sz="6999" b="1" dirty="0" err="1">
                <a:solidFill>
                  <a:srgbClr val="242424"/>
                </a:solidFill>
                <a:latin typeface="Ubuntu Bold"/>
                <a:ea typeface="Ubuntu Bold"/>
                <a:cs typeface="Ubuntu Bold"/>
                <a:sym typeface="Ubuntu Bold"/>
              </a:rPr>
              <a:t>Penyelesaian</a:t>
            </a:r>
            <a:r>
              <a:rPr lang="en-US" sz="6999" b="1" dirty="0">
                <a:solidFill>
                  <a:srgbClr val="242424"/>
                </a:solidFill>
                <a:latin typeface="Ubuntu Bold"/>
                <a:ea typeface="Ubuntu Bold"/>
                <a:cs typeface="Ubuntu Bold"/>
                <a:sym typeface="Ubuntu Bold"/>
              </a:rPr>
              <a:t> </a:t>
            </a:r>
          </a:p>
          <a:p>
            <a:pPr marL="0" lvl="0" indent="0" algn="ctr">
              <a:lnSpc>
                <a:spcPts val="8399"/>
              </a:lnSpc>
              <a:spcBef>
                <a:spcPct val="0"/>
              </a:spcBef>
            </a:pPr>
            <a:endParaRPr lang="en-US" sz="6999" b="1" dirty="0">
              <a:solidFill>
                <a:srgbClr val="242424"/>
              </a:solidFill>
              <a:latin typeface="Ubuntu Bold"/>
              <a:ea typeface="Ubuntu Bold"/>
              <a:cs typeface="Ubuntu Bold"/>
              <a:sym typeface="Ubuntu Bold"/>
            </a:endParaRPr>
          </a:p>
        </p:txBody>
      </p:sp>
      <p:sp>
        <p:nvSpPr>
          <p:cNvPr id="8" name="Freeform 8"/>
          <p:cNvSpPr/>
          <p:nvPr/>
        </p:nvSpPr>
        <p:spPr>
          <a:xfrm rot="-841222">
            <a:off x="16465600" y="8697885"/>
            <a:ext cx="1743352" cy="2256103"/>
          </a:xfrm>
          <a:custGeom>
            <a:avLst/>
            <a:gdLst/>
            <a:ahLst/>
            <a:cxnLst/>
            <a:rect l="l" t="t" r="r" b="b"/>
            <a:pathLst>
              <a:path w="1743352" h="2256103">
                <a:moveTo>
                  <a:pt x="0" y="0"/>
                </a:moveTo>
                <a:lnTo>
                  <a:pt x="1743352" y="0"/>
                </a:lnTo>
                <a:lnTo>
                  <a:pt x="1743352" y="2256102"/>
                </a:lnTo>
                <a:lnTo>
                  <a:pt x="0" y="2256102"/>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grpSp>
        <p:nvGrpSpPr>
          <p:cNvPr id="9" name="Group 9"/>
          <p:cNvGrpSpPr/>
          <p:nvPr/>
        </p:nvGrpSpPr>
        <p:grpSpPr>
          <a:xfrm>
            <a:off x="16886819" y="95164"/>
            <a:ext cx="1248095" cy="124809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11" name="TextBox 11"/>
            <p:cNvSpPr txBox="1"/>
            <p:nvPr/>
          </p:nvSpPr>
          <p:spPr>
            <a:xfrm>
              <a:off x="127000" y="98425"/>
              <a:ext cx="558800" cy="587375"/>
            </a:xfrm>
            <a:prstGeom prst="rect">
              <a:avLst/>
            </a:prstGeom>
          </p:spPr>
          <p:txBody>
            <a:bodyPr lIns="49203" tIns="49203" rIns="49203" bIns="49203" rtlCol="0" anchor="ctr"/>
            <a:lstStyle/>
            <a:p>
              <a:pPr marL="0" lvl="0" indent="0" algn="ctr">
                <a:lnSpc>
                  <a:spcPts val="3040"/>
                </a:lnSpc>
                <a:spcBef>
                  <a:spcPct val="0"/>
                </a:spcBef>
              </a:pPr>
              <a:endParaRPr/>
            </a:p>
          </p:txBody>
        </p:sp>
      </p:grpSp>
      <p:sp>
        <p:nvSpPr>
          <p:cNvPr id="12" name="TextBox 11">
            <a:extLst>
              <a:ext uri="{FF2B5EF4-FFF2-40B4-BE49-F238E27FC236}">
                <a16:creationId xmlns:a16="http://schemas.microsoft.com/office/drawing/2014/main" id="{3992CF5F-70BF-009C-55F2-FFA4A0A672D8}"/>
              </a:ext>
            </a:extLst>
          </p:cNvPr>
          <p:cNvSpPr txBox="1"/>
          <p:nvPr/>
        </p:nvSpPr>
        <p:spPr>
          <a:xfrm>
            <a:off x="1028700" y="3162300"/>
            <a:ext cx="2638543" cy="2862322"/>
          </a:xfrm>
          <a:prstGeom prst="rect">
            <a:avLst/>
          </a:prstGeom>
          <a:noFill/>
        </p:spPr>
        <p:txBody>
          <a:bodyPr wrap="none" rtlCol="0">
            <a:spAutoFit/>
          </a:bodyPr>
          <a:lstStyle/>
          <a:p>
            <a:r>
              <a:rPr lang="en-ID" sz="3600" i="1" dirty="0"/>
              <a:t>f</a:t>
            </a:r>
            <a:r>
              <a:rPr lang="en-ID" sz="3600" dirty="0"/>
              <a:t>(</a:t>
            </a:r>
            <a:r>
              <a:rPr lang="en-ID" sz="3600" i="1" dirty="0"/>
              <a:t>x</a:t>
            </a:r>
            <a:r>
              <a:rPr lang="en-ID" sz="3600" dirty="0"/>
              <a:t>) = </a:t>
            </a:r>
            <a:r>
              <a:rPr lang="en-ID" sz="3600" i="1" dirty="0"/>
              <a:t>x </a:t>
            </a:r>
            <a:r>
              <a:rPr lang="en-ID" sz="3600" dirty="0"/>
              <a:t>+ ​</a:t>
            </a:r>
            <a:r>
              <a:rPr lang="en-ID" sz="3600" i="1" dirty="0"/>
              <a:t>e</a:t>
            </a:r>
            <a:r>
              <a:rPr lang="en-ID" sz="3600" i="1" baseline="30000" dirty="0"/>
              <a:t>x</a:t>
            </a:r>
            <a:r>
              <a:rPr lang="en-ID" sz="3600" dirty="0"/>
              <a:t> </a:t>
            </a:r>
          </a:p>
          <a:p>
            <a:r>
              <a:rPr lang="en-ID" sz="3600" i="1" dirty="0"/>
              <a:t>x</a:t>
            </a:r>
            <a:r>
              <a:rPr lang="en-ID" sz="3600" dirty="0"/>
              <a:t> </a:t>
            </a:r>
            <a:r>
              <a:rPr lang="en-ID" sz="3600" dirty="0" err="1"/>
              <a:t>bawah</a:t>
            </a:r>
            <a:r>
              <a:rPr lang="en-ID" sz="3600" dirty="0"/>
              <a:t> ​= −1</a:t>
            </a:r>
          </a:p>
          <a:p>
            <a:r>
              <a:rPr lang="en-ID" sz="3600" i="1" dirty="0"/>
              <a:t>x </a:t>
            </a:r>
            <a:r>
              <a:rPr lang="en-ID" sz="3600" dirty="0" err="1"/>
              <a:t>atas</a:t>
            </a:r>
            <a:r>
              <a:rPr lang="en-ID" sz="3600" dirty="0"/>
              <a:t> ​ = 0</a:t>
            </a:r>
          </a:p>
          <a:p>
            <a:r>
              <a:rPr lang="en-ID" sz="3600" dirty="0"/>
              <a:t>N = 10</a:t>
            </a:r>
          </a:p>
          <a:p>
            <a:endParaRPr lang="en-ID" sz="3600" dirty="0"/>
          </a:p>
        </p:txBody>
      </p:sp>
      <p:pic>
        <p:nvPicPr>
          <p:cNvPr id="14" name="Picture 13">
            <a:extLst>
              <a:ext uri="{FF2B5EF4-FFF2-40B4-BE49-F238E27FC236}">
                <a16:creationId xmlns:a16="http://schemas.microsoft.com/office/drawing/2014/main" id="{F99A2F8C-E5E3-D2DA-AEE5-023B80382496}"/>
              </a:ext>
            </a:extLst>
          </p:cNvPr>
          <p:cNvPicPr>
            <a:picLocks noChangeAspect="1"/>
          </p:cNvPicPr>
          <p:nvPr/>
        </p:nvPicPr>
        <p:blipFill>
          <a:blip r:embed="rId4"/>
          <a:stretch>
            <a:fillRect/>
          </a:stretch>
        </p:blipFill>
        <p:spPr>
          <a:xfrm>
            <a:off x="1028700" y="6045137"/>
            <a:ext cx="6759526" cy="1028789"/>
          </a:xfrm>
          <a:prstGeom prst="rect">
            <a:avLst/>
          </a:prstGeom>
        </p:spPr>
      </p:pic>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3EF075D9-35D9-A01A-66E5-6DB1C8DE96AB}"/>
                  </a:ext>
                </a:extLst>
              </p:cNvPr>
              <p:cNvSpPr txBox="1"/>
              <p:nvPr/>
            </p:nvSpPr>
            <p:spPr>
              <a:xfrm>
                <a:off x="1213638" y="7443093"/>
                <a:ext cx="7162800" cy="1077218"/>
              </a:xfrm>
              <a:prstGeom prst="rect">
                <a:avLst/>
              </a:prstGeom>
              <a:noFill/>
            </p:spPr>
            <p:txBody>
              <a:bodyPr wrap="square">
                <a:spAutoFit/>
              </a:bodyPr>
              <a:lstStyle/>
              <a:p>
                <a:pPr>
                  <a:buNone/>
                </a:pPr>
                <a14:m>
                  <m:oMath xmlns:m="http://schemas.openxmlformats.org/officeDocument/2006/math">
                    <m:r>
                      <a:rPr lang="en-ID" sz="3200" i="1" smtClean="0"/>
                      <m:t>𝑥</m:t>
                    </m:r>
                    <m:r>
                      <a:rPr lang="en-ID" sz="3200" i="0"/>
                      <m:t>=−1</m:t>
                    </m:r>
                  </m:oMath>
                </a14:m>
                <a:r>
                  <a:rPr lang="en-ID" sz="3200" dirty="0"/>
                  <a:t>:</a:t>
                </a:r>
              </a:p>
              <a:p>
                <a:pPr>
                  <a:buNone/>
                </a:pPr>
                <a:r>
                  <a:rPr lang="en-ID" sz="3200" i="1" dirty="0"/>
                  <a:t>f</a:t>
                </a:r>
                <a:r>
                  <a:rPr lang="en-ID" sz="3200" dirty="0"/>
                  <a:t>(−1) = −1+</a:t>
                </a:r>
                <a:r>
                  <a:rPr lang="en-ID" sz="3200" i="1" dirty="0"/>
                  <a:t>e</a:t>
                </a:r>
                <a:r>
                  <a:rPr lang="en-ID" sz="3200" baseline="30000" dirty="0"/>
                  <a:t>−1</a:t>
                </a:r>
                <a:r>
                  <a:rPr lang="en-ID" sz="3200" dirty="0"/>
                  <a:t> = −1+0.367879 = −0.632121</a:t>
                </a:r>
              </a:p>
            </p:txBody>
          </p:sp>
        </mc:Choice>
        <mc:Fallback>
          <p:sp>
            <p:nvSpPr>
              <p:cNvPr id="16" name="TextBox 15">
                <a:extLst>
                  <a:ext uri="{FF2B5EF4-FFF2-40B4-BE49-F238E27FC236}">
                    <a16:creationId xmlns:a16="http://schemas.microsoft.com/office/drawing/2014/main" id="{3EF075D9-35D9-A01A-66E5-6DB1C8DE96AB}"/>
                  </a:ext>
                </a:extLst>
              </p:cNvPr>
              <p:cNvSpPr txBox="1">
                <a:spLocks noRot="1" noChangeAspect="1" noMove="1" noResize="1" noEditPoints="1" noAdjustHandles="1" noChangeArrowheads="1" noChangeShapeType="1" noTextEdit="1"/>
              </p:cNvSpPr>
              <p:nvPr/>
            </p:nvSpPr>
            <p:spPr>
              <a:xfrm>
                <a:off x="1213638" y="7443093"/>
                <a:ext cx="7162800" cy="1077218"/>
              </a:xfrm>
              <a:prstGeom prst="rect">
                <a:avLst/>
              </a:prstGeom>
              <a:blipFill>
                <a:blip r:embed="rId5"/>
                <a:stretch>
                  <a:fillRect l="-2128" t="-6780" r="-1617" b="-17514"/>
                </a:stretch>
              </a:blipFill>
            </p:spPr>
            <p:txBody>
              <a:bodyPr/>
              <a:lstStyle/>
              <a:p>
                <a:r>
                  <a:rPr lang="en-ID">
                    <a:noFill/>
                  </a:rPr>
                  <a:t> </a:t>
                </a:r>
              </a:p>
            </p:txBody>
          </p:sp>
        </mc:Fallback>
      </mc:AlternateContent>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388994"/>
            <a:ext cx="8882743" cy="770512"/>
            <a:chOff x="0" y="0"/>
            <a:chExt cx="1644276" cy="142629"/>
          </a:xfrm>
        </p:grpSpPr>
        <p:sp>
          <p:nvSpPr>
            <p:cNvPr id="3" name="Freeform 3"/>
            <p:cNvSpPr/>
            <p:nvPr/>
          </p:nvSpPr>
          <p:spPr>
            <a:xfrm>
              <a:off x="0" y="0"/>
              <a:ext cx="1644276" cy="142629"/>
            </a:xfrm>
            <a:custGeom>
              <a:avLst/>
              <a:gdLst/>
              <a:ahLst/>
              <a:cxnLst/>
              <a:rect l="l" t="t" r="r" b="b"/>
              <a:pathLst>
                <a:path w="1644276" h="142629">
                  <a:moveTo>
                    <a:pt x="0" y="0"/>
                  </a:moveTo>
                  <a:lnTo>
                    <a:pt x="1644276" y="0"/>
                  </a:lnTo>
                  <a:lnTo>
                    <a:pt x="1644276" y="142629"/>
                  </a:lnTo>
                  <a:lnTo>
                    <a:pt x="0" y="142629"/>
                  </a:lnTo>
                  <a:close/>
                </a:path>
              </a:pathLst>
            </a:custGeom>
            <a:solidFill>
              <a:srgbClr val="6458DD"/>
            </a:solidFill>
            <a:ln w="28575" cap="sq">
              <a:solidFill>
                <a:srgbClr val="242424"/>
              </a:solidFill>
              <a:prstDash val="solid"/>
              <a:miter/>
            </a:ln>
          </p:spPr>
        </p:sp>
        <p:sp>
          <p:nvSpPr>
            <p:cNvPr id="4" name="TextBox 4"/>
            <p:cNvSpPr txBox="1"/>
            <p:nvPr/>
          </p:nvSpPr>
          <p:spPr>
            <a:xfrm>
              <a:off x="0" y="-28575"/>
              <a:ext cx="1644276" cy="171204"/>
            </a:xfrm>
            <a:prstGeom prst="rect">
              <a:avLst/>
            </a:prstGeom>
          </p:spPr>
          <p:txBody>
            <a:bodyPr lIns="25599" tIns="25599" rIns="25599" bIns="25599" rtlCol="0" anchor="ctr"/>
            <a:lstStyle/>
            <a:p>
              <a:pPr marL="0" lvl="0" indent="0" algn="ctr">
                <a:lnSpc>
                  <a:spcPts val="2600"/>
                </a:lnSpc>
                <a:spcBef>
                  <a:spcPct val="0"/>
                </a:spcBef>
              </a:pPr>
              <a:endParaRPr/>
            </a:p>
          </p:txBody>
        </p:sp>
      </p:grpSp>
      <p:sp>
        <p:nvSpPr>
          <p:cNvPr id="6" name="TextBox 6"/>
          <p:cNvSpPr txBox="1"/>
          <p:nvPr/>
        </p:nvSpPr>
        <p:spPr>
          <a:xfrm>
            <a:off x="1280368" y="1504945"/>
            <a:ext cx="8379405" cy="538609"/>
          </a:xfrm>
          <a:prstGeom prst="rect">
            <a:avLst/>
          </a:prstGeom>
        </p:spPr>
        <p:txBody>
          <a:bodyPr wrap="square" lIns="0" tIns="0" rIns="0" bIns="0" rtlCol="0" anchor="t">
            <a:spAutoFit/>
          </a:bodyPr>
          <a:lstStyle/>
          <a:p>
            <a:pPr marL="0" lvl="0" indent="0" algn="l">
              <a:lnSpc>
                <a:spcPts val="4232"/>
              </a:lnSpc>
              <a:spcBef>
                <a:spcPct val="0"/>
              </a:spcBef>
            </a:pPr>
            <a:r>
              <a:rPr lang="en-US" sz="3527" b="1" dirty="0">
                <a:solidFill>
                  <a:srgbClr val="FFFFFF"/>
                </a:solidFill>
                <a:latin typeface="Ubuntu Bold"/>
                <a:ea typeface="Ubuntu Bold"/>
                <a:cs typeface="Ubuntu Bold"/>
                <a:sym typeface="Ubuntu Bold"/>
              </a:rPr>
              <a:t>F(x) = x + </a:t>
            </a:r>
            <a:r>
              <a:rPr lang="en-US" sz="3527" dirty="0">
                <a:solidFill>
                  <a:srgbClr val="FFFFFF"/>
                </a:solidFill>
                <a:latin typeface="Ubuntu"/>
                <a:ea typeface="Ubuntu"/>
                <a:cs typeface="Ubuntu"/>
                <a:sym typeface="Ubuntu"/>
              </a:rPr>
              <a:t>ex = 0 </a:t>
            </a:r>
            <a:r>
              <a:rPr lang="en-US" sz="3527" dirty="0" err="1">
                <a:solidFill>
                  <a:srgbClr val="FFFFFF"/>
                </a:solidFill>
                <a:latin typeface="Ubuntu"/>
                <a:ea typeface="Ubuntu"/>
                <a:cs typeface="Ubuntu"/>
                <a:sym typeface="Ubuntu"/>
              </a:rPr>
              <a:t>dengan</a:t>
            </a:r>
            <a:r>
              <a:rPr lang="en-US" sz="3527" dirty="0">
                <a:solidFill>
                  <a:srgbClr val="FFFFFF"/>
                </a:solidFill>
                <a:latin typeface="Ubuntu"/>
                <a:ea typeface="Ubuntu"/>
                <a:cs typeface="Ubuntu"/>
                <a:sym typeface="Ubuntu"/>
              </a:rPr>
              <a:t> range x = [-1,0]</a:t>
            </a:r>
          </a:p>
        </p:txBody>
      </p:sp>
      <p:sp>
        <p:nvSpPr>
          <p:cNvPr id="7" name="TextBox 7"/>
          <p:cNvSpPr txBox="1"/>
          <p:nvPr/>
        </p:nvSpPr>
        <p:spPr>
          <a:xfrm>
            <a:off x="4691201" y="25906"/>
            <a:ext cx="10440483" cy="2133600"/>
          </a:xfrm>
          <a:prstGeom prst="rect">
            <a:avLst/>
          </a:prstGeom>
        </p:spPr>
        <p:txBody>
          <a:bodyPr lIns="0" tIns="0" rIns="0" bIns="0" rtlCol="0" anchor="t">
            <a:spAutoFit/>
          </a:bodyPr>
          <a:lstStyle/>
          <a:p>
            <a:pPr algn="ctr">
              <a:lnSpc>
                <a:spcPts val="8399"/>
              </a:lnSpc>
            </a:pPr>
            <a:r>
              <a:rPr lang="en-US" sz="6999" b="1" dirty="0" err="1">
                <a:solidFill>
                  <a:srgbClr val="242424"/>
                </a:solidFill>
                <a:latin typeface="Ubuntu Bold"/>
                <a:ea typeface="Ubuntu Bold"/>
                <a:cs typeface="Ubuntu Bold"/>
                <a:sym typeface="Ubuntu Bold"/>
              </a:rPr>
              <a:t>Contoh</a:t>
            </a:r>
            <a:r>
              <a:rPr lang="en-US" sz="6999" b="1" dirty="0">
                <a:solidFill>
                  <a:srgbClr val="242424"/>
                </a:solidFill>
                <a:latin typeface="Ubuntu Bold"/>
                <a:ea typeface="Ubuntu Bold"/>
                <a:cs typeface="Ubuntu Bold"/>
                <a:sym typeface="Ubuntu Bold"/>
              </a:rPr>
              <a:t> </a:t>
            </a:r>
            <a:r>
              <a:rPr lang="en-US" sz="6999" b="1" dirty="0" err="1">
                <a:solidFill>
                  <a:srgbClr val="242424"/>
                </a:solidFill>
                <a:latin typeface="Ubuntu Bold"/>
                <a:ea typeface="Ubuntu Bold"/>
                <a:cs typeface="Ubuntu Bold"/>
                <a:sym typeface="Ubuntu Bold"/>
              </a:rPr>
              <a:t>Penyelesaian</a:t>
            </a:r>
            <a:r>
              <a:rPr lang="en-US" sz="6999" b="1" dirty="0">
                <a:solidFill>
                  <a:srgbClr val="242424"/>
                </a:solidFill>
                <a:latin typeface="Ubuntu Bold"/>
                <a:ea typeface="Ubuntu Bold"/>
                <a:cs typeface="Ubuntu Bold"/>
                <a:sym typeface="Ubuntu Bold"/>
              </a:rPr>
              <a:t> </a:t>
            </a:r>
          </a:p>
          <a:p>
            <a:pPr marL="0" lvl="0" indent="0" algn="ctr">
              <a:lnSpc>
                <a:spcPts val="8399"/>
              </a:lnSpc>
              <a:spcBef>
                <a:spcPct val="0"/>
              </a:spcBef>
            </a:pPr>
            <a:endParaRPr lang="en-US" sz="6999" b="1" dirty="0">
              <a:solidFill>
                <a:srgbClr val="242424"/>
              </a:solidFill>
              <a:latin typeface="Ubuntu Bold"/>
              <a:ea typeface="Ubuntu Bold"/>
              <a:cs typeface="Ubuntu Bold"/>
              <a:sym typeface="Ubuntu Bold"/>
            </a:endParaRPr>
          </a:p>
        </p:txBody>
      </p:sp>
      <p:sp>
        <p:nvSpPr>
          <p:cNvPr id="9" name="Freeform 9"/>
          <p:cNvSpPr/>
          <p:nvPr/>
        </p:nvSpPr>
        <p:spPr>
          <a:xfrm rot="-841222">
            <a:off x="16465600" y="8697885"/>
            <a:ext cx="1743352" cy="2256103"/>
          </a:xfrm>
          <a:custGeom>
            <a:avLst/>
            <a:gdLst/>
            <a:ahLst/>
            <a:cxnLst/>
            <a:rect l="l" t="t" r="r" b="b"/>
            <a:pathLst>
              <a:path w="1743352" h="2256103">
                <a:moveTo>
                  <a:pt x="0" y="0"/>
                </a:moveTo>
                <a:lnTo>
                  <a:pt x="1743352" y="0"/>
                </a:lnTo>
                <a:lnTo>
                  <a:pt x="1743352" y="2256102"/>
                </a:lnTo>
                <a:lnTo>
                  <a:pt x="0" y="2256102"/>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grpSp>
        <p:nvGrpSpPr>
          <p:cNvPr id="10" name="Group 10"/>
          <p:cNvGrpSpPr/>
          <p:nvPr/>
        </p:nvGrpSpPr>
        <p:grpSpPr>
          <a:xfrm>
            <a:off x="16886819" y="95164"/>
            <a:ext cx="1248095" cy="124809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12" name="TextBox 12"/>
            <p:cNvSpPr txBox="1"/>
            <p:nvPr/>
          </p:nvSpPr>
          <p:spPr>
            <a:xfrm>
              <a:off x="127000" y="98425"/>
              <a:ext cx="558800" cy="587375"/>
            </a:xfrm>
            <a:prstGeom prst="rect">
              <a:avLst/>
            </a:prstGeom>
          </p:spPr>
          <p:txBody>
            <a:bodyPr lIns="49203" tIns="49203" rIns="49203" bIns="49203" rtlCol="0" anchor="ctr"/>
            <a:lstStyle/>
            <a:p>
              <a:pPr marL="0" lvl="0" indent="0" algn="ctr">
                <a:lnSpc>
                  <a:spcPts val="3040"/>
                </a:lnSpc>
                <a:spcBef>
                  <a:spcPct val="0"/>
                </a:spcBef>
              </a:pPr>
              <a:endParaRPr/>
            </a:p>
          </p:txBody>
        </p:sp>
      </p:grpSp>
      <p:sp>
        <p:nvSpPr>
          <p:cNvPr id="14" name="TextBox 13">
            <a:extLst>
              <a:ext uri="{FF2B5EF4-FFF2-40B4-BE49-F238E27FC236}">
                <a16:creationId xmlns:a16="http://schemas.microsoft.com/office/drawing/2014/main" id="{938EAB61-9E34-BAD0-BA4E-D98F655914C4}"/>
              </a:ext>
            </a:extLst>
          </p:cNvPr>
          <p:cNvSpPr txBox="1"/>
          <p:nvPr/>
        </p:nvSpPr>
        <p:spPr>
          <a:xfrm>
            <a:off x="1028700" y="3162300"/>
            <a:ext cx="3314700" cy="2862322"/>
          </a:xfrm>
          <a:prstGeom prst="rect">
            <a:avLst/>
          </a:prstGeom>
          <a:noFill/>
        </p:spPr>
        <p:txBody>
          <a:bodyPr wrap="square" rtlCol="0">
            <a:spAutoFit/>
          </a:bodyPr>
          <a:lstStyle/>
          <a:p>
            <a:r>
              <a:rPr lang="en-ID" sz="3600" i="1" dirty="0"/>
              <a:t>f</a:t>
            </a:r>
            <a:r>
              <a:rPr lang="en-ID" sz="3600" dirty="0"/>
              <a:t>(</a:t>
            </a:r>
            <a:r>
              <a:rPr lang="en-ID" sz="3600" i="1" dirty="0"/>
              <a:t>x</a:t>
            </a:r>
            <a:r>
              <a:rPr lang="en-ID" sz="3600" dirty="0"/>
              <a:t>) = </a:t>
            </a:r>
            <a:r>
              <a:rPr lang="en-ID" sz="3600" i="1" dirty="0"/>
              <a:t>x </a:t>
            </a:r>
            <a:r>
              <a:rPr lang="en-ID" sz="3600" dirty="0"/>
              <a:t>+ ​</a:t>
            </a:r>
            <a:r>
              <a:rPr lang="en-ID" sz="3600" i="1" dirty="0"/>
              <a:t>e</a:t>
            </a:r>
            <a:r>
              <a:rPr lang="en-ID" sz="3600" i="1" baseline="30000" dirty="0"/>
              <a:t>x</a:t>
            </a:r>
            <a:r>
              <a:rPr lang="en-ID" sz="3600" dirty="0"/>
              <a:t> </a:t>
            </a:r>
          </a:p>
          <a:p>
            <a:r>
              <a:rPr lang="en-ID" sz="3600" i="1" dirty="0"/>
              <a:t>x</a:t>
            </a:r>
            <a:r>
              <a:rPr lang="en-ID" sz="3600" dirty="0"/>
              <a:t> </a:t>
            </a:r>
            <a:r>
              <a:rPr lang="en-ID" sz="3600" dirty="0" err="1"/>
              <a:t>bawah</a:t>
            </a:r>
            <a:r>
              <a:rPr lang="en-ID" sz="3600" dirty="0"/>
              <a:t> ​= −1</a:t>
            </a:r>
          </a:p>
          <a:p>
            <a:r>
              <a:rPr lang="en-ID" sz="3600" i="1" dirty="0"/>
              <a:t>x </a:t>
            </a:r>
            <a:r>
              <a:rPr lang="en-ID" sz="3600" dirty="0" err="1"/>
              <a:t>atas</a:t>
            </a:r>
            <a:r>
              <a:rPr lang="en-ID" sz="3600" dirty="0"/>
              <a:t> ​ = 0</a:t>
            </a:r>
          </a:p>
          <a:p>
            <a:r>
              <a:rPr lang="en-ID" sz="3600" dirty="0"/>
              <a:t>N = 10</a:t>
            </a:r>
          </a:p>
          <a:p>
            <a:r>
              <a:rPr lang="en-ID" sz="3600" dirty="0"/>
              <a:t>h = 0,1</a:t>
            </a:r>
          </a:p>
        </p:txBody>
      </p:sp>
      <p:sp>
        <p:nvSpPr>
          <p:cNvPr id="15" name="Freeform 5">
            <a:extLst>
              <a:ext uri="{FF2B5EF4-FFF2-40B4-BE49-F238E27FC236}">
                <a16:creationId xmlns:a16="http://schemas.microsoft.com/office/drawing/2014/main" id="{564B940F-28ED-A050-38ED-53D2A11331A9}"/>
              </a:ext>
            </a:extLst>
          </p:cNvPr>
          <p:cNvSpPr/>
          <p:nvPr/>
        </p:nvSpPr>
        <p:spPr>
          <a:xfrm>
            <a:off x="8446564" y="3547332"/>
            <a:ext cx="7771714" cy="1143000"/>
          </a:xfrm>
          <a:custGeom>
            <a:avLst/>
            <a:gdLst/>
            <a:ahLst/>
            <a:cxnLst/>
            <a:rect l="l" t="t" r="r" b="b"/>
            <a:pathLst>
              <a:path w="14148556" h="6685193">
                <a:moveTo>
                  <a:pt x="0" y="0"/>
                </a:moveTo>
                <a:lnTo>
                  <a:pt x="14148556" y="0"/>
                </a:lnTo>
                <a:lnTo>
                  <a:pt x="14148556" y="6685193"/>
                </a:lnTo>
                <a:lnTo>
                  <a:pt x="0" y="6685193"/>
                </a:lnTo>
                <a:lnTo>
                  <a:pt x="0" y="0"/>
                </a:lnTo>
                <a:close/>
              </a:path>
            </a:pathLst>
          </a:custGeom>
          <a:blipFill>
            <a:blip r:embed="rId4"/>
            <a:stretch>
              <a:fillRect l="-82052" t="-238034" b="-246848"/>
            </a:stretch>
          </a:blipFill>
        </p:spPr>
        <p:txBody>
          <a:bodyPr/>
          <a:lstStyle/>
          <a:p>
            <a:endParaRPr lang="en-ID" dirty="0"/>
          </a:p>
        </p:txBody>
      </p:sp>
      <p:sp>
        <p:nvSpPr>
          <p:cNvPr id="17" name="TextBox 16">
            <a:extLst>
              <a:ext uri="{FF2B5EF4-FFF2-40B4-BE49-F238E27FC236}">
                <a16:creationId xmlns:a16="http://schemas.microsoft.com/office/drawing/2014/main" id="{EE975F1F-6554-7B61-7EF7-8FFD91876738}"/>
              </a:ext>
            </a:extLst>
          </p:cNvPr>
          <p:cNvSpPr txBox="1"/>
          <p:nvPr/>
        </p:nvSpPr>
        <p:spPr>
          <a:xfrm>
            <a:off x="1028700" y="6816853"/>
            <a:ext cx="9231922" cy="1077218"/>
          </a:xfrm>
          <a:prstGeom prst="rect">
            <a:avLst/>
          </a:prstGeom>
          <a:noFill/>
        </p:spPr>
        <p:txBody>
          <a:bodyPr wrap="square">
            <a:spAutoFit/>
          </a:bodyPr>
          <a:lstStyle/>
          <a:p>
            <a:r>
              <a:rPr lang="en-ID" sz="3200" dirty="0"/>
              <a:t>0.051188 &lt; 0.106531</a:t>
            </a:r>
          </a:p>
          <a:p>
            <a:r>
              <a:rPr lang="en-ID" sz="3200" dirty="0"/>
              <a:t>x ≈ -0,6 </a:t>
            </a:r>
          </a:p>
        </p:txBody>
      </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4442FE47-EFC1-72FF-507A-BA93C50B5AD4}"/>
                  </a:ext>
                </a:extLst>
              </p:cNvPr>
              <p:cNvSpPr txBox="1"/>
              <p:nvPr/>
            </p:nvSpPr>
            <p:spPr>
              <a:xfrm>
                <a:off x="6986356" y="7390942"/>
                <a:ext cx="9231922" cy="954107"/>
              </a:xfrm>
              <a:prstGeom prst="rect">
                <a:avLst/>
              </a:prstGeom>
              <a:noFill/>
            </p:spPr>
            <p:txBody>
              <a:bodyPr wrap="square">
                <a:spAutoFit/>
              </a:bodyPr>
              <a:lstStyle/>
              <a:p>
                <a:pPr algn="r"/>
                <a:r>
                  <a:rPr lang="en-ID" sz="2800" dirty="0"/>
                  <a:t>*</a:t>
                </a:r>
                <a:r>
                  <a:rPr lang="en-ID" sz="2800" dirty="0" err="1"/>
                  <a:t>Tetapi</a:t>
                </a:r>
                <a:r>
                  <a:rPr lang="en-ID" sz="2800" dirty="0"/>
                  <a:t> </a:t>
                </a:r>
                <a:r>
                  <a:rPr lang="en-ID" sz="2800" dirty="0" err="1"/>
                  <a:t>ini</a:t>
                </a:r>
                <a:r>
                  <a:rPr lang="en-ID" sz="2800" dirty="0"/>
                  <a:t> </a:t>
                </a:r>
                <a:r>
                  <a:rPr lang="en-ID" sz="2800" b="1" dirty="0" err="1"/>
                  <a:t>belum</a:t>
                </a:r>
                <a:r>
                  <a:rPr lang="en-ID" sz="2800" b="1" dirty="0"/>
                  <a:t> </a:t>
                </a:r>
                <a:r>
                  <a:rPr lang="en-ID" sz="2800" b="1" dirty="0" err="1"/>
                  <a:t>akar</a:t>
                </a:r>
                <a:r>
                  <a:rPr lang="en-ID" sz="2800" b="1" dirty="0"/>
                  <a:t> yang </a:t>
                </a:r>
                <a:r>
                  <a:rPr lang="en-ID" sz="2800" b="1" dirty="0" err="1"/>
                  <a:t>akurat</a:t>
                </a:r>
                <a:r>
                  <a:rPr lang="en-ID" sz="2800" dirty="0"/>
                  <a:t>. Kita </a:t>
                </a:r>
                <a:r>
                  <a:rPr lang="en-ID" sz="2800" dirty="0" err="1"/>
                  <a:t>dapat</a:t>
                </a:r>
                <a:r>
                  <a:rPr lang="en-ID" sz="2800" dirty="0"/>
                  <a:t> </a:t>
                </a:r>
                <a:r>
                  <a:rPr lang="en-ID" sz="2800" dirty="0" err="1"/>
                  <a:t>mempersempit</a:t>
                </a:r>
                <a:r>
                  <a:rPr lang="en-ID" sz="2800" dirty="0"/>
                  <a:t> </a:t>
                </a:r>
                <a:r>
                  <a:rPr lang="en-ID" sz="2800" dirty="0" err="1"/>
                  <a:t>lagi</a:t>
                </a:r>
                <a:r>
                  <a:rPr lang="en-ID" sz="2800" dirty="0"/>
                  <a:t> interval </a:t>
                </a:r>
                <a14:m>
                  <m:oMath xmlns:m="http://schemas.openxmlformats.org/officeDocument/2006/math">
                    <m:d>
                      <m:dPr>
                        <m:begChr m:val="["/>
                        <m:endChr m:val="]"/>
                        <m:sepChr m:val=","/>
                        <m:ctrlPr>
                          <a:rPr lang="en-ID" sz="2800" i="0"/>
                        </m:ctrlPr>
                      </m:dPr>
                      <m:e>
                        <m:r>
                          <a:rPr lang="en-ID" sz="2800" i="0"/>
                          <m:t>−</m:t>
                        </m:r>
                      </m:e>
                      <m:e>
                        <m:r>
                          <a:rPr lang="en-ID" sz="2800" i="0"/>
                          <m:t>0.6−0.5</m:t>
                        </m:r>
                      </m:e>
                    </m:d>
                  </m:oMath>
                </a14:m>
                <a:r>
                  <a:rPr lang="en-ID" sz="2800" dirty="0" err="1"/>
                  <a:t>dengan</a:t>
                </a:r>
                <a:r>
                  <a:rPr lang="en-ID" sz="2800" dirty="0"/>
                  <a:t> </a:t>
                </a:r>
                <a14:m>
                  <m:oMath xmlns:m="http://schemas.openxmlformats.org/officeDocument/2006/math">
                    <m:r>
                      <a:rPr lang="en-ID" sz="2800" i="1"/>
                      <m:t>ℎ</m:t>
                    </m:r>
                    <m:r>
                      <a:rPr lang="en-US" sz="2800" b="0" i="1" smtClean="0">
                        <a:latin typeface="Cambria Math" panose="02040503050406030204" pitchFamily="18" charset="0"/>
                      </a:rPr>
                      <m:t> </m:t>
                    </m:r>
                  </m:oMath>
                </a14:m>
                <a:r>
                  <a:rPr lang="en-ID" sz="2800" dirty="0" err="1"/>
                  <a:t>lebih</a:t>
                </a:r>
                <a:r>
                  <a:rPr lang="en-ID" sz="2800" dirty="0"/>
                  <a:t> </a:t>
                </a:r>
                <a:r>
                  <a:rPr lang="en-ID" sz="2800" dirty="0" err="1"/>
                  <a:t>kecil</a:t>
                </a:r>
                <a:r>
                  <a:rPr lang="en-ID" sz="2800" dirty="0"/>
                  <a:t>. </a:t>
                </a:r>
              </a:p>
            </p:txBody>
          </p:sp>
        </mc:Choice>
        <mc:Fallback>
          <p:sp>
            <p:nvSpPr>
              <p:cNvPr id="21" name="TextBox 20">
                <a:extLst>
                  <a:ext uri="{FF2B5EF4-FFF2-40B4-BE49-F238E27FC236}">
                    <a16:creationId xmlns:a16="http://schemas.microsoft.com/office/drawing/2014/main" id="{4442FE47-EFC1-72FF-507A-BA93C50B5AD4}"/>
                  </a:ext>
                </a:extLst>
              </p:cNvPr>
              <p:cNvSpPr txBox="1">
                <a:spLocks noRot="1" noChangeAspect="1" noMove="1" noResize="1" noEditPoints="1" noAdjustHandles="1" noChangeArrowheads="1" noChangeShapeType="1" noTextEdit="1"/>
              </p:cNvSpPr>
              <p:nvPr/>
            </p:nvSpPr>
            <p:spPr>
              <a:xfrm>
                <a:off x="6986356" y="7390942"/>
                <a:ext cx="9231922" cy="954107"/>
              </a:xfrm>
              <a:prstGeom prst="rect">
                <a:avLst/>
              </a:prstGeom>
              <a:blipFill>
                <a:blip r:embed="rId5"/>
                <a:stretch>
                  <a:fillRect l="-66" t="-5732" r="-2312" b="-17197"/>
                </a:stretch>
              </a:blipFill>
            </p:spPr>
            <p:txBody>
              <a:bodyPr/>
              <a:lstStyle/>
              <a:p>
                <a:r>
                  <a:rPr lang="en-ID">
                    <a:noFill/>
                  </a:rPr>
                  <a:t> </a:t>
                </a:r>
              </a:p>
            </p:txBody>
          </p:sp>
        </mc:Fallback>
      </mc:AlternateContent>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on-Linear w/Outliers">
            <a:extLst>
              <a:ext uri="{FF2B5EF4-FFF2-40B4-BE49-F238E27FC236}">
                <a16:creationId xmlns:a16="http://schemas.microsoft.com/office/drawing/2014/main" id="{4F1AF587-DBBF-63FB-5B75-A7CA200D2038}"/>
              </a:ext>
            </a:extLst>
          </p:cNvPr>
          <p:cNvPicPr>
            <a:picLocks noChangeAspect="1"/>
          </p:cNvPicPr>
          <p:nvPr/>
        </p:nvPicPr>
        <p:blipFill>
          <a:blip r:embed="rId2"/>
          <a:stretch>
            <a:fillRect/>
          </a:stretch>
        </p:blipFill>
        <p:spPr>
          <a:xfrm>
            <a:off x="5257800" y="554182"/>
            <a:ext cx="6731000" cy="9178636"/>
          </a:xfrm>
          <a:prstGeom prst="rect">
            <a:avLst/>
          </a:prstGeom>
        </p:spPr>
      </p:pic>
    </p:spTree>
    <p:extLst>
      <p:ext uri="{BB962C8B-B14F-4D97-AF65-F5344CB8AC3E}">
        <p14:creationId xmlns:p14="http://schemas.microsoft.com/office/powerpoint/2010/main" val="201698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23825" y="895726"/>
            <a:ext cx="8362574" cy="8362574"/>
            <a:chOff x="0" y="0"/>
            <a:chExt cx="6350000" cy="6350000"/>
          </a:xfrm>
        </p:grpSpPr>
        <p:sp>
          <p:nvSpPr>
            <p:cNvPr id="3" name="Freeform 3"/>
            <p:cNvSpPr/>
            <p:nvPr/>
          </p:nvSpPr>
          <p:spPr>
            <a:xfrm>
              <a:off x="-14231" y="-32"/>
              <a:ext cx="6378462" cy="6350064"/>
            </a:xfrm>
            <a:custGeom>
              <a:avLst/>
              <a:gdLst/>
              <a:ahLst/>
              <a:cxnLst/>
              <a:rect l="l" t="t" r="r" b="b"/>
              <a:pathLst>
                <a:path w="6378462" h="6350064">
                  <a:moveTo>
                    <a:pt x="3189231" y="32"/>
                  </a:moveTo>
                  <a:lnTo>
                    <a:pt x="3189231" y="32"/>
                  </a:lnTo>
                  <a:cubicBezTo>
                    <a:pt x="2051530" y="-5056"/>
                    <a:pt x="998068" y="598980"/>
                    <a:pt x="427743" y="1583419"/>
                  </a:cubicBezTo>
                  <a:cubicBezTo>
                    <a:pt x="-142581" y="2567857"/>
                    <a:pt x="-142581" y="3782207"/>
                    <a:pt x="427743" y="4766645"/>
                  </a:cubicBezTo>
                  <a:cubicBezTo>
                    <a:pt x="998068" y="5751084"/>
                    <a:pt x="2051530" y="6355120"/>
                    <a:pt x="3189231" y="6350032"/>
                  </a:cubicBezTo>
                  <a:cubicBezTo>
                    <a:pt x="4326932" y="6355120"/>
                    <a:pt x="5380395" y="5751084"/>
                    <a:pt x="5950719" y="4766645"/>
                  </a:cubicBezTo>
                  <a:cubicBezTo>
                    <a:pt x="6521043" y="3782207"/>
                    <a:pt x="6521043" y="2567857"/>
                    <a:pt x="5950719" y="1583419"/>
                  </a:cubicBezTo>
                  <a:cubicBezTo>
                    <a:pt x="5380395" y="598980"/>
                    <a:pt x="4326932" y="-5056"/>
                    <a:pt x="3189231" y="32"/>
                  </a:cubicBezTo>
                  <a:close/>
                </a:path>
              </a:pathLst>
            </a:custGeom>
            <a:solidFill>
              <a:srgbClr val="3EDB86"/>
            </a:solidFill>
          </p:spPr>
        </p:sp>
        <p:sp>
          <p:nvSpPr>
            <p:cNvPr id="4" name="Freeform 4"/>
            <p:cNvSpPr/>
            <p:nvPr/>
          </p:nvSpPr>
          <p:spPr>
            <a:xfrm>
              <a:off x="408023" y="420342"/>
              <a:ext cx="5533953" cy="5509315"/>
            </a:xfrm>
            <a:custGeom>
              <a:avLst/>
              <a:gdLst/>
              <a:ahLst/>
              <a:cxnLst/>
              <a:rect l="l" t="t" r="r" b="b"/>
              <a:pathLst>
                <a:path w="5533953" h="5509315">
                  <a:moveTo>
                    <a:pt x="2766977" y="28"/>
                  </a:moveTo>
                  <a:cubicBezTo>
                    <a:pt x="1779908" y="-4386"/>
                    <a:pt x="865924" y="519676"/>
                    <a:pt x="371110" y="1373774"/>
                  </a:cubicBezTo>
                  <a:cubicBezTo>
                    <a:pt x="-123703" y="2227873"/>
                    <a:pt x="-123703" y="3281443"/>
                    <a:pt x="371110" y="4135542"/>
                  </a:cubicBezTo>
                  <a:cubicBezTo>
                    <a:pt x="865924" y="4989640"/>
                    <a:pt x="1779908" y="5513702"/>
                    <a:pt x="2766977" y="5509288"/>
                  </a:cubicBezTo>
                  <a:cubicBezTo>
                    <a:pt x="3754046" y="5513702"/>
                    <a:pt x="4668030" y="4989640"/>
                    <a:pt x="5162844" y="4135542"/>
                  </a:cubicBezTo>
                  <a:cubicBezTo>
                    <a:pt x="5657657" y="3281443"/>
                    <a:pt x="5657657" y="2227873"/>
                    <a:pt x="5162844" y="1373775"/>
                  </a:cubicBezTo>
                  <a:cubicBezTo>
                    <a:pt x="4668030" y="519676"/>
                    <a:pt x="3754046" y="-4386"/>
                    <a:pt x="2766977" y="28"/>
                  </a:cubicBezTo>
                  <a:close/>
                </a:path>
              </a:pathLst>
            </a:custGeom>
            <a:blipFill>
              <a:blip r:embed="rId2"/>
              <a:stretch>
                <a:fillRect l="-48568" r="-48568"/>
              </a:stretch>
            </a:blipFill>
          </p:spPr>
        </p:sp>
      </p:grpSp>
      <p:sp>
        <p:nvSpPr>
          <p:cNvPr id="5" name="Freeform 5"/>
          <p:cNvSpPr/>
          <p:nvPr/>
        </p:nvSpPr>
        <p:spPr>
          <a:xfrm>
            <a:off x="604231" y="1238475"/>
            <a:ext cx="492272" cy="780259"/>
          </a:xfrm>
          <a:custGeom>
            <a:avLst/>
            <a:gdLst/>
            <a:ahLst/>
            <a:cxnLst/>
            <a:rect l="l" t="t" r="r" b="b"/>
            <a:pathLst>
              <a:path w="492272" h="780259">
                <a:moveTo>
                  <a:pt x="0" y="0"/>
                </a:moveTo>
                <a:lnTo>
                  <a:pt x="492272" y="0"/>
                </a:lnTo>
                <a:lnTo>
                  <a:pt x="492272" y="780259"/>
                </a:lnTo>
                <a:lnTo>
                  <a:pt x="0" y="780259"/>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6" name="Freeform 6"/>
          <p:cNvSpPr/>
          <p:nvPr/>
        </p:nvSpPr>
        <p:spPr>
          <a:xfrm>
            <a:off x="753512" y="1115907"/>
            <a:ext cx="492272" cy="780259"/>
          </a:xfrm>
          <a:custGeom>
            <a:avLst/>
            <a:gdLst/>
            <a:ahLst/>
            <a:cxnLst/>
            <a:rect l="l" t="t" r="r" b="b"/>
            <a:pathLst>
              <a:path w="492272" h="780259">
                <a:moveTo>
                  <a:pt x="0" y="0"/>
                </a:moveTo>
                <a:lnTo>
                  <a:pt x="492273" y="0"/>
                </a:lnTo>
                <a:lnTo>
                  <a:pt x="492273" y="780259"/>
                </a:lnTo>
                <a:lnTo>
                  <a:pt x="0" y="78025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7" name="Freeform 7"/>
          <p:cNvSpPr/>
          <p:nvPr/>
        </p:nvSpPr>
        <p:spPr>
          <a:xfrm>
            <a:off x="970656" y="907176"/>
            <a:ext cx="550257" cy="872166"/>
          </a:xfrm>
          <a:custGeom>
            <a:avLst/>
            <a:gdLst/>
            <a:ahLst/>
            <a:cxnLst/>
            <a:rect l="l" t="t" r="r" b="b"/>
            <a:pathLst>
              <a:path w="550257" h="872166">
                <a:moveTo>
                  <a:pt x="0" y="0"/>
                </a:moveTo>
                <a:lnTo>
                  <a:pt x="550257" y="0"/>
                </a:lnTo>
                <a:lnTo>
                  <a:pt x="550257" y="872165"/>
                </a:lnTo>
                <a:lnTo>
                  <a:pt x="0" y="872165"/>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8" name="TextBox 8"/>
          <p:cNvSpPr txBox="1"/>
          <p:nvPr/>
        </p:nvSpPr>
        <p:spPr>
          <a:xfrm>
            <a:off x="9144000" y="3781613"/>
            <a:ext cx="7632436" cy="3162300"/>
          </a:xfrm>
          <a:prstGeom prst="rect">
            <a:avLst/>
          </a:prstGeom>
        </p:spPr>
        <p:txBody>
          <a:bodyPr lIns="0" tIns="0" rIns="0" bIns="0" rtlCol="0" anchor="t">
            <a:spAutoFit/>
          </a:bodyPr>
          <a:lstStyle/>
          <a:p>
            <a:pPr marL="0" lvl="0" indent="0" algn="ctr">
              <a:lnSpc>
                <a:spcPts val="12359"/>
              </a:lnSpc>
              <a:spcBef>
                <a:spcPct val="0"/>
              </a:spcBef>
            </a:pPr>
            <a:r>
              <a:rPr lang="en-US" sz="10299" b="1">
                <a:solidFill>
                  <a:srgbClr val="242424"/>
                </a:solidFill>
                <a:latin typeface="Ubuntu Bold"/>
                <a:ea typeface="Ubuntu Bold"/>
                <a:cs typeface="Ubuntu Bold"/>
                <a:sym typeface="Ubuntu Bold"/>
              </a:rPr>
              <a:t>Metode Bisectionnn</a:t>
            </a:r>
          </a:p>
        </p:txBody>
      </p:sp>
      <p:sp>
        <p:nvSpPr>
          <p:cNvPr id="9" name="Freeform 9"/>
          <p:cNvSpPr/>
          <p:nvPr/>
        </p:nvSpPr>
        <p:spPr>
          <a:xfrm flipH="1">
            <a:off x="14474660" y="6584593"/>
            <a:ext cx="3813340" cy="3702407"/>
          </a:xfrm>
          <a:custGeom>
            <a:avLst/>
            <a:gdLst/>
            <a:ahLst/>
            <a:cxnLst/>
            <a:rect l="l" t="t" r="r" b="b"/>
            <a:pathLst>
              <a:path w="3813340" h="3702407">
                <a:moveTo>
                  <a:pt x="3813340" y="0"/>
                </a:moveTo>
                <a:lnTo>
                  <a:pt x="0" y="0"/>
                </a:lnTo>
                <a:lnTo>
                  <a:pt x="0" y="3702407"/>
                </a:lnTo>
                <a:lnTo>
                  <a:pt x="3813340" y="3702407"/>
                </a:lnTo>
                <a:lnTo>
                  <a:pt x="381334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10" name="Freeform 10"/>
          <p:cNvSpPr/>
          <p:nvPr/>
        </p:nvSpPr>
        <p:spPr>
          <a:xfrm>
            <a:off x="9459226" y="0"/>
            <a:ext cx="2388718" cy="2926046"/>
          </a:xfrm>
          <a:custGeom>
            <a:avLst/>
            <a:gdLst/>
            <a:ahLst/>
            <a:cxnLst/>
            <a:rect l="l" t="t" r="r" b="b"/>
            <a:pathLst>
              <a:path w="2388718" h="2926046">
                <a:moveTo>
                  <a:pt x="0" y="0"/>
                </a:moveTo>
                <a:lnTo>
                  <a:pt x="2388718" y="0"/>
                </a:lnTo>
                <a:lnTo>
                  <a:pt x="2388718" y="2926046"/>
                </a:lnTo>
                <a:lnTo>
                  <a:pt x="0" y="2926046"/>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11" name="Freeform 11"/>
          <p:cNvSpPr/>
          <p:nvPr/>
        </p:nvSpPr>
        <p:spPr>
          <a:xfrm rot="-841222">
            <a:off x="8871862" y="7706924"/>
            <a:ext cx="1743352" cy="2256103"/>
          </a:xfrm>
          <a:custGeom>
            <a:avLst/>
            <a:gdLst/>
            <a:ahLst/>
            <a:cxnLst/>
            <a:rect l="l" t="t" r="r" b="b"/>
            <a:pathLst>
              <a:path w="1743352" h="2256103">
                <a:moveTo>
                  <a:pt x="0" y="0"/>
                </a:moveTo>
                <a:lnTo>
                  <a:pt x="1743352" y="0"/>
                </a:lnTo>
                <a:lnTo>
                  <a:pt x="1743352" y="2256102"/>
                </a:lnTo>
                <a:lnTo>
                  <a:pt x="0" y="2256102"/>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grpSp>
        <p:nvGrpSpPr>
          <p:cNvPr id="12" name="Group 12"/>
          <p:cNvGrpSpPr/>
          <p:nvPr/>
        </p:nvGrpSpPr>
        <p:grpSpPr>
          <a:xfrm>
            <a:off x="16886819" y="95164"/>
            <a:ext cx="1248095" cy="1248095"/>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14" name="TextBox 14"/>
            <p:cNvSpPr txBox="1"/>
            <p:nvPr/>
          </p:nvSpPr>
          <p:spPr>
            <a:xfrm>
              <a:off x="127000" y="98425"/>
              <a:ext cx="558800" cy="587375"/>
            </a:xfrm>
            <a:prstGeom prst="rect">
              <a:avLst/>
            </a:prstGeom>
          </p:spPr>
          <p:txBody>
            <a:bodyPr lIns="49203" tIns="49203" rIns="49203" bIns="49203" rtlCol="0" anchor="ctr"/>
            <a:lstStyle/>
            <a:p>
              <a:pPr marL="0" lvl="0" indent="0" algn="ctr">
                <a:lnSpc>
                  <a:spcPts val="3040"/>
                </a:lnSpc>
                <a:spcBef>
                  <a:spcPct val="0"/>
                </a:spcBef>
              </a:pPr>
              <a:endParaRPr/>
            </a:p>
          </p:txBody>
        </p:sp>
      </p:grpSp>
      <p:sp>
        <p:nvSpPr>
          <p:cNvPr id="15" name="Freeform 15"/>
          <p:cNvSpPr/>
          <p:nvPr/>
        </p:nvSpPr>
        <p:spPr>
          <a:xfrm>
            <a:off x="140101" y="9252767"/>
            <a:ext cx="1420532" cy="1775665"/>
          </a:xfrm>
          <a:custGeom>
            <a:avLst/>
            <a:gdLst/>
            <a:ahLst/>
            <a:cxnLst/>
            <a:rect l="l" t="t" r="r" b="b"/>
            <a:pathLst>
              <a:path w="1420532" h="1775665">
                <a:moveTo>
                  <a:pt x="0" y="0"/>
                </a:moveTo>
                <a:lnTo>
                  <a:pt x="1420532" y="0"/>
                </a:lnTo>
                <a:lnTo>
                  <a:pt x="1420532" y="1775665"/>
                </a:lnTo>
                <a:lnTo>
                  <a:pt x="0" y="1775665"/>
                </a:lnTo>
                <a:lnTo>
                  <a:pt x="0" y="0"/>
                </a:lnTo>
                <a:close/>
              </a:path>
            </a:pathLst>
          </a:custGeom>
          <a:blipFill>
            <a:blip r:embed="rId9"/>
            <a:stretch>
              <a:fillRect/>
            </a:stretch>
          </a:blipFill>
        </p:spPr>
      </p:sp>
    </p:spTree>
  </p:cSld>
  <p:clrMapOvr>
    <a:masterClrMapping/>
  </p:clrMapOvr>
  <p:transition spd="med">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78545" y="4254153"/>
            <a:ext cx="4170367" cy="4170367"/>
            <a:chOff x="0" y="0"/>
            <a:chExt cx="812800" cy="812800"/>
          </a:xfrm>
        </p:grpSpPr>
        <p:sp>
          <p:nvSpPr>
            <p:cNvPr id="3" name="Freeform 3"/>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6458DD"/>
            </a:solidFill>
            <a:ln w="28575" cap="sq">
              <a:solidFill>
                <a:srgbClr val="242424"/>
              </a:solidFill>
              <a:prstDash val="solid"/>
              <a:miter/>
            </a:ln>
          </p:spPr>
        </p:sp>
        <p:sp>
          <p:nvSpPr>
            <p:cNvPr id="4" name="TextBox 4"/>
            <p:cNvSpPr txBox="1"/>
            <p:nvPr/>
          </p:nvSpPr>
          <p:spPr>
            <a:xfrm>
              <a:off x="63500" y="34925"/>
              <a:ext cx="685800" cy="714375"/>
            </a:xfrm>
            <a:prstGeom prst="rect">
              <a:avLst/>
            </a:prstGeom>
          </p:spPr>
          <p:txBody>
            <a:bodyPr lIns="24522" tIns="24522" rIns="24522" bIns="24522" rtlCol="0" anchor="ctr"/>
            <a:lstStyle/>
            <a:p>
              <a:pPr marL="0" lvl="0" indent="0" algn="ctr">
                <a:lnSpc>
                  <a:spcPts val="2600"/>
                </a:lnSpc>
                <a:spcBef>
                  <a:spcPct val="0"/>
                </a:spcBef>
              </a:pPr>
              <a:endParaRPr/>
            </a:p>
          </p:txBody>
        </p:sp>
      </p:grpSp>
      <p:sp>
        <p:nvSpPr>
          <p:cNvPr id="5" name="Freeform 5"/>
          <p:cNvSpPr/>
          <p:nvPr/>
        </p:nvSpPr>
        <p:spPr>
          <a:xfrm>
            <a:off x="4165948" y="5354966"/>
            <a:ext cx="1195562" cy="1968740"/>
          </a:xfrm>
          <a:custGeom>
            <a:avLst/>
            <a:gdLst/>
            <a:ahLst/>
            <a:cxnLst/>
            <a:rect l="l" t="t" r="r" b="b"/>
            <a:pathLst>
              <a:path w="1195562" h="1968740">
                <a:moveTo>
                  <a:pt x="0" y="0"/>
                </a:moveTo>
                <a:lnTo>
                  <a:pt x="1195562" y="0"/>
                </a:lnTo>
                <a:lnTo>
                  <a:pt x="1195562" y="1968740"/>
                </a:lnTo>
                <a:lnTo>
                  <a:pt x="0" y="1968740"/>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grpSp>
        <p:nvGrpSpPr>
          <p:cNvPr id="6" name="Group 6"/>
          <p:cNvGrpSpPr/>
          <p:nvPr/>
        </p:nvGrpSpPr>
        <p:grpSpPr>
          <a:xfrm>
            <a:off x="8188372" y="4299681"/>
            <a:ext cx="8970636" cy="4079310"/>
            <a:chOff x="0" y="0"/>
            <a:chExt cx="2362637" cy="1074386"/>
          </a:xfrm>
        </p:grpSpPr>
        <p:sp>
          <p:nvSpPr>
            <p:cNvPr id="7" name="Freeform 7"/>
            <p:cNvSpPr/>
            <p:nvPr/>
          </p:nvSpPr>
          <p:spPr>
            <a:xfrm>
              <a:off x="0" y="0"/>
              <a:ext cx="2362637" cy="1074386"/>
            </a:xfrm>
            <a:custGeom>
              <a:avLst/>
              <a:gdLst/>
              <a:ahLst/>
              <a:cxnLst/>
              <a:rect l="l" t="t" r="r" b="b"/>
              <a:pathLst>
                <a:path w="2362637" h="1074386">
                  <a:moveTo>
                    <a:pt x="44014" y="0"/>
                  </a:moveTo>
                  <a:lnTo>
                    <a:pt x="2318622" y="0"/>
                  </a:lnTo>
                  <a:cubicBezTo>
                    <a:pt x="2342931" y="0"/>
                    <a:pt x="2362637" y="19706"/>
                    <a:pt x="2362637" y="44014"/>
                  </a:cubicBezTo>
                  <a:lnTo>
                    <a:pt x="2362637" y="1030372"/>
                  </a:lnTo>
                  <a:cubicBezTo>
                    <a:pt x="2362637" y="1054680"/>
                    <a:pt x="2342931" y="1074386"/>
                    <a:pt x="2318622" y="1074386"/>
                  </a:cubicBezTo>
                  <a:lnTo>
                    <a:pt x="44014" y="1074386"/>
                  </a:lnTo>
                  <a:cubicBezTo>
                    <a:pt x="19706" y="1074386"/>
                    <a:pt x="0" y="1054680"/>
                    <a:pt x="0" y="1030372"/>
                  </a:cubicBezTo>
                  <a:lnTo>
                    <a:pt x="0" y="44014"/>
                  </a:lnTo>
                  <a:cubicBezTo>
                    <a:pt x="0" y="19706"/>
                    <a:pt x="19706" y="0"/>
                    <a:pt x="44014" y="0"/>
                  </a:cubicBezTo>
                  <a:close/>
                </a:path>
              </a:pathLst>
            </a:custGeom>
            <a:solidFill>
              <a:srgbClr val="7EC1E0"/>
            </a:solidFill>
          </p:spPr>
        </p:sp>
        <p:sp>
          <p:nvSpPr>
            <p:cNvPr id="8" name="TextBox 8"/>
            <p:cNvSpPr txBox="1"/>
            <p:nvPr/>
          </p:nvSpPr>
          <p:spPr>
            <a:xfrm>
              <a:off x="0" y="-28575"/>
              <a:ext cx="2362637" cy="1102961"/>
            </a:xfrm>
            <a:prstGeom prst="rect">
              <a:avLst/>
            </a:prstGeom>
          </p:spPr>
          <p:txBody>
            <a:bodyPr lIns="50800" tIns="50800" rIns="50800" bIns="50800" rtlCol="0" anchor="ctr"/>
            <a:lstStyle/>
            <a:p>
              <a:pPr algn="ctr">
                <a:lnSpc>
                  <a:spcPts val="2600"/>
                </a:lnSpc>
              </a:pPr>
              <a:endParaRPr/>
            </a:p>
          </p:txBody>
        </p:sp>
      </p:grpSp>
      <p:sp>
        <p:nvSpPr>
          <p:cNvPr id="9" name="TextBox 9"/>
          <p:cNvSpPr txBox="1"/>
          <p:nvPr/>
        </p:nvSpPr>
        <p:spPr>
          <a:xfrm>
            <a:off x="1028700" y="1303290"/>
            <a:ext cx="7470057" cy="2133600"/>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Apa itu metode Biseksi?</a:t>
            </a:r>
          </a:p>
        </p:txBody>
      </p:sp>
      <p:sp>
        <p:nvSpPr>
          <p:cNvPr id="10" name="TextBox 10"/>
          <p:cNvSpPr txBox="1"/>
          <p:nvPr/>
        </p:nvSpPr>
        <p:spPr>
          <a:xfrm>
            <a:off x="8556067" y="4533900"/>
            <a:ext cx="8331495" cy="3322320"/>
          </a:xfrm>
          <a:prstGeom prst="rect">
            <a:avLst/>
          </a:prstGeom>
        </p:spPr>
        <p:txBody>
          <a:bodyPr lIns="0" tIns="0" rIns="0" bIns="0" rtlCol="0" anchor="t">
            <a:spAutoFit/>
          </a:bodyPr>
          <a:lstStyle/>
          <a:p>
            <a:pPr algn="l">
              <a:lnSpc>
                <a:spcPts val="3780"/>
              </a:lnSpc>
            </a:pPr>
            <a:r>
              <a:rPr lang="en-US" sz="2700" b="1" dirty="0">
                <a:solidFill>
                  <a:srgbClr val="242424"/>
                </a:solidFill>
                <a:latin typeface="Inter Bold"/>
                <a:ea typeface="Inter Bold"/>
                <a:cs typeface="Inter Bold"/>
                <a:sym typeface="Inter Bold"/>
              </a:rPr>
              <a:t>Metode </a:t>
            </a:r>
            <a:r>
              <a:rPr lang="en-US" sz="2700" b="1" dirty="0" err="1">
                <a:solidFill>
                  <a:srgbClr val="242424"/>
                </a:solidFill>
                <a:latin typeface="Inter Bold"/>
                <a:ea typeface="Inter Bold"/>
                <a:cs typeface="Inter Bold"/>
                <a:sym typeface="Inter Bold"/>
              </a:rPr>
              <a:t>Biseksi</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merupakan</a:t>
            </a:r>
            <a:r>
              <a:rPr lang="en-US" sz="2700" dirty="0">
                <a:solidFill>
                  <a:srgbClr val="242424"/>
                </a:solidFill>
                <a:latin typeface="Inter"/>
                <a:ea typeface="Inter"/>
                <a:cs typeface="Inter"/>
                <a:sym typeface="Inter"/>
              </a:rPr>
              <a:t> salah </a:t>
            </a:r>
            <a:r>
              <a:rPr lang="en-US" sz="2700" dirty="0" err="1">
                <a:solidFill>
                  <a:srgbClr val="242424"/>
                </a:solidFill>
                <a:latin typeface="Inter"/>
                <a:ea typeface="Inter"/>
                <a:cs typeface="Inter"/>
                <a:sym typeface="Inter"/>
              </a:rPr>
              <a:t>satu</a:t>
            </a:r>
            <a:r>
              <a:rPr lang="en-US" sz="2700" dirty="0">
                <a:solidFill>
                  <a:srgbClr val="242424"/>
                </a:solidFill>
                <a:latin typeface="Inter"/>
                <a:ea typeface="Inter"/>
                <a:cs typeface="Inter"/>
                <a:sym typeface="Inter"/>
              </a:rPr>
              <a:t> Metode </a:t>
            </a:r>
            <a:r>
              <a:rPr lang="en-US" sz="2700" b="1" dirty="0" err="1">
                <a:solidFill>
                  <a:srgbClr val="242424"/>
                </a:solidFill>
                <a:latin typeface="Inter Bold"/>
                <a:ea typeface="Inter Bold"/>
                <a:cs typeface="Inter Bold"/>
                <a:sym typeface="Inter Bold"/>
              </a:rPr>
              <a:t>Numerik</a:t>
            </a:r>
            <a:r>
              <a:rPr lang="en-US" sz="2700" b="1" dirty="0">
                <a:solidFill>
                  <a:srgbClr val="242424"/>
                </a:solidFill>
                <a:latin typeface="Inter Bold"/>
                <a:ea typeface="Inter Bold"/>
                <a:cs typeface="Inter Bold"/>
                <a:sym typeface="Inter Bold"/>
              </a:rPr>
              <a:t> </a:t>
            </a:r>
            <a:r>
              <a:rPr lang="en-US" sz="2700" dirty="0">
                <a:solidFill>
                  <a:srgbClr val="242424"/>
                </a:solidFill>
                <a:latin typeface="Inter"/>
                <a:ea typeface="Inter"/>
                <a:cs typeface="Inter"/>
                <a:sym typeface="Inter"/>
              </a:rPr>
              <a:t>yang </a:t>
            </a:r>
            <a:r>
              <a:rPr lang="en-US" sz="2700" dirty="0" err="1">
                <a:solidFill>
                  <a:srgbClr val="242424"/>
                </a:solidFill>
                <a:latin typeface="Inter"/>
                <a:ea typeface="Inter"/>
                <a:cs typeface="Inter"/>
                <a:sym typeface="Inter"/>
              </a:rPr>
              <a:t>digunakan</a:t>
            </a:r>
            <a:r>
              <a:rPr lang="en-US" sz="2700" b="1" dirty="0">
                <a:solidFill>
                  <a:srgbClr val="242424"/>
                </a:solidFill>
                <a:latin typeface="Inter Bold"/>
                <a:ea typeface="Inter Bold"/>
                <a:cs typeface="Inter Bold"/>
                <a:sym typeface="Inter Bold"/>
              </a:rPr>
              <a:t> </a:t>
            </a:r>
            <a:r>
              <a:rPr lang="en-US" sz="2700" dirty="0" err="1">
                <a:solidFill>
                  <a:srgbClr val="242424"/>
                </a:solidFill>
                <a:latin typeface="Inter"/>
                <a:ea typeface="Inter"/>
                <a:cs typeface="Inter"/>
                <a:sym typeface="Inter"/>
              </a:rPr>
              <a:t>dalam</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mencari</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akar</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dari</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persamaan</a:t>
            </a:r>
            <a:r>
              <a:rPr lang="en-US" sz="2700" dirty="0">
                <a:solidFill>
                  <a:srgbClr val="242424"/>
                </a:solidFill>
                <a:latin typeface="Inter"/>
                <a:ea typeface="Inter"/>
                <a:cs typeface="Inter"/>
                <a:sym typeface="Inter"/>
              </a:rPr>
              <a:t> non-linier. </a:t>
            </a:r>
          </a:p>
          <a:p>
            <a:pPr algn="l">
              <a:lnSpc>
                <a:spcPts val="3780"/>
              </a:lnSpc>
            </a:pPr>
            <a:endParaRPr lang="en-US" sz="2700" dirty="0">
              <a:solidFill>
                <a:srgbClr val="242424"/>
              </a:solidFill>
              <a:latin typeface="Inter"/>
              <a:ea typeface="Inter"/>
              <a:cs typeface="Inter"/>
              <a:sym typeface="Inter"/>
            </a:endParaRPr>
          </a:p>
          <a:p>
            <a:pPr marL="0" lvl="1" indent="0" algn="l">
              <a:lnSpc>
                <a:spcPts val="3780"/>
              </a:lnSpc>
            </a:pPr>
            <a:r>
              <a:rPr lang="en-US" sz="2700" dirty="0">
                <a:solidFill>
                  <a:srgbClr val="242424"/>
                </a:solidFill>
                <a:latin typeface="Inter"/>
                <a:ea typeface="Inter"/>
                <a:cs typeface="Inter"/>
                <a:sym typeface="Inter"/>
              </a:rPr>
              <a:t>Metode </a:t>
            </a:r>
            <a:r>
              <a:rPr lang="en-US" sz="2700" dirty="0" err="1">
                <a:solidFill>
                  <a:srgbClr val="242424"/>
                </a:solidFill>
                <a:latin typeface="Inter"/>
                <a:ea typeface="Inter"/>
                <a:cs typeface="Inter"/>
                <a:sym typeface="Inter"/>
              </a:rPr>
              <a:t>Biseksi</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dilakukan</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dengan</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cara</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menentukan</a:t>
            </a:r>
            <a:r>
              <a:rPr lang="en-US" sz="2700" dirty="0">
                <a:solidFill>
                  <a:srgbClr val="242424"/>
                </a:solidFill>
                <a:latin typeface="Inter"/>
                <a:ea typeface="Inter"/>
                <a:cs typeface="Inter"/>
                <a:sym typeface="Inter"/>
              </a:rPr>
              <a:t> batas interval yang </a:t>
            </a:r>
            <a:r>
              <a:rPr lang="en-US" sz="2700" dirty="0" err="1">
                <a:solidFill>
                  <a:srgbClr val="242424"/>
                </a:solidFill>
                <a:latin typeface="Inter"/>
                <a:ea typeface="Inter"/>
                <a:cs typeface="Inter"/>
                <a:sym typeface="Inter"/>
              </a:rPr>
              <a:t>kemudian</a:t>
            </a:r>
            <a:r>
              <a:rPr lang="en-US" sz="2700" dirty="0">
                <a:solidFill>
                  <a:srgbClr val="242424"/>
                </a:solidFill>
                <a:latin typeface="Inter"/>
                <a:ea typeface="Inter"/>
                <a:cs typeface="Inter"/>
                <a:sym typeface="Inter"/>
              </a:rPr>
              <a:t> </a:t>
            </a:r>
            <a:r>
              <a:rPr lang="en-US" sz="2700" b="1" dirty="0" err="1">
                <a:solidFill>
                  <a:srgbClr val="242424"/>
                </a:solidFill>
                <a:latin typeface="Inter Bold"/>
                <a:ea typeface="Inter Bold"/>
                <a:cs typeface="Inter Bold"/>
                <a:sym typeface="Inter Bold"/>
              </a:rPr>
              <a:t>dibagi</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menjadi</a:t>
            </a:r>
            <a:r>
              <a:rPr lang="en-US" sz="2700" dirty="0">
                <a:solidFill>
                  <a:srgbClr val="242424"/>
                </a:solidFill>
                <a:latin typeface="Inter"/>
                <a:ea typeface="Inter"/>
                <a:cs typeface="Inter"/>
                <a:sym typeface="Inter"/>
              </a:rPr>
              <a:t> </a:t>
            </a:r>
            <a:r>
              <a:rPr lang="en-US" sz="2700" b="1" dirty="0">
                <a:solidFill>
                  <a:srgbClr val="242424"/>
                </a:solidFill>
                <a:latin typeface="Inter Bold"/>
                <a:ea typeface="Inter Bold"/>
                <a:cs typeface="Inter Bold"/>
                <a:sym typeface="Inter Bold"/>
              </a:rPr>
              <a:t>dua</a:t>
            </a:r>
            <a:r>
              <a:rPr lang="en-US" sz="2700" dirty="0">
                <a:solidFill>
                  <a:srgbClr val="242424"/>
                </a:solidFill>
                <a:latin typeface="Inter"/>
                <a:ea typeface="Inter"/>
                <a:cs typeface="Inter"/>
                <a:sym typeface="Inter"/>
              </a:rPr>
              <a:t> interval </a:t>
            </a:r>
            <a:r>
              <a:rPr lang="en-US" sz="2700" dirty="0" err="1">
                <a:solidFill>
                  <a:srgbClr val="242424"/>
                </a:solidFill>
                <a:latin typeface="Inter"/>
                <a:ea typeface="Inter"/>
                <a:cs typeface="Inter"/>
                <a:sym typeface="Inter"/>
              </a:rPr>
              <a:t>baru</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hingga</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mendekati</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nilai</a:t>
            </a:r>
            <a:r>
              <a:rPr lang="en-US" sz="2700" dirty="0">
                <a:solidFill>
                  <a:srgbClr val="242424"/>
                </a:solidFill>
                <a:latin typeface="Inter"/>
                <a:ea typeface="Inter"/>
                <a:cs typeface="Inter"/>
                <a:sym typeface="Inter"/>
              </a:rPr>
              <a:t> </a:t>
            </a:r>
            <a:r>
              <a:rPr lang="en-US" sz="2700" dirty="0" err="1">
                <a:solidFill>
                  <a:srgbClr val="242424"/>
                </a:solidFill>
                <a:latin typeface="Inter"/>
                <a:ea typeface="Inter"/>
                <a:cs typeface="Inter"/>
                <a:sym typeface="Inter"/>
              </a:rPr>
              <a:t>dari</a:t>
            </a:r>
            <a:r>
              <a:rPr lang="en-US" sz="2700" dirty="0">
                <a:solidFill>
                  <a:srgbClr val="242424"/>
                </a:solidFill>
                <a:latin typeface="Inter"/>
                <a:ea typeface="Inter"/>
                <a:cs typeface="Inter"/>
                <a:sym typeface="Inter"/>
              </a:rPr>
              <a:t> epsilon.</a:t>
            </a:r>
          </a:p>
        </p:txBody>
      </p:sp>
    </p:spTree>
  </p:cSld>
  <p:clrMapOvr>
    <a:masterClrMapping/>
  </p:clrMapOvr>
  <p:transition spd="med">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30220" y="3184947"/>
            <a:ext cx="3344230" cy="3917106"/>
          </a:xfrm>
          <a:custGeom>
            <a:avLst/>
            <a:gdLst/>
            <a:ahLst/>
            <a:cxnLst/>
            <a:rect l="l" t="t" r="r" b="b"/>
            <a:pathLst>
              <a:path w="3344230" h="3917106">
                <a:moveTo>
                  <a:pt x="0" y="0"/>
                </a:moveTo>
                <a:lnTo>
                  <a:pt x="3344230" y="0"/>
                </a:lnTo>
                <a:lnTo>
                  <a:pt x="3344230" y="3917106"/>
                </a:lnTo>
                <a:lnTo>
                  <a:pt x="0" y="3917106"/>
                </a:lnTo>
                <a:lnTo>
                  <a:pt x="0" y="0"/>
                </a:lnTo>
                <a:close/>
              </a:path>
            </a:pathLst>
          </a:custGeom>
          <a:blipFill>
            <a:blip r:embed="rId2"/>
            <a:stretch>
              <a:fillRect/>
            </a:stretch>
          </a:blipFill>
        </p:spPr>
      </p:sp>
      <p:sp>
        <p:nvSpPr>
          <p:cNvPr id="3" name="Freeform 3"/>
          <p:cNvSpPr/>
          <p:nvPr/>
        </p:nvSpPr>
        <p:spPr>
          <a:xfrm>
            <a:off x="10629410" y="3184947"/>
            <a:ext cx="3305058" cy="3917106"/>
          </a:xfrm>
          <a:custGeom>
            <a:avLst/>
            <a:gdLst/>
            <a:ahLst/>
            <a:cxnLst/>
            <a:rect l="l" t="t" r="r" b="b"/>
            <a:pathLst>
              <a:path w="3305058" h="3917106">
                <a:moveTo>
                  <a:pt x="0" y="0"/>
                </a:moveTo>
                <a:lnTo>
                  <a:pt x="3305058" y="0"/>
                </a:lnTo>
                <a:lnTo>
                  <a:pt x="3305058" y="3917106"/>
                </a:lnTo>
                <a:lnTo>
                  <a:pt x="0" y="3917106"/>
                </a:lnTo>
                <a:lnTo>
                  <a:pt x="0" y="0"/>
                </a:lnTo>
                <a:close/>
              </a:path>
            </a:pathLst>
          </a:custGeom>
          <a:blipFill>
            <a:blip r:embed="rId3"/>
            <a:stretch>
              <a:fillRect/>
            </a:stretch>
          </a:blipFill>
        </p:spPr>
      </p:sp>
      <p:sp>
        <p:nvSpPr>
          <p:cNvPr id="6" name="Freeform 6"/>
          <p:cNvSpPr/>
          <p:nvPr/>
        </p:nvSpPr>
        <p:spPr>
          <a:xfrm>
            <a:off x="2656414" y="1111189"/>
            <a:ext cx="2865594" cy="2485903"/>
          </a:xfrm>
          <a:custGeom>
            <a:avLst/>
            <a:gdLst/>
            <a:ahLst/>
            <a:cxnLst/>
            <a:rect l="l" t="t" r="r" b="b"/>
            <a:pathLst>
              <a:path w="2865594" h="2485903">
                <a:moveTo>
                  <a:pt x="0" y="0"/>
                </a:moveTo>
                <a:lnTo>
                  <a:pt x="2865594" y="0"/>
                </a:lnTo>
                <a:lnTo>
                  <a:pt x="2865594" y="2485902"/>
                </a:lnTo>
                <a:lnTo>
                  <a:pt x="0" y="2485902"/>
                </a:lnTo>
                <a:lnTo>
                  <a:pt x="0" y="0"/>
                </a:lnTo>
                <a:close/>
              </a:path>
            </a:pathLst>
          </a:custGeom>
          <a:blipFill>
            <a:blip r:embed="rId4"/>
            <a:stretch>
              <a:fillRect/>
            </a:stretch>
          </a:blipFill>
        </p:spPr>
      </p:sp>
      <p:sp>
        <p:nvSpPr>
          <p:cNvPr id="7" name="Freeform 7"/>
          <p:cNvSpPr/>
          <p:nvPr/>
        </p:nvSpPr>
        <p:spPr>
          <a:xfrm flipH="1">
            <a:off x="13934468" y="2766284"/>
            <a:ext cx="1915405" cy="1661614"/>
          </a:xfrm>
          <a:custGeom>
            <a:avLst/>
            <a:gdLst/>
            <a:ahLst/>
            <a:cxnLst/>
            <a:rect l="l" t="t" r="r" b="b"/>
            <a:pathLst>
              <a:path w="1915405" h="1661614">
                <a:moveTo>
                  <a:pt x="1915405" y="0"/>
                </a:moveTo>
                <a:lnTo>
                  <a:pt x="0" y="0"/>
                </a:lnTo>
                <a:lnTo>
                  <a:pt x="0" y="1661614"/>
                </a:lnTo>
                <a:lnTo>
                  <a:pt x="1915405" y="1661614"/>
                </a:lnTo>
                <a:lnTo>
                  <a:pt x="1915405" y="0"/>
                </a:lnTo>
                <a:close/>
              </a:path>
            </a:pathLst>
          </a:custGeom>
          <a:blipFill>
            <a:blip r:embed="rId4"/>
            <a:stretch>
              <a:fillRect/>
            </a:stretch>
          </a:blipFill>
        </p:spPr>
      </p:sp>
      <p:sp>
        <p:nvSpPr>
          <p:cNvPr id="8" name="TextBox 8"/>
          <p:cNvSpPr txBox="1"/>
          <p:nvPr/>
        </p:nvSpPr>
        <p:spPr>
          <a:xfrm>
            <a:off x="6402335" y="481012"/>
            <a:ext cx="5483330" cy="1076325"/>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“Bayangkan”</a:t>
            </a:r>
          </a:p>
        </p:txBody>
      </p:sp>
      <p:sp>
        <p:nvSpPr>
          <p:cNvPr id="9" name="TextBox 9"/>
          <p:cNvSpPr txBox="1"/>
          <p:nvPr/>
        </p:nvSpPr>
        <p:spPr>
          <a:xfrm>
            <a:off x="2787447" y="1830166"/>
            <a:ext cx="2603527" cy="1038423"/>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Dari 1 sampai 100 angka berapa yang aku pilih?</a:t>
            </a:r>
          </a:p>
        </p:txBody>
      </p:sp>
      <p:sp>
        <p:nvSpPr>
          <p:cNvPr id="10" name="TextBox 10"/>
          <p:cNvSpPr txBox="1"/>
          <p:nvPr/>
        </p:nvSpPr>
        <p:spPr>
          <a:xfrm>
            <a:off x="14609170" y="3416083"/>
            <a:ext cx="566001" cy="352491"/>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50!</a:t>
            </a:r>
          </a:p>
        </p:txBody>
      </p:sp>
    </p:spTree>
  </p:cSld>
  <p:clrMapOvr>
    <a:masterClrMapping/>
  </p:clrMapOvr>
  <p:transition spd="med">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30220" y="3184947"/>
            <a:ext cx="3344230" cy="3917106"/>
          </a:xfrm>
          <a:custGeom>
            <a:avLst/>
            <a:gdLst/>
            <a:ahLst/>
            <a:cxnLst/>
            <a:rect l="l" t="t" r="r" b="b"/>
            <a:pathLst>
              <a:path w="3344230" h="3917106">
                <a:moveTo>
                  <a:pt x="0" y="0"/>
                </a:moveTo>
                <a:lnTo>
                  <a:pt x="3344230" y="0"/>
                </a:lnTo>
                <a:lnTo>
                  <a:pt x="3344230" y="3917106"/>
                </a:lnTo>
                <a:lnTo>
                  <a:pt x="0" y="3917106"/>
                </a:lnTo>
                <a:lnTo>
                  <a:pt x="0" y="0"/>
                </a:lnTo>
                <a:close/>
              </a:path>
            </a:pathLst>
          </a:custGeom>
          <a:blipFill>
            <a:blip r:embed="rId2"/>
            <a:stretch>
              <a:fillRect/>
            </a:stretch>
          </a:blipFill>
        </p:spPr>
      </p:sp>
      <p:sp>
        <p:nvSpPr>
          <p:cNvPr id="3" name="Freeform 3"/>
          <p:cNvSpPr/>
          <p:nvPr/>
        </p:nvSpPr>
        <p:spPr>
          <a:xfrm>
            <a:off x="10629410" y="3184947"/>
            <a:ext cx="3305058" cy="3917106"/>
          </a:xfrm>
          <a:custGeom>
            <a:avLst/>
            <a:gdLst/>
            <a:ahLst/>
            <a:cxnLst/>
            <a:rect l="l" t="t" r="r" b="b"/>
            <a:pathLst>
              <a:path w="3305058" h="3917106">
                <a:moveTo>
                  <a:pt x="0" y="0"/>
                </a:moveTo>
                <a:lnTo>
                  <a:pt x="3305058" y="0"/>
                </a:lnTo>
                <a:lnTo>
                  <a:pt x="3305058" y="3917106"/>
                </a:lnTo>
                <a:lnTo>
                  <a:pt x="0" y="3917106"/>
                </a:lnTo>
                <a:lnTo>
                  <a:pt x="0" y="0"/>
                </a:lnTo>
                <a:close/>
              </a:path>
            </a:pathLst>
          </a:custGeom>
          <a:blipFill>
            <a:blip r:embed="rId3"/>
            <a:stretch>
              <a:fillRect/>
            </a:stretch>
          </a:blipFill>
        </p:spPr>
      </p:sp>
      <p:sp>
        <p:nvSpPr>
          <p:cNvPr id="6" name="Freeform 6"/>
          <p:cNvSpPr/>
          <p:nvPr/>
        </p:nvSpPr>
        <p:spPr>
          <a:xfrm>
            <a:off x="2432783" y="1557337"/>
            <a:ext cx="2865594" cy="2485903"/>
          </a:xfrm>
          <a:custGeom>
            <a:avLst/>
            <a:gdLst/>
            <a:ahLst/>
            <a:cxnLst/>
            <a:rect l="l" t="t" r="r" b="b"/>
            <a:pathLst>
              <a:path w="2865594" h="2485903">
                <a:moveTo>
                  <a:pt x="0" y="0"/>
                </a:moveTo>
                <a:lnTo>
                  <a:pt x="2865594" y="0"/>
                </a:lnTo>
                <a:lnTo>
                  <a:pt x="2865594" y="2485903"/>
                </a:lnTo>
                <a:lnTo>
                  <a:pt x="0" y="2485903"/>
                </a:lnTo>
                <a:lnTo>
                  <a:pt x="0" y="0"/>
                </a:lnTo>
                <a:close/>
              </a:path>
            </a:pathLst>
          </a:custGeom>
          <a:blipFill>
            <a:blip r:embed="rId4"/>
            <a:stretch>
              <a:fillRect/>
            </a:stretch>
          </a:blipFill>
        </p:spPr>
      </p:sp>
      <p:sp>
        <p:nvSpPr>
          <p:cNvPr id="7" name="TextBox 7"/>
          <p:cNvSpPr txBox="1"/>
          <p:nvPr/>
        </p:nvSpPr>
        <p:spPr>
          <a:xfrm>
            <a:off x="6402335" y="481012"/>
            <a:ext cx="5483330" cy="1076325"/>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“Bayangkan”</a:t>
            </a:r>
          </a:p>
        </p:txBody>
      </p:sp>
      <p:sp>
        <p:nvSpPr>
          <p:cNvPr id="8" name="TextBox 8"/>
          <p:cNvSpPr txBox="1"/>
          <p:nvPr/>
        </p:nvSpPr>
        <p:spPr>
          <a:xfrm>
            <a:off x="2824719" y="2413793"/>
            <a:ext cx="2603527" cy="695457"/>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50 Kebesaran. Coba tebak lagi</a:t>
            </a:r>
          </a:p>
        </p:txBody>
      </p:sp>
      <p:sp>
        <p:nvSpPr>
          <p:cNvPr id="9" name="Freeform 9"/>
          <p:cNvSpPr/>
          <p:nvPr/>
        </p:nvSpPr>
        <p:spPr>
          <a:xfrm flipH="1">
            <a:off x="13934468" y="2766284"/>
            <a:ext cx="1915405" cy="1661614"/>
          </a:xfrm>
          <a:custGeom>
            <a:avLst/>
            <a:gdLst/>
            <a:ahLst/>
            <a:cxnLst/>
            <a:rect l="l" t="t" r="r" b="b"/>
            <a:pathLst>
              <a:path w="1915405" h="1661614">
                <a:moveTo>
                  <a:pt x="1915405" y="0"/>
                </a:moveTo>
                <a:lnTo>
                  <a:pt x="0" y="0"/>
                </a:lnTo>
                <a:lnTo>
                  <a:pt x="0" y="1661614"/>
                </a:lnTo>
                <a:lnTo>
                  <a:pt x="1915405" y="1661614"/>
                </a:lnTo>
                <a:lnTo>
                  <a:pt x="1915405" y="0"/>
                </a:lnTo>
                <a:close/>
              </a:path>
            </a:pathLst>
          </a:custGeom>
          <a:blipFill>
            <a:blip r:embed="rId4"/>
            <a:stretch>
              <a:fillRect/>
            </a:stretch>
          </a:blipFill>
        </p:spPr>
      </p:sp>
      <p:sp>
        <p:nvSpPr>
          <p:cNvPr id="10" name="TextBox 10"/>
          <p:cNvSpPr txBox="1"/>
          <p:nvPr/>
        </p:nvSpPr>
        <p:spPr>
          <a:xfrm>
            <a:off x="14609170" y="3416083"/>
            <a:ext cx="566001" cy="352491"/>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30!</a:t>
            </a:r>
          </a:p>
        </p:txBody>
      </p:sp>
    </p:spTree>
  </p:cSld>
  <p:clrMapOvr>
    <a:masterClrMapping/>
  </p:clrMapOvr>
  <p:transition spd="med">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30220" y="3184947"/>
            <a:ext cx="3344230" cy="3917106"/>
          </a:xfrm>
          <a:custGeom>
            <a:avLst/>
            <a:gdLst/>
            <a:ahLst/>
            <a:cxnLst/>
            <a:rect l="l" t="t" r="r" b="b"/>
            <a:pathLst>
              <a:path w="3344230" h="3917106">
                <a:moveTo>
                  <a:pt x="0" y="0"/>
                </a:moveTo>
                <a:lnTo>
                  <a:pt x="3344230" y="0"/>
                </a:lnTo>
                <a:lnTo>
                  <a:pt x="3344230" y="3917106"/>
                </a:lnTo>
                <a:lnTo>
                  <a:pt x="0" y="3917106"/>
                </a:lnTo>
                <a:lnTo>
                  <a:pt x="0" y="0"/>
                </a:lnTo>
                <a:close/>
              </a:path>
            </a:pathLst>
          </a:custGeom>
          <a:blipFill>
            <a:blip r:embed="rId2"/>
            <a:stretch>
              <a:fillRect/>
            </a:stretch>
          </a:blipFill>
        </p:spPr>
      </p:sp>
      <p:sp>
        <p:nvSpPr>
          <p:cNvPr id="3" name="Freeform 3"/>
          <p:cNvSpPr/>
          <p:nvPr/>
        </p:nvSpPr>
        <p:spPr>
          <a:xfrm>
            <a:off x="10629410" y="3184947"/>
            <a:ext cx="3305058" cy="3917106"/>
          </a:xfrm>
          <a:custGeom>
            <a:avLst/>
            <a:gdLst/>
            <a:ahLst/>
            <a:cxnLst/>
            <a:rect l="l" t="t" r="r" b="b"/>
            <a:pathLst>
              <a:path w="3305058" h="3917106">
                <a:moveTo>
                  <a:pt x="0" y="0"/>
                </a:moveTo>
                <a:lnTo>
                  <a:pt x="3305058" y="0"/>
                </a:lnTo>
                <a:lnTo>
                  <a:pt x="3305058" y="3917106"/>
                </a:lnTo>
                <a:lnTo>
                  <a:pt x="0" y="3917106"/>
                </a:lnTo>
                <a:lnTo>
                  <a:pt x="0" y="0"/>
                </a:lnTo>
                <a:close/>
              </a:path>
            </a:pathLst>
          </a:custGeom>
          <a:blipFill>
            <a:blip r:embed="rId3"/>
            <a:stretch>
              <a:fillRect/>
            </a:stretch>
          </a:blipFill>
        </p:spPr>
      </p:sp>
      <p:sp>
        <p:nvSpPr>
          <p:cNvPr id="6" name="Freeform 6"/>
          <p:cNvSpPr/>
          <p:nvPr/>
        </p:nvSpPr>
        <p:spPr>
          <a:xfrm>
            <a:off x="2432783" y="1557337"/>
            <a:ext cx="2865594" cy="2485903"/>
          </a:xfrm>
          <a:custGeom>
            <a:avLst/>
            <a:gdLst/>
            <a:ahLst/>
            <a:cxnLst/>
            <a:rect l="l" t="t" r="r" b="b"/>
            <a:pathLst>
              <a:path w="2865594" h="2485903">
                <a:moveTo>
                  <a:pt x="0" y="0"/>
                </a:moveTo>
                <a:lnTo>
                  <a:pt x="2865594" y="0"/>
                </a:lnTo>
                <a:lnTo>
                  <a:pt x="2865594" y="2485903"/>
                </a:lnTo>
                <a:lnTo>
                  <a:pt x="0" y="2485903"/>
                </a:lnTo>
                <a:lnTo>
                  <a:pt x="0" y="0"/>
                </a:lnTo>
                <a:close/>
              </a:path>
            </a:pathLst>
          </a:custGeom>
          <a:blipFill>
            <a:blip r:embed="rId4"/>
            <a:stretch>
              <a:fillRect/>
            </a:stretch>
          </a:blipFill>
        </p:spPr>
      </p:sp>
      <p:sp>
        <p:nvSpPr>
          <p:cNvPr id="7" name="TextBox 7"/>
          <p:cNvSpPr txBox="1"/>
          <p:nvPr/>
        </p:nvSpPr>
        <p:spPr>
          <a:xfrm>
            <a:off x="6402335" y="481012"/>
            <a:ext cx="5483330" cy="1076325"/>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“Bayangkan”</a:t>
            </a:r>
          </a:p>
        </p:txBody>
      </p:sp>
      <p:sp>
        <p:nvSpPr>
          <p:cNvPr id="8" name="TextBox 8"/>
          <p:cNvSpPr txBox="1"/>
          <p:nvPr/>
        </p:nvSpPr>
        <p:spPr>
          <a:xfrm>
            <a:off x="2824719" y="2413793"/>
            <a:ext cx="2473658" cy="695457"/>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30 Kekecilan. Coba lagi</a:t>
            </a:r>
          </a:p>
        </p:txBody>
      </p:sp>
      <p:sp>
        <p:nvSpPr>
          <p:cNvPr id="9" name="Freeform 9"/>
          <p:cNvSpPr/>
          <p:nvPr/>
        </p:nvSpPr>
        <p:spPr>
          <a:xfrm flipH="1">
            <a:off x="13934468" y="2766284"/>
            <a:ext cx="1915405" cy="1661614"/>
          </a:xfrm>
          <a:custGeom>
            <a:avLst/>
            <a:gdLst/>
            <a:ahLst/>
            <a:cxnLst/>
            <a:rect l="l" t="t" r="r" b="b"/>
            <a:pathLst>
              <a:path w="1915405" h="1661614">
                <a:moveTo>
                  <a:pt x="1915405" y="0"/>
                </a:moveTo>
                <a:lnTo>
                  <a:pt x="0" y="0"/>
                </a:lnTo>
                <a:lnTo>
                  <a:pt x="0" y="1661614"/>
                </a:lnTo>
                <a:lnTo>
                  <a:pt x="1915405" y="1661614"/>
                </a:lnTo>
                <a:lnTo>
                  <a:pt x="1915405" y="0"/>
                </a:lnTo>
                <a:close/>
              </a:path>
            </a:pathLst>
          </a:custGeom>
          <a:blipFill>
            <a:blip r:embed="rId4"/>
            <a:stretch>
              <a:fillRect/>
            </a:stretch>
          </a:blipFill>
        </p:spPr>
      </p:sp>
      <p:sp>
        <p:nvSpPr>
          <p:cNvPr id="10" name="TextBox 10"/>
          <p:cNvSpPr txBox="1"/>
          <p:nvPr/>
        </p:nvSpPr>
        <p:spPr>
          <a:xfrm>
            <a:off x="14609170" y="3416083"/>
            <a:ext cx="566001" cy="352491"/>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41!</a:t>
            </a:r>
          </a:p>
        </p:txBody>
      </p:sp>
    </p:spTree>
  </p:cSld>
  <p:clrMapOvr>
    <a:masterClrMapping/>
  </p:clrMapOvr>
  <p:transition spd="med">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30220" y="3184947"/>
            <a:ext cx="3344230" cy="3917106"/>
          </a:xfrm>
          <a:custGeom>
            <a:avLst/>
            <a:gdLst/>
            <a:ahLst/>
            <a:cxnLst/>
            <a:rect l="l" t="t" r="r" b="b"/>
            <a:pathLst>
              <a:path w="3344230" h="3917106">
                <a:moveTo>
                  <a:pt x="0" y="0"/>
                </a:moveTo>
                <a:lnTo>
                  <a:pt x="3344230" y="0"/>
                </a:lnTo>
                <a:lnTo>
                  <a:pt x="3344230" y="3917106"/>
                </a:lnTo>
                <a:lnTo>
                  <a:pt x="0" y="3917106"/>
                </a:lnTo>
                <a:lnTo>
                  <a:pt x="0" y="0"/>
                </a:lnTo>
                <a:close/>
              </a:path>
            </a:pathLst>
          </a:custGeom>
          <a:blipFill>
            <a:blip r:embed="rId2"/>
            <a:stretch>
              <a:fillRect/>
            </a:stretch>
          </a:blipFill>
        </p:spPr>
      </p:sp>
      <p:sp>
        <p:nvSpPr>
          <p:cNvPr id="3" name="Freeform 3"/>
          <p:cNvSpPr/>
          <p:nvPr/>
        </p:nvSpPr>
        <p:spPr>
          <a:xfrm>
            <a:off x="10629410" y="3184947"/>
            <a:ext cx="3305058" cy="3917106"/>
          </a:xfrm>
          <a:custGeom>
            <a:avLst/>
            <a:gdLst/>
            <a:ahLst/>
            <a:cxnLst/>
            <a:rect l="l" t="t" r="r" b="b"/>
            <a:pathLst>
              <a:path w="3305058" h="3917106">
                <a:moveTo>
                  <a:pt x="0" y="0"/>
                </a:moveTo>
                <a:lnTo>
                  <a:pt x="3305058" y="0"/>
                </a:lnTo>
                <a:lnTo>
                  <a:pt x="3305058" y="3917106"/>
                </a:lnTo>
                <a:lnTo>
                  <a:pt x="0" y="3917106"/>
                </a:lnTo>
                <a:lnTo>
                  <a:pt x="0" y="0"/>
                </a:lnTo>
                <a:close/>
              </a:path>
            </a:pathLst>
          </a:custGeom>
          <a:blipFill>
            <a:blip r:embed="rId3"/>
            <a:stretch>
              <a:fillRect/>
            </a:stretch>
          </a:blipFill>
        </p:spPr>
      </p:sp>
      <p:sp>
        <p:nvSpPr>
          <p:cNvPr id="6" name="Freeform 6"/>
          <p:cNvSpPr/>
          <p:nvPr/>
        </p:nvSpPr>
        <p:spPr>
          <a:xfrm>
            <a:off x="3396220" y="2178920"/>
            <a:ext cx="2200331" cy="1908787"/>
          </a:xfrm>
          <a:custGeom>
            <a:avLst/>
            <a:gdLst/>
            <a:ahLst/>
            <a:cxnLst/>
            <a:rect l="l" t="t" r="r" b="b"/>
            <a:pathLst>
              <a:path w="2200331" h="1908787">
                <a:moveTo>
                  <a:pt x="0" y="0"/>
                </a:moveTo>
                <a:lnTo>
                  <a:pt x="2200331" y="0"/>
                </a:lnTo>
                <a:lnTo>
                  <a:pt x="2200331" y="1908787"/>
                </a:lnTo>
                <a:lnTo>
                  <a:pt x="0" y="1908787"/>
                </a:lnTo>
                <a:lnTo>
                  <a:pt x="0" y="0"/>
                </a:lnTo>
                <a:close/>
              </a:path>
            </a:pathLst>
          </a:custGeom>
          <a:blipFill>
            <a:blip r:embed="rId4"/>
            <a:stretch>
              <a:fillRect/>
            </a:stretch>
          </a:blipFill>
        </p:spPr>
      </p:sp>
      <p:sp>
        <p:nvSpPr>
          <p:cNvPr id="7" name="TextBox 7"/>
          <p:cNvSpPr txBox="1"/>
          <p:nvPr/>
        </p:nvSpPr>
        <p:spPr>
          <a:xfrm>
            <a:off x="6402335" y="481012"/>
            <a:ext cx="5483330" cy="1076325"/>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“Bayangkan”</a:t>
            </a:r>
          </a:p>
        </p:txBody>
      </p:sp>
      <p:sp>
        <p:nvSpPr>
          <p:cNvPr id="8" name="TextBox 8"/>
          <p:cNvSpPr txBox="1"/>
          <p:nvPr/>
        </p:nvSpPr>
        <p:spPr>
          <a:xfrm>
            <a:off x="3928677" y="2952306"/>
            <a:ext cx="2473658" cy="352491"/>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Bener!!!</a:t>
            </a:r>
          </a:p>
        </p:txBody>
      </p:sp>
      <p:sp>
        <p:nvSpPr>
          <p:cNvPr id="9" name="Freeform 9"/>
          <p:cNvSpPr/>
          <p:nvPr/>
        </p:nvSpPr>
        <p:spPr>
          <a:xfrm flipH="1">
            <a:off x="13934468" y="2766284"/>
            <a:ext cx="1915405" cy="1661614"/>
          </a:xfrm>
          <a:custGeom>
            <a:avLst/>
            <a:gdLst/>
            <a:ahLst/>
            <a:cxnLst/>
            <a:rect l="l" t="t" r="r" b="b"/>
            <a:pathLst>
              <a:path w="1915405" h="1661614">
                <a:moveTo>
                  <a:pt x="1915405" y="0"/>
                </a:moveTo>
                <a:lnTo>
                  <a:pt x="0" y="0"/>
                </a:lnTo>
                <a:lnTo>
                  <a:pt x="0" y="1661614"/>
                </a:lnTo>
                <a:lnTo>
                  <a:pt x="1915405" y="1661614"/>
                </a:lnTo>
                <a:lnTo>
                  <a:pt x="1915405" y="0"/>
                </a:lnTo>
                <a:close/>
              </a:path>
            </a:pathLst>
          </a:custGeom>
          <a:blipFill>
            <a:blip r:embed="rId4"/>
            <a:stretch>
              <a:fillRect/>
            </a:stretch>
          </a:blipFill>
        </p:spPr>
      </p:sp>
      <p:sp>
        <p:nvSpPr>
          <p:cNvPr id="10" name="TextBox 10"/>
          <p:cNvSpPr txBox="1"/>
          <p:nvPr/>
        </p:nvSpPr>
        <p:spPr>
          <a:xfrm>
            <a:off x="14609170" y="3416083"/>
            <a:ext cx="715088" cy="352491"/>
          </a:xfrm>
          <a:prstGeom prst="rect">
            <a:avLst/>
          </a:prstGeom>
        </p:spPr>
        <p:txBody>
          <a:bodyPr lIns="0" tIns="0" rIns="0" bIns="0" rtlCol="0" anchor="t">
            <a:spAutoFit/>
          </a:bodyPr>
          <a:lstStyle/>
          <a:p>
            <a:pPr marL="0" lvl="0" indent="0" algn="l">
              <a:lnSpc>
                <a:spcPts val="2760"/>
              </a:lnSpc>
              <a:spcBef>
                <a:spcPct val="0"/>
              </a:spcBef>
            </a:pPr>
            <a:r>
              <a:rPr lang="en-US" sz="2300">
                <a:solidFill>
                  <a:srgbClr val="242424"/>
                </a:solidFill>
                <a:latin typeface="Ubuntu"/>
                <a:ea typeface="Ubuntu"/>
                <a:cs typeface="Ubuntu"/>
                <a:sym typeface="Ubuntu"/>
              </a:rPr>
              <a:t>Hore</a:t>
            </a:r>
          </a:p>
        </p:txBody>
      </p:sp>
    </p:spTree>
  </p:cSld>
  <p:clrMapOvr>
    <a:masterClrMapping/>
  </p:clrMapOvr>
  <p:transition spd="med">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066926" y="3492481"/>
            <a:ext cx="3344230" cy="3917106"/>
          </a:xfrm>
          <a:custGeom>
            <a:avLst/>
            <a:gdLst/>
            <a:ahLst/>
            <a:cxnLst/>
            <a:rect l="l" t="t" r="r" b="b"/>
            <a:pathLst>
              <a:path w="3344230" h="3917106">
                <a:moveTo>
                  <a:pt x="0" y="0"/>
                </a:moveTo>
                <a:lnTo>
                  <a:pt x="3344229" y="0"/>
                </a:lnTo>
                <a:lnTo>
                  <a:pt x="3344229" y="3917106"/>
                </a:lnTo>
                <a:lnTo>
                  <a:pt x="0" y="3917106"/>
                </a:lnTo>
                <a:lnTo>
                  <a:pt x="0" y="0"/>
                </a:lnTo>
                <a:close/>
              </a:path>
            </a:pathLst>
          </a:custGeom>
          <a:blipFill>
            <a:blip r:embed="rId3"/>
            <a:stretch>
              <a:fillRect/>
            </a:stretch>
          </a:blipFill>
        </p:spPr>
      </p:sp>
      <p:sp>
        <p:nvSpPr>
          <p:cNvPr id="3" name="Freeform 3"/>
          <p:cNvSpPr/>
          <p:nvPr/>
        </p:nvSpPr>
        <p:spPr>
          <a:xfrm>
            <a:off x="12592392" y="3425608"/>
            <a:ext cx="3305058" cy="3917106"/>
          </a:xfrm>
          <a:custGeom>
            <a:avLst/>
            <a:gdLst/>
            <a:ahLst/>
            <a:cxnLst/>
            <a:rect l="l" t="t" r="r" b="b"/>
            <a:pathLst>
              <a:path w="3305058" h="3917106">
                <a:moveTo>
                  <a:pt x="0" y="0"/>
                </a:moveTo>
                <a:lnTo>
                  <a:pt x="3305059" y="0"/>
                </a:lnTo>
                <a:lnTo>
                  <a:pt x="3305059" y="3917106"/>
                </a:lnTo>
                <a:lnTo>
                  <a:pt x="0" y="3917106"/>
                </a:lnTo>
                <a:lnTo>
                  <a:pt x="0" y="0"/>
                </a:lnTo>
                <a:close/>
              </a:path>
            </a:pathLst>
          </a:custGeom>
          <a:blipFill>
            <a:blip r:embed="rId4"/>
            <a:stretch>
              <a:fillRect/>
            </a:stretch>
          </a:blipFill>
        </p:spPr>
      </p:sp>
      <p:sp>
        <p:nvSpPr>
          <p:cNvPr id="6" name="Freeform 6"/>
          <p:cNvSpPr/>
          <p:nvPr/>
        </p:nvSpPr>
        <p:spPr>
          <a:xfrm>
            <a:off x="11282652" y="1295672"/>
            <a:ext cx="2865594" cy="2485903"/>
          </a:xfrm>
          <a:custGeom>
            <a:avLst/>
            <a:gdLst/>
            <a:ahLst/>
            <a:cxnLst/>
            <a:rect l="l" t="t" r="r" b="b"/>
            <a:pathLst>
              <a:path w="2865594" h="2485903">
                <a:moveTo>
                  <a:pt x="0" y="0"/>
                </a:moveTo>
                <a:lnTo>
                  <a:pt x="2865594" y="0"/>
                </a:lnTo>
                <a:lnTo>
                  <a:pt x="2865594" y="2485903"/>
                </a:lnTo>
                <a:lnTo>
                  <a:pt x="0" y="2485903"/>
                </a:lnTo>
                <a:lnTo>
                  <a:pt x="0" y="0"/>
                </a:lnTo>
                <a:close/>
              </a:path>
            </a:pathLst>
          </a:custGeom>
          <a:blipFill>
            <a:blip r:embed="rId5"/>
            <a:stretch>
              <a:fillRect/>
            </a:stretch>
          </a:blipFill>
        </p:spPr>
      </p:sp>
      <p:sp>
        <p:nvSpPr>
          <p:cNvPr id="7" name="TextBox 7"/>
          <p:cNvSpPr txBox="1"/>
          <p:nvPr/>
        </p:nvSpPr>
        <p:spPr>
          <a:xfrm>
            <a:off x="6402335" y="481012"/>
            <a:ext cx="5483330" cy="1076325"/>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“Bayangkan”</a:t>
            </a:r>
          </a:p>
        </p:txBody>
      </p:sp>
      <p:sp>
        <p:nvSpPr>
          <p:cNvPr id="8" name="Freeform 8"/>
          <p:cNvSpPr/>
          <p:nvPr/>
        </p:nvSpPr>
        <p:spPr>
          <a:xfrm flipH="1">
            <a:off x="11282652" y="1295672"/>
            <a:ext cx="2865594" cy="2485903"/>
          </a:xfrm>
          <a:custGeom>
            <a:avLst/>
            <a:gdLst/>
            <a:ahLst/>
            <a:cxnLst/>
            <a:rect l="l" t="t" r="r" b="b"/>
            <a:pathLst>
              <a:path w="2865594" h="2485903">
                <a:moveTo>
                  <a:pt x="2865594" y="0"/>
                </a:moveTo>
                <a:lnTo>
                  <a:pt x="0" y="0"/>
                </a:lnTo>
                <a:lnTo>
                  <a:pt x="0" y="2485903"/>
                </a:lnTo>
                <a:lnTo>
                  <a:pt x="2865594" y="2485903"/>
                </a:lnTo>
                <a:lnTo>
                  <a:pt x="2865594" y="0"/>
                </a:lnTo>
                <a:close/>
              </a:path>
            </a:pathLst>
          </a:custGeom>
          <a:blipFill>
            <a:blip r:embed="rId5"/>
            <a:stretch>
              <a:fillRect/>
            </a:stretch>
          </a:blipFill>
        </p:spPr>
      </p:sp>
      <p:sp>
        <p:nvSpPr>
          <p:cNvPr id="9" name="Freeform 9"/>
          <p:cNvSpPr/>
          <p:nvPr/>
        </p:nvSpPr>
        <p:spPr>
          <a:xfrm flipH="1">
            <a:off x="1606483" y="2522207"/>
            <a:ext cx="5260120" cy="5242586"/>
          </a:xfrm>
          <a:custGeom>
            <a:avLst/>
            <a:gdLst/>
            <a:ahLst/>
            <a:cxnLst/>
            <a:rect l="l" t="t" r="r" b="b"/>
            <a:pathLst>
              <a:path w="5260120" h="5242586">
                <a:moveTo>
                  <a:pt x="5260120" y="0"/>
                </a:moveTo>
                <a:lnTo>
                  <a:pt x="0" y="0"/>
                </a:lnTo>
                <a:lnTo>
                  <a:pt x="0" y="5242586"/>
                </a:lnTo>
                <a:lnTo>
                  <a:pt x="5260120" y="5242586"/>
                </a:lnTo>
                <a:lnTo>
                  <a:pt x="5260120" y="0"/>
                </a:lnTo>
                <a:close/>
              </a:path>
            </a:pathLst>
          </a:custGeom>
          <a:blipFill>
            <a:blip r:embed="rId6"/>
            <a:stretch>
              <a:fillRect/>
            </a:stretch>
          </a:blipFill>
        </p:spPr>
      </p:sp>
      <p:sp>
        <p:nvSpPr>
          <p:cNvPr id="10" name="TextBox 10"/>
          <p:cNvSpPr txBox="1"/>
          <p:nvPr/>
        </p:nvSpPr>
        <p:spPr>
          <a:xfrm>
            <a:off x="11465412" y="2033732"/>
            <a:ext cx="2500073" cy="990732"/>
          </a:xfrm>
          <a:prstGeom prst="rect">
            <a:avLst/>
          </a:prstGeom>
        </p:spPr>
        <p:txBody>
          <a:bodyPr lIns="0" tIns="0" rIns="0" bIns="0" rtlCol="0" anchor="t">
            <a:spAutoFit/>
          </a:bodyPr>
          <a:lstStyle/>
          <a:p>
            <a:pPr marL="0" lvl="0" indent="0" algn="l">
              <a:lnSpc>
                <a:spcPts val="3840"/>
              </a:lnSpc>
              <a:spcBef>
                <a:spcPct val="0"/>
              </a:spcBef>
            </a:pPr>
            <a:r>
              <a:rPr lang="en-US" sz="3200" b="1" dirty="0">
                <a:solidFill>
                  <a:srgbClr val="242424"/>
                </a:solidFill>
                <a:latin typeface="Ubuntu Bold"/>
                <a:ea typeface="Ubuntu Bold"/>
                <a:cs typeface="Ubuntu Bold"/>
                <a:sym typeface="Ubuntu Bold"/>
              </a:rPr>
              <a:t>René Descartes!?!</a:t>
            </a:r>
          </a:p>
        </p:txBody>
      </p:sp>
    </p:spTree>
  </p:cSld>
  <p:clrMapOvr>
    <a:masterClrMapping/>
  </p:clrMapOvr>
  <p:transition spd="med">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3104" y="8235801"/>
            <a:ext cx="4542423" cy="1022499"/>
            <a:chOff x="0" y="0"/>
            <a:chExt cx="6056564" cy="1363332"/>
          </a:xfrm>
        </p:grpSpPr>
        <p:grpSp>
          <p:nvGrpSpPr>
            <p:cNvPr id="3" name="Group 3"/>
            <p:cNvGrpSpPr/>
            <p:nvPr/>
          </p:nvGrpSpPr>
          <p:grpSpPr>
            <a:xfrm>
              <a:off x="0" y="0"/>
              <a:ext cx="6056564" cy="1363332"/>
              <a:chOff x="0" y="0"/>
              <a:chExt cx="626251" cy="140969"/>
            </a:xfrm>
          </p:grpSpPr>
          <p:sp>
            <p:nvSpPr>
              <p:cNvPr id="4" name="Freeform 4"/>
              <p:cNvSpPr/>
              <p:nvPr/>
            </p:nvSpPr>
            <p:spPr>
              <a:xfrm>
                <a:off x="0" y="0"/>
                <a:ext cx="626251" cy="140969"/>
              </a:xfrm>
              <a:custGeom>
                <a:avLst/>
                <a:gdLst/>
                <a:ahLst/>
                <a:cxnLst/>
                <a:rect l="l" t="t" r="r" b="b"/>
                <a:pathLst>
                  <a:path w="626251" h="140969">
                    <a:moveTo>
                      <a:pt x="0" y="0"/>
                    </a:moveTo>
                    <a:lnTo>
                      <a:pt x="626251" y="0"/>
                    </a:lnTo>
                    <a:lnTo>
                      <a:pt x="626251" y="140969"/>
                    </a:lnTo>
                    <a:lnTo>
                      <a:pt x="0" y="140969"/>
                    </a:lnTo>
                    <a:close/>
                  </a:path>
                </a:pathLst>
              </a:custGeom>
              <a:solidFill>
                <a:srgbClr val="6458DD"/>
              </a:solidFill>
              <a:ln w="28575" cap="sq">
                <a:solidFill>
                  <a:srgbClr val="242424"/>
                </a:solidFill>
                <a:prstDash val="solid"/>
                <a:miter/>
              </a:ln>
            </p:spPr>
          </p:sp>
          <p:sp>
            <p:nvSpPr>
              <p:cNvPr id="5" name="TextBox 5"/>
              <p:cNvSpPr txBox="1"/>
              <p:nvPr/>
            </p:nvSpPr>
            <p:spPr>
              <a:xfrm>
                <a:off x="0" y="-19050"/>
                <a:ext cx="626251" cy="160019"/>
              </a:xfrm>
              <a:prstGeom prst="rect">
                <a:avLst/>
              </a:prstGeom>
            </p:spPr>
            <p:txBody>
              <a:bodyPr lIns="50800" tIns="50800" rIns="50800" bIns="50800" rtlCol="0" anchor="ctr"/>
              <a:lstStyle/>
              <a:p>
                <a:pPr marL="0" lvl="0" indent="0" algn="ctr">
                  <a:lnSpc>
                    <a:spcPts val="2599"/>
                  </a:lnSpc>
                  <a:spcBef>
                    <a:spcPct val="0"/>
                  </a:spcBef>
                </a:pPr>
                <a:endParaRPr/>
              </a:p>
            </p:txBody>
          </p:sp>
        </p:grpSp>
        <p:sp>
          <p:nvSpPr>
            <p:cNvPr id="6" name="TextBox 6"/>
            <p:cNvSpPr txBox="1"/>
            <p:nvPr/>
          </p:nvSpPr>
          <p:spPr>
            <a:xfrm>
              <a:off x="656293" y="185745"/>
              <a:ext cx="4743979" cy="894775"/>
            </a:xfrm>
            <a:prstGeom prst="rect">
              <a:avLst/>
            </a:prstGeom>
          </p:spPr>
          <p:txBody>
            <a:bodyPr lIns="0" tIns="0" rIns="0" bIns="0" rtlCol="0" anchor="t">
              <a:spAutoFit/>
            </a:bodyPr>
            <a:lstStyle/>
            <a:p>
              <a:pPr marL="0" lvl="0" indent="0" algn="ctr">
                <a:lnSpc>
                  <a:spcPts val="5683"/>
                </a:lnSpc>
                <a:spcBef>
                  <a:spcPct val="0"/>
                </a:spcBef>
              </a:pPr>
              <a:r>
                <a:rPr lang="en-US" sz="4736" b="1" dirty="0">
                  <a:solidFill>
                    <a:srgbClr val="FFFFFF"/>
                  </a:solidFill>
                  <a:latin typeface="Ubuntu Bold"/>
                  <a:ea typeface="Ubuntu Bold"/>
                  <a:cs typeface="Ubuntu Bold"/>
                  <a:sym typeface="Ubuntu Bold"/>
                </a:rPr>
                <a:t>F(x) = x</a:t>
              </a:r>
              <a:r>
                <a:rPr lang="en-US" sz="4736" b="1" baseline="30000" dirty="0">
                  <a:solidFill>
                    <a:srgbClr val="FFFFFF"/>
                  </a:solidFill>
                  <a:latin typeface="Ubuntu Bold"/>
                  <a:ea typeface="Ubuntu Bold"/>
                  <a:cs typeface="Ubuntu Bold"/>
                  <a:sym typeface="Ubuntu Bold"/>
                </a:rPr>
                <a:t>2</a:t>
              </a:r>
              <a:r>
                <a:rPr lang="en-US" sz="4736" b="1" dirty="0">
                  <a:solidFill>
                    <a:srgbClr val="FFFFFF"/>
                  </a:solidFill>
                  <a:latin typeface="Ubuntu Bold"/>
                  <a:ea typeface="Ubuntu Bold"/>
                  <a:cs typeface="Ubuntu Bold"/>
                  <a:sym typeface="Ubuntu Bold"/>
                </a:rPr>
                <a:t>-3</a:t>
              </a:r>
            </a:p>
          </p:txBody>
        </p:sp>
      </p:grpSp>
      <p:sp>
        <p:nvSpPr>
          <p:cNvPr id="7" name="Freeform 7"/>
          <p:cNvSpPr/>
          <p:nvPr/>
        </p:nvSpPr>
        <p:spPr>
          <a:xfrm>
            <a:off x="1028700" y="1705019"/>
            <a:ext cx="16586112" cy="6530782"/>
          </a:xfrm>
          <a:custGeom>
            <a:avLst/>
            <a:gdLst/>
            <a:ahLst/>
            <a:cxnLst/>
            <a:rect l="l" t="t" r="r" b="b"/>
            <a:pathLst>
              <a:path w="16586112" h="6530782">
                <a:moveTo>
                  <a:pt x="0" y="0"/>
                </a:moveTo>
                <a:lnTo>
                  <a:pt x="16586112" y="0"/>
                </a:lnTo>
                <a:lnTo>
                  <a:pt x="16586112" y="6530782"/>
                </a:lnTo>
                <a:lnTo>
                  <a:pt x="0" y="6530782"/>
                </a:lnTo>
                <a:lnTo>
                  <a:pt x="0" y="0"/>
                </a:lnTo>
                <a:close/>
              </a:path>
            </a:pathLst>
          </a:custGeom>
          <a:blipFill>
            <a:blip r:embed="rId2"/>
            <a:stretch>
              <a:fillRect/>
            </a:stretch>
          </a:blipFill>
        </p:spPr>
      </p:sp>
      <p:sp>
        <p:nvSpPr>
          <p:cNvPr id="8" name="TextBox 8"/>
          <p:cNvSpPr txBox="1"/>
          <p:nvPr/>
        </p:nvSpPr>
        <p:spPr>
          <a:xfrm>
            <a:off x="6532786" y="480979"/>
            <a:ext cx="5222427" cy="1076391"/>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“Apa Itu???”</a:t>
            </a:r>
          </a:p>
        </p:txBody>
      </p:sp>
    </p:spTree>
  </p:cSld>
  <p:clrMapOvr>
    <a:masterClrMapping/>
  </p:clrMapOvr>
  <p:transition spd="med">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62535" y="1782253"/>
            <a:ext cx="14962930" cy="7742965"/>
          </a:xfrm>
          <a:custGeom>
            <a:avLst/>
            <a:gdLst/>
            <a:ahLst/>
            <a:cxnLst/>
            <a:rect l="l" t="t" r="r" b="b"/>
            <a:pathLst>
              <a:path w="14962930" h="7742965">
                <a:moveTo>
                  <a:pt x="0" y="0"/>
                </a:moveTo>
                <a:lnTo>
                  <a:pt x="14962930" y="0"/>
                </a:lnTo>
                <a:lnTo>
                  <a:pt x="14962930" y="7742965"/>
                </a:lnTo>
                <a:lnTo>
                  <a:pt x="0" y="7742965"/>
                </a:lnTo>
                <a:lnTo>
                  <a:pt x="0" y="0"/>
                </a:lnTo>
                <a:close/>
              </a:path>
            </a:pathLst>
          </a:custGeom>
          <a:blipFill>
            <a:blip r:embed="rId2"/>
            <a:stretch>
              <a:fillRect r="-2980"/>
            </a:stretch>
          </a:blipFill>
        </p:spPr>
      </p:sp>
      <p:sp>
        <p:nvSpPr>
          <p:cNvPr id="3" name="TextBox 3"/>
          <p:cNvSpPr txBox="1"/>
          <p:nvPr/>
        </p:nvSpPr>
        <p:spPr>
          <a:xfrm>
            <a:off x="6532786" y="480979"/>
            <a:ext cx="5222427" cy="1076391"/>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“Apa Itu???”</a:t>
            </a:r>
          </a:p>
        </p:txBody>
      </p:sp>
    </p:spTree>
  </p:cSld>
  <p:clrMapOvr>
    <a:masterClrMapping/>
  </p:clrMapOvr>
  <p:transition spd="med">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388994"/>
            <a:ext cx="3383143" cy="1302138"/>
            <a:chOff x="0" y="0"/>
            <a:chExt cx="4510857" cy="1736184"/>
          </a:xfrm>
        </p:grpSpPr>
        <p:grpSp>
          <p:nvGrpSpPr>
            <p:cNvPr id="3" name="Group 3"/>
            <p:cNvGrpSpPr/>
            <p:nvPr/>
          </p:nvGrpSpPr>
          <p:grpSpPr>
            <a:xfrm>
              <a:off x="0" y="0"/>
              <a:ext cx="4510857" cy="1736184"/>
              <a:chOff x="0" y="0"/>
              <a:chExt cx="626251" cy="241038"/>
            </a:xfrm>
          </p:grpSpPr>
          <p:sp>
            <p:nvSpPr>
              <p:cNvPr id="4" name="Freeform 4"/>
              <p:cNvSpPr/>
              <p:nvPr/>
            </p:nvSpPr>
            <p:spPr>
              <a:xfrm>
                <a:off x="0" y="0"/>
                <a:ext cx="626251" cy="241038"/>
              </a:xfrm>
              <a:custGeom>
                <a:avLst/>
                <a:gdLst/>
                <a:ahLst/>
                <a:cxnLst/>
                <a:rect l="l" t="t" r="r" b="b"/>
                <a:pathLst>
                  <a:path w="626251" h="241038">
                    <a:moveTo>
                      <a:pt x="0" y="0"/>
                    </a:moveTo>
                    <a:lnTo>
                      <a:pt x="626251" y="0"/>
                    </a:lnTo>
                    <a:lnTo>
                      <a:pt x="626251" y="241038"/>
                    </a:lnTo>
                    <a:lnTo>
                      <a:pt x="0" y="241038"/>
                    </a:lnTo>
                    <a:close/>
                  </a:path>
                </a:pathLst>
              </a:custGeom>
              <a:solidFill>
                <a:srgbClr val="6458DD"/>
              </a:solidFill>
              <a:ln w="28575" cap="sq">
                <a:solidFill>
                  <a:srgbClr val="242424"/>
                </a:solidFill>
                <a:prstDash val="solid"/>
                <a:miter/>
              </a:ln>
            </p:spPr>
          </p:sp>
          <p:sp>
            <p:nvSpPr>
              <p:cNvPr id="5" name="TextBox 5"/>
              <p:cNvSpPr txBox="1"/>
              <p:nvPr/>
            </p:nvSpPr>
            <p:spPr>
              <a:xfrm>
                <a:off x="0" y="-28575"/>
                <a:ext cx="626251" cy="269613"/>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6" name="TextBox 6"/>
            <p:cNvSpPr txBox="1"/>
            <p:nvPr/>
          </p:nvSpPr>
          <p:spPr>
            <a:xfrm>
              <a:off x="488799" y="123954"/>
              <a:ext cx="3533259" cy="1459701"/>
            </a:xfrm>
            <a:prstGeom prst="rect">
              <a:avLst/>
            </a:prstGeom>
          </p:spPr>
          <p:txBody>
            <a:bodyPr lIns="0" tIns="0" rIns="0" bIns="0" rtlCol="0" anchor="t">
              <a:spAutoFit/>
            </a:bodyPr>
            <a:lstStyle/>
            <a:p>
              <a:pPr algn="l">
                <a:lnSpc>
                  <a:spcPts val="4232"/>
                </a:lnSpc>
              </a:pPr>
              <a:r>
                <a:rPr lang="en-US" sz="3527" b="1" dirty="0">
                  <a:solidFill>
                    <a:srgbClr val="FFFFFF"/>
                  </a:solidFill>
                  <a:latin typeface="Ubuntu Bold"/>
                  <a:ea typeface="Ubuntu Bold"/>
                  <a:cs typeface="Ubuntu Bold"/>
                  <a:sym typeface="Ubuntu Bold"/>
                </a:rPr>
                <a:t>F(x) = x</a:t>
              </a:r>
              <a:r>
                <a:rPr lang="en-US" sz="3527" b="1" baseline="30000" dirty="0">
                  <a:solidFill>
                    <a:srgbClr val="FFFFFF"/>
                  </a:solidFill>
                  <a:latin typeface="Ubuntu Bold"/>
                  <a:ea typeface="Ubuntu Bold"/>
                  <a:cs typeface="Ubuntu Bold"/>
                  <a:sym typeface="Ubuntu Bold"/>
                </a:rPr>
                <a:t>2 </a:t>
              </a:r>
              <a:r>
                <a:rPr lang="en-US" sz="3527" b="1" dirty="0">
                  <a:solidFill>
                    <a:srgbClr val="FFFFFF"/>
                  </a:solidFill>
                  <a:latin typeface="Ubuntu Bold"/>
                  <a:ea typeface="Ubuntu Bold"/>
                  <a:cs typeface="Ubuntu Bold"/>
                  <a:sym typeface="Ubuntu Bold"/>
                </a:rPr>
                <a:t>- 3</a:t>
              </a:r>
            </a:p>
            <a:p>
              <a:pPr marL="0" lvl="0" indent="0" algn="l">
                <a:lnSpc>
                  <a:spcPts val="4232"/>
                </a:lnSpc>
                <a:spcBef>
                  <a:spcPct val="0"/>
                </a:spcBef>
              </a:pPr>
              <a:r>
                <a:rPr lang="en-US" sz="3527" b="1" dirty="0">
                  <a:solidFill>
                    <a:srgbClr val="FFFFFF"/>
                  </a:solidFill>
                  <a:latin typeface="Ubuntu Bold"/>
                  <a:ea typeface="Ubuntu Bold"/>
                  <a:cs typeface="Ubuntu Bold"/>
                  <a:sym typeface="Ubuntu Bold"/>
                </a:rPr>
                <a:t>ε = 0.005</a:t>
              </a:r>
            </a:p>
          </p:txBody>
        </p:sp>
      </p:grpSp>
      <p:graphicFrame>
        <p:nvGraphicFramePr>
          <p:cNvPr id="7" name="Table 7"/>
          <p:cNvGraphicFramePr>
            <a:graphicFrameLocks noGrp="1"/>
          </p:cNvGraphicFramePr>
          <p:nvPr/>
        </p:nvGraphicFramePr>
        <p:xfrm>
          <a:off x="1063842" y="3043504"/>
          <a:ext cx="16160317" cy="6038851"/>
        </p:xfrm>
        <a:graphic>
          <a:graphicData uri="http://schemas.openxmlformats.org/drawingml/2006/table">
            <a:tbl>
              <a:tblPr/>
              <a:tblGrid>
                <a:gridCol w="918720">
                  <a:extLst>
                    <a:ext uri="{9D8B030D-6E8A-4147-A177-3AD203B41FA5}">
                      <a16:colId xmlns:a16="http://schemas.microsoft.com/office/drawing/2014/main" val="20000"/>
                    </a:ext>
                  </a:extLst>
                </a:gridCol>
                <a:gridCol w="2177371">
                  <a:extLst>
                    <a:ext uri="{9D8B030D-6E8A-4147-A177-3AD203B41FA5}">
                      <a16:colId xmlns:a16="http://schemas.microsoft.com/office/drawing/2014/main" val="20001"/>
                    </a:ext>
                  </a:extLst>
                </a:gridCol>
                <a:gridCol w="2177371">
                  <a:extLst>
                    <a:ext uri="{9D8B030D-6E8A-4147-A177-3AD203B41FA5}">
                      <a16:colId xmlns:a16="http://schemas.microsoft.com/office/drawing/2014/main" val="20002"/>
                    </a:ext>
                  </a:extLst>
                </a:gridCol>
                <a:gridCol w="2177371">
                  <a:extLst>
                    <a:ext uri="{9D8B030D-6E8A-4147-A177-3AD203B41FA5}">
                      <a16:colId xmlns:a16="http://schemas.microsoft.com/office/drawing/2014/main" val="20003"/>
                    </a:ext>
                  </a:extLst>
                </a:gridCol>
                <a:gridCol w="2177371">
                  <a:extLst>
                    <a:ext uri="{9D8B030D-6E8A-4147-A177-3AD203B41FA5}">
                      <a16:colId xmlns:a16="http://schemas.microsoft.com/office/drawing/2014/main" val="20004"/>
                    </a:ext>
                  </a:extLst>
                </a:gridCol>
                <a:gridCol w="2177371">
                  <a:extLst>
                    <a:ext uri="{9D8B030D-6E8A-4147-A177-3AD203B41FA5}">
                      <a16:colId xmlns:a16="http://schemas.microsoft.com/office/drawing/2014/main" val="20005"/>
                    </a:ext>
                  </a:extLst>
                </a:gridCol>
                <a:gridCol w="2177371">
                  <a:extLst>
                    <a:ext uri="{9D8B030D-6E8A-4147-A177-3AD203B41FA5}">
                      <a16:colId xmlns:a16="http://schemas.microsoft.com/office/drawing/2014/main" val="20006"/>
                    </a:ext>
                  </a:extLst>
                </a:gridCol>
                <a:gridCol w="2177371">
                  <a:extLst>
                    <a:ext uri="{9D8B030D-6E8A-4147-A177-3AD203B41FA5}">
                      <a16:colId xmlns:a16="http://schemas.microsoft.com/office/drawing/2014/main" val="20007"/>
                    </a:ext>
                  </a:extLst>
                </a:gridCol>
              </a:tblGrid>
              <a:tr h="862693">
                <a:tc>
                  <a:txBody>
                    <a:bodyPr/>
                    <a:lstStyle/>
                    <a:p>
                      <a:pPr algn="ctr">
                        <a:lnSpc>
                          <a:spcPts val="2800"/>
                        </a:lnSpc>
                        <a:defRPr/>
                      </a:pP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a</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c</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b</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F(a)</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dirty="0">
                          <a:solidFill>
                            <a:srgbClr val="000000"/>
                          </a:solidFill>
                          <a:latin typeface="Inter Bold"/>
                          <a:ea typeface="Inter Bold"/>
                          <a:cs typeface="Inter Bold"/>
                          <a:sym typeface="Inter Bold"/>
                        </a:rPr>
                        <a:t>F(c)</a:t>
                      </a:r>
                      <a:endParaRPr lang="en-US" sz="1100" dirty="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F(b)</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Lebar</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0"/>
                  </a:ext>
                </a:extLst>
              </a:tr>
              <a:tr h="862693">
                <a:tc>
                  <a:txBody>
                    <a:bodyPr/>
                    <a:lstStyle/>
                    <a:p>
                      <a:pPr algn="ctr">
                        <a:lnSpc>
                          <a:spcPts val="2800"/>
                        </a:lnSpc>
                        <a:defRPr/>
                      </a:pPr>
                      <a:r>
                        <a:rPr lang="en-US" sz="2000" b="1">
                          <a:solidFill>
                            <a:srgbClr val="000000"/>
                          </a:solidFill>
                          <a:latin typeface="Inter Bold"/>
                          <a:ea typeface="Inter Bold"/>
                          <a:cs typeface="Inter Bold"/>
                          <a:sym typeface="Inter Bold"/>
                        </a:rPr>
                        <a:t>1</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2</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-2</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1"/>
                  </a:ext>
                </a:extLst>
              </a:tr>
              <a:tr h="862693">
                <a:tc>
                  <a:txBody>
                    <a:bodyPr/>
                    <a:lstStyle/>
                    <a:p>
                      <a:pPr algn="ctr">
                        <a:lnSpc>
                          <a:spcPts val="2800"/>
                        </a:lnSpc>
                        <a:defRPr/>
                      </a:pPr>
                      <a:r>
                        <a:rPr lang="en-US" sz="2000" b="1">
                          <a:solidFill>
                            <a:srgbClr val="000000"/>
                          </a:solidFill>
                          <a:latin typeface="Inter Bold"/>
                          <a:ea typeface="Inter Bold"/>
                          <a:cs typeface="Inter Bold"/>
                          <a:sym typeface="Inter Bold"/>
                        </a:rPr>
                        <a:t>2</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2</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2"/>
                  </a:ext>
                </a:extLst>
              </a:tr>
              <a:tr h="862693">
                <a:tc>
                  <a:txBody>
                    <a:bodyPr/>
                    <a:lstStyle/>
                    <a:p>
                      <a:pPr algn="ctr">
                        <a:lnSpc>
                          <a:spcPts val="2800"/>
                        </a:lnSpc>
                        <a:defRPr/>
                      </a:pPr>
                      <a:r>
                        <a:rPr lang="en-US" sz="2000" b="1">
                          <a:solidFill>
                            <a:srgbClr val="000000"/>
                          </a:solidFill>
                          <a:latin typeface="Inter Bold"/>
                          <a:ea typeface="Inter Bold"/>
                          <a:cs typeface="Inter Bold"/>
                          <a:sym typeface="Inter Bold"/>
                        </a:rPr>
                        <a:t>3</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-0,359375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0,125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3"/>
                  </a:ext>
                </a:extLst>
              </a:tr>
              <a:tr h="862693">
                <a:tc>
                  <a:txBody>
                    <a:bodyPr/>
                    <a:lstStyle/>
                    <a:p>
                      <a:pPr algn="ctr">
                        <a:lnSpc>
                          <a:spcPts val="2800"/>
                        </a:lnSpc>
                        <a:defRPr/>
                      </a:pPr>
                      <a:r>
                        <a:rPr lang="en-US" sz="2000" b="1">
                          <a:solidFill>
                            <a:srgbClr val="000000"/>
                          </a:solidFill>
                          <a:latin typeface="Inter Bold"/>
                          <a:ea typeface="Inter Bold"/>
                          <a:cs typeface="Inter Bold"/>
                          <a:sym typeface="Inter Bold"/>
                        </a:rPr>
                        <a:t>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1,6875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-0,359375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-0,152344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4"/>
                  </a:ext>
                </a:extLst>
              </a:tr>
              <a:tr h="862693">
                <a:tc>
                  <a:txBody>
                    <a:bodyPr/>
                    <a:lstStyle/>
                    <a:p>
                      <a:pPr algn="ctr">
                        <a:lnSpc>
                          <a:spcPts val="2800"/>
                        </a:lnSpc>
                        <a:defRPr/>
                      </a:pPr>
                      <a:r>
                        <a:rPr lang="en-US" sz="2000" b="1">
                          <a:solidFill>
                            <a:srgbClr val="000000"/>
                          </a:solidFill>
                          <a:latin typeface="Inter Bold"/>
                          <a:ea typeface="Inter Bold"/>
                          <a:cs typeface="Inter Bold"/>
                          <a:sym typeface="Inter Bold"/>
                        </a:rPr>
                        <a:t>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1,6875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1,71875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-0,152344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-0,0458984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0,03125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5"/>
                  </a:ext>
                </a:extLst>
              </a:tr>
              <a:tr h="862693">
                <a:tc>
                  <a:txBody>
                    <a:bodyPr/>
                    <a:lstStyle/>
                    <a:p>
                      <a:pPr algn="ctr">
                        <a:lnSpc>
                          <a:spcPts val="2800"/>
                        </a:lnSpc>
                        <a:defRPr/>
                      </a:pPr>
                      <a:r>
                        <a:rPr lang="en-US" sz="2000" b="1">
                          <a:solidFill>
                            <a:srgbClr val="000000"/>
                          </a:solidFill>
                          <a:latin typeface="Inter Bold"/>
                          <a:ea typeface="Inter Bold"/>
                          <a:cs typeface="Inter Bold"/>
                          <a:sym typeface="Inter Bold"/>
                        </a:rPr>
                        <a:t>6</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1,71875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1,734375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-0,0458984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0,00805664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dirty="0">
                          <a:solidFill>
                            <a:srgbClr val="000000"/>
                          </a:solidFill>
                          <a:latin typeface="Inter"/>
                          <a:ea typeface="Inter"/>
                          <a:cs typeface="Inter"/>
                          <a:sym typeface="Inter"/>
                        </a:rPr>
                        <a:t>0,015625</a:t>
                      </a:r>
                      <a:endParaRPr lang="en-US" sz="1100" dirty="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8" name="Freeform 8"/>
          <p:cNvSpPr/>
          <p:nvPr/>
        </p:nvSpPr>
        <p:spPr>
          <a:xfrm>
            <a:off x="14670091" y="530593"/>
            <a:ext cx="1692817" cy="2040093"/>
          </a:xfrm>
          <a:custGeom>
            <a:avLst/>
            <a:gdLst/>
            <a:ahLst/>
            <a:cxnLst/>
            <a:rect l="l" t="t" r="r" b="b"/>
            <a:pathLst>
              <a:path w="1692817" h="2040093">
                <a:moveTo>
                  <a:pt x="0" y="0"/>
                </a:moveTo>
                <a:lnTo>
                  <a:pt x="1692817" y="0"/>
                </a:lnTo>
                <a:lnTo>
                  <a:pt x="1692817" y="2040094"/>
                </a:lnTo>
                <a:lnTo>
                  <a:pt x="0" y="2040094"/>
                </a:lnTo>
                <a:lnTo>
                  <a:pt x="0" y="0"/>
                </a:lnTo>
                <a:close/>
              </a:path>
            </a:pathLst>
          </a:custGeom>
          <a:blipFill>
            <a:blip r:embed="rId3"/>
            <a:stretch>
              <a:fillRect l="-7964" r="-12550"/>
            </a:stretch>
          </a:blipFill>
        </p:spPr>
      </p:sp>
      <p:sp>
        <p:nvSpPr>
          <p:cNvPr id="9" name="TextBox 9"/>
          <p:cNvSpPr txBox="1"/>
          <p:nvPr/>
        </p:nvSpPr>
        <p:spPr>
          <a:xfrm>
            <a:off x="3923759" y="232501"/>
            <a:ext cx="10440483" cy="1076288"/>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Contoh Penyelesaian 😁</a:t>
            </a:r>
          </a:p>
        </p:txBody>
      </p:sp>
    </p:spTree>
  </p:cSld>
  <p:clrMapOvr>
    <a:masterClrMapping/>
  </p:clrMapOvr>
  <p:transition spd="med">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CE55D5B4-F4A9-B2BD-4592-230219AE1FB1}"/>
              </a:ext>
            </a:extLst>
          </p:cNvPr>
          <p:cNvGrpSpPr/>
          <p:nvPr/>
        </p:nvGrpSpPr>
        <p:grpSpPr>
          <a:xfrm>
            <a:off x="1752983" y="1615482"/>
            <a:ext cx="15613581" cy="7947618"/>
            <a:chOff x="0" y="0"/>
            <a:chExt cx="10197560" cy="4046642"/>
          </a:xfrm>
        </p:grpSpPr>
        <p:sp>
          <p:nvSpPr>
            <p:cNvPr id="5" name="Freeform 3">
              <a:extLst>
                <a:ext uri="{FF2B5EF4-FFF2-40B4-BE49-F238E27FC236}">
                  <a16:creationId xmlns:a16="http://schemas.microsoft.com/office/drawing/2014/main" id="{4D41605F-08D7-D4DC-FDC8-5FC4E5CE07A5}"/>
                </a:ext>
              </a:extLst>
            </p:cNvPr>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6" name="Freeform 4">
              <a:extLst>
                <a:ext uri="{FF2B5EF4-FFF2-40B4-BE49-F238E27FC236}">
                  <a16:creationId xmlns:a16="http://schemas.microsoft.com/office/drawing/2014/main" id="{5312D079-B193-41B6-AF54-6F88D43FCF6C}"/>
                </a:ext>
              </a:extLst>
            </p:cNvPr>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F5F5F5"/>
            </a:solidFill>
          </p:spPr>
        </p:sp>
        <p:sp>
          <p:nvSpPr>
            <p:cNvPr id="7" name="Freeform 5">
              <a:extLst>
                <a:ext uri="{FF2B5EF4-FFF2-40B4-BE49-F238E27FC236}">
                  <a16:creationId xmlns:a16="http://schemas.microsoft.com/office/drawing/2014/main" id="{9741ED4F-93C4-9E72-F94E-3257C959C9C7}"/>
                </a:ext>
              </a:extLst>
            </p:cNvPr>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nvGrpSpPr>
          <p:cNvPr id="8" name="Group 6">
            <a:extLst>
              <a:ext uri="{FF2B5EF4-FFF2-40B4-BE49-F238E27FC236}">
                <a16:creationId xmlns:a16="http://schemas.microsoft.com/office/drawing/2014/main" id="{6BD177BB-9C33-F950-9329-1348F7E2198E}"/>
              </a:ext>
            </a:extLst>
          </p:cNvPr>
          <p:cNvGrpSpPr/>
          <p:nvPr/>
        </p:nvGrpSpPr>
        <p:grpSpPr>
          <a:xfrm>
            <a:off x="1143000" y="723900"/>
            <a:ext cx="15613581" cy="8333991"/>
            <a:chOff x="0" y="0"/>
            <a:chExt cx="10197560" cy="4046642"/>
          </a:xfrm>
        </p:grpSpPr>
        <p:sp>
          <p:nvSpPr>
            <p:cNvPr id="9" name="Freeform 7">
              <a:extLst>
                <a:ext uri="{FF2B5EF4-FFF2-40B4-BE49-F238E27FC236}">
                  <a16:creationId xmlns:a16="http://schemas.microsoft.com/office/drawing/2014/main" id="{15D1AB8F-CE2A-39C7-E9BE-C4712067FE44}"/>
                </a:ext>
              </a:extLst>
            </p:cNvPr>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10" name="Freeform 8">
              <a:extLst>
                <a:ext uri="{FF2B5EF4-FFF2-40B4-BE49-F238E27FC236}">
                  <a16:creationId xmlns:a16="http://schemas.microsoft.com/office/drawing/2014/main" id="{07A76B58-29C1-8833-1DF2-BB0E092D3E09}"/>
                </a:ext>
              </a:extLst>
            </p:cNvPr>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B7CCF6"/>
            </a:solidFill>
          </p:spPr>
        </p:sp>
        <p:sp>
          <p:nvSpPr>
            <p:cNvPr id="11" name="Freeform 9">
              <a:extLst>
                <a:ext uri="{FF2B5EF4-FFF2-40B4-BE49-F238E27FC236}">
                  <a16:creationId xmlns:a16="http://schemas.microsoft.com/office/drawing/2014/main" id="{7672B17E-C944-B255-817F-4FC55B5D92A4}"/>
                </a:ext>
              </a:extLst>
            </p:cNvPr>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sp>
        <p:nvSpPr>
          <p:cNvPr id="12" name="TextBox 10">
            <a:extLst>
              <a:ext uri="{FF2B5EF4-FFF2-40B4-BE49-F238E27FC236}">
                <a16:creationId xmlns:a16="http://schemas.microsoft.com/office/drawing/2014/main" id="{2A9EA8F3-1B5A-1880-8D91-498FD83B2DA2}"/>
              </a:ext>
            </a:extLst>
          </p:cNvPr>
          <p:cNvSpPr txBox="1"/>
          <p:nvPr/>
        </p:nvSpPr>
        <p:spPr>
          <a:xfrm>
            <a:off x="2819400" y="736608"/>
            <a:ext cx="11646276" cy="989502"/>
          </a:xfrm>
          <a:prstGeom prst="rect">
            <a:avLst/>
          </a:prstGeom>
        </p:spPr>
        <p:txBody>
          <a:bodyPr lIns="0" tIns="0" rIns="0" bIns="0" rtlCol="0" anchor="t">
            <a:spAutoFit/>
          </a:bodyPr>
          <a:lstStyle/>
          <a:p>
            <a:pPr marL="0" lvl="0" indent="0" algn="ctr">
              <a:lnSpc>
                <a:spcPts val="8399"/>
              </a:lnSpc>
              <a:spcBef>
                <a:spcPct val="0"/>
              </a:spcBef>
            </a:pPr>
            <a:r>
              <a:rPr lang="en-US" sz="6999" b="1" dirty="0" err="1">
                <a:solidFill>
                  <a:srgbClr val="242424"/>
                </a:solidFill>
                <a:latin typeface="Ubuntu Bold"/>
                <a:ea typeface="Ubuntu Bold"/>
                <a:cs typeface="Ubuntu Bold"/>
                <a:sym typeface="Ubuntu Bold"/>
              </a:rPr>
              <a:t>Tugas</a:t>
            </a:r>
            <a:endParaRPr lang="en-US" sz="6999" b="1" dirty="0">
              <a:solidFill>
                <a:srgbClr val="242424"/>
              </a:solidFill>
              <a:latin typeface="Ubuntu Bold"/>
              <a:ea typeface="Ubuntu Bold"/>
              <a:cs typeface="Ubuntu Bold"/>
              <a:sym typeface="Ubuntu Bold"/>
            </a:endParaRPr>
          </a:p>
        </p:txBody>
      </p:sp>
      <p:grpSp>
        <p:nvGrpSpPr>
          <p:cNvPr id="22" name="Group 21">
            <a:extLst>
              <a:ext uri="{FF2B5EF4-FFF2-40B4-BE49-F238E27FC236}">
                <a16:creationId xmlns:a16="http://schemas.microsoft.com/office/drawing/2014/main" id="{AE4E8570-FE72-099B-1397-3BAB502300A2}"/>
              </a:ext>
            </a:extLst>
          </p:cNvPr>
          <p:cNvGrpSpPr/>
          <p:nvPr/>
        </p:nvGrpSpPr>
        <p:grpSpPr>
          <a:xfrm>
            <a:off x="14268976" y="8507868"/>
            <a:ext cx="2819400" cy="1555317"/>
            <a:chOff x="2384903" y="7110896"/>
            <a:chExt cx="3823124" cy="2298212"/>
          </a:xfrm>
        </p:grpSpPr>
        <p:grpSp>
          <p:nvGrpSpPr>
            <p:cNvPr id="14" name="Group 12">
              <a:extLst>
                <a:ext uri="{FF2B5EF4-FFF2-40B4-BE49-F238E27FC236}">
                  <a16:creationId xmlns:a16="http://schemas.microsoft.com/office/drawing/2014/main" id="{3C923D7B-3285-DD0D-D5C3-D12CBC203C6C}"/>
                </a:ext>
              </a:extLst>
            </p:cNvPr>
            <p:cNvGrpSpPr/>
            <p:nvPr/>
          </p:nvGrpSpPr>
          <p:grpSpPr>
            <a:xfrm>
              <a:off x="2384903" y="8038860"/>
              <a:ext cx="3823124" cy="1370248"/>
              <a:chOff x="0" y="0"/>
              <a:chExt cx="4794542" cy="1718414"/>
            </a:xfrm>
          </p:grpSpPr>
          <p:sp>
            <p:nvSpPr>
              <p:cNvPr id="15" name="Freeform 13">
                <a:extLst>
                  <a:ext uri="{FF2B5EF4-FFF2-40B4-BE49-F238E27FC236}">
                    <a16:creationId xmlns:a16="http://schemas.microsoft.com/office/drawing/2014/main" id="{E802CDF5-9069-FC04-3BCC-2444228BED83}"/>
                  </a:ext>
                </a:extLst>
              </p:cNvPr>
              <p:cNvSpPr/>
              <p:nvPr/>
            </p:nvSpPr>
            <p:spPr>
              <a:xfrm>
                <a:off x="0" y="0"/>
                <a:ext cx="4794542" cy="1718414"/>
              </a:xfrm>
              <a:custGeom>
                <a:avLst/>
                <a:gdLst/>
                <a:ahLst/>
                <a:cxnLst/>
                <a:rect l="l" t="t" r="r" b="b"/>
                <a:pathLst>
                  <a:path w="4794542" h="1718414">
                    <a:moveTo>
                      <a:pt x="0" y="0"/>
                    </a:moveTo>
                    <a:lnTo>
                      <a:pt x="4794542" y="0"/>
                    </a:lnTo>
                    <a:lnTo>
                      <a:pt x="4794542" y="1718414"/>
                    </a:lnTo>
                    <a:lnTo>
                      <a:pt x="0" y="1718414"/>
                    </a:lnTo>
                    <a:close/>
                  </a:path>
                </a:pathLst>
              </a:custGeom>
              <a:solidFill>
                <a:srgbClr val="F5F5F5"/>
              </a:solidFill>
              <a:ln w="28575" cap="sq">
                <a:solidFill>
                  <a:srgbClr val="242424"/>
                </a:solidFill>
                <a:prstDash val="solid"/>
                <a:miter/>
              </a:ln>
            </p:spPr>
          </p:sp>
          <p:sp>
            <p:nvSpPr>
              <p:cNvPr id="16" name="TextBox 14">
                <a:extLst>
                  <a:ext uri="{FF2B5EF4-FFF2-40B4-BE49-F238E27FC236}">
                    <a16:creationId xmlns:a16="http://schemas.microsoft.com/office/drawing/2014/main" id="{3618CF8C-AF87-1334-FFFF-459616CAD44A}"/>
                  </a:ext>
                </a:extLst>
              </p:cNvPr>
              <p:cNvSpPr txBox="1"/>
              <p:nvPr/>
            </p:nvSpPr>
            <p:spPr>
              <a:xfrm>
                <a:off x="0" y="-28575"/>
                <a:ext cx="4794542" cy="1746989"/>
              </a:xfrm>
              <a:prstGeom prst="rect">
                <a:avLst/>
              </a:prstGeom>
            </p:spPr>
            <p:txBody>
              <a:bodyPr lIns="35871" tIns="35871" rIns="35871" bIns="35871" rtlCol="0" anchor="ctr"/>
              <a:lstStyle/>
              <a:p>
                <a:pPr algn="ctr">
                  <a:lnSpc>
                    <a:spcPts val="2600"/>
                  </a:lnSpc>
                </a:pPr>
                <a:endParaRPr/>
              </a:p>
            </p:txBody>
          </p:sp>
        </p:grpSp>
        <p:sp>
          <p:nvSpPr>
            <p:cNvPr id="17" name="TextBox 15">
              <a:extLst>
                <a:ext uri="{FF2B5EF4-FFF2-40B4-BE49-F238E27FC236}">
                  <a16:creationId xmlns:a16="http://schemas.microsoft.com/office/drawing/2014/main" id="{6DB435A9-E009-8793-BAB3-2D86E6090F69}"/>
                </a:ext>
              </a:extLst>
            </p:cNvPr>
            <p:cNvSpPr txBox="1"/>
            <p:nvPr/>
          </p:nvSpPr>
          <p:spPr>
            <a:xfrm>
              <a:off x="2606801" y="8397766"/>
              <a:ext cx="3601226" cy="549164"/>
            </a:xfrm>
            <a:prstGeom prst="rect">
              <a:avLst/>
            </a:prstGeom>
          </p:spPr>
          <p:txBody>
            <a:bodyPr wrap="square" lIns="0" tIns="0" rIns="0" bIns="0" rtlCol="0" anchor="t">
              <a:spAutoFit/>
            </a:bodyPr>
            <a:lstStyle/>
            <a:p>
              <a:pPr marL="0" lvl="1">
                <a:lnSpc>
                  <a:spcPts val="4275"/>
                </a:lnSpc>
                <a:spcBef>
                  <a:spcPct val="0"/>
                </a:spcBef>
              </a:pPr>
              <a:r>
                <a:rPr lang="en-US" sz="2000" dirty="0">
                  <a:solidFill>
                    <a:srgbClr val="242424"/>
                  </a:solidFill>
                  <a:latin typeface="Inter"/>
                  <a:ea typeface="Inter"/>
                  <a:cs typeface="Inter"/>
                  <a:sym typeface="Inter"/>
                </a:rPr>
                <a:t>www.canva.com/ai</a:t>
              </a:r>
            </a:p>
          </p:txBody>
        </p:sp>
        <p:grpSp>
          <p:nvGrpSpPr>
            <p:cNvPr id="18" name="Group 16">
              <a:extLst>
                <a:ext uri="{FF2B5EF4-FFF2-40B4-BE49-F238E27FC236}">
                  <a16:creationId xmlns:a16="http://schemas.microsoft.com/office/drawing/2014/main" id="{C6FC11C4-E7F7-12BA-123F-0071CF3AFA41}"/>
                </a:ext>
              </a:extLst>
            </p:cNvPr>
            <p:cNvGrpSpPr/>
            <p:nvPr/>
          </p:nvGrpSpPr>
          <p:grpSpPr>
            <a:xfrm>
              <a:off x="2384903" y="7110896"/>
              <a:ext cx="3823124" cy="1135057"/>
              <a:chOff x="0" y="-38100"/>
              <a:chExt cx="776370" cy="230498"/>
            </a:xfrm>
          </p:grpSpPr>
          <p:sp>
            <p:nvSpPr>
              <p:cNvPr id="19" name="Freeform 17">
                <a:extLst>
                  <a:ext uri="{FF2B5EF4-FFF2-40B4-BE49-F238E27FC236}">
                    <a16:creationId xmlns:a16="http://schemas.microsoft.com/office/drawing/2014/main" id="{394585F1-563C-2411-3DA0-DEFD907FB0E3}"/>
                  </a:ext>
                </a:extLst>
              </p:cNvPr>
              <p:cNvSpPr/>
              <p:nvPr/>
            </p:nvSpPr>
            <p:spPr>
              <a:xfrm>
                <a:off x="0" y="0"/>
                <a:ext cx="776370" cy="192398"/>
              </a:xfrm>
              <a:custGeom>
                <a:avLst/>
                <a:gdLst/>
                <a:ahLst/>
                <a:cxnLst/>
                <a:rect l="l" t="t" r="r" b="b"/>
                <a:pathLst>
                  <a:path w="776370" h="154298">
                    <a:moveTo>
                      <a:pt x="0" y="0"/>
                    </a:moveTo>
                    <a:lnTo>
                      <a:pt x="776370" y="0"/>
                    </a:lnTo>
                    <a:lnTo>
                      <a:pt x="776370" y="154298"/>
                    </a:lnTo>
                    <a:lnTo>
                      <a:pt x="0" y="154298"/>
                    </a:lnTo>
                    <a:close/>
                  </a:path>
                </a:pathLst>
              </a:custGeom>
              <a:solidFill>
                <a:srgbClr val="6458DD"/>
              </a:solidFill>
              <a:ln w="28575" cap="sq">
                <a:solidFill>
                  <a:srgbClr val="242424"/>
                </a:solidFill>
                <a:prstDash val="solid"/>
                <a:miter/>
              </a:ln>
            </p:spPr>
          </p:sp>
          <p:sp>
            <p:nvSpPr>
              <p:cNvPr id="20" name="TextBox 18">
                <a:extLst>
                  <a:ext uri="{FF2B5EF4-FFF2-40B4-BE49-F238E27FC236}">
                    <a16:creationId xmlns:a16="http://schemas.microsoft.com/office/drawing/2014/main" id="{9B1572C3-E4AA-769B-C299-3C1A78F19747}"/>
                  </a:ext>
                </a:extLst>
              </p:cNvPr>
              <p:cNvSpPr txBox="1"/>
              <p:nvPr/>
            </p:nvSpPr>
            <p:spPr>
              <a:xfrm>
                <a:off x="0" y="-38100"/>
                <a:ext cx="776370" cy="192398"/>
              </a:xfrm>
              <a:prstGeom prst="rect">
                <a:avLst/>
              </a:prstGeom>
            </p:spPr>
            <p:txBody>
              <a:bodyPr lIns="35871" tIns="35871" rIns="35871" bIns="35871" rtlCol="0" anchor="ctr"/>
              <a:lstStyle/>
              <a:p>
                <a:pPr marL="0" lvl="0" indent="0" algn="ctr">
                  <a:lnSpc>
                    <a:spcPts val="5027"/>
                  </a:lnSpc>
                  <a:spcBef>
                    <a:spcPct val="0"/>
                  </a:spcBef>
                </a:pPr>
                <a:endParaRPr/>
              </a:p>
            </p:txBody>
          </p:sp>
        </p:grpSp>
        <p:sp>
          <p:nvSpPr>
            <p:cNvPr id="21" name="TextBox 19">
              <a:extLst>
                <a:ext uri="{FF2B5EF4-FFF2-40B4-BE49-F238E27FC236}">
                  <a16:creationId xmlns:a16="http://schemas.microsoft.com/office/drawing/2014/main" id="{34397EBA-9A65-EE3F-679A-4A489209FF5F}"/>
                </a:ext>
              </a:extLst>
            </p:cNvPr>
            <p:cNvSpPr txBox="1"/>
            <p:nvPr/>
          </p:nvSpPr>
          <p:spPr>
            <a:xfrm>
              <a:off x="2736148" y="7438774"/>
              <a:ext cx="3101705" cy="543666"/>
            </a:xfrm>
            <a:prstGeom prst="rect">
              <a:avLst/>
            </a:prstGeom>
          </p:spPr>
          <p:txBody>
            <a:bodyPr lIns="0" tIns="0" rIns="0" bIns="0" rtlCol="0" anchor="t">
              <a:spAutoFit/>
            </a:bodyPr>
            <a:lstStyle/>
            <a:p>
              <a:pPr marL="0" lvl="1" indent="0" algn="ctr">
                <a:lnSpc>
                  <a:spcPts val="4008"/>
                </a:lnSpc>
                <a:spcBef>
                  <a:spcPct val="0"/>
                </a:spcBef>
              </a:pPr>
              <a:r>
                <a:rPr lang="en-US" sz="2400" b="1" dirty="0">
                  <a:solidFill>
                    <a:srgbClr val="FFFFFF"/>
                  </a:solidFill>
                  <a:latin typeface="Inter Bold"/>
                  <a:ea typeface="Inter Bold"/>
                  <a:cs typeface="Inter Bold"/>
                  <a:sym typeface="Inter Bold"/>
                </a:rPr>
                <a:t>Generator</a:t>
              </a:r>
              <a:endParaRPr lang="en-US" sz="3083" b="1" dirty="0">
                <a:solidFill>
                  <a:srgbClr val="FFFFFF"/>
                </a:solidFill>
                <a:latin typeface="Inter Bold"/>
                <a:ea typeface="Inter Bold"/>
                <a:cs typeface="Inter Bold"/>
                <a:sym typeface="Inter Bold"/>
              </a:endParaRPr>
            </a:p>
          </p:txBody>
        </p:sp>
      </p:grpSp>
      <p:sp>
        <p:nvSpPr>
          <p:cNvPr id="3" name="TextBox 2">
            <a:extLst>
              <a:ext uri="{FF2B5EF4-FFF2-40B4-BE49-F238E27FC236}">
                <a16:creationId xmlns:a16="http://schemas.microsoft.com/office/drawing/2014/main" id="{459AA2F5-9D32-EFE7-8310-78EDA10C3CBC}"/>
              </a:ext>
            </a:extLst>
          </p:cNvPr>
          <p:cNvSpPr txBox="1"/>
          <p:nvPr/>
        </p:nvSpPr>
        <p:spPr>
          <a:xfrm>
            <a:off x="1458653" y="1943100"/>
            <a:ext cx="14771947" cy="6001643"/>
          </a:xfrm>
          <a:prstGeom prst="rect">
            <a:avLst/>
          </a:prstGeom>
          <a:noFill/>
        </p:spPr>
        <p:txBody>
          <a:bodyPr wrap="square">
            <a:spAutoFit/>
          </a:bodyPr>
          <a:lstStyle/>
          <a:p>
            <a:pPr marL="342900" lvl="0" indent="-342900" algn="just">
              <a:buFont typeface="+mj-lt"/>
              <a:buAutoNum type="arabicPeriod"/>
            </a:pPr>
            <a:r>
              <a:rPr lang="en-ID" sz="3200" dirty="0" err="1">
                <a:latin typeface="Arial" panose="020B0604020202020204" pitchFamily="34" charset="0"/>
                <a:cs typeface="Arial" panose="020B0604020202020204" pitchFamily="34" charset="0"/>
              </a:rPr>
              <a:t>Presentasi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dibuat</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langsung</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menggunakan</a:t>
            </a:r>
            <a:r>
              <a:rPr lang="en-ID" sz="3200" dirty="0">
                <a:latin typeface="Arial" panose="020B0604020202020204" pitchFamily="34" charset="0"/>
                <a:cs typeface="Arial" panose="020B0604020202020204" pitchFamily="34" charset="0"/>
              </a:rPr>
              <a:t> Canva AI </a:t>
            </a:r>
            <a:r>
              <a:rPr lang="en-ID" sz="3200" dirty="0" err="1">
                <a:latin typeface="Arial" panose="020B0604020202020204" pitchFamily="34" charset="0"/>
                <a:cs typeface="Arial" panose="020B0604020202020204" pitchFamily="34" charset="0"/>
              </a:rPr>
              <a:t>atau</a:t>
            </a:r>
            <a:r>
              <a:rPr lang="en-ID" sz="3200" dirty="0">
                <a:latin typeface="Arial" panose="020B0604020202020204" pitchFamily="34" charset="0"/>
                <a:cs typeface="Arial" panose="020B0604020202020204" pitchFamily="34" charset="0"/>
              </a:rPr>
              <a:t> tools AI </a:t>
            </a:r>
            <a:r>
              <a:rPr lang="en-ID" sz="3200" dirty="0" err="1">
                <a:latin typeface="Arial" panose="020B0604020202020204" pitchFamily="34" charset="0"/>
                <a:cs typeface="Arial" panose="020B0604020202020204" pitchFamily="34" charset="0"/>
              </a:rPr>
              <a:t>lainnya</a:t>
            </a:r>
            <a:r>
              <a:rPr lang="en-ID" sz="3200" dirty="0">
                <a:latin typeface="Arial" panose="020B0604020202020204" pitchFamily="34" charset="0"/>
                <a:cs typeface="Arial" panose="020B0604020202020204" pitchFamily="34" charset="0"/>
              </a:rPr>
              <a:t>. </a:t>
            </a:r>
          </a:p>
          <a:p>
            <a:pPr marL="342900" lvl="0" indent="-342900" algn="just">
              <a:buFont typeface="+mj-lt"/>
              <a:buAutoNum type="arabicPeriod"/>
            </a:pPr>
            <a:r>
              <a:rPr lang="en-ID" sz="3200" dirty="0" err="1">
                <a:latin typeface="Arial" panose="020B0604020202020204" pitchFamily="34" charset="0"/>
                <a:cs typeface="Arial" panose="020B0604020202020204" pitchFamily="34" charset="0"/>
              </a:rPr>
              <a:t>Setelah</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materi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selesai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dibuat</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setiap</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kelompok</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diberi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waktu</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sekitar</a:t>
            </a:r>
            <a:r>
              <a:rPr lang="en-ID" sz="3200" dirty="0">
                <a:latin typeface="Arial" panose="020B0604020202020204" pitchFamily="34" charset="0"/>
                <a:cs typeface="Arial" panose="020B0604020202020204" pitchFamily="34" charset="0"/>
              </a:rPr>
              <a:t> 20 </a:t>
            </a:r>
            <a:r>
              <a:rPr lang="en-ID" sz="3200" dirty="0" err="1">
                <a:latin typeface="Arial" panose="020B0604020202020204" pitchFamily="34" charset="0"/>
                <a:cs typeface="Arial" panose="020B0604020202020204" pitchFamily="34" charset="0"/>
              </a:rPr>
              <a:t>menit</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untuk</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mempelajari</a:t>
            </a:r>
            <a:r>
              <a:rPr lang="en-ID" sz="3200" dirty="0">
                <a:latin typeface="Arial" panose="020B0604020202020204" pitchFamily="34" charset="0"/>
                <a:cs typeface="Arial" panose="020B0604020202020204" pitchFamily="34" charset="0"/>
              </a:rPr>
              <a:t> dan </a:t>
            </a:r>
            <a:r>
              <a:rPr lang="en-ID" sz="3200" dirty="0" err="1">
                <a:latin typeface="Arial" panose="020B0604020202020204" pitchFamily="34" charset="0"/>
                <a:cs typeface="Arial" panose="020B0604020202020204" pitchFamily="34" charset="0"/>
              </a:rPr>
              <a:t>mendiskusikan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isi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presentasi</a:t>
            </a:r>
            <a:r>
              <a:rPr lang="en-ID" sz="3200" dirty="0">
                <a:latin typeface="Arial" panose="020B0604020202020204" pitchFamily="34" charset="0"/>
                <a:cs typeface="Arial" panose="020B0604020202020204" pitchFamily="34" charset="0"/>
              </a:rPr>
              <a:t>.</a:t>
            </a:r>
          </a:p>
          <a:p>
            <a:pPr marL="342900" lvl="0" indent="-342900" algn="just">
              <a:buFont typeface="+mj-lt"/>
              <a:buAutoNum type="arabicPeriod"/>
            </a:pPr>
            <a:r>
              <a:rPr lang="en-ID" sz="3200" dirty="0" err="1">
                <a:latin typeface="Arial" panose="020B0604020202020204" pitchFamily="34" charset="0"/>
                <a:cs typeface="Arial" panose="020B0604020202020204" pitchFamily="34" charset="0"/>
              </a:rPr>
              <a:t>Kelompok</a:t>
            </a:r>
            <a:r>
              <a:rPr lang="en-ID" sz="3200" dirty="0">
                <a:latin typeface="Arial" panose="020B0604020202020204" pitchFamily="34" charset="0"/>
                <a:cs typeface="Arial" panose="020B0604020202020204" pitchFamily="34" charset="0"/>
              </a:rPr>
              <a:t> yang </a:t>
            </a:r>
            <a:r>
              <a:rPr lang="en-ID" sz="3200" dirty="0" err="1">
                <a:latin typeface="Arial" panose="020B0604020202020204" pitchFamily="34" charset="0"/>
                <a:cs typeface="Arial" panose="020B0604020202020204" pitchFamily="34" charset="0"/>
              </a:rPr>
              <a:t>maju</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akan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dipilih</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secara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acak</a:t>
            </a:r>
            <a:r>
              <a:rPr lang="en-ID" sz="3200" dirty="0">
                <a:latin typeface="Arial" panose="020B0604020202020204" pitchFamily="34" charset="0"/>
                <a:cs typeface="Arial" panose="020B0604020202020204" pitchFamily="34" charset="0"/>
              </a:rPr>
              <a:t>. Saat </a:t>
            </a:r>
            <a:r>
              <a:rPr lang="en-ID" sz="3200" dirty="0" err="1">
                <a:latin typeface="Arial" panose="020B0604020202020204" pitchFamily="34" charset="0"/>
                <a:cs typeface="Arial" panose="020B0604020202020204" pitchFamily="34" charset="0"/>
              </a:rPr>
              <a:t>presentasi</a:t>
            </a:r>
            <a:r>
              <a:rPr lang="en-ID" sz="3200" dirty="0">
                <a:latin typeface="Arial" panose="020B0604020202020204" pitchFamily="34" charset="0"/>
                <a:cs typeface="Arial" panose="020B0604020202020204" pitchFamily="34" charset="0"/>
              </a:rPr>
              <a:t>, presenter </a:t>
            </a:r>
            <a:r>
              <a:rPr lang="en-ID" sz="3200" dirty="0" err="1">
                <a:latin typeface="Arial" panose="020B0604020202020204" pitchFamily="34" charset="0"/>
                <a:cs typeface="Arial" panose="020B0604020202020204" pitchFamily="34" charset="0"/>
              </a:rPr>
              <a:t>tidak</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diperbolehkan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membawa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atau</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menggunakan</a:t>
            </a:r>
            <a:r>
              <a:rPr lang="en-ID" sz="3200" dirty="0">
                <a:latin typeface="Arial" panose="020B0604020202020204" pitchFamily="34" charset="0"/>
                <a:cs typeface="Arial" panose="020B0604020202020204" pitchFamily="34" charset="0"/>
              </a:rPr>
              <a:t> HP/gadget. </a:t>
            </a:r>
            <a:r>
              <a:rPr lang="en-ID" sz="3200" dirty="0" err="1">
                <a:latin typeface="Arial" panose="020B0604020202020204" pitchFamily="34" charset="0"/>
                <a:cs typeface="Arial" panose="020B0604020202020204" pitchFamily="34" charset="0"/>
              </a:rPr>
              <a:t>Selama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sesi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presentasi</a:t>
            </a:r>
            <a:r>
              <a:rPr lang="en-ID" sz="3200" dirty="0">
                <a:latin typeface="Arial" panose="020B0604020202020204" pitchFamily="34" charset="0"/>
                <a:cs typeface="Arial" panose="020B0604020202020204" pitchFamily="34" charset="0"/>
              </a:rPr>
              <a:t> dan </a:t>
            </a:r>
            <a:r>
              <a:rPr lang="en-ID" sz="3200" dirty="0" err="1">
                <a:latin typeface="Arial" panose="020B0604020202020204" pitchFamily="34" charset="0"/>
                <a:cs typeface="Arial" panose="020B0604020202020204" pitchFamily="34" charset="0"/>
              </a:rPr>
              <a:t>tanya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jawab</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penggunaan</a:t>
            </a:r>
            <a:r>
              <a:rPr lang="en-ID" sz="3200" dirty="0">
                <a:latin typeface="Arial" panose="020B0604020202020204" pitchFamily="34" charset="0"/>
                <a:cs typeface="Arial" panose="020B0604020202020204" pitchFamily="34" charset="0"/>
              </a:rPr>
              <a:t> gadget </a:t>
            </a:r>
            <a:r>
              <a:rPr lang="en-ID" sz="3200" dirty="0" err="1">
                <a:latin typeface="Arial" panose="020B0604020202020204" pitchFamily="34" charset="0"/>
                <a:cs typeface="Arial" panose="020B0604020202020204" pitchFamily="34" charset="0"/>
              </a:rPr>
              <a:t>tidak</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diperbolehkan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termasuk</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untuk</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peserta</a:t>
            </a:r>
            <a:r>
              <a:rPr lang="en-ID" sz="3200" dirty="0">
                <a:latin typeface="Arial" panose="020B0604020202020204" pitchFamily="34" charset="0"/>
                <a:cs typeface="Arial" panose="020B0604020202020204" pitchFamily="34" charset="0"/>
              </a:rPr>
              <a:t>.</a:t>
            </a:r>
          </a:p>
          <a:p>
            <a:pPr marL="342900" lvl="0" indent="-342900" algn="just">
              <a:buFont typeface="+mj-lt"/>
              <a:buAutoNum type="arabicPeriod"/>
            </a:pPr>
            <a:r>
              <a:rPr lang="en-ID" sz="3200" dirty="0" err="1">
                <a:latin typeface="Arial" panose="020B0604020202020204" pitchFamily="34" charset="0"/>
                <a:cs typeface="Arial" panose="020B0604020202020204" pitchFamily="34" charset="0"/>
              </a:rPr>
              <a:t>Penilaian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dilakukan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berdasarkan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kualitas</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presentasi</a:t>
            </a:r>
            <a:r>
              <a:rPr lang="en-ID" sz="3200" dirty="0">
                <a:latin typeface="Arial" panose="020B0604020202020204" pitchFamily="34" charset="0"/>
                <a:cs typeface="Arial" panose="020B0604020202020204" pitchFamily="34" charset="0"/>
              </a:rPr>
              <a:t> dan </a:t>
            </a:r>
            <a:r>
              <a:rPr lang="en-ID" sz="3200" dirty="0" err="1">
                <a:latin typeface="Arial" panose="020B0604020202020204" pitchFamily="34" charset="0"/>
                <a:cs typeface="Arial" panose="020B0604020202020204" pitchFamily="34" charset="0"/>
              </a:rPr>
              <a:t>pemahaman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materi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Mahasiswa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dari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peserta</a:t>
            </a:r>
            <a:r>
              <a:rPr lang="en-ID" sz="3200" dirty="0">
                <a:latin typeface="Arial" panose="020B0604020202020204" pitchFamily="34" charset="0"/>
                <a:cs typeface="Arial" panose="020B0604020202020204" pitchFamily="34" charset="0"/>
              </a:rPr>
              <a:t> yang </a:t>
            </a:r>
            <a:r>
              <a:rPr lang="en-ID" sz="3200" dirty="0" err="1">
                <a:latin typeface="Arial" panose="020B0604020202020204" pitchFamily="34" charset="0"/>
                <a:cs typeface="Arial" panose="020B0604020202020204" pitchFamily="34" charset="0"/>
              </a:rPr>
              <a:t>aktif</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bertanya</a:t>
            </a:r>
            <a:r>
              <a:rPr lang="en-ID" sz="3200" dirty="0">
                <a:latin typeface="Arial" panose="020B0604020202020204" pitchFamily="34" charset="0"/>
                <a:cs typeface="Arial" panose="020B0604020202020204" pitchFamily="34" charset="0"/>
              </a:rPr>
              <a:t> juga </a:t>
            </a:r>
            <a:r>
              <a:rPr lang="en-ID" sz="3200" dirty="0" err="1">
                <a:latin typeface="Arial" panose="020B0604020202020204" pitchFamily="34" charset="0"/>
                <a:cs typeface="Arial" panose="020B0604020202020204" pitchFamily="34" charset="0"/>
              </a:rPr>
              <a:t>akan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mendapatkan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nilai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keaktifan</a:t>
            </a:r>
            <a:r>
              <a:rPr lang="en-ID" sz="3200" dirty="0">
                <a:latin typeface="Arial" panose="020B0604020202020204" pitchFamily="34" charset="0"/>
                <a:cs typeface="Arial" panose="020B0604020202020204" pitchFamily="34" charset="0"/>
              </a:rPr>
              <a:t>. </a:t>
            </a:r>
          </a:p>
          <a:p>
            <a:pPr marL="342900" lvl="0" indent="-342900" algn="just">
              <a:buFont typeface="+mj-lt"/>
              <a:buAutoNum type="arabicPeriod"/>
            </a:pPr>
            <a:r>
              <a:rPr lang="en-ID" sz="3200" dirty="0" err="1">
                <a:latin typeface="Arial" panose="020B0604020202020204" pitchFamily="34" charset="0"/>
                <a:cs typeface="Arial" panose="020B0604020202020204" pitchFamily="34" charset="0"/>
              </a:rPr>
              <a:t>Semua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kelompok</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dipastikan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akan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mendapat</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giliran</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presentasi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sehingga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setiap</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anggota</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harus</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memahami</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materi</a:t>
            </a:r>
            <a:r>
              <a:rPr lang="en-ID" sz="3200" dirty="0">
                <a:latin typeface="Arial" panose="020B0604020202020204" pitchFamily="34" charset="0"/>
                <a:cs typeface="Arial" panose="020B0604020202020204" pitchFamily="34" charset="0"/>
              </a:rPr>
              <a:t> yang </a:t>
            </a:r>
            <a:r>
              <a:rPr lang="en-ID" sz="3200" dirty="0" err="1">
                <a:latin typeface="Arial" panose="020B0604020202020204" pitchFamily="34" charset="0"/>
                <a:cs typeface="Arial" panose="020B0604020202020204" pitchFamily="34" charset="0"/>
              </a:rPr>
              <a:t>telah</a:t>
            </a:r>
            <a:r>
              <a:rPr lang="en-ID" sz="3200" dirty="0">
                <a:latin typeface="Arial" panose="020B0604020202020204" pitchFamily="34" charset="0"/>
                <a:cs typeface="Arial" panose="020B0604020202020204" pitchFamily="34" charset="0"/>
              </a:rPr>
              <a:t> </a:t>
            </a:r>
            <a:r>
              <a:rPr lang="en-ID" sz="3200" dirty="0" err="1">
                <a:latin typeface="Arial" panose="020B0604020202020204" pitchFamily="34" charset="0"/>
                <a:cs typeface="Arial" panose="020B0604020202020204" pitchFamily="34" charset="0"/>
              </a:rPr>
              <a:t>dibuat</a:t>
            </a:r>
            <a:r>
              <a:rPr lang="en-ID" sz="3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7469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388994"/>
            <a:ext cx="3383143" cy="1302199"/>
            <a:chOff x="0" y="0"/>
            <a:chExt cx="4510857" cy="1736265"/>
          </a:xfrm>
        </p:grpSpPr>
        <p:grpSp>
          <p:nvGrpSpPr>
            <p:cNvPr id="3" name="Group 3"/>
            <p:cNvGrpSpPr/>
            <p:nvPr/>
          </p:nvGrpSpPr>
          <p:grpSpPr>
            <a:xfrm>
              <a:off x="0" y="0"/>
              <a:ext cx="4510857" cy="1736265"/>
              <a:chOff x="0" y="0"/>
              <a:chExt cx="626251" cy="241049"/>
            </a:xfrm>
          </p:grpSpPr>
          <p:sp>
            <p:nvSpPr>
              <p:cNvPr id="4" name="Freeform 4"/>
              <p:cNvSpPr/>
              <p:nvPr/>
            </p:nvSpPr>
            <p:spPr>
              <a:xfrm>
                <a:off x="0" y="0"/>
                <a:ext cx="626251" cy="241049"/>
              </a:xfrm>
              <a:custGeom>
                <a:avLst/>
                <a:gdLst/>
                <a:ahLst/>
                <a:cxnLst/>
                <a:rect l="l" t="t" r="r" b="b"/>
                <a:pathLst>
                  <a:path w="626251" h="241049">
                    <a:moveTo>
                      <a:pt x="0" y="0"/>
                    </a:moveTo>
                    <a:lnTo>
                      <a:pt x="626251" y="0"/>
                    </a:lnTo>
                    <a:lnTo>
                      <a:pt x="626251" y="241049"/>
                    </a:lnTo>
                    <a:lnTo>
                      <a:pt x="0" y="241049"/>
                    </a:lnTo>
                    <a:close/>
                  </a:path>
                </a:pathLst>
              </a:custGeom>
              <a:solidFill>
                <a:srgbClr val="6458DD"/>
              </a:solidFill>
              <a:ln w="28575" cap="sq">
                <a:solidFill>
                  <a:srgbClr val="242424"/>
                </a:solidFill>
                <a:prstDash val="solid"/>
                <a:miter/>
              </a:ln>
            </p:spPr>
          </p:sp>
          <p:sp>
            <p:nvSpPr>
              <p:cNvPr id="5" name="TextBox 5"/>
              <p:cNvSpPr txBox="1"/>
              <p:nvPr/>
            </p:nvSpPr>
            <p:spPr>
              <a:xfrm>
                <a:off x="0" y="-28575"/>
                <a:ext cx="626251" cy="269624"/>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6" name="TextBox 6"/>
            <p:cNvSpPr txBox="1"/>
            <p:nvPr/>
          </p:nvSpPr>
          <p:spPr>
            <a:xfrm>
              <a:off x="488799" y="123954"/>
              <a:ext cx="3533259" cy="1459782"/>
            </a:xfrm>
            <a:prstGeom prst="rect">
              <a:avLst/>
            </a:prstGeom>
          </p:spPr>
          <p:txBody>
            <a:bodyPr lIns="0" tIns="0" rIns="0" bIns="0" rtlCol="0" anchor="t">
              <a:spAutoFit/>
            </a:bodyPr>
            <a:lstStyle/>
            <a:p>
              <a:pPr algn="l">
                <a:lnSpc>
                  <a:spcPts val="4232"/>
                </a:lnSpc>
              </a:pPr>
              <a:r>
                <a:rPr lang="en-US" sz="3527" b="1" dirty="0">
                  <a:solidFill>
                    <a:srgbClr val="FFFFFF"/>
                  </a:solidFill>
                  <a:latin typeface="Ubuntu Bold"/>
                  <a:ea typeface="Ubuntu Bold"/>
                  <a:cs typeface="Ubuntu Bold"/>
                  <a:sym typeface="Ubuntu Bold"/>
                </a:rPr>
                <a:t>F(x) = x</a:t>
              </a:r>
              <a:r>
                <a:rPr lang="en-US" sz="3527" b="1" baseline="30000" dirty="0">
                  <a:solidFill>
                    <a:srgbClr val="FFFFFF"/>
                  </a:solidFill>
                  <a:latin typeface="Ubuntu Bold"/>
                  <a:ea typeface="Ubuntu Bold"/>
                  <a:cs typeface="Ubuntu Bold"/>
                  <a:sym typeface="Ubuntu Bold"/>
                </a:rPr>
                <a:t>2</a:t>
              </a:r>
              <a:r>
                <a:rPr lang="en-US" sz="3527" b="1" dirty="0">
                  <a:solidFill>
                    <a:srgbClr val="FFFFFF"/>
                  </a:solidFill>
                  <a:latin typeface="Ubuntu Bold"/>
                  <a:ea typeface="Ubuntu Bold"/>
                  <a:cs typeface="Ubuntu Bold"/>
                  <a:sym typeface="Ubuntu Bold"/>
                </a:rPr>
                <a:t>-3</a:t>
              </a:r>
            </a:p>
            <a:p>
              <a:pPr marL="0" lvl="0" indent="0" algn="l">
                <a:lnSpc>
                  <a:spcPts val="4232"/>
                </a:lnSpc>
                <a:spcBef>
                  <a:spcPct val="0"/>
                </a:spcBef>
              </a:pPr>
              <a:r>
                <a:rPr lang="en-US" sz="3527" b="1" dirty="0">
                  <a:solidFill>
                    <a:srgbClr val="FFFFFF"/>
                  </a:solidFill>
                  <a:latin typeface="Ubuntu Bold"/>
                  <a:ea typeface="Ubuntu Bold"/>
                  <a:cs typeface="Ubuntu Bold"/>
                  <a:sym typeface="Ubuntu Bold"/>
                </a:rPr>
                <a:t>ε = 0.005</a:t>
              </a:r>
            </a:p>
          </p:txBody>
        </p:sp>
      </p:grpSp>
      <p:graphicFrame>
        <p:nvGraphicFramePr>
          <p:cNvPr id="7" name="Table 7"/>
          <p:cNvGraphicFramePr>
            <a:graphicFrameLocks noGrp="1"/>
          </p:cNvGraphicFramePr>
          <p:nvPr/>
        </p:nvGraphicFramePr>
        <p:xfrm>
          <a:off x="1098984" y="3065734"/>
          <a:ext cx="16160317" cy="3467100"/>
        </p:xfrm>
        <a:graphic>
          <a:graphicData uri="http://schemas.openxmlformats.org/drawingml/2006/table">
            <a:tbl>
              <a:tblPr/>
              <a:tblGrid>
                <a:gridCol w="918720">
                  <a:extLst>
                    <a:ext uri="{9D8B030D-6E8A-4147-A177-3AD203B41FA5}">
                      <a16:colId xmlns:a16="http://schemas.microsoft.com/office/drawing/2014/main" val="20000"/>
                    </a:ext>
                  </a:extLst>
                </a:gridCol>
                <a:gridCol w="2177371">
                  <a:extLst>
                    <a:ext uri="{9D8B030D-6E8A-4147-A177-3AD203B41FA5}">
                      <a16:colId xmlns:a16="http://schemas.microsoft.com/office/drawing/2014/main" val="20001"/>
                    </a:ext>
                  </a:extLst>
                </a:gridCol>
                <a:gridCol w="2177371">
                  <a:extLst>
                    <a:ext uri="{9D8B030D-6E8A-4147-A177-3AD203B41FA5}">
                      <a16:colId xmlns:a16="http://schemas.microsoft.com/office/drawing/2014/main" val="20002"/>
                    </a:ext>
                  </a:extLst>
                </a:gridCol>
                <a:gridCol w="2177371">
                  <a:extLst>
                    <a:ext uri="{9D8B030D-6E8A-4147-A177-3AD203B41FA5}">
                      <a16:colId xmlns:a16="http://schemas.microsoft.com/office/drawing/2014/main" val="20003"/>
                    </a:ext>
                  </a:extLst>
                </a:gridCol>
                <a:gridCol w="2177371">
                  <a:extLst>
                    <a:ext uri="{9D8B030D-6E8A-4147-A177-3AD203B41FA5}">
                      <a16:colId xmlns:a16="http://schemas.microsoft.com/office/drawing/2014/main" val="20004"/>
                    </a:ext>
                  </a:extLst>
                </a:gridCol>
                <a:gridCol w="2177371">
                  <a:extLst>
                    <a:ext uri="{9D8B030D-6E8A-4147-A177-3AD203B41FA5}">
                      <a16:colId xmlns:a16="http://schemas.microsoft.com/office/drawing/2014/main" val="20005"/>
                    </a:ext>
                  </a:extLst>
                </a:gridCol>
                <a:gridCol w="2177371">
                  <a:extLst>
                    <a:ext uri="{9D8B030D-6E8A-4147-A177-3AD203B41FA5}">
                      <a16:colId xmlns:a16="http://schemas.microsoft.com/office/drawing/2014/main" val="20006"/>
                    </a:ext>
                  </a:extLst>
                </a:gridCol>
                <a:gridCol w="2177371">
                  <a:extLst>
                    <a:ext uri="{9D8B030D-6E8A-4147-A177-3AD203B41FA5}">
                      <a16:colId xmlns:a16="http://schemas.microsoft.com/office/drawing/2014/main" val="20007"/>
                    </a:ext>
                  </a:extLst>
                </a:gridCol>
              </a:tblGrid>
              <a:tr h="866775">
                <a:tc>
                  <a:txBody>
                    <a:bodyPr/>
                    <a:lstStyle/>
                    <a:p>
                      <a:pPr algn="ctr">
                        <a:lnSpc>
                          <a:spcPts val="2800"/>
                        </a:lnSpc>
                        <a:defRPr/>
                      </a:pP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a</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c</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b</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F(a)</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F(c)</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F(b)</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Lebar</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0"/>
                  </a:ext>
                </a:extLst>
              </a:tr>
              <a:tr h="866775">
                <a:tc>
                  <a:txBody>
                    <a:bodyPr/>
                    <a:lstStyle/>
                    <a:p>
                      <a:pPr algn="ctr">
                        <a:lnSpc>
                          <a:spcPts val="2800"/>
                        </a:lnSpc>
                        <a:defRPr/>
                      </a:pPr>
                      <a:r>
                        <a:rPr lang="en-US" sz="2000" b="1">
                          <a:solidFill>
                            <a:srgbClr val="000000"/>
                          </a:solidFill>
                          <a:latin typeface="Inter Bold"/>
                          <a:ea typeface="Inter Bold"/>
                          <a:cs typeface="Inter Bold"/>
                          <a:sym typeface="Inter Bold"/>
                        </a:rPr>
                        <a:t>6</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1,71875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1,734375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-0,0458984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0,00805664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0,015625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1"/>
                  </a:ext>
                </a:extLst>
              </a:tr>
              <a:tr h="866775">
                <a:tc>
                  <a:txBody>
                    <a:bodyPr/>
                    <a:lstStyle/>
                    <a:p>
                      <a:pPr algn="ctr">
                        <a:lnSpc>
                          <a:spcPts val="2800"/>
                        </a:lnSpc>
                        <a:defRPr/>
                      </a:pPr>
                      <a:r>
                        <a:rPr lang="en-US" sz="2000" b="1">
                          <a:solidFill>
                            <a:srgbClr val="000000"/>
                          </a:solidFill>
                          <a:latin typeface="Inter Bold"/>
                          <a:ea typeface="Inter Bold"/>
                          <a:cs typeface="Inter Bold"/>
                          <a:sym typeface="Inter Bold"/>
                        </a:rPr>
                        <a:t>7</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1,71875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1,7265625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1,734375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-0,0458984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-0,0189819</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0,00805664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0,0078125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2"/>
                  </a:ext>
                </a:extLst>
              </a:tr>
              <a:tr h="866775">
                <a:tc>
                  <a:txBody>
                    <a:bodyPr/>
                    <a:lstStyle/>
                    <a:p>
                      <a:pPr algn="ctr">
                        <a:lnSpc>
                          <a:spcPts val="2800"/>
                        </a:lnSpc>
                        <a:defRPr/>
                      </a:pPr>
                      <a:r>
                        <a:rPr lang="en-US" sz="2000" b="1">
                          <a:solidFill>
                            <a:srgbClr val="000000"/>
                          </a:solidFill>
                          <a:latin typeface="Inter Bold"/>
                          <a:ea typeface="Inter Bold"/>
                          <a:cs typeface="Inter Bold"/>
                          <a:sym typeface="Inter Bold"/>
                        </a:rPr>
                        <a:t>8</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1,7265625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Inter Bold"/>
                          <a:ea typeface="Inter Bold"/>
                          <a:cs typeface="Inter Bold"/>
                          <a:sym typeface="Inter Bold"/>
                        </a:rPr>
                        <a:t>1,73046875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1,734375</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-0,0189819</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-0,00547791</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Inter"/>
                          <a:ea typeface="Inter"/>
                          <a:cs typeface="Inter"/>
                          <a:sym typeface="Inter"/>
                        </a:rPr>
                        <a:t>0,00805664</a:t>
                      </a:r>
                      <a:endParaRPr lang="en-US" sz="110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tc>
                  <a:txBody>
                    <a:bodyPr/>
                    <a:lstStyle/>
                    <a:p>
                      <a:pPr algn="ctr">
                        <a:lnSpc>
                          <a:spcPts val="2800"/>
                        </a:lnSpc>
                        <a:defRPr/>
                      </a:pPr>
                      <a:r>
                        <a:rPr lang="en-US" sz="2000" b="1" dirty="0">
                          <a:solidFill>
                            <a:srgbClr val="00BF63"/>
                          </a:solidFill>
                          <a:latin typeface="Inter Bold"/>
                          <a:ea typeface="Inter Bold"/>
                          <a:cs typeface="Inter Bold"/>
                          <a:sym typeface="Inter Bold"/>
                        </a:rPr>
                        <a:t>0,00390625</a:t>
                      </a:r>
                      <a:endParaRPr lang="en-US" sz="1100" dirty="0"/>
                    </a:p>
                  </a:txBody>
                  <a:tcPr marL="190500" marR="190500" marT="190500" marB="190500" anchor="ctr">
                    <a:lnL w="38100" cap="flat" cmpd="sng" algn="ctr">
                      <a:solidFill>
                        <a:srgbClr val="BB99FF"/>
                      </a:solidFill>
                      <a:prstDash val="solid"/>
                      <a:round/>
                      <a:headEnd type="none" w="med" len="med"/>
                      <a:tailEnd type="none" w="med" len="med"/>
                    </a:lnL>
                    <a:lnR w="38100" cap="flat" cmpd="sng" algn="ctr">
                      <a:solidFill>
                        <a:srgbClr val="BB99FF"/>
                      </a:solidFill>
                      <a:prstDash val="solid"/>
                      <a:round/>
                      <a:headEnd type="none" w="med" len="med"/>
                      <a:tailEnd type="none" w="med" len="med"/>
                    </a:lnR>
                    <a:lnT w="38100" cap="flat" cmpd="sng" algn="ctr">
                      <a:solidFill>
                        <a:srgbClr val="BB99FF"/>
                      </a:solidFill>
                      <a:prstDash val="solid"/>
                      <a:round/>
                      <a:headEnd type="none" w="med" len="med"/>
                      <a:tailEnd type="none" w="med" len="med"/>
                    </a:lnT>
                    <a:lnB w="38100" cap="flat" cmpd="sng" algn="ctr">
                      <a:solidFill>
                        <a:srgbClr val="BB99F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3923759" y="232501"/>
            <a:ext cx="10440483" cy="1076288"/>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Contoh Penyelesaian 🫠</a:t>
            </a:r>
          </a:p>
        </p:txBody>
      </p:sp>
      <p:sp>
        <p:nvSpPr>
          <p:cNvPr id="9" name="Freeform 9"/>
          <p:cNvSpPr/>
          <p:nvPr/>
        </p:nvSpPr>
        <p:spPr>
          <a:xfrm>
            <a:off x="14670091" y="530593"/>
            <a:ext cx="1692817" cy="2004080"/>
          </a:xfrm>
          <a:custGeom>
            <a:avLst/>
            <a:gdLst/>
            <a:ahLst/>
            <a:cxnLst/>
            <a:rect l="l" t="t" r="r" b="b"/>
            <a:pathLst>
              <a:path w="1692817" h="2004080">
                <a:moveTo>
                  <a:pt x="0" y="0"/>
                </a:moveTo>
                <a:lnTo>
                  <a:pt x="1692817" y="0"/>
                </a:lnTo>
                <a:lnTo>
                  <a:pt x="1692817" y="2004080"/>
                </a:lnTo>
                <a:lnTo>
                  <a:pt x="0" y="2004080"/>
                </a:lnTo>
                <a:lnTo>
                  <a:pt x="0" y="0"/>
                </a:lnTo>
                <a:close/>
              </a:path>
            </a:pathLst>
          </a:custGeom>
          <a:blipFill>
            <a:blip r:embed="rId2"/>
            <a:stretch>
              <a:fillRect l="-24894" r="-32955"/>
            </a:stretch>
          </a:blipFill>
        </p:spPr>
      </p:sp>
      <p:grpSp>
        <p:nvGrpSpPr>
          <p:cNvPr id="10" name="Group 10"/>
          <p:cNvGrpSpPr/>
          <p:nvPr/>
        </p:nvGrpSpPr>
        <p:grpSpPr>
          <a:xfrm>
            <a:off x="1028700" y="7063896"/>
            <a:ext cx="4769183" cy="765496"/>
            <a:chOff x="0" y="0"/>
            <a:chExt cx="6358910" cy="1020661"/>
          </a:xfrm>
        </p:grpSpPr>
        <p:grpSp>
          <p:nvGrpSpPr>
            <p:cNvPr id="11" name="Group 11"/>
            <p:cNvGrpSpPr/>
            <p:nvPr/>
          </p:nvGrpSpPr>
          <p:grpSpPr>
            <a:xfrm>
              <a:off x="0" y="0"/>
              <a:ext cx="6358910" cy="1020661"/>
              <a:chOff x="0" y="0"/>
              <a:chExt cx="882819" cy="141700"/>
            </a:xfrm>
          </p:grpSpPr>
          <p:sp>
            <p:nvSpPr>
              <p:cNvPr id="12" name="Freeform 12"/>
              <p:cNvSpPr/>
              <p:nvPr/>
            </p:nvSpPr>
            <p:spPr>
              <a:xfrm>
                <a:off x="0" y="0"/>
                <a:ext cx="882819" cy="141700"/>
              </a:xfrm>
              <a:custGeom>
                <a:avLst/>
                <a:gdLst/>
                <a:ahLst/>
                <a:cxnLst/>
                <a:rect l="l" t="t" r="r" b="b"/>
                <a:pathLst>
                  <a:path w="882819" h="141700">
                    <a:moveTo>
                      <a:pt x="0" y="0"/>
                    </a:moveTo>
                    <a:lnTo>
                      <a:pt x="882819" y="0"/>
                    </a:lnTo>
                    <a:lnTo>
                      <a:pt x="882819" y="141700"/>
                    </a:lnTo>
                    <a:lnTo>
                      <a:pt x="0" y="141700"/>
                    </a:lnTo>
                    <a:close/>
                  </a:path>
                </a:pathLst>
              </a:custGeom>
              <a:solidFill>
                <a:srgbClr val="6458DD"/>
              </a:solidFill>
              <a:ln w="28575" cap="sq">
                <a:solidFill>
                  <a:srgbClr val="242424"/>
                </a:solidFill>
                <a:prstDash val="solid"/>
                <a:miter/>
              </a:ln>
            </p:spPr>
          </p:sp>
          <p:sp>
            <p:nvSpPr>
              <p:cNvPr id="13" name="TextBox 13"/>
              <p:cNvSpPr txBox="1"/>
              <p:nvPr/>
            </p:nvSpPr>
            <p:spPr>
              <a:xfrm>
                <a:off x="0" y="-28575"/>
                <a:ext cx="882819" cy="170275"/>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14" name="TextBox 14"/>
            <p:cNvSpPr txBox="1"/>
            <p:nvPr/>
          </p:nvSpPr>
          <p:spPr>
            <a:xfrm>
              <a:off x="689055" y="123954"/>
              <a:ext cx="4980800" cy="744179"/>
            </a:xfrm>
            <a:prstGeom prst="rect">
              <a:avLst/>
            </a:prstGeom>
          </p:spPr>
          <p:txBody>
            <a:bodyPr lIns="0" tIns="0" rIns="0" bIns="0" rtlCol="0" anchor="t">
              <a:spAutoFit/>
            </a:bodyPr>
            <a:lstStyle/>
            <a:p>
              <a:pPr marL="0" lvl="0" indent="0" algn="l">
                <a:lnSpc>
                  <a:spcPts val="4232"/>
                </a:lnSpc>
                <a:spcBef>
                  <a:spcPct val="0"/>
                </a:spcBef>
              </a:pPr>
              <a:r>
                <a:rPr lang="en-US" sz="3527" b="1">
                  <a:solidFill>
                    <a:srgbClr val="FFFFFF"/>
                  </a:solidFill>
                  <a:latin typeface="Ubuntu Bold"/>
                  <a:ea typeface="Ubuntu Bold"/>
                  <a:cs typeface="Ubuntu Bold"/>
                  <a:sym typeface="Ubuntu Bold"/>
                </a:rPr>
                <a:t>x ≈ 1,73046875</a:t>
              </a:r>
            </a:p>
          </p:txBody>
        </p:sp>
      </p:grpSp>
      <p:pic>
        <p:nvPicPr>
          <p:cNvPr id="16" name="Picture 15">
            <a:extLst>
              <a:ext uri="{FF2B5EF4-FFF2-40B4-BE49-F238E27FC236}">
                <a16:creationId xmlns:a16="http://schemas.microsoft.com/office/drawing/2014/main" id="{760E76F5-1309-001C-034F-56D2BCD83F08}"/>
              </a:ext>
            </a:extLst>
          </p:cNvPr>
          <p:cNvPicPr>
            <a:picLocks noChangeAspect="1"/>
          </p:cNvPicPr>
          <p:nvPr/>
        </p:nvPicPr>
        <p:blipFill>
          <a:blip r:embed="rId3"/>
          <a:stretch>
            <a:fillRect/>
          </a:stretch>
        </p:blipFill>
        <p:spPr>
          <a:xfrm>
            <a:off x="15011400" y="8271732"/>
            <a:ext cx="2133600" cy="1254734"/>
          </a:xfrm>
          <a:prstGeom prst="rect">
            <a:avLst/>
          </a:prstGeom>
        </p:spPr>
      </p:pic>
      <p:sp>
        <p:nvSpPr>
          <p:cNvPr id="18" name="TextBox 17">
            <a:extLst>
              <a:ext uri="{FF2B5EF4-FFF2-40B4-BE49-F238E27FC236}">
                <a16:creationId xmlns:a16="http://schemas.microsoft.com/office/drawing/2014/main" id="{A8D44F79-E399-F518-CA3F-C1A718776C46}"/>
              </a:ext>
            </a:extLst>
          </p:cNvPr>
          <p:cNvSpPr txBox="1"/>
          <p:nvPr/>
        </p:nvSpPr>
        <p:spPr>
          <a:xfrm>
            <a:off x="9641305" y="8422045"/>
            <a:ext cx="5334000" cy="954107"/>
          </a:xfrm>
          <a:prstGeom prst="rect">
            <a:avLst/>
          </a:prstGeom>
          <a:noFill/>
        </p:spPr>
        <p:txBody>
          <a:bodyPr wrap="square">
            <a:spAutoFit/>
          </a:bodyPr>
          <a:lstStyle/>
          <a:p>
            <a:r>
              <a:rPr lang="en-ID" sz="2800" b="1" dirty="0"/>
              <a:t>ε (epsilon) = batas </a:t>
            </a:r>
            <a:r>
              <a:rPr lang="en-ID" sz="2800" b="1" dirty="0" err="1"/>
              <a:t>toleransi</a:t>
            </a:r>
            <a:r>
              <a:rPr lang="en-ID" sz="2800" b="1" dirty="0"/>
              <a:t> </a:t>
            </a:r>
            <a:r>
              <a:rPr lang="en-ID" sz="2800" b="1" dirty="0" err="1"/>
              <a:t>galat</a:t>
            </a:r>
            <a:br>
              <a:rPr lang="en-ID" sz="2800" dirty="0"/>
            </a:br>
            <a:r>
              <a:rPr lang="en-ID" sz="2800" dirty="0" err="1"/>
              <a:t>Iterasi</a:t>
            </a:r>
            <a:r>
              <a:rPr lang="en-ID" sz="2800" dirty="0"/>
              <a:t> </a:t>
            </a:r>
            <a:r>
              <a:rPr lang="en-ID" sz="2800" dirty="0" err="1"/>
              <a:t>berhenti</a:t>
            </a:r>
            <a:r>
              <a:rPr lang="en-ID" sz="2800" dirty="0"/>
              <a:t> </a:t>
            </a:r>
            <a:r>
              <a:rPr lang="en-ID" sz="2800" dirty="0" err="1"/>
              <a:t>jika</a:t>
            </a:r>
            <a:r>
              <a:rPr lang="en-ID" sz="2800" dirty="0"/>
              <a:t>:</a:t>
            </a:r>
          </a:p>
        </p:txBody>
      </p:sp>
    </p:spTree>
  </p:cSld>
  <p:clrMapOvr>
    <a:masterClrMapping/>
  </p:clrMapOvr>
  <p:transition spd="med">
    <p:push/>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extBox 2"/>
          <p:cNvSpPr txBox="1"/>
          <p:nvPr/>
        </p:nvSpPr>
        <p:spPr>
          <a:xfrm>
            <a:off x="5521201" y="2078395"/>
            <a:ext cx="7245597" cy="1076325"/>
          </a:xfrm>
          <a:prstGeom prst="rect">
            <a:avLst/>
          </a:prstGeom>
        </p:spPr>
        <p:txBody>
          <a:bodyPr lIns="0" tIns="0" rIns="0" bIns="0" rtlCol="0" anchor="t">
            <a:spAutoFit/>
          </a:bodyPr>
          <a:lstStyle/>
          <a:p>
            <a:pPr marL="0" lvl="0" indent="0" algn="ctr">
              <a:lnSpc>
                <a:spcPts val="8399"/>
              </a:lnSpc>
              <a:spcBef>
                <a:spcPct val="0"/>
              </a:spcBef>
            </a:pPr>
            <a:r>
              <a:rPr lang="en-US" sz="6999" b="1">
                <a:solidFill>
                  <a:srgbClr val="242424"/>
                </a:solidFill>
                <a:latin typeface="Ubuntu Bold"/>
                <a:ea typeface="Ubuntu Bold"/>
                <a:cs typeface="Ubuntu Bold"/>
                <a:sym typeface="Ubuntu Bold"/>
              </a:rPr>
              <a:t>Perbandingan</a:t>
            </a:r>
          </a:p>
        </p:txBody>
      </p:sp>
      <p:sp>
        <p:nvSpPr>
          <p:cNvPr id="3" name="TextBox 3"/>
          <p:cNvSpPr txBox="1"/>
          <p:nvPr/>
        </p:nvSpPr>
        <p:spPr>
          <a:xfrm>
            <a:off x="4232215" y="3280092"/>
            <a:ext cx="10749900" cy="887095"/>
          </a:xfrm>
          <a:prstGeom prst="rect">
            <a:avLst/>
          </a:prstGeom>
        </p:spPr>
        <p:txBody>
          <a:bodyPr lIns="0" tIns="0" rIns="0" bIns="0" rtlCol="0" anchor="t">
            <a:spAutoFit/>
          </a:bodyPr>
          <a:lstStyle/>
          <a:p>
            <a:pPr algn="ctr">
              <a:lnSpc>
                <a:spcPts val="7279"/>
              </a:lnSpc>
            </a:pPr>
            <a:r>
              <a:rPr lang="en-US" sz="5199" b="1">
                <a:solidFill>
                  <a:srgbClr val="242424"/>
                </a:solidFill>
                <a:latin typeface="Open Sans Bold"/>
                <a:ea typeface="Open Sans Bold"/>
                <a:cs typeface="Open Sans Bold"/>
                <a:sym typeface="Open Sans Bold"/>
              </a:rPr>
              <a:t>Metode Tabel VS Metode Biseksi </a:t>
            </a:r>
          </a:p>
        </p:txBody>
      </p:sp>
      <p:sp>
        <p:nvSpPr>
          <p:cNvPr id="4" name="Freeform 4"/>
          <p:cNvSpPr/>
          <p:nvPr/>
        </p:nvSpPr>
        <p:spPr>
          <a:xfrm>
            <a:off x="4877394" y="5143500"/>
            <a:ext cx="8533212" cy="3723583"/>
          </a:xfrm>
          <a:custGeom>
            <a:avLst/>
            <a:gdLst/>
            <a:ahLst/>
            <a:cxnLst/>
            <a:rect l="l" t="t" r="r" b="b"/>
            <a:pathLst>
              <a:path w="8533212" h="3723583">
                <a:moveTo>
                  <a:pt x="0" y="0"/>
                </a:moveTo>
                <a:lnTo>
                  <a:pt x="8533212" y="0"/>
                </a:lnTo>
                <a:lnTo>
                  <a:pt x="8533212" y="3723583"/>
                </a:lnTo>
                <a:lnTo>
                  <a:pt x="0" y="3723583"/>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Tree>
  </p:cSld>
  <p:clrMapOvr>
    <a:masterClrMapping/>
  </p:clrMapOvr>
  <p:transition spd="med">
    <p:push/>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B7CCF6"/>
        </a:solidFill>
        <a:effectLst/>
      </p:bgPr>
    </p:bg>
    <p:spTree>
      <p:nvGrpSpPr>
        <p:cNvPr id="1" name=""/>
        <p:cNvGrpSpPr/>
        <p:nvPr/>
      </p:nvGrpSpPr>
      <p:grpSpPr>
        <a:xfrm>
          <a:off x="0" y="0"/>
          <a:ext cx="0" cy="0"/>
          <a:chOff x="0" y="0"/>
          <a:chExt cx="0" cy="0"/>
        </a:xfrm>
      </p:grpSpPr>
      <p:grpSp>
        <p:nvGrpSpPr>
          <p:cNvPr id="2" name="Group 2"/>
          <p:cNvGrpSpPr/>
          <p:nvPr/>
        </p:nvGrpSpPr>
        <p:grpSpPr>
          <a:xfrm>
            <a:off x="-175454" y="3544896"/>
            <a:ext cx="18638907" cy="6972444"/>
            <a:chOff x="0" y="0"/>
            <a:chExt cx="1738603" cy="650377"/>
          </a:xfrm>
        </p:grpSpPr>
        <p:sp>
          <p:nvSpPr>
            <p:cNvPr id="3" name="Freeform 3"/>
            <p:cNvSpPr/>
            <p:nvPr/>
          </p:nvSpPr>
          <p:spPr>
            <a:xfrm>
              <a:off x="0" y="0"/>
              <a:ext cx="1738603" cy="650377"/>
            </a:xfrm>
            <a:custGeom>
              <a:avLst/>
              <a:gdLst/>
              <a:ahLst/>
              <a:cxnLst/>
              <a:rect l="l" t="t" r="r" b="b"/>
              <a:pathLst>
                <a:path w="1738603" h="650377">
                  <a:moveTo>
                    <a:pt x="0" y="0"/>
                  </a:moveTo>
                  <a:lnTo>
                    <a:pt x="1738603" y="0"/>
                  </a:lnTo>
                  <a:lnTo>
                    <a:pt x="1738603" y="650377"/>
                  </a:lnTo>
                  <a:lnTo>
                    <a:pt x="0" y="650377"/>
                  </a:lnTo>
                  <a:close/>
                </a:path>
              </a:pathLst>
            </a:custGeom>
            <a:solidFill>
              <a:srgbClr val="F5F5F5"/>
            </a:solidFill>
            <a:ln w="28575" cap="sq">
              <a:solidFill>
                <a:srgbClr val="242424"/>
              </a:solidFill>
              <a:prstDash val="solid"/>
              <a:miter/>
            </a:ln>
          </p:spPr>
        </p:sp>
        <p:sp>
          <p:nvSpPr>
            <p:cNvPr id="4" name="TextBox 4"/>
            <p:cNvSpPr txBox="1"/>
            <p:nvPr/>
          </p:nvSpPr>
          <p:spPr>
            <a:xfrm>
              <a:off x="0" y="-28575"/>
              <a:ext cx="1738603" cy="678952"/>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5" name="Freeform 5"/>
          <p:cNvSpPr/>
          <p:nvPr/>
        </p:nvSpPr>
        <p:spPr>
          <a:xfrm rot="5400000">
            <a:off x="14520812" y="344303"/>
            <a:ext cx="680772" cy="6346179"/>
          </a:xfrm>
          <a:custGeom>
            <a:avLst/>
            <a:gdLst/>
            <a:ahLst/>
            <a:cxnLst/>
            <a:rect l="l" t="t" r="r" b="b"/>
            <a:pathLst>
              <a:path w="680772" h="6346179">
                <a:moveTo>
                  <a:pt x="0" y="0"/>
                </a:moveTo>
                <a:lnTo>
                  <a:pt x="680772" y="0"/>
                </a:lnTo>
                <a:lnTo>
                  <a:pt x="680772" y="6346179"/>
                </a:lnTo>
                <a:lnTo>
                  <a:pt x="0" y="6346179"/>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grpSp>
        <p:nvGrpSpPr>
          <p:cNvPr id="6" name="Group 6"/>
          <p:cNvGrpSpPr/>
          <p:nvPr/>
        </p:nvGrpSpPr>
        <p:grpSpPr>
          <a:xfrm>
            <a:off x="17259300" y="2142472"/>
            <a:ext cx="715028" cy="625650"/>
            <a:chOff x="0" y="0"/>
            <a:chExt cx="812800" cy="711200"/>
          </a:xfrm>
        </p:grpSpPr>
        <p:sp>
          <p:nvSpPr>
            <p:cNvPr id="7" name="Freeform 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EDB86"/>
            </a:solidFill>
            <a:ln w="28575" cap="sq">
              <a:solidFill>
                <a:srgbClr val="242424"/>
              </a:solidFill>
              <a:prstDash val="solid"/>
              <a:miter/>
            </a:ln>
          </p:spPr>
        </p:sp>
        <p:sp>
          <p:nvSpPr>
            <p:cNvPr id="8" name="TextBox 8"/>
            <p:cNvSpPr txBox="1"/>
            <p:nvPr/>
          </p:nvSpPr>
          <p:spPr>
            <a:xfrm>
              <a:off x="127000" y="301625"/>
              <a:ext cx="558800" cy="358775"/>
            </a:xfrm>
            <a:prstGeom prst="rect">
              <a:avLst/>
            </a:prstGeom>
          </p:spPr>
          <p:txBody>
            <a:bodyPr lIns="50800" tIns="50800" rIns="50800" bIns="50800" rtlCol="0" anchor="ctr"/>
            <a:lstStyle/>
            <a:p>
              <a:pPr marL="0" lvl="0" indent="0" algn="ctr">
                <a:lnSpc>
                  <a:spcPts val="3040"/>
                </a:lnSpc>
                <a:spcBef>
                  <a:spcPct val="0"/>
                </a:spcBef>
              </a:pPr>
              <a:endParaRPr/>
            </a:p>
          </p:txBody>
        </p:sp>
      </p:grpSp>
      <p:graphicFrame>
        <p:nvGraphicFramePr>
          <p:cNvPr id="9" name="Table 9"/>
          <p:cNvGraphicFramePr>
            <a:graphicFrameLocks noGrp="1"/>
          </p:cNvGraphicFramePr>
          <p:nvPr>
            <p:extLst>
              <p:ext uri="{D42A27DB-BD31-4B8C-83A1-F6EECF244321}">
                <p14:modId xmlns:p14="http://schemas.microsoft.com/office/powerpoint/2010/main" val="3201477758"/>
              </p:ext>
            </p:extLst>
          </p:nvPr>
        </p:nvGraphicFramePr>
        <p:xfrm>
          <a:off x="1028700" y="4597480"/>
          <a:ext cx="14446199" cy="4638292"/>
        </p:xfrm>
        <a:graphic>
          <a:graphicData uri="http://schemas.openxmlformats.org/drawingml/2006/table">
            <a:tbl>
              <a:tblPr/>
              <a:tblGrid>
                <a:gridCol w="1930012">
                  <a:extLst>
                    <a:ext uri="{9D8B030D-6E8A-4147-A177-3AD203B41FA5}">
                      <a16:colId xmlns:a16="http://schemas.microsoft.com/office/drawing/2014/main" val="20000"/>
                    </a:ext>
                  </a:extLst>
                </a:gridCol>
                <a:gridCol w="6768224">
                  <a:extLst>
                    <a:ext uri="{9D8B030D-6E8A-4147-A177-3AD203B41FA5}">
                      <a16:colId xmlns:a16="http://schemas.microsoft.com/office/drawing/2014/main" val="20001"/>
                    </a:ext>
                  </a:extLst>
                </a:gridCol>
                <a:gridCol w="5747963">
                  <a:extLst>
                    <a:ext uri="{9D8B030D-6E8A-4147-A177-3AD203B41FA5}">
                      <a16:colId xmlns:a16="http://schemas.microsoft.com/office/drawing/2014/main" val="20002"/>
                    </a:ext>
                  </a:extLst>
                </a:gridCol>
              </a:tblGrid>
              <a:tr h="1029142">
                <a:tc>
                  <a:txBody>
                    <a:bodyPr/>
                    <a:lstStyle/>
                    <a:p>
                      <a:pPr algn="ctr">
                        <a:lnSpc>
                          <a:spcPts val="2520"/>
                        </a:lnSpc>
                        <a:defRPr/>
                      </a:pPr>
                      <a:r>
                        <a:rPr lang="en-US" sz="1800">
                          <a:solidFill>
                            <a:srgbClr val="000000"/>
                          </a:solidFill>
                          <a:latin typeface="Inter"/>
                          <a:ea typeface="Inter"/>
                          <a:cs typeface="Inter"/>
                          <a:sym typeface="Inter"/>
                        </a:rPr>
                        <a:t>Metode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000000"/>
                          </a:solidFill>
                          <a:latin typeface="Inter Bold"/>
                          <a:ea typeface="Inter Bold"/>
                          <a:cs typeface="Inter Bold"/>
                          <a:sym typeface="Inter Bold"/>
                        </a:rPr>
                        <a:t>Kelebihan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000000"/>
                          </a:solidFill>
                          <a:latin typeface="Inter Bold"/>
                          <a:ea typeface="Inter Bold"/>
                          <a:cs typeface="Inter Bold"/>
                          <a:sym typeface="Inter Bold"/>
                        </a:rPr>
                        <a:t>Kelemahan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52341">
                <a:tc>
                  <a:txBody>
                    <a:bodyPr/>
                    <a:lstStyle/>
                    <a:p>
                      <a:pPr algn="ctr">
                        <a:lnSpc>
                          <a:spcPts val="2520"/>
                        </a:lnSpc>
                        <a:defRPr/>
                      </a:pPr>
                      <a:r>
                        <a:rPr lang="en-US" sz="1800">
                          <a:solidFill>
                            <a:srgbClr val="000000"/>
                          </a:solidFill>
                          <a:latin typeface="Inter"/>
                          <a:ea typeface="Inter"/>
                          <a:cs typeface="Inter"/>
                          <a:sym typeface="Inter"/>
                        </a:rPr>
                        <a:t>Tabel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388620" lvl="1" indent="-194310" algn="ctr">
                        <a:lnSpc>
                          <a:spcPts val="2520"/>
                        </a:lnSpc>
                        <a:buAutoNum type="arabicPeriod"/>
                        <a:defRPr/>
                      </a:pPr>
                      <a:r>
                        <a:rPr lang="en-US" sz="1800" dirty="0" err="1">
                          <a:solidFill>
                            <a:srgbClr val="000000"/>
                          </a:solidFill>
                          <a:latin typeface="Inter"/>
                          <a:ea typeface="Inter"/>
                          <a:cs typeface="Inter"/>
                          <a:sym typeface="Inter"/>
                        </a:rPr>
                        <a:t>Mudah</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digunakan</a:t>
                      </a:r>
                      <a:endParaRPr lang="en-US" sz="1100" dirty="0"/>
                    </a:p>
                    <a:p>
                      <a:pPr marL="388620" lvl="1" indent="-194310" algn="ctr">
                        <a:lnSpc>
                          <a:spcPts val="2520"/>
                        </a:lnSpc>
                        <a:buAutoNum type="arabicPeriod"/>
                      </a:pPr>
                      <a:r>
                        <a:rPr lang="en-US" sz="1800" dirty="0" err="1">
                          <a:solidFill>
                            <a:srgbClr val="000000"/>
                          </a:solidFill>
                          <a:latin typeface="Inter"/>
                          <a:ea typeface="Inter"/>
                          <a:cs typeface="Inter"/>
                          <a:sym typeface="Inter"/>
                        </a:rPr>
                        <a:t>Cocok</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untuk</a:t>
                      </a:r>
                      <a:r>
                        <a:rPr lang="en-US" sz="1800" dirty="0">
                          <a:solidFill>
                            <a:srgbClr val="000000"/>
                          </a:solidFill>
                          <a:latin typeface="Inter"/>
                          <a:ea typeface="Inter"/>
                          <a:cs typeface="Inter"/>
                          <a:sym typeface="Inter"/>
                        </a:rPr>
                        <a:t> data </a:t>
                      </a:r>
                      <a:r>
                        <a:rPr lang="en-US" sz="1800" dirty="0" err="1">
                          <a:solidFill>
                            <a:srgbClr val="000000"/>
                          </a:solidFill>
                          <a:latin typeface="Inter"/>
                          <a:ea typeface="Inter"/>
                          <a:cs typeface="Inter"/>
                          <a:sym typeface="Inter"/>
                        </a:rPr>
                        <a:t>hasil</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eksperimen</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diskrit</a:t>
                      </a:r>
                      <a:r>
                        <a:rPr lang="en-US" sz="1800" dirty="0">
                          <a:solidFill>
                            <a:srgbClr val="000000"/>
                          </a:solidFill>
                          <a:latin typeface="Inter"/>
                          <a:ea typeface="Inter"/>
                          <a:cs typeface="Inter"/>
                          <a:sym typeface="Inter"/>
                        </a:rPr>
                        <a:t>)</a:t>
                      </a:r>
                    </a:p>
                    <a:p>
                      <a:pPr marL="388620" lvl="1" indent="-194310" algn="ctr">
                        <a:lnSpc>
                          <a:spcPts val="2520"/>
                        </a:lnSpc>
                        <a:buAutoNum type="arabicPeriod"/>
                      </a:pPr>
                      <a:r>
                        <a:rPr lang="en-US" sz="1800" dirty="0">
                          <a:solidFill>
                            <a:srgbClr val="000000"/>
                          </a:solidFill>
                          <a:latin typeface="Inter"/>
                          <a:ea typeface="Inter"/>
                          <a:cs typeface="Inter"/>
                          <a:sym typeface="Inter"/>
                        </a:rPr>
                        <a:t>Tidak </a:t>
                      </a:r>
                      <a:r>
                        <a:rPr lang="en-US" sz="1800" dirty="0" err="1">
                          <a:solidFill>
                            <a:srgbClr val="000000"/>
                          </a:solidFill>
                          <a:latin typeface="Inter"/>
                          <a:ea typeface="Inter"/>
                          <a:cs typeface="Inter"/>
                          <a:sym typeface="Inter"/>
                        </a:rPr>
                        <a:t>perlu</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rumus</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turunan</a:t>
                      </a:r>
                      <a:endParaRPr lang="en-US" sz="1800" dirty="0">
                        <a:solidFill>
                          <a:srgbClr val="000000"/>
                        </a:solidFill>
                        <a:latin typeface="Inter"/>
                        <a:ea typeface="Inter"/>
                        <a:cs typeface="Inter"/>
                        <a:sym typeface="Inter"/>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388620" lvl="1" indent="-194310" algn="ctr">
                        <a:lnSpc>
                          <a:spcPct val="100000"/>
                        </a:lnSpc>
                        <a:buAutoNum type="arabicPeriod"/>
                        <a:defRPr/>
                      </a:pPr>
                      <a:r>
                        <a:rPr lang="en-US" sz="1800" dirty="0">
                          <a:solidFill>
                            <a:srgbClr val="000000"/>
                          </a:solidFill>
                          <a:latin typeface="Inter"/>
                          <a:ea typeface="Inter"/>
                          <a:cs typeface="Inter"/>
                          <a:sym typeface="Inter"/>
                        </a:rPr>
                        <a:t>Tidak </a:t>
                      </a:r>
                      <a:r>
                        <a:rPr lang="en-US" sz="1800" dirty="0" err="1">
                          <a:solidFill>
                            <a:srgbClr val="000000"/>
                          </a:solidFill>
                          <a:latin typeface="Inter"/>
                          <a:ea typeface="Inter"/>
                          <a:cs typeface="Inter"/>
                          <a:sym typeface="Inter"/>
                        </a:rPr>
                        <a:t>menjamin</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ketepatan</a:t>
                      </a:r>
                      <a:r>
                        <a:rPr lang="en-US" sz="1800" dirty="0">
                          <a:solidFill>
                            <a:srgbClr val="000000"/>
                          </a:solidFill>
                          <a:latin typeface="Inter"/>
                          <a:ea typeface="Inter"/>
                          <a:cs typeface="Inter"/>
                          <a:sym typeface="Inter"/>
                        </a:rPr>
                        <a:t> (</a:t>
                      </a:r>
                      <a:r>
                        <a:rPr lang="fi-FI" sz="1800" dirty="0">
                          <a:solidFill>
                            <a:srgbClr val="000000"/>
                          </a:solidFill>
                          <a:latin typeface="Inter"/>
                          <a:ea typeface="Inter"/>
                          <a:cs typeface="Inter"/>
                          <a:sym typeface="Inter"/>
                        </a:rPr>
                        <a:t>akurasi terbatas oleh ukuran step Δx)</a:t>
                      </a:r>
                      <a:endParaRPr lang="en-US" sz="1100" dirty="0"/>
                    </a:p>
                    <a:p>
                      <a:pPr marL="388620" lvl="1" indent="-194310" algn="ctr">
                        <a:lnSpc>
                          <a:spcPts val="2520"/>
                        </a:lnSpc>
                        <a:buAutoNum type="arabicPeriod"/>
                      </a:pPr>
                      <a:r>
                        <a:rPr lang="en-US" sz="1800" dirty="0" err="1">
                          <a:solidFill>
                            <a:srgbClr val="000000"/>
                          </a:solidFill>
                          <a:latin typeface="Inter"/>
                          <a:ea typeface="Inter"/>
                          <a:cs typeface="Inter"/>
                          <a:sym typeface="Inter"/>
                        </a:rPr>
                        <a:t>Akurasi</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tergantung</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banyaknya</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titik</a:t>
                      </a:r>
                      <a:endParaRPr lang="en-US" sz="1800" dirty="0">
                        <a:solidFill>
                          <a:srgbClr val="000000"/>
                        </a:solidFill>
                        <a:latin typeface="Inter"/>
                        <a:ea typeface="Inter"/>
                        <a:cs typeface="Inter"/>
                        <a:sym typeface="Inter"/>
                      </a:endParaRPr>
                    </a:p>
                    <a:p>
                      <a:pPr marL="388620" lvl="1" indent="-194310" algn="ctr">
                        <a:lnSpc>
                          <a:spcPct val="100000"/>
                        </a:lnSpc>
                        <a:buAutoNum type="arabicPeriod"/>
                      </a:pPr>
                      <a:r>
                        <a:rPr lang="en-US" sz="1800" dirty="0">
                          <a:solidFill>
                            <a:srgbClr val="000000"/>
                          </a:solidFill>
                          <a:latin typeface="Inter"/>
                          <a:ea typeface="Inter"/>
                          <a:cs typeface="Inter"/>
                          <a:sym typeface="Inter"/>
                        </a:rPr>
                        <a:t>Tidak </a:t>
                      </a:r>
                      <a:r>
                        <a:rPr lang="en-US" sz="1800" dirty="0" err="1">
                          <a:solidFill>
                            <a:srgbClr val="000000"/>
                          </a:solidFill>
                          <a:latin typeface="Inter"/>
                          <a:ea typeface="Inter"/>
                          <a:cs typeface="Inter"/>
                          <a:sym typeface="Inter"/>
                        </a:rPr>
                        <a:t>efisien</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untuk</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akar</a:t>
                      </a:r>
                      <a:r>
                        <a:rPr lang="en-US" sz="1800" dirty="0">
                          <a:solidFill>
                            <a:srgbClr val="000000"/>
                          </a:solidFill>
                          <a:latin typeface="Inter"/>
                          <a:ea typeface="Inter"/>
                          <a:cs typeface="Inter"/>
                          <a:sym typeface="Inter"/>
                        </a:rPr>
                        <a:t> yang </a:t>
                      </a:r>
                      <a:r>
                        <a:rPr lang="en-US" sz="1800" dirty="0" err="1">
                          <a:solidFill>
                            <a:srgbClr val="000000"/>
                          </a:solidFill>
                          <a:latin typeface="Inter"/>
                          <a:ea typeface="Inter"/>
                          <a:cs typeface="Inter"/>
                          <a:sym typeface="Inter"/>
                        </a:rPr>
                        <a:t>dekat</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membutuhkan</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banyak</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titik</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untuk</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memperoleh</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akar</a:t>
                      </a:r>
                      <a:r>
                        <a:rPr lang="en-US" sz="1800" dirty="0">
                          <a:solidFill>
                            <a:srgbClr val="000000"/>
                          </a:solidFill>
                          <a:latin typeface="Inter"/>
                          <a:ea typeface="Inter"/>
                          <a:cs typeface="Inter"/>
                          <a:sym typeface="Inter"/>
                        </a:rPr>
                        <a:t> yang </a:t>
                      </a:r>
                      <a:r>
                        <a:rPr lang="en-US" sz="1800" dirty="0" err="1">
                          <a:solidFill>
                            <a:srgbClr val="000000"/>
                          </a:solidFill>
                          <a:latin typeface="Inter"/>
                          <a:ea typeface="Inter"/>
                          <a:cs typeface="Inter"/>
                          <a:sym typeface="Inter"/>
                        </a:rPr>
                        <a:t>lebih</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akurat</a:t>
                      </a:r>
                      <a:r>
                        <a:rPr lang="en-US" sz="1800" dirty="0">
                          <a:solidFill>
                            <a:srgbClr val="000000"/>
                          </a:solidFill>
                          <a:latin typeface="Inter"/>
                          <a:ea typeface="Inter"/>
                          <a:cs typeface="Inter"/>
                          <a:sym typeface="Inter"/>
                        </a:rPr>
                        <a:t>)</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52341">
                <a:tc>
                  <a:txBody>
                    <a:bodyPr/>
                    <a:lstStyle/>
                    <a:p>
                      <a:pPr algn="ctr">
                        <a:lnSpc>
                          <a:spcPts val="2520"/>
                        </a:lnSpc>
                        <a:defRPr/>
                      </a:pPr>
                      <a:r>
                        <a:rPr lang="en-US" sz="1800">
                          <a:solidFill>
                            <a:srgbClr val="000000"/>
                          </a:solidFill>
                          <a:latin typeface="Inter"/>
                          <a:ea typeface="Inter"/>
                          <a:cs typeface="Inter"/>
                          <a:sym typeface="Inter"/>
                        </a:rPr>
                        <a:t>Biseksi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388620" lvl="1" indent="-194310" algn="ctr">
                        <a:lnSpc>
                          <a:spcPts val="2520"/>
                        </a:lnSpc>
                        <a:buAutoNum type="arabicPeriod"/>
                        <a:defRPr/>
                      </a:pPr>
                      <a:r>
                        <a:rPr lang="en-US" sz="1800" dirty="0" err="1">
                          <a:solidFill>
                            <a:srgbClr val="000000"/>
                          </a:solidFill>
                          <a:latin typeface="Inter"/>
                          <a:ea typeface="Inter"/>
                          <a:cs typeface="Inter"/>
                          <a:sym typeface="Inter"/>
                        </a:rPr>
                        <a:t>Lebih</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akurat</a:t>
                      </a:r>
                      <a:r>
                        <a:rPr lang="en-US" sz="1800" dirty="0">
                          <a:solidFill>
                            <a:srgbClr val="000000"/>
                          </a:solidFill>
                          <a:latin typeface="Inter"/>
                          <a:ea typeface="Inter"/>
                          <a:cs typeface="Inter"/>
                          <a:sym typeface="Inter"/>
                        </a:rPr>
                        <a:t> dan </a:t>
                      </a:r>
                      <a:r>
                        <a:rPr lang="en-US" sz="1800" dirty="0" err="1">
                          <a:solidFill>
                            <a:srgbClr val="000000"/>
                          </a:solidFill>
                          <a:latin typeface="Inter"/>
                          <a:ea typeface="Inter"/>
                          <a:cs typeface="Inter"/>
                          <a:sym typeface="Inter"/>
                        </a:rPr>
                        <a:t>sistematis</a:t>
                      </a:r>
                      <a:endParaRPr lang="en-US" sz="1100" dirty="0"/>
                    </a:p>
                    <a:p>
                      <a:pPr marL="388620" lvl="1" indent="-194310" algn="ctr">
                        <a:lnSpc>
                          <a:spcPct val="100000"/>
                        </a:lnSpc>
                        <a:buAutoNum type="arabicPeriod"/>
                      </a:pPr>
                      <a:r>
                        <a:rPr lang="en-US" sz="1800" dirty="0">
                          <a:solidFill>
                            <a:srgbClr val="000000"/>
                          </a:solidFill>
                          <a:latin typeface="Inter"/>
                          <a:ea typeface="Inter"/>
                          <a:cs typeface="Inter"/>
                          <a:sym typeface="Inter"/>
                        </a:rPr>
                        <a:t>Pasti </a:t>
                      </a:r>
                      <a:r>
                        <a:rPr lang="en-US" sz="1800" dirty="0" err="1">
                          <a:solidFill>
                            <a:srgbClr val="000000"/>
                          </a:solidFill>
                          <a:latin typeface="Inter"/>
                          <a:ea typeface="Inter"/>
                          <a:cs typeface="Inter"/>
                          <a:sym typeface="Inter"/>
                        </a:rPr>
                        <a:t>konvergen</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jika</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fungsi</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kontinu</a:t>
                      </a:r>
                      <a:r>
                        <a:rPr lang="en-US" sz="1800" dirty="0">
                          <a:solidFill>
                            <a:srgbClr val="000000"/>
                          </a:solidFill>
                          <a:latin typeface="Inter"/>
                          <a:ea typeface="Inter"/>
                          <a:cs typeface="Inter"/>
                          <a:sym typeface="Inter"/>
                        </a:rPr>
                        <a:t> dan interval </a:t>
                      </a:r>
                      <a:r>
                        <a:rPr lang="en-US" sz="1800" dirty="0" err="1">
                          <a:solidFill>
                            <a:srgbClr val="000000"/>
                          </a:solidFill>
                          <a:latin typeface="Inter"/>
                          <a:ea typeface="Inter"/>
                          <a:cs typeface="Inter"/>
                          <a:sym typeface="Inter"/>
                        </a:rPr>
                        <a:t>awal</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mengapit</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akar</a:t>
                      </a:r>
                      <a:r>
                        <a:rPr lang="en-US" sz="1800" dirty="0">
                          <a:solidFill>
                            <a:srgbClr val="000000"/>
                          </a:solidFill>
                          <a:latin typeface="Inter"/>
                          <a:ea typeface="Inter"/>
                          <a:cs typeface="Inter"/>
                          <a:sym typeface="Inter"/>
                        </a:rPr>
                        <a:t>)</a:t>
                      </a:r>
                    </a:p>
                    <a:p>
                      <a:pPr marL="388620" lvl="1" indent="-194310" algn="ctr">
                        <a:lnSpc>
                          <a:spcPts val="2520"/>
                        </a:lnSpc>
                        <a:buAutoNum type="arabicPeriod"/>
                      </a:pPr>
                      <a:r>
                        <a:rPr lang="en-US" sz="1800" dirty="0">
                          <a:solidFill>
                            <a:srgbClr val="000000"/>
                          </a:solidFill>
                          <a:latin typeface="Inter"/>
                          <a:ea typeface="Inter"/>
                          <a:cs typeface="Inter"/>
                          <a:sym typeface="Inter"/>
                        </a:rPr>
                        <a:t>Error </a:t>
                      </a:r>
                      <a:r>
                        <a:rPr lang="en-US" sz="1800" dirty="0" err="1">
                          <a:solidFill>
                            <a:srgbClr val="000000"/>
                          </a:solidFill>
                          <a:latin typeface="Inter"/>
                          <a:ea typeface="Inter"/>
                          <a:cs typeface="Inter"/>
                          <a:sym typeface="Inter"/>
                        </a:rPr>
                        <a:t>bisa</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diprediksi</a:t>
                      </a:r>
                      <a:endParaRPr lang="en-US" sz="1800" dirty="0">
                        <a:solidFill>
                          <a:srgbClr val="000000"/>
                        </a:solidFill>
                        <a:latin typeface="Inter"/>
                        <a:ea typeface="Inter"/>
                        <a:cs typeface="Inter"/>
                        <a:sym typeface="Inter"/>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388620" lvl="1" indent="-194310" algn="ctr">
                        <a:lnSpc>
                          <a:spcPts val="2520"/>
                        </a:lnSpc>
                        <a:buAutoNum type="arabicPeriod"/>
                        <a:defRPr/>
                      </a:pPr>
                      <a:r>
                        <a:rPr lang="en-US" sz="1800" dirty="0" err="1">
                          <a:solidFill>
                            <a:srgbClr val="000000"/>
                          </a:solidFill>
                          <a:latin typeface="Inter"/>
                          <a:ea typeface="Inter"/>
                          <a:cs typeface="Inter"/>
                          <a:sym typeface="Inter"/>
                        </a:rPr>
                        <a:t>Perlu</a:t>
                      </a:r>
                      <a:r>
                        <a:rPr lang="en-US" sz="1800" dirty="0">
                          <a:solidFill>
                            <a:srgbClr val="000000"/>
                          </a:solidFill>
                          <a:latin typeface="Inter"/>
                          <a:ea typeface="Inter"/>
                          <a:cs typeface="Inter"/>
                          <a:sym typeface="Inter"/>
                        </a:rPr>
                        <a:t> interval </a:t>
                      </a:r>
                      <a:r>
                        <a:rPr lang="en-US" sz="1800" dirty="0" err="1">
                          <a:solidFill>
                            <a:srgbClr val="000000"/>
                          </a:solidFill>
                          <a:latin typeface="Inter"/>
                          <a:ea typeface="Inter"/>
                          <a:cs typeface="Inter"/>
                          <a:sym typeface="Inter"/>
                        </a:rPr>
                        <a:t>awal</a:t>
                      </a:r>
                      <a:r>
                        <a:rPr lang="en-US" sz="1800" dirty="0">
                          <a:solidFill>
                            <a:srgbClr val="000000"/>
                          </a:solidFill>
                          <a:latin typeface="Inter"/>
                          <a:ea typeface="Inter"/>
                          <a:cs typeface="Inter"/>
                          <a:sym typeface="Inter"/>
                        </a:rPr>
                        <a:t> yang </a:t>
                      </a:r>
                      <a:r>
                        <a:rPr lang="en-US" sz="1800" dirty="0" err="1">
                          <a:solidFill>
                            <a:srgbClr val="000000"/>
                          </a:solidFill>
                          <a:latin typeface="Inter"/>
                          <a:ea typeface="Inter"/>
                          <a:cs typeface="Inter"/>
                          <a:sym typeface="Inter"/>
                        </a:rPr>
                        <a:t>tepat</a:t>
                      </a:r>
                      <a:endParaRPr lang="en-US" sz="1100" dirty="0"/>
                    </a:p>
                    <a:p>
                      <a:pPr marL="388620" lvl="1" indent="-194310" algn="ctr">
                        <a:lnSpc>
                          <a:spcPts val="2520"/>
                        </a:lnSpc>
                        <a:buAutoNum type="arabicPeriod"/>
                      </a:pPr>
                      <a:r>
                        <a:rPr lang="en-US" sz="1800" dirty="0" err="1">
                          <a:solidFill>
                            <a:srgbClr val="000000"/>
                          </a:solidFill>
                          <a:latin typeface="Inter"/>
                          <a:ea typeface="Inter"/>
                          <a:cs typeface="Inter"/>
                          <a:sym typeface="Inter"/>
                        </a:rPr>
                        <a:t>Lebih</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rumit</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dari</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metode</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tabel</a:t>
                      </a:r>
                      <a:endParaRPr lang="en-US" sz="1800" dirty="0">
                        <a:solidFill>
                          <a:srgbClr val="000000"/>
                        </a:solidFill>
                        <a:latin typeface="Inter"/>
                        <a:ea typeface="Inter"/>
                        <a:cs typeface="Inter"/>
                        <a:sym typeface="Inter"/>
                      </a:endParaRPr>
                    </a:p>
                    <a:p>
                      <a:pPr marL="388620" lvl="1" indent="-194310" algn="ctr">
                        <a:lnSpc>
                          <a:spcPts val="2520"/>
                        </a:lnSpc>
                        <a:buAutoNum type="arabicPeriod"/>
                      </a:pPr>
                      <a:r>
                        <a:rPr lang="en-US" sz="1800" dirty="0" err="1">
                          <a:solidFill>
                            <a:srgbClr val="000000"/>
                          </a:solidFill>
                          <a:latin typeface="Inter"/>
                          <a:ea typeface="Inter"/>
                          <a:cs typeface="Inter"/>
                          <a:sym typeface="Inter"/>
                        </a:rPr>
                        <a:t>Butuh</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perhitungan</a:t>
                      </a:r>
                      <a:r>
                        <a:rPr lang="en-US" sz="1800" dirty="0">
                          <a:solidFill>
                            <a:srgbClr val="000000"/>
                          </a:solidFill>
                          <a:latin typeface="Inter"/>
                          <a:ea typeface="Inter"/>
                          <a:cs typeface="Inter"/>
                          <a:sym typeface="Inter"/>
                        </a:rPr>
                        <a:t> </a:t>
                      </a:r>
                      <a:r>
                        <a:rPr lang="en-US" sz="1800" dirty="0" err="1">
                          <a:solidFill>
                            <a:srgbClr val="000000"/>
                          </a:solidFill>
                          <a:latin typeface="Inter"/>
                          <a:ea typeface="Inter"/>
                          <a:cs typeface="Inter"/>
                          <a:sym typeface="Inter"/>
                        </a:rPr>
                        <a:t>berulang</a:t>
                      </a:r>
                      <a:endParaRPr lang="en-US" sz="1800" dirty="0">
                        <a:solidFill>
                          <a:srgbClr val="000000"/>
                        </a:solidFill>
                        <a:latin typeface="Inter"/>
                        <a:ea typeface="Inter"/>
                        <a:cs typeface="Inter"/>
                        <a:sym typeface="Inter"/>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 name="TextBox 10"/>
          <p:cNvSpPr txBox="1"/>
          <p:nvPr/>
        </p:nvSpPr>
        <p:spPr>
          <a:xfrm>
            <a:off x="1028700" y="1000125"/>
            <a:ext cx="9990129" cy="942975"/>
          </a:xfrm>
          <a:prstGeom prst="rect">
            <a:avLst/>
          </a:prstGeom>
        </p:spPr>
        <p:txBody>
          <a:bodyPr lIns="0" tIns="0" rIns="0" bIns="0" rtlCol="0" anchor="t">
            <a:spAutoFit/>
          </a:bodyPr>
          <a:lstStyle/>
          <a:p>
            <a:pPr marL="0" lvl="0" indent="0" algn="l">
              <a:lnSpc>
                <a:spcPts val="7200"/>
              </a:lnSpc>
              <a:spcBef>
                <a:spcPct val="0"/>
              </a:spcBef>
            </a:pPr>
            <a:r>
              <a:rPr lang="en-US" sz="6000" b="1">
                <a:solidFill>
                  <a:srgbClr val="242424"/>
                </a:solidFill>
                <a:latin typeface="Ubuntu Bold"/>
                <a:ea typeface="Ubuntu Bold"/>
                <a:cs typeface="Ubuntu Bold"/>
                <a:sym typeface="Ubuntu Bold"/>
              </a:rPr>
              <a:t>Kelebihan dan Kelemahan</a:t>
            </a:r>
          </a:p>
        </p:txBody>
      </p:sp>
    </p:spTree>
  </p:cSld>
  <p:clrMapOvr>
    <a:masterClrMapping/>
  </p:clrMapOvr>
  <p:transition spd="med">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extBox 2"/>
          <p:cNvSpPr txBox="1"/>
          <p:nvPr/>
        </p:nvSpPr>
        <p:spPr>
          <a:xfrm>
            <a:off x="1028700" y="1000125"/>
            <a:ext cx="5846023" cy="1857375"/>
          </a:xfrm>
          <a:prstGeom prst="rect">
            <a:avLst/>
          </a:prstGeom>
        </p:spPr>
        <p:txBody>
          <a:bodyPr lIns="0" tIns="0" rIns="0" bIns="0" rtlCol="0" anchor="t">
            <a:spAutoFit/>
          </a:bodyPr>
          <a:lstStyle/>
          <a:p>
            <a:pPr marL="0" lvl="0" indent="0" algn="l">
              <a:lnSpc>
                <a:spcPts val="7200"/>
              </a:lnSpc>
              <a:spcBef>
                <a:spcPct val="0"/>
              </a:spcBef>
            </a:pPr>
            <a:r>
              <a:rPr lang="en-US" sz="6000" b="1">
                <a:solidFill>
                  <a:srgbClr val="242424"/>
                </a:solidFill>
                <a:latin typeface="Ubuntu Bold"/>
                <a:ea typeface="Ubuntu Bold"/>
                <a:cs typeface="Ubuntu Bold"/>
                <a:sym typeface="Ubuntu Bold"/>
              </a:rPr>
              <a:t>Kapan Bisa Digunakan?</a:t>
            </a:r>
          </a:p>
        </p:txBody>
      </p:sp>
      <p:grpSp>
        <p:nvGrpSpPr>
          <p:cNvPr id="3" name="Group 3"/>
          <p:cNvGrpSpPr/>
          <p:nvPr/>
        </p:nvGrpSpPr>
        <p:grpSpPr>
          <a:xfrm>
            <a:off x="7598419" y="-159487"/>
            <a:ext cx="10864830" cy="10691709"/>
            <a:chOff x="0" y="0"/>
            <a:chExt cx="9621263" cy="9467958"/>
          </a:xfrm>
        </p:grpSpPr>
        <p:sp>
          <p:nvSpPr>
            <p:cNvPr id="4" name="Freeform 4"/>
            <p:cNvSpPr/>
            <p:nvPr/>
          </p:nvSpPr>
          <p:spPr>
            <a:xfrm>
              <a:off x="0" y="0"/>
              <a:ext cx="9621263" cy="9467958"/>
            </a:xfrm>
            <a:custGeom>
              <a:avLst/>
              <a:gdLst/>
              <a:ahLst/>
              <a:cxnLst/>
              <a:rect l="l" t="t" r="r" b="b"/>
              <a:pathLst>
                <a:path w="9621263" h="9467958">
                  <a:moveTo>
                    <a:pt x="0" y="0"/>
                  </a:moveTo>
                  <a:lnTo>
                    <a:pt x="9621263" y="0"/>
                  </a:lnTo>
                  <a:lnTo>
                    <a:pt x="9621263" y="9467958"/>
                  </a:lnTo>
                  <a:lnTo>
                    <a:pt x="0" y="9467958"/>
                  </a:lnTo>
                  <a:close/>
                </a:path>
              </a:pathLst>
            </a:custGeom>
            <a:solidFill>
              <a:srgbClr val="B7CCF6"/>
            </a:solidFill>
            <a:ln w="28575" cap="sq">
              <a:solidFill>
                <a:srgbClr val="242424"/>
              </a:solidFill>
              <a:prstDash val="solid"/>
              <a:miter/>
            </a:ln>
          </p:spPr>
        </p:sp>
        <p:sp>
          <p:nvSpPr>
            <p:cNvPr id="5" name="TextBox 5"/>
            <p:cNvSpPr txBox="1"/>
            <p:nvPr/>
          </p:nvSpPr>
          <p:spPr>
            <a:xfrm>
              <a:off x="0" y="-28575"/>
              <a:ext cx="9621263" cy="9496533"/>
            </a:xfrm>
            <a:prstGeom prst="rect">
              <a:avLst/>
            </a:prstGeom>
          </p:spPr>
          <p:txBody>
            <a:bodyPr lIns="50800" tIns="50800" rIns="50800" bIns="50800" rtlCol="0" anchor="ctr"/>
            <a:lstStyle/>
            <a:p>
              <a:pPr marL="0" lvl="0" indent="0" algn="ctr">
                <a:lnSpc>
                  <a:spcPts val="2600"/>
                </a:lnSpc>
                <a:spcBef>
                  <a:spcPct val="0"/>
                </a:spcBef>
              </a:pPr>
              <a:endParaRPr/>
            </a:p>
          </p:txBody>
        </p:sp>
      </p:grpSp>
      <p:grpSp>
        <p:nvGrpSpPr>
          <p:cNvPr id="6" name="Group 6"/>
          <p:cNvGrpSpPr/>
          <p:nvPr/>
        </p:nvGrpSpPr>
        <p:grpSpPr>
          <a:xfrm>
            <a:off x="8000214" y="754817"/>
            <a:ext cx="7940055" cy="5453468"/>
            <a:chOff x="0" y="0"/>
            <a:chExt cx="7031252" cy="4829275"/>
          </a:xfrm>
        </p:grpSpPr>
        <p:sp>
          <p:nvSpPr>
            <p:cNvPr id="7" name="Freeform 7"/>
            <p:cNvSpPr/>
            <p:nvPr/>
          </p:nvSpPr>
          <p:spPr>
            <a:xfrm>
              <a:off x="0" y="0"/>
              <a:ext cx="7031252" cy="4829275"/>
            </a:xfrm>
            <a:custGeom>
              <a:avLst/>
              <a:gdLst/>
              <a:ahLst/>
              <a:cxnLst/>
              <a:rect l="l" t="t" r="r" b="b"/>
              <a:pathLst>
                <a:path w="7031252" h="4829275">
                  <a:moveTo>
                    <a:pt x="0" y="0"/>
                  </a:moveTo>
                  <a:lnTo>
                    <a:pt x="7031252" y="0"/>
                  </a:lnTo>
                  <a:lnTo>
                    <a:pt x="7031252" y="4829275"/>
                  </a:lnTo>
                  <a:lnTo>
                    <a:pt x="0" y="4829275"/>
                  </a:lnTo>
                  <a:close/>
                </a:path>
              </a:pathLst>
            </a:custGeom>
            <a:solidFill>
              <a:srgbClr val="F5F5F5"/>
            </a:solidFill>
            <a:ln w="28575" cap="sq">
              <a:solidFill>
                <a:srgbClr val="242424"/>
              </a:solidFill>
              <a:prstDash val="solid"/>
              <a:miter/>
            </a:ln>
          </p:spPr>
        </p:sp>
        <p:sp>
          <p:nvSpPr>
            <p:cNvPr id="8" name="TextBox 8"/>
            <p:cNvSpPr txBox="1"/>
            <p:nvPr/>
          </p:nvSpPr>
          <p:spPr>
            <a:xfrm>
              <a:off x="0" y="-28575"/>
              <a:ext cx="7031252" cy="4857850"/>
            </a:xfrm>
            <a:prstGeom prst="rect">
              <a:avLst/>
            </a:prstGeom>
          </p:spPr>
          <p:txBody>
            <a:bodyPr lIns="50800" tIns="50800" rIns="50800" bIns="50800" rtlCol="0" anchor="ctr"/>
            <a:lstStyle/>
            <a:p>
              <a:pPr marL="0" lvl="0" indent="0" algn="ctr">
                <a:lnSpc>
                  <a:spcPts val="2600"/>
                </a:lnSpc>
                <a:spcBef>
                  <a:spcPct val="0"/>
                </a:spcBef>
              </a:pPr>
              <a:endParaRPr/>
            </a:p>
          </p:txBody>
        </p:sp>
      </p:grpSp>
      <p:grpSp>
        <p:nvGrpSpPr>
          <p:cNvPr id="9" name="Group 9"/>
          <p:cNvGrpSpPr/>
          <p:nvPr/>
        </p:nvGrpSpPr>
        <p:grpSpPr>
          <a:xfrm>
            <a:off x="1244589" y="3481551"/>
            <a:ext cx="5414246" cy="3000617"/>
            <a:chOff x="0" y="0"/>
            <a:chExt cx="7218994" cy="4000823"/>
          </a:xfrm>
        </p:grpSpPr>
        <p:grpSp>
          <p:nvGrpSpPr>
            <p:cNvPr id="10" name="Group 10"/>
            <p:cNvGrpSpPr/>
            <p:nvPr/>
          </p:nvGrpSpPr>
          <p:grpSpPr>
            <a:xfrm>
              <a:off x="0" y="1397954"/>
              <a:ext cx="7218994" cy="2602869"/>
              <a:chOff x="0" y="0"/>
              <a:chExt cx="4794542" cy="1728712"/>
            </a:xfrm>
          </p:grpSpPr>
          <p:sp>
            <p:nvSpPr>
              <p:cNvPr id="11" name="Freeform 11"/>
              <p:cNvSpPr/>
              <p:nvPr/>
            </p:nvSpPr>
            <p:spPr>
              <a:xfrm>
                <a:off x="0" y="0"/>
                <a:ext cx="4794542" cy="1728712"/>
              </a:xfrm>
              <a:custGeom>
                <a:avLst/>
                <a:gdLst/>
                <a:ahLst/>
                <a:cxnLst/>
                <a:rect l="l" t="t" r="r" b="b"/>
                <a:pathLst>
                  <a:path w="4794542" h="1728712">
                    <a:moveTo>
                      <a:pt x="0" y="0"/>
                    </a:moveTo>
                    <a:lnTo>
                      <a:pt x="4794542" y="0"/>
                    </a:lnTo>
                    <a:lnTo>
                      <a:pt x="4794542" y="1728712"/>
                    </a:lnTo>
                    <a:lnTo>
                      <a:pt x="0" y="1728712"/>
                    </a:lnTo>
                    <a:close/>
                  </a:path>
                </a:pathLst>
              </a:custGeom>
              <a:solidFill>
                <a:srgbClr val="F5F5F5"/>
              </a:solidFill>
              <a:ln w="28575" cap="sq">
                <a:solidFill>
                  <a:srgbClr val="242424"/>
                </a:solidFill>
                <a:prstDash val="solid"/>
                <a:miter/>
              </a:ln>
            </p:spPr>
          </p:sp>
          <p:sp>
            <p:nvSpPr>
              <p:cNvPr id="12" name="TextBox 12"/>
              <p:cNvSpPr txBox="1"/>
              <p:nvPr/>
            </p:nvSpPr>
            <p:spPr>
              <a:xfrm>
                <a:off x="0" y="-28575"/>
                <a:ext cx="4794542" cy="1757287"/>
              </a:xfrm>
              <a:prstGeom prst="rect">
                <a:avLst/>
              </a:prstGeom>
            </p:spPr>
            <p:txBody>
              <a:bodyPr lIns="50800" tIns="50800" rIns="50800" bIns="50800" rtlCol="0" anchor="ctr"/>
              <a:lstStyle/>
              <a:p>
                <a:pPr algn="ctr">
                  <a:lnSpc>
                    <a:spcPts val="2600"/>
                  </a:lnSpc>
                </a:pPr>
                <a:endParaRPr/>
              </a:p>
            </p:txBody>
          </p:sp>
        </p:grpSp>
        <p:sp>
          <p:nvSpPr>
            <p:cNvPr id="13" name="TextBox 13"/>
            <p:cNvSpPr txBox="1"/>
            <p:nvPr/>
          </p:nvSpPr>
          <p:spPr>
            <a:xfrm>
              <a:off x="441987" y="1765756"/>
              <a:ext cx="6110111" cy="1867264"/>
            </a:xfrm>
            <a:prstGeom prst="rect">
              <a:avLst/>
            </a:prstGeom>
          </p:spPr>
          <p:txBody>
            <a:bodyPr wrap="square" lIns="0" tIns="0" rIns="0" bIns="0" rtlCol="0" anchor="t">
              <a:spAutoFit/>
            </a:bodyPr>
            <a:lstStyle/>
            <a:p>
              <a:pPr marL="582932" lvl="1" indent="-291466" algn="l">
                <a:lnSpc>
                  <a:spcPts val="3780"/>
                </a:lnSpc>
                <a:buAutoNum type="arabicPeriod"/>
              </a:pPr>
              <a:r>
                <a:rPr lang="en-US" sz="2000" dirty="0" err="1">
                  <a:solidFill>
                    <a:srgbClr val="242424"/>
                  </a:solidFill>
                  <a:latin typeface="Inter"/>
                  <a:ea typeface="Inter"/>
                  <a:cs typeface="Inter"/>
                  <a:sym typeface="Inter"/>
                </a:rPr>
                <a:t>Menentukan</a:t>
              </a:r>
              <a:r>
                <a:rPr lang="en-US" sz="2000" dirty="0">
                  <a:solidFill>
                    <a:srgbClr val="242424"/>
                  </a:solidFill>
                  <a:latin typeface="Inter"/>
                  <a:ea typeface="Inter"/>
                  <a:cs typeface="Inter"/>
                  <a:sym typeface="Inter"/>
                </a:rPr>
                <a:t> interval </a:t>
              </a:r>
              <a:r>
                <a:rPr lang="en-US" sz="2000" dirty="0" err="1">
                  <a:solidFill>
                    <a:srgbClr val="242424"/>
                  </a:solidFill>
                  <a:latin typeface="Inter"/>
                  <a:ea typeface="Inter"/>
                  <a:cs typeface="Inter"/>
                  <a:sym typeface="Inter"/>
                </a:rPr>
                <a:t>awal</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akar</a:t>
              </a:r>
              <a:r>
                <a:rPr lang="en-US" sz="2000" dirty="0">
                  <a:solidFill>
                    <a:srgbClr val="242424"/>
                  </a:solidFill>
                  <a:latin typeface="Inter"/>
                  <a:ea typeface="Inter"/>
                  <a:cs typeface="Inter"/>
                  <a:sym typeface="Inter"/>
                </a:rPr>
                <a:t> </a:t>
              </a:r>
            </a:p>
            <a:p>
              <a:pPr marL="582932" lvl="1" indent="-291466" algn="l">
                <a:lnSpc>
                  <a:spcPts val="3780"/>
                </a:lnSpc>
                <a:buAutoNum type="arabicPeriod"/>
              </a:pPr>
              <a:r>
                <a:rPr lang="en-US" sz="2000" dirty="0" err="1">
                  <a:solidFill>
                    <a:srgbClr val="242424"/>
                  </a:solidFill>
                  <a:latin typeface="Inter"/>
                  <a:ea typeface="Inter"/>
                  <a:cs typeface="Inter"/>
                  <a:sym typeface="Inter"/>
                </a:rPr>
                <a:t>Eksplorasi</a:t>
              </a:r>
              <a:r>
                <a:rPr lang="en-US" sz="2000" dirty="0">
                  <a:solidFill>
                    <a:srgbClr val="242424"/>
                  </a:solidFill>
                  <a:latin typeface="Inter"/>
                  <a:ea typeface="Inter"/>
                  <a:cs typeface="Inter"/>
                  <a:sym typeface="Inter"/>
                </a:rPr>
                <a:t>/</a:t>
              </a:r>
              <a:r>
                <a:rPr lang="en-US" sz="2000" dirty="0" err="1">
                  <a:solidFill>
                    <a:srgbClr val="242424"/>
                  </a:solidFill>
                  <a:latin typeface="Inter"/>
                  <a:ea typeface="Inter"/>
                  <a:cs typeface="Inter"/>
                  <a:sym typeface="Inter"/>
                </a:rPr>
                <a:t>pencarian</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awal</a:t>
              </a:r>
              <a:r>
                <a:rPr lang="en-US" sz="2000" dirty="0">
                  <a:solidFill>
                    <a:srgbClr val="242424"/>
                  </a:solidFill>
                  <a:latin typeface="Inter"/>
                  <a:ea typeface="Inter"/>
                  <a:cs typeface="Inter"/>
                  <a:sym typeface="Inter"/>
                </a:rPr>
                <a:t> </a:t>
              </a:r>
            </a:p>
            <a:p>
              <a:pPr marL="582932" lvl="1" indent="-291466" algn="l">
                <a:lnSpc>
                  <a:spcPts val="3780"/>
                </a:lnSpc>
                <a:buAutoNum type="arabicPeriod"/>
              </a:pPr>
              <a:r>
                <a:rPr lang="en-US" sz="2000" dirty="0">
                  <a:solidFill>
                    <a:srgbClr val="242424"/>
                  </a:solidFill>
                  <a:latin typeface="Inter"/>
                  <a:ea typeface="Inter"/>
                  <a:cs typeface="Inter"/>
                  <a:sym typeface="Inter"/>
                </a:rPr>
                <a:t>Data </a:t>
              </a:r>
              <a:r>
                <a:rPr lang="en-US" sz="2000" dirty="0" err="1">
                  <a:solidFill>
                    <a:srgbClr val="242424"/>
                  </a:solidFill>
                  <a:latin typeface="Inter"/>
                  <a:ea typeface="Inter"/>
                  <a:cs typeface="Inter"/>
                  <a:sym typeface="Inter"/>
                </a:rPr>
                <a:t>fungsi</a:t>
              </a:r>
              <a:r>
                <a:rPr lang="en-US" sz="2000" dirty="0">
                  <a:solidFill>
                    <a:srgbClr val="242424"/>
                  </a:solidFill>
                  <a:latin typeface="Inter"/>
                  <a:ea typeface="Inter"/>
                  <a:cs typeface="Inter"/>
                  <a:sym typeface="Inter"/>
                </a:rPr>
                <a:t> pada </a:t>
              </a:r>
              <a:r>
                <a:rPr lang="en-US" sz="2000" dirty="0" err="1">
                  <a:solidFill>
                    <a:srgbClr val="242424"/>
                  </a:solidFill>
                  <a:latin typeface="Inter"/>
                  <a:ea typeface="Inter"/>
                  <a:cs typeface="Inter"/>
                  <a:sym typeface="Inter"/>
                </a:rPr>
                <a:t>beberapa</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titik</a:t>
              </a:r>
              <a:endParaRPr lang="en-US" sz="2000" dirty="0">
                <a:solidFill>
                  <a:srgbClr val="242424"/>
                </a:solidFill>
                <a:latin typeface="Inter"/>
                <a:ea typeface="Inter"/>
                <a:cs typeface="Inter"/>
                <a:sym typeface="Inter"/>
              </a:endParaRPr>
            </a:p>
          </p:txBody>
        </p:sp>
        <p:grpSp>
          <p:nvGrpSpPr>
            <p:cNvPr id="14" name="Group 14"/>
            <p:cNvGrpSpPr/>
            <p:nvPr/>
          </p:nvGrpSpPr>
          <p:grpSpPr>
            <a:xfrm>
              <a:off x="0" y="0"/>
              <a:ext cx="7218994" cy="1434727"/>
              <a:chOff x="0" y="0"/>
              <a:chExt cx="776370" cy="154298"/>
            </a:xfrm>
          </p:grpSpPr>
          <p:sp>
            <p:nvSpPr>
              <p:cNvPr id="15" name="Freeform 15"/>
              <p:cNvSpPr/>
              <p:nvPr/>
            </p:nvSpPr>
            <p:spPr>
              <a:xfrm>
                <a:off x="0" y="0"/>
                <a:ext cx="776370" cy="154298"/>
              </a:xfrm>
              <a:custGeom>
                <a:avLst/>
                <a:gdLst/>
                <a:ahLst/>
                <a:cxnLst/>
                <a:rect l="l" t="t" r="r" b="b"/>
                <a:pathLst>
                  <a:path w="776370" h="154298">
                    <a:moveTo>
                      <a:pt x="0" y="0"/>
                    </a:moveTo>
                    <a:lnTo>
                      <a:pt x="776370" y="0"/>
                    </a:lnTo>
                    <a:lnTo>
                      <a:pt x="776370" y="154298"/>
                    </a:lnTo>
                    <a:lnTo>
                      <a:pt x="0" y="154298"/>
                    </a:lnTo>
                    <a:close/>
                  </a:path>
                </a:pathLst>
              </a:custGeom>
              <a:solidFill>
                <a:srgbClr val="6458DD"/>
              </a:solidFill>
              <a:ln w="28575" cap="sq">
                <a:solidFill>
                  <a:srgbClr val="242424"/>
                </a:solidFill>
                <a:prstDash val="solid"/>
                <a:miter/>
              </a:ln>
            </p:spPr>
          </p:sp>
          <p:sp>
            <p:nvSpPr>
              <p:cNvPr id="16" name="TextBox 16"/>
              <p:cNvSpPr txBox="1"/>
              <p:nvPr/>
            </p:nvSpPr>
            <p:spPr>
              <a:xfrm>
                <a:off x="0" y="-38100"/>
                <a:ext cx="776370" cy="192398"/>
              </a:xfrm>
              <a:prstGeom prst="rect">
                <a:avLst/>
              </a:prstGeom>
            </p:spPr>
            <p:txBody>
              <a:bodyPr lIns="50800" tIns="50800" rIns="50800" bIns="50800" rtlCol="0" anchor="ctr"/>
              <a:lstStyle/>
              <a:p>
                <a:pPr marL="0" lvl="0" indent="0" algn="ctr">
                  <a:lnSpc>
                    <a:spcPts val="5027"/>
                  </a:lnSpc>
                  <a:spcBef>
                    <a:spcPct val="0"/>
                  </a:spcBef>
                </a:pPr>
                <a:endParaRPr/>
              </a:p>
            </p:txBody>
          </p:sp>
        </p:grpSp>
        <p:sp>
          <p:nvSpPr>
            <p:cNvPr id="17" name="TextBox 17"/>
            <p:cNvSpPr txBox="1"/>
            <p:nvPr/>
          </p:nvSpPr>
          <p:spPr>
            <a:xfrm>
              <a:off x="663236" y="289162"/>
              <a:ext cx="5856778" cy="808778"/>
            </a:xfrm>
            <a:prstGeom prst="rect">
              <a:avLst/>
            </a:prstGeom>
          </p:spPr>
          <p:txBody>
            <a:bodyPr lIns="0" tIns="0" rIns="0" bIns="0" rtlCol="0" anchor="t">
              <a:spAutoFit/>
            </a:bodyPr>
            <a:lstStyle/>
            <a:p>
              <a:pPr marL="0" lvl="1" indent="0" algn="l">
                <a:lnSpc>
                  <a:spcPts val="4940"/>
                </a:lnSpc>
                <a:spcBef>
                  <a:spcPct val="0"/>
                </a:spcBef>
              </a:pPr>
              <a:r>
                <a:rPr lang="en-US" sz="3800" b="1">
                  <a:solidFill>
                    <a:srgbClr val="FFFFFF"/>
                  </a:solidFill>
                  <a:latin typeface="Inter Bold"/>
                  <a:ea typeface="Inter Bold"/>
                  <a:cs typeface="Inter Bold"/>
                  <a:sym typeface="Inter Bold"/>
                </a:rPr>
                <a:t>Metode Tabel</a:t>
              </a:r>
            </a:p>
          </p:txBody>
        </p:sp>
      </p:grpSp>
      <p:grpSp>
        <p:nvGrpSpPr>
          <p:cNvPr id="18" name="Group 18"/>
          <p:cNvGrpSpPr/>
          <p:nvPr/>
        </p:nvGrpSpPr>
        <p:grpSpPr>
          <a:xfrm>
            <a:off x="11970241" y="7262036"/>
            <a:ext cx="5414246" cy="3024964"/>
            <a:chOff x="0" y="0"/>
            <a:chExt cx="7218994" cy="4033286"/>
          </a:xfrm>
        </p:grpSpPr>
        <p:grpSp>
          <p:nvGrpSpPr>
            <p:cNvPr id="19" name="Group 19"/>
            <p:cNvGrpSpPr/>
            <p:nvPr/>
          </p:nvGrpSpPr>
          <p:grpSpPr>
            <a:xfrm>
              <a:off x="0" y="0"/>
              <a:ext cx="7218994" cy="4033286"/>
              <a:chOff x="0" y="0"/>
              <a:chExt cx="4794542" cy="2678733"/>
            </a:xfrm>
          </p:grpSpPr>
          <p:sp>
            <p:nvSpPr>
              <p:cNvPr id="20" name="Freeform 20"/>
              <p:cNvSpPr/>
              <p:nvPr/>
            </p:nvSpPr>
            <p:spPr>
              <a:xfrm>
                <a:off x="0" y="0"/>
                <a:ext cx="4794542" cy="2678733"/>
              </a:xfrm>
              <a:custGeom>
                <a:avLst/>
                <a:gdLst/>
                <a:ahLst/>
                <a:cxnLst/>
                <a:rect l="l" t="t" r="r" b="b"/>
                <a:pathLst>
                  <a:path w="4794542" h="2678733">
                    <a:moveTo>
                      <a:pt x="0" y="0"/>
                    </a:moveTo>
                    <a:lnTo>
                      <a:pt x="4794542" y="0"/>
                    </a:lnTo>
                    <a:lnTo>
                      <a:pt x="4794542" y="2678733"/>
                    </a:lnTo>
                    <a:lnTo>
                      <a:pt x="0" y="2678733"/>
                    </a:lnTo>
                    <a:close/>
                  </a:path>
                </a:pathLst>
              </a:custGeom>
              <a:solidFill>
                <a:srgbClr val="F5F5F5"/>
              </a:solidFill>
              <a:ln w="28575" cap="sq">
                <a:solidFill>
                  <a:srgbClr val="242424"/>
                </a:solidFill>
                <a:prstDash val="solid"/>
                <a:miter/>
              </a:ln>
            </p:spPr>
          </p:sp>
          <p:sp>
            <p:nvSpPr>
              <p:cNvPr id="21" name="TextBox 21"/>
              <p:cNvSpPr txBox="1"/>
              <p:nvPr/>
            </p:nvSpPr>
            <p:spPr>
              <a:xfrm>
                <a:off x="0" y="-28575"/>
                <a:ext cx="4794542" cy="2707308"/>
              </a:xfrm>
              <a:prstGeom prst="rect">
                <a:avLst/>
              </a:prstGeom>
            </p:spPr>
            <p:txBody>
              <a:bodyPr lIns="50800" tIns="50800" rIns="50800" bIns="50800" rtlCol="0" anchor="ctr"/>
              <a:lstStyle/>
              <a:p>
                <a:pPr algn="ctr">
                  <a:lnSpc>
                    <a:spcPts val="2600"/>
                  </a:lnSpc>
                </a:pPr>
                <a:endParaRPr/>
              </a:p>
            </p:txBody>
          </p:sp>
        </p:grpSp>
        <p:sp>
          <p:nvSpPr>
            <p:cNvPr id="22" name="TextBox 22"/>
            <p:cNvSpPr txBox="1"/>
            <p:nvPr/>
          </p:nvSpPr>
          <p:spPr>
            <a:xfrm>
              <a:off x="783708" y="337705"/>
              <a:ext cx="5651579" cy="808778"/>
            </a:xfrm>
            <a:prstGeom prst="rect">
              <a:avLst/>
            </a:prstGeom>
          </p:spPr>
          <p:txBody>
            <a:bodyPr lIns="0" tIns="0" rIns="0" bIns="0" rtlCol="0" anchor="t">
              <a:spAutoFit/>
            </a:bodyPr>
            <a:lstStyle/>
            <a:p>
              <a:pPr marL="0" lvl="1" indent="0" algn="ctr">
                <a:lnSpc>
                  <a:spcPts val="4940"/>
                </a:lnSpc>
              </a:pPr>
              <a:r>
                <a:rPr lang="en-US" sz="3800" b="1" u="sng" dirty="0">
                  <a:solidFill>
                    <a:srgbClr val="242424"/>
                  </a:solidFill>
                  <a:latin typeface="Inter Bold"/>
                  <a:ea typeface="Inter Bold"/>
                  <a:cs typeface="Inter Bold"/>
                  <a:sym typeface="Inter Bold"/>
                </a:rPr>
                <a:t>Kesimpulan</a:t>
              </a:r>
            </a:p>
          </p:txBody>
        </p:sp>
        <p:sp>
          <p:nvSpPr>
            <p:cNvPr id="23" name="TextBox 23"/>
            <p:cNvSpPr txBox="1"/>
            <p:nvPr/>
          </p:nvSpPr>
          <p:spPr>
            <a:xfrm>
              <a:off x="0" y="1371762"/>
              <a:ext cx="6985623" cy="1883338"/>
            </a:xfrm>
            <a:prstGeom prst="rect">
              <a:avLst/>
            </a:prstGeom>
          </p:spPr>
          <p:txBody>
            <a:bodyPr wrap="square" lIns="0" tIns="0" rIns="0" bIns="0" rtlCol="0" anchor="t">
              <a:spAutoFit/>
            </a:bodyPr>
            <a:lstStyle/>
            <a:p>
              <a:pPr marL="582932" lvl="1" indent="-291466" algn="ctr">
                <a:lnSpc>
                  <a:spcPts val="3780"/>
                </a:lnSpc>
                <a:buFont typeface="Arial"/>
                <a:buChar char="•"/>
              </a:pPr>
              <a:r>
                <a:rPr lang="en-US" sz="2400" b="1" dirty="0">
                  <a:solidFill>
                    <a:srgbClr val="242424"/>
                  </a:solidFill>
                  <a:latin typeface="Inter"/>
                  <a:ea typeface="Inter"/>
                  <a:cs typeface="Inter"/>
                  <a:sym typeface="Inter"/>
                </a:rPr>
                <a:t>Tabel</a:t>
              </a:r>
              <a:r>
                <a:rPr lang="en-US" sz="2400" dirty="0">
                  <a:solidFill>
                    <a:srgbClr val="242424"/>
                  </a:solidFill>
                  <a:latin typeface="Inter"/>
                  <a:ea typeface="Inter"/>
                  <a:cs typeface="Inter"/>
                  <a:sym typeface="Inter"/>
                </a:rPr>
                <a:t>: </a:t>
              </a:r>
              <a:r>
                <a:rPr lang="en-US" sz="2400" dirty="0" err="1">
                  <a:solidFill>
                    <a:srgbClr val="242424"/>
                  </a:solidFill>
                  <a:latin typeface="Inter"/>
                  <a:ea typeface="Inter"/>
                  <a:cs typeface="Inter"/>
                  <a:sym typeface="Inter"/>
                </a:rPr>
                <a:t>mencari</a:t>
              </a:r>
              <a:r>
                <a:rPr lang="en-US" sz="2400" dirty="0">
                  <a:solidFill>
                    <a:srgbClr val="242424"/>
                  </a:solidFill>
                  <a:latin typeface="Inter"/>
                  <a:ea typeface="Inter"/>
                  <a:cs typeface="Inter"/>
                  <a:sym typeface="Inter"/>
                </a:rPr>
                <a:t> </a:t>
              </a:r>
              <a:r>
                <a:rPr lang="en-US" sz="2400" dirty="0" err="1">
                  <a:solidFill>
                    <a:srgbClr val="242424"/>
                  </a:solidFill>
                  <a:latin typeface="Inter"/>
                  <a:ea typeface="Inter"/>
                  <a:cs typeface="Inter"/>
                  <a:sym typeface="Inter"/>
                </a:rPr>
                <a:t>lokasi</a:t>
              </a:r>
              <a:r>
                <a:rPr lang="en-US" sz="2400" dirty="0">
                  <a:solidFill>
                    <a:srgbClr val="242424"/>
                  </a:solidFill>
                  <a:latin typeface="Inter"/>
                  <a:ea typeface="Inter"/>
                  <a:cs typeface="Inter"/>
                  <a:sym typeface="Inter"/>
                </a:rPr>
                <a:t> </a:t>
              </a:r>
              <a:r>
                <a:rPr lang="en-US" sz="2400" dirty="0" err="1">
                  <a:solidFill>
                    <a:srgbClr val="242424"/>
                  </a:solidFill>
                  <a:latin typeface="Inter"/>
                  <a:ea typeface="Inter"/>
                  <a:cs typeface="Inter"/>
                  <a:sym typeface="Inter"/>
                </a:rPr>
                <a:t>awal</a:t>
              </a:r>
              <a:r>
                <a:rPr lang="en-US" sz="2400" dirty="0">
                  <a:solidFill>
                    <a:srgbClr val="242424"/>
                  </a:solidFill>
                  <a:latin typeface="Inter"/>
                  <a:ea typeface="Inter"/>
                  <a:cs typeface="Inter"/>
                  <a:sym typeface="Inter"/>
                </a:rPr>
                <a:t> </a:t>
              </a:r>
              <a:r>
                <a:rPr lang="en-US" sz="2400" dirty="0" err="1">
                  <a:solidFill>
                    <a:srgbClr val="242424"/>
                  </a:solidFill>
                  <a:latin typeface="Inter"/>
                  <a:ea typeface="Inter"/>
                  <a:cs typeface="Inter"/>
                  <a:sym typeface="Inter"/>
                </a:rPr>
                <a:t>akar</a:t>
              </a:r>
              <a:endParaRPr lang="en-US" sz="2400" dirty="0">
                <a:solidFill>
                  <a:srgbClr val="242424"/>
                </a:solidFill>
                <a:latin typeface="Inter"/>
                <a:ea typeface="Inter"/>
                <a:cs typeface="Inter"/>
                <a:sym typeface="Inter"/>
              </a:endParaRPr>
            </a:p>
            <a:p>
              <a:pPr marL="582932" lvl="1" indent="-291466" algn="ctr">
                <a:lnSpc>
                  <a:spcPts val="3780"/>
                </a:lnSpc>
                <a:buFont typeface="Arial"/>
                <a:buChar char="•"/>
              </a:pPr>
              <a:r>
                <a:rPr lang="en-US" sz="2400" dirty="0">
                  <a:solidFill>
                    <a:srgbClr val="242424"/>
                  </a:solidFill>
                  <a:latin typeface="Inter"/>
                  <a:ea typeface="Inter"/>
                  <a:cs typeface="Inter"/>
                  <a:sym typeface="Inter"/>
                </a:rPr>
                <a:t>​</a:t>
              </a:r>
              <a:r>
                <a:rPr lang="en-US" sz="2400" b="1" dirty="0" err="1">
                  <a:solidFill>
                    <a:srgbClr val="242424"/>
                  </a:solidFill>
                  <a:latin typeface="Inter"/>
                  <a:ea typeface="Inter"/>
                  <a:cs typeface="Inter"/>
                  <a:sym typeface="Inter"/>
                </a:rPr>
                <a:t>Biseksi</a:t>
              </a:r>
              <a:r>
                <a:rPr lang="en-US" sz="2400" dirty="0">
                  <a:solidFill>
                    <a:srgbClr val="242424"/>
                  </a:solidFill>
                  <a:latin typeface="Inter"/>
                  <a:ea typeface="Inter"/>
                  <a:cs typeface="Inter"/>
                  <a:sym typeface="Inter"/>
                </a:rPr>
                <a:t>: </a:t>
              </a:r>
              <a:r>
                <a:rPr lang="en-US" sz="2400" dirty="0" err="1">
                  <a:solidFill>
                    <a:srgbClr val="242424"/>
                  </a:solidFill>
                  <a:latin typeface="Inter"/>
                  <a:ea typeface="Inter"/>
                  <a:cs typeface="Inter"/>
                  <a:sym typeface="Inter"/>
                </a:rPr>
                <a:t>mempersempit</a:t>
              </a:r>
              <a:r>
                <a:rPr lang="en-US" sz="2400" dirty="0">
                  <a:solidFill>
                    <a:srgbClr val="242424"/>
                  </a:solidFill>
                  <a:latin typeface="Inter"/>
                  <a:ea typeface="Inter"/>
                  <a:cs typeface="Inter"/>
                  <a:sym typeface="Inter"/>
                </a:rPr>
                <a:t> interval </a:t>
              </a:r>
              <a:r>
                <a:rPr lang="en-US" sz="2400" dirty="0" err="1">
                  <a:solidFill>
                    <a:srgbClr val="242424"/>
                  </a:solidFill>
                  <a:latin typeface="Inter"/>
                  <a:ea typeface="Inter"/>
                  <a:cs typeface="Inter"/>
                  <a:sym typeface="Inter"/>
                </a:rPr>
                <a:t>akar</a:t>
              </a:r>
              <a:r>
                <a:rPr lang="en-US" sz="2400" dirty="0">
                  <a:solidFill>
                    <a:srgbClr val="242424"/>
                  </a:solidFill>
                  <a:latin typeface="Inter"/>
                  <a:ea typeface="Inter"/>
                  <a:cs typeface="Inter"/>
                  <a:sym typeface="Inter"/>
                </a:rPr>
                <a:t> </a:t>
              </a:r>
              <a:r>
                <a:rPr lang="en-US" sz="2400" dirty="0" err="1">
                  <a:solidFill>
                    <a:srgbClr val="242424"/>
                  </a:solidFill>
                  <a:latin typeface="Inter"/>
                  <a:ea typeface="Inter"/>
                  <a:cs typeface="Inter"/>
                  <a:sym typeface="Inter"/>
                </a:rPr>
                <a:t>secara</a:t>
              </a:r>
              <a:r>
                <a:rPr lang="en-US" sz="2400" dirty="0">
                  <a:solidFill>
                    <a:srgbClr val="242424"/>
                  </a:solidFill>
                  <a:latin typeface="Inter"/>
                  <a:ea typeface="Inter"/>
                  <a:cs typeface="Inter"/>
                  <a:sym typeface="Inter"/>
                </a:rPr>
                <a:t> </a:t>
              </a:r>
              <a:r>
                <a:rPr lang="en-US" sz="2400" dirty="0" err="1">
                  <a:solidFill>
                    <a:srgbClr val="242424"/>
                  </a:solidFill>
                  <a:latin typeface="Inter"/>
                  <a:ea typeface="Inter"/>
                  <a:cs typeface="Inter"/>
                  <a:sym typeface="Inter"/>
                </a:rPr>
                <a:t>sistematis</a:t>
              </a:r>
              <a:endParaRPr lang="en-US" sz="2400" dirty="0">
                <a:solidFill>
                  <a:srgbClr val="242424"/>
                </a:solidFill>
                <a:latin typeface="Inter"/>
                <a:ea typeface="Inter"/>
                <a:cs typeface="Inter"/>
                <a:sym typeface="Inter"/>
              </a:endParaRPr>
            </a:p>
          </p:txBody>
        </p:sp>
      </p:grpSp>
      <p:grpSp>
        <p:nvGrpSpPr>
          <p:cNvPr id="24" name="Group 24"/>
          <p:cNvGrpSpPr/>
          <p:nvPr/>
        </p:nvGrpSpPr>
        <p:grpSpPr>
          <a:xfrm>
            <a:off x="9144000" y="1943100"/>
            <a:ext cx="8659585" cy="3000617"/>
            <a:chOff x="0" y="0"/>
            <a:chExt cx="11546114" cy="4000823"/>
          </a:xfrm>
        </p:grpSpPr>
        <p:grpSp>
          <p:nvGrpSpPr>
            <p:cNvPr id="25" name="Group 25"/>
            <p:cNvGrpSpPr/>
            <p:nvPr/>
          </p:nvGrpSpPr>
          <p:grpSpPr>
            <a:xfrm>
              <a:off x="0" y="1397954"/>
              <a:ext cx="11546114" cy="2602869"/>
              <a:chOff x="0" y="0"/>
              <a:chExt cx="7668426" cy="1728712"/>
            </a:xfrm>
          </p:grpSpPr>
          <p:sp>
            <p:nvSpPr>
              <p:cNvPr id="26" name="Freeform 26"/>
              <p:cNvSpPr/>
              <p:nvPr/>
            </p:nvSpPr>
            <p:spPr>
              <a:xfrm>
                <a:off x="0" y="0"/>
                <a:ext cx="7668427" cy="1728712"/>
              </a:xfrm>
              <a:custGeom>
                <a:avLst/>
                <a:gdLst/>
                <a:ahLst/>
                <a:cxnLst/>
                <a:rect l="l" t="t" r="r" b="b"/>
                <a:pathLst>
                  <a:path w="7668427" h="1728712">
                    <a:moveTo>
                      <a:pt x="0" y="0"/>
                    </a:moveTo>
                    <a:lnTo>
                      <a:pt x="7668427" y="0"/>
                    </a:lnTo>
                    <a:lnTo>
                      <a:pt x="7668427" y="1728712"/>
                    </a:lnTo>
                    <a:lnTo>
                      <a:pt x="0" y="1728712"/>
                    </a:lnTo>
                    <a:close/>
                  </a:path>
                </a:pathLst>
              </a:custGeom>
              <a:solidFill>
                <a:srgbClr val="F5F5F5"/>
              </a:solidFill>
              <a:ln w="28575" cap="sq">
                <a:solidFill>
                  <a:srgbClr val="242424"/>
                </a:solidFill>
                <a:prstDash val="solid"/>
                <a:miter/>
              </a:ln>
            </p:spPr>
          </p:sp>
          <p:sp>
            <p:nvSpPr>
              <p:cNvPr id="27" name="TextBox 27"/>
              <p:cNvSpPr txBox="1"/>
              <p:nvPr/>
            </p:nvSpPr>
            <p:spPr>
              <a:xfrm>
                <a:off x="0" y="-28575"/>
                <a:ext cx="7668426" cy="1757287"/>
              </a:xfrm>
              <a:prstGeom prst="rect">
                <a:avLst/>
              </a:prstGeom>
            </p:spPr>
            <p:txBody>
              <a:bodyPr lIns="50800" tIns="50800" rIns="50800" bIns="50800" rtlCol="0" anchor="ctr"/>
              <a:lstStyle/>
              <a:p>
                <a:pPr algn="ctr">
                  <a:lnSpc>
                    <a:spcPts val="2600"/>
                  </a:lnSpc>
                </a:pPr>
                <a:endParaRPr/>
              </a:p>
            </p:txBody>
          </p:sp>
        </p:grpSp>
        <p:sp>
          <p:nvSpPr>
            <p:cNvPr id="28" name="TextBox 28"/>
            <p:cNvSpPr txBox="1"/>
            <p:nvPr/>
          </p:nvSpPr>
          <p:spPr>
            <a:xfrm>
              <a:off x="585263" y="1731203"/>
              <a:ext cx="10318417" cy="1867264"/>
            </a:xfrm>
            <a:prstGeom prst="rect">
              <a:avLst/>
            </a:prstGeom>
          </p:spPr>
          <p:txBody>
            <a:bodyPr wrap="square" lIns="0" tIns="0" rIns="0" bIns="0" rtlCol="0" anchor="t">
              <a:spAutoFit/>
            </a:bodyPr>
            <a:lstStyle/>
            <a:p>
              <a:pPr marL="582932" lvl="1" indent="-291466" algn="l">
                <a:lnSpc>
                  <a:spcPts val="3780"/>
                </a:lnSpc>
                <a:buAutoNum type="arabicPeriod"/>
              </a:pPr>
              <a:r>
                <a:rPr lang="en-US" sz="2000" dirty="0" err="1">
                  <a:solidFill>
                    <a:srgbClr val="242424"/>
                  </a:solidFill>
                  <a:latin typeface="Inter"/>
                  <a:ea typeface="Inter"/>
                  <a:cs typeface="Inter"/>
                  <a:sym typeface="Inter"/>
                </a:rPr>
                <a:t>Fungsi</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kontinu</a:t>
              </a:r>
              <a:r>
                <a:rPr lang="en-US" sz="2000" dirty="0">
                  <a:solidFill>
                    <a:srgbClr val="242424"/>
                  </a:solidFill>
                  <a:latin typeface="Inter"/>
                  <a:ea typeface="Inter"/>
                  <a:cs typeface="Inter"/>
                  <a:sym typeface="Inter"/>
                </a:rPr>
                <a:t> </a:t>
              </a:r>
            </a:p>
            <a:p>
              <a:pPr marL="582932" lvl="1" indent="-291466" algn="l">
                <a:lnSpc>
                  <a:spcPts val="3780"/>
                </a:lnSpc>
                <a:buAutoNum type="arabicPeriod"/>
              </a:pPr>
              <a:r>
                <a:rPr lang="en-US" sz="2000" dirty="0">
                  <a:solidFill>
                    <a:srgbClr val="242424"/>
                  </a:solidFill>
                  <a:latin typeface="Inter"/>
                  <a:ea typeface="Inter"/>
                  <a:cs typeface="Inter"/>
                  <a:sym typeface="Inter"/>
                </a:rPr>
                <a:t>Interval </a:t>
              </a:r>
              <a:r>
                <a:rPr lang="en-US" sz="2000" dirty="0" err="1">
                  <a:solidFill>
                    <a:srgbClr val="242424"/>
                  </a:solidFill>
                  <a:latin typeface="Inter"/>
                  <a:ea typeface="Inter"/>
                  <a:cs typeface="Inter"/>
                  <a:sym typeface="Inter"/>
                </a:rPr>
                <a:t>awal</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mengapit</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akar</a:t>
              </a:r>
              <a:r>
                <a:rPr lang="en-US" sz="2000" dirty="0">
                  <a:solidFill>
                    <a:srgbClr val="242424"/>
                  </a:solidFill>
                  <a:latin typeface="Inter"/>
                  <a:ea typeface="Inter"/>
                  <a:cs typeface="Inter"/>
                  <a:sym typeface="Inter"/>
                </a:rPr>
                <a:t> </a:t>
              </a:r>
            </a:p>
            <a:p>
              <a:pPr marL="582932" lvl="1" indent="-291466" algn="l">
                <a:lnSpc>
                  <a:spcPts val="3780"/>
                </a:lnSpc>
                <a:buAutoNum type="arabicPeriod"/>
              </a:pPr>
              <a:r>
                <a:rPr lang="en-US" sz="2000" dirty="0" err="1">
                  <a:solidFill>
                    <a:srgbClr val="242424"/>
                  </a:solidFill>
                  <a:latin typeface="Inter"/>
                  <a:ea typeface="Inter"/>
                  <a:cs typeface="Inter"/>
                  <a:sym typeface="Inter"/>
                </a:rPr>
                <a:t>Membutuhkan</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solusi</a:t>
              </a:r>
              <a:r>
                <a:rPr lang="en-US" sz="2000" dirty="0">
                  <a:solidFill>
                    <a:srgbClr val="242424"/>
                  </a:solidFill>
                  <a:latin typeface="Inter"/>
                  <a:ea typeface="Inter"/>
                  <a:cs typeface="Inter"/>
                  <a:sym typeface="Inter"/>
                </a:rPr>
                <a:t> yang </a:t>
              </a:r>
              <a:r>
                <a:rPr lang="en-US" sz="2000" dirty="0" err="1">
                  <a:solidFill>
                    <a:srgbClr val="242424"/>
                  </a:solidFill>
                  <a:latin typeface="Inter"/>
                  <a:ea typeface="Inter"/>
                  <a:cs typeface="Inter"/>
                  <a:sym typeface="Inter"/>
                </a:rPr>
                <a:t>stabil</a:t>
              </a:r>
              <a:r>
                <a:rPr lang="en-US" sz="2000" dirty="0">
                  <a:solidFill>
                    <a:srgbClr val="242424"/>
                  </a:solidFill>
                  <a:latin typeface="Inter"/>
                  <a:ea typeface="Inter"/>
                  <a:cs typeface="Inter"/>
                  <a:sym typeface="Inter"/>
                </a:rPr>
                <a:t> dan </a:t>
              </a:r>
              <a:r>
                <a:rPr lang="en-US" sz="2000" dirty="0" err="1">
                  <a:solidFill>
                    <a:srgbClr val="242424"/>
                  </a:solidFill>
                  <a:latin typeface="Inter"/>
                  <a:ea typeface="Inter"/>
                  <a:cs typeface="Inter"/>
                  <a:sym typeface="Inter"/>
                </a:rPr>
                <a:t>terkontrol</a:t>
              </a:r>
              <a:r>
                <a:rPr lang="en-US" sz="2000" dirty="0">
                  <a:solidFill>
                    <a:srgbClr val="242424"/>
                  </a:solidFill>
                  <a:latin typeface="Inter"/>
                  <a:ea typeface="Inter"/>
                  <a:cs typeface="Inter"/>
                  <a:sym typeface="Inter"/>
                </a:rPr>
                <a:t> </a:t>
              </a:r>
              <a:r>
                <a:rPr lang="en-US" sz="2000" dirty="0" err="1">
                  <a:solidFill>
                    <a:srgbClr val="242424"/>
                  </a:solidFill>
                  <a:latin typeface="Inter"/>
                  <a:ea typeface="Inter"/>
                  <a:cs typeface="Inter"/>
                  <a:sym typeface="Inter"/>
                </a:rPr>
                <a:t>galatnya</a:t>
              </a:r>
              <a:endParaRPr lang="en-US" sz="2000" dirty="0">
                <a:solidFill>
                  <a:srgbClr val="242424"/>
                </a:solidFill>
                <a:latin typeface="Inter"/>
                <a:ea typeface="Inter"/>
                <a:cs typeface="Inter"/>
                <a:sym typeface="Inter"/>
              </a:endParaRPr>
            </a:p>
          </p:txBody>
        </p:sp>
        <p:grpSp>
          <p:nvGrpSpPr>
            <p:cNvPr id="29" name="Group 29"/>
            <p:cNvGrpSpPr/>
            <p:nvPr/>
          </p:nvGrpSpPr>
          <p:grpSpPr>
            <a:xfrm>
              <a:off x="0" y="0"/>
              <a:ext cx="11546114" cy="1434727"/>
              <a:chOff x="0" y="0"/>
              <a:chExt cx="1241733" cy="154298"/>
            </a:xfrm>
          </p:grpSpPr>
          <p:sp>
            <p:nvSpPr>
              <p:cNvPr id="30" name="Freeform 30"/>
              <p:cNvSpPr/>
              <p:nvPr/>
            </p:nvSpPr>
            <p:spPr>
              <a:xfrm>
                <a:off x="0" y="0"/>
                <a:ext cx="1241733" cy="154298"/>
              </a:xfrm>
              <a:custGeom>
                <a:avLst/>
                <a:gdLst/>
                <a:ahLst/>
                <a:cxnLst/>
                <a:rect l="l" t="t" r="r" b="b"/>
                <a:pathLst>
                  <a:path w="1241733" h="154298">
                    <a:moveTo>
                      <a:pt x="0" y="0"/>
                    </a:moveTo>
                    <a:lnTo>
                      <a:pt x="1241733" y="0"/>
                    </a:lnTo>
                    <a:lnTo>
                      <a:pt x="1241733" y="154298"/>
                    </a:lnTo>
                    <a:lnTo>
                      <a:pt x="0" y="154298"/>
                    </a:lnTo>
                    <a:close/>
                  </a:path>
                </a:pathLst>
              </a:custGeom>
              <a:solidFill>
                <a:srgbClr val="6458DD"/>
              </a:solidFill>
              <a:ln w="28575" cap="sq">
                <a:solidFill>
                  <a:srgbClr val="242424"/>
                </a:solidFill>
                <a:prstDash val="solid"/>
                <a:miter/>
              </a:ln>
            </p:spPr>
          </p:sp>
          <p:sp>
            <p:nvSpPr>
              <p:cNvPr id="31" name="TextBox 31"/>
              <p:cNvSpPr txBox="1"/>
              <p:nvPr/>
            </p:nvSpPr>
            <p:spPr>
              <a:xfrm>
                <a:off x="0" y="-38100"/>
                <a:ext cx="1241733" cy="192398"/>
              </a:xfrm>
              <a:prstGeom prst="rect">
                <a:avLst/>
              </a:prstGeom>
            </p:spPr>
            <p:txBody>
              <a:bodyPr lIns="50800" tIns="50800" rIns="50800" bIns="50800" rtlCol="0" anchor="ctr"/>
              <a:lstStyle/>
              <a:p>
                <a:pPr marL="0" lvl="0" indent="0" algn="ctr">
                  <a:lnSpc>
                    <a:spcPts val="5027"/>
                  </a:lnSpc>
                  <a:spcBef>
                    <a:spcPct val="0"/>
                  </a:spcBef>
                </a:pPr>
                <a:endParaRPr/>
              </a:p>
            </p:txBody>
          </p:sp>
        </p:grpSp>
        <p:sp>
          <p:nvSpPr>
            <p:cNvPr id="32" name="TextBox 32"/>
            <p:cNvSpPr txBox="1"/>
            <p:nvPr/>
          </p:nvSpPr>
          <p:spPr>
            <a:xfrm>
              <a:off x="1060784" y="289162"/>
              <a:ext cx="9367375" cy="808778"/>
            </a:xfrm>
            <a:prstGeom prst="rect">
              <a:avLst/>
            </a:prstGeom>
          </p:spPr>
          <p:txBody>
            <a:bodyPr lIns="0" tIns="0" rIns="0" bIns="0" rtlCol="0" anchor="t">
              <a:spAutoFit/>
            </a:bodyPr>
            <a:lstStyle/>
            <a:p>
              <a:pPr marL="0" lvl="1" indent="0" algn="l">
                <a:lnSpc>
                  <a:spcPts val="4940"/>
                </a:lnSpc>
                <a:spcBef>
                  <a:spcPct val="0"/>
                </a:spcBef>
              </a:pPr>
              <a:r>
                <a:rPr lang="en-US" sz="3800" b="1">
                  <a:solidFill>
                    <a:srgbClr val="FFFFFF"/>
                  </a:solidFill>
                  <a:latin typeface="Inter Bold"/>
                  <a:ea typeface="Inter Bold"/>
                  <a:cs typeface="Inter Bold"/>
                  <a:sym typeface="Inter Bold"/>
                </a:rPr>
                <a:t>Metode Biseksi</a:t>
              </a:r>
            </a:p>
          </p:txBody>
        </p:sp>
      </p:grpSp>
    </p:spTree>
  </p:cSld>
  <p:clrMapOvr>
    <a:masterClrMapping/>
  </p:clrMapOvr>
  <p:transition spd="med">
    <p:push/>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9678090" y="1800803"/>
            <a:ext cx="6225870" cy="1636087"/>
            <a:chOff x="0" y="0"/>
            <a:chExt cx="580738" cy="152611"/>
          </a:xfrm>
        </p:grpSpPr>
        <p:sp>
          <p:nvSpPr>
            <p:cNvPr id="3" name="Freeform 3"/>
            <p:cNvSpPr/>
            <p:nvPr/>
          </p:nvSpPr>
          <p:spPr>
            <a:xfrm>
              <a:off x="0" y="0"/>
              <a:ext cx="580738" cy="152611"/>
            </a:xfrm>
            <a:custGeom>
              <a:avLst/>
              <a:gdLst/>
              <a:ahLst/>
              <a:cxnLst/>
              <a:rect l="l" t="t" r="r" b="b"/>
              <a:pathLst>
                <a:path w="580738" h="152611">
                  <a:moveTo>
                    <a:pt x="0" y="0"/>
                  </a:moveTo>
                  <a:lnTo>
                    <a:pt x="580738" y="0"/>
                  </a:lnTo>
                  <a:lnTo>
                    <a:pt x="580738" y="152611"/>
                  </a:lnTo>
                  <a:lnTo>
                    <a:pt x="0" y="152611"/>
                  </a:lnTo>
                  <a:close/>
                </a:path>
              </a:pathLst>
            </a:custGeom>
            <a:solidFill>
              <a:srgbClr val="B7CCF6"/>
            </a:solidFill>
            <a:ln w="28575" cap="sq">
              <a:solidFill>
                <a:srgbClr val="242424"/>
              </a:solidFill>
              <a:prstDash val="solid"/>
              <a:miter/>
            </a:ln>
          </p:spPr>
        </p:sp>
        <p:sp>
          <p:nvSpPr>
            <p:cNvPr id="4" name="TextBox 4"/>
            <p:cNvSpPr txBox="1"/>
            <p:nvPr/>
          </p:nvSpPr>
          <p:spPr>
            <a:xfrm>
              <a:off x="0" y="-28575"/>
              <a:ext cx="580738" cy="181186"/>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5" name="TextBox 5"/>
          <p:cNvSpPr txBox="1"/>
          <p:nvPr/>
        </p:nvSpPr>
        <p:spPr>
          <a:xfrm>
            <a:off x="1028700" y="834929"/>
            <a:ext cx="7470057" cy="3190875"/>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Analisis Kesalahan dan Akurasi</a:t>
            </a:r>
          </a:p>
        </p:txBody>
      </p:sp>
      <p:sp>
        <p:nvSpPr>
          <p:cNvPr id="6" name="TextBox 6"/>
          <p:cNvSpPr txBox="1"/>
          <p:nvPr/>
        </p:nvSpPr>
        <p:spPr>
          <a:xfrm>
            <a:off x="9678090" y="3628246"/>
            <a:ext cx="6507430" cy="2215991"/>
          </a:xfrm>
          <a:prstGeom prst="rect">
            <a:avLst/>
          </a:prstGeom>
        </p:spPr>
        <p:txBody>
          <a:bodyPr lIns="0" tIns="0" rIns="0" bIns="0" rtlCol="0" anchor="t">
            <a:spAutoFit/>
          </a:bodyPr>
          <a:lstStyle/>
          <a:p>
            <a:r>
              <a:rPr lang="en-ID" sz="3600" dirty="0" err="1">
                <a:latin typeface="+mj-lt"/>
              </a:rPr>
              <a:t>Setiap</a:t>
            </a:r>
            <a:r>
              <a:rPr lang="en-ID" sz="3600" dirty="0">
                <a:latin typeface="+mj-lt"/>
              </a:rPr>
              <a:t> </a:t>
            </a:r>
            <a:r>
              <a:rPr lang="en-ID" sz="3600" dirty="0" err="1">
                <a:latin typeface="+mj-lt"/>
              </a:rPr>
              <a:t>iterasi</a:t>
            </a:r>
            <a:r>
              <a:rPr lang="en-ID" sz="3600" dirty="0">
                <a:latin typeface="+mj-lt"/>
              </a:rPr>
              <a:t> </a:t>
            </a:r>
            <a:r>
              <a:rPr lang="en-ID" sz="3600" dirty="0" err="1">
                <a:latin typeface="+mj-lt"/>
              </a:rPr>
              <a:t>memperkecil</a:t>
            </a:r>
            <a:r>
              <a:rPr lang="en-ID" sz="3600" dirty="0">
                <a:latin typeface="+mj-lt"/>
              </a:rPr>
              <a:t> interval </a:t>
            </a:r>
            <a:r>
              <a:rPr lang="en-ID" sz="3600" dirty="0" err="1">
                <a:latin typeface="+mj-lt"/>
              </a:rPr>
              <a:t>menjadi</a:t>
            </a:r>
            <a:r>
              <a:rPr lang="en-ID" sz="3600" dirty="0">
                <a:latin typeface="+mj-lt"/>
              </a:rPr>
              <a:t> </a:t>
            </a:r>
            <a:r>
              <a:rPr lang="en-ID" sz="3600" dirty="0" err="1">
                <a:latin typeface="+mj-lt"/>
              </a:rPr>
              <a:t>setengah</a:t>
            </a:r>
            <a:r>
              <a:rPr lang="en-ID" sz="3600" dirty="0">
                <a:latin typeface="+mj-lt"/>
              </a:rPr>
              <a:t>, </a:t>
            </a:r>
            <a:r>
              <a:rPr lang="en-ID" sz="3600" dirty="0" err="1">
                <a:latin typeface="+mj-lt"/>
              </a:rPr>
              <a:t>sehingga</a:t>
            </a:r>
            <a:r>
              <a:rPr lang="en-ID" sz="3600" dirty="0">
                <a:latin typeface="+mj-lt"/>
              </a:rPr>
              <a:t> </a:t>
            </a:r>
            <a:r>
              <a:rPr lang="en-ID" sz="3600" dirty="0" err="1">
                <a:latin typeface="+mj-lt"/>
              </a:rPr>
              <a:t>akar</a:t>
            </a:r>
            <a:r>
              <a:rPr lang="en-ID" sz="3600" dirty="0">
                <a:latin typeface="+mj-lt"/>
              </a:rPr>
              <a:t> </a:t>
            </a:r>
            <a:r>
              <a:rPr lang="en-ID" sz="3600" dirty="0" err="1">
                <a:latin typeface="+mj-lt"/>
              </a:rPr>
              <a:t>semakin</a:t>
            </a:r>
            <a:r>
              <a:rPr lang="en-ID" sz="3600" dirty="0">
                <a:latin typeface="+mj-lt"/>
              </a:rPr>
              <a:t> </a:t>
            </a:r>
            <a:r>
              <a:rPr lang="en-ID" sz="3600" dirty="0" err="1">
                <a:latin typeface="+mj-lt"/>
              </a:rPr>
              <a:t>terlokalisasi</a:t>
            </a:r>
            <a:r>
              <a:rPr lang="en-ID" sz="3600" dirty="0">
                <a:latin typeface="+mj-lt"/>
              </a:rPr>
              <a:t> dan </a:t>
            </a:r>
            <a:r>
              <a:rPr lang="en-ID" sz="3600" dirty="0" err="1">
                <a:latin typeface="+mj-lt"/>
              </a:rPr>
              <a:t>galat</a:t>
            </a:r>
            <a:r>
              <a:rPr lang="en-ID" sz="3600" dirty="0">
                <a:latin typeface="+mj-lt"/>
              </a:rPr>
              <a:t> </a:t>
            </a:r>
            <a:r>
              <a:rPr lang="en-ID" sz="3600" dirty="0" err="1">
                <a:latin typeface="+mj-lt"/>
              </a:rPr>
              <a:t>semakin</a:t>
            </a:r>
            <a:r>
              <a:rPr lang="en-ID" sz="3600" dirty="0">
                <a:latin typeface="+mj-lt"/>
              </a:rPr>
              <a:t> </a:t>
            </a:r>
            <a:r>
              <a:rPr lang="en-ID" sz="3600" dirty="0" err="1">
                <a:latin typeface="+mj-lt"/>
              </a:rPr>
              <a:t>kecil</a:t>
            </a:r>
            <a:r>
              <a:rPr lang="en-ID" sz="3600" dirty="0">
                <a:latin typeface="+mj-lt"/>
              </a:rPr>
              <a:t>.</a:t>
            </a:r>
            <a:endParaRPr lang="en-US" sz="3200" dirty="0">
              <a:solidFill>
                <a:srgbClr val="242424"/>
              </a:solidFill>
              <a:latin typeface="+mj-lt"/>
              <a:ea typeface="Inter"/>
              <a:cs typeface="Inter"/>
              <a:sym typeface="Inter"/>
            </a:endParaRPr>
          </a:p>
        </p:txBody>
      </p:sp>
      <p:grpSp>
        <p:nvGrpSpPr>
          <p:cNvPr id="7" name="Group 7"/>
          <p:cNvGrpSpPr/>
          <p:nvPr/>
        </p:nvGrpSpPr>
        <p:grpSpPr>
          <a:xfrm>
            <a:off x="1028700" y="4535506"/>
            <a:ext cx="6225870" cy="1636087"/>
            <a:chOff x="0" y="0"/>
            <a:chExt cx="580738" cy="152611"/>
          </a:xfrm>
        </p:grpSpPr>
        <p:sp>
          <p:nvSpPr>
            <p:cNvPr id="8" name="Freeform 8"/>
            <p:cNvSpPr/>
            <p:nvPr/>
          </p:nvSpPr>
          <p:spPr>
            <a:xfrm>
              <a:off x="0" y="0"/>
              <a:ext cx="580738" cy="152611"/>
            </a:xfrm>
            <a:custGeom>
              <a:avLst/>
              <a:gdLst/>
              <a:ahLst/>
              <a:cxnLst/>
              <a:rect l="l" t="t" r="r" b="b"/>
              <a:pathLst>
                <a:path w="580738" h="152611">
                  <a:moveTo>
                    <a:pt x="0" y="0"/>
                  </a:moveTo>
                  <a:lnTo>
                    <a:pt x="580738" y="0"/>
                  </a:lnTo>
                  <a:lnTo>
                    <a:pt x="580738" y="152611"/>
                  </a:lnTo>
                  <a:lnTo>
                    <a:pt x="0" y="152611"/>
                  </a:lnTo>
                  <a:close/>
                </a:path>
              </a:pathLst>
            </a:custGeom>
            <a:solidFill>
              <a:srgbClr val="B7CCF6"/>
            </a:solidFill>
            <a:ln w="28575" cap="sq">
              <a:solidFill>
                <a:srgbClr val="242424"/>
              </a:solidFill>
              <a:prstDash val="solid"/>
              <a:miter/>
            </a:ln>
          </p:spPr>
        </p:sp>
        <p:sp>
          <p:nvSpPr>
            <p:cNvPr id="9" name="TextBox 9"/>
            <p:cNvSpPr txBox="1"/>
            <p:nvPr/>
          </p:nvSpPr>
          <p:spPr>
            <a:xfrm>
              <a:off x="0" y="-28575"/>
              <a:ext cx="580738" cy="181186"/>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10" name="TextBox 10"/>
          <p:cNvSpPr txBox="1"/>
          <p:nvPr/>
        </p:nvSpPr>
        <p:spPr>
          <a:xfrm>
            <a:off x="1253487" y="4862377"/>
            <a:ext cx="5604513" cy="887095"/>
          </a:xfrm>
          <a:prstGeom prst="rect">
            <a:avLst/>
          </a:prstGeom>
        </p:spPr>
        <p:txBody>
          <a:bodyPr wrap="square" lIns="0" tIns="0" rIns="0" bIns="0" rtlCol="0" anchor="t">
            <a:spAutoFit/>
          </a:bodyPr>
          <a:lstStyle/>
          <a:p>
            <a:pPr algn="ctr">
              <a:lnSpc>
                <a:spcPts val="7279"/>
              </a:lnSpc>
            </a:pPr>
            <a:r>
              <a:rPr lang="en-US" sz="5199" b="1" dirty="0">
                <a:solidFill>
                  <a:srgbClr val="242424"/>
                </a:solidFill>
                <a:latin typeface="Open Sans Bold"/>
                <a:ea typeface="Open Sans Bold"/>
                <a:cs typeface="Open Sans Bold"/>
                <a:sym typeface="Open Sans Bold"/>
              </a:rPr>
              <a:t>Metode Tabel</a:t>
            </a:r>
          </a:p>
        </p:txBody>
      </p:sp>
      <mc:AlternateContent xmlns:mc="http://schemas.openxmlformats.org/markup-compatibility/2006">
        <mc:Choice xmlns:a14="http://schemas.microsoft.com/office/drawing/2010/main" Requires="a14">
          <p:sp>
            <p:nvSpPr>
              <p:cNvPr id="11" name="TextBox 11"/>
              <p:cNvSpPr txBox="1"/>
              <p:nvPr/>
            </p:nvSpPr>
            <p:spPr>
              <a:xfrm>
                <a:off x="1028700" y="6498464"/>
                <a:ext cx="6507430" cy="1661993"/>
              </a:xfrm>
              <a:prstGeom prst="rect">
                <a:avLst/>
              </a:prstGeom>
            </p:spPr>
            <p:txBody>
              <a:bodyPr lIns="0" tIns="0" rIns="0" bIns="0" rtlCol="0" anchor="t">
                <a:spAutoFit/>
              </a:bodyPr>
              <a:lstStyle/>
              <a:p>
                <a:pPr marL="0" lvl="1"/>
                <a:r>
                  <a:rPr lang="en-ID" sz="3600" dirty="0">
                    <a:latin typeface="+mj-lt"/>
                    <a:ea typeface="Inter" panose="020B0604020202020204" charset="0"/>
                  </a:rPr>
                  <a:t>Semakin </a:t>
                </a:r>
                <a:r>
                  <a:rPr lang="en-ID" sz="3600" dirty="0" err="1">
                    <a:latin typeface="+mj-lt"/>
                    <a:ea typeface="Inter" panose="020B0604020202020204" charset="0"/>
                  </a:rPr>
                  <a:t>kecil</a:t>
                </a:r>
                <a:r>
                  <a:rPr lang="en-ID" sz="3600" dirty="0">
                    <a:latin typeface="+mj-lt"/>
                    <a:ea typeface="Inter" panose="020B0604020202020204" charset="0"/>
                  </a:rPr>
                  <a:t> </a:t>
                </a:r>
                <a14:m>
                  <m:oMath xmlns:m="http://schemas.openxmlformats.org/officeDocument/2006/math">
                    <m:r>
                      <m:rPr>
                        <m:sty m:val="p"/>
                      </m:rPr>
                      <a:rPr lang="en-ID" sz="2400">
                        <a:latin typeface="+mj-lt"/>
                      </a:rPr>
                      <m:t>Δ</m:t>
                    </m:r>
                    <m:r>
                      <a:rPr lang="en-ID" sz="2400" i="1">
                        <a:latin typeface="+mj-lt"/>
                      </a:rPr>
                      <m:t>𝑥</m:t>
                    </m:r>
                  </m:oMath>
                </a14:m>
                <a:r>
                  <a:rPr lang="en-ID" sz="3600" dirty="0">
                    <a:latin typeface="+mj-lt"/>
                    <a:ea typeface="Inter" panose="020B0604020202020204" charset="0"/>
                  </a:rPr>
                  <a:t>, </a:t>
                </a:r>
                <a:r>
                  <a:rPr lang="en-ID" sz="3600" dirty="0" err="1">
                    <a:latin typeface="+mj-lt"/>
                    <a:ea typeface="Inter" panose="020B0604020202020204" charset="0"/>
                  </a:rPr>
                  <a:t>semakin</a:t>
                </a:r>
                <a:r>
                  <a:rPr lang="en-ID" sz="3600" dirty="0">
                    <a:latin typeface="+mj-lt"/>
                    <a:ea typeface="Inter" panose="020B0604020202020204" charset="0"/>
                  </a:rPr>
                  <a:t> </a:t>
                </a:r>
                <a:r>
                  <a:rPr lang="en-ID" sz="3600" dirty="0" err="1">
                    <a:latin typeface="+mj-lt"/>
                    <a:ea typeface="Inter" panose="020B0604020202020204" charset="0"/>
                  </a:rPr>
                  <a:t>teliti</a:t>
                </a:r>
                <a:r>
                  <a:rPr lang="en-ID" sz="3600" dirty="0">
                    <a:latin typeface="+mj-lt"/>
                    <a:ea typeface="Inter" panose="020B0604020202020204" charset="0"/>
                  </a:rPr>
                  <a:t> </a:t>
                </a:r>
                <a:r>
                  <a:rPr lang="en-ID" sz="3600" dirty="0" err="1">
                    <a:latin typeface="+mj-lt"/>
                    <a:ea typeface="Inter" panose="020B0604020202020204" charset="0"/>
                  </a:rPr>
                  <a:t>hasilnya</a:t>
                </a:r>
                <a:r>
                  <a:rPr lang="en-ID" sz="3600" dirty="0">
                    <a:latin typeface="+mj-lt"/>
                    <a:ea typeface="Inter" panose="020B0604020202020204" charset="0"/>
                  </a:rPr>
                  <a:t>, </a:t>
                </a:r>
                <a:r>
                  <a:rPr lang="en-ID" sz="3600" dirty="0" err="1">
                    <a:latin typeface="+mj-lt"/>
                    <a:ea typeface="Inter" panose="020B0604020202020204" charset="0"/>
                  </a:rPr>
                  <a:t>tetapi</a:t>
                </a:r>
                <a:r>
                  <a:rPr lang="en-ID" sz="3600" dirty="0">
                    <a:latin typeface="+mj-lt"/>
                    <a:ea typeface="Inter" panose="020B0604020202020204" charset="0"/>
                  </a:rPr>
                  <a:t> </a:t>
                </a:r>
                <a:r>
                  <a:rPr lang="en-ID" sz="3600" dirty="0" err="1">
                    <a:latin typeface="+mj-lt"/>
                    <a:ea typeface="Inter" panose="020B0604020202020204" charset="0"/>
                  </a:rPr>
                  <a:t>semakin</a:t>
                </a:r>
                <a:r>
                  <a:rPr lang="en-ID" sz="3600" dirty="0">
                    <a:latin typeface="+mj-lt"/>
                    <a:ea typeface="Inter" panose="020B0604020202020204" charset="0"/>
                  </a:rPr>
                  <a:t> </a:t>
                </a:r>
                <a:r>
                  <a:rPr lang="en-ID" sz="3600" dirty="0" err="1">
                    <a:latin typeface="+mj-lt"/>
                    <a:ea typeface="Inter" panose="020B0604020202020204" charset="0"/>
                  </a:rPr>
                  <a:t>banyak</a:t>
                </a:r>
                <a:r>
                  <a:rPr lang="en-ID" sz="3600" dirty="0">
                    <a:latin typeface="+mj-lt"/>
                    <a:ea typeface="Inter" panose="020B0604020202020204" charset="0"/>
                  </a:rPr>
                  <a:t> </a:t>
                </a:r>
                <a:r>
                  <a:rPr lang="en-ID" sz="3600" dirty="0" err="1">
                    <a:latin typeface="+mj-lt"/>
                    <a:ea typeface="Inter" panose="020B0604020202020204" charset="0"/>
                  </a:rPr>
                  <a:t>titik</a:t>
                </a:r>
                <a:r>
                  <a:rPr lang="en-ID" sz="3600" dirty="0">
                    <a:latin typeface="+mj-lt"/>
                    <a:ea typeface="Inter" panose="020B0604020202020204" charset="0"/>
                  </a:rPr>
                  <a:t> yang </a:t>
                </a:r>
                <a:r>
                  <a:rPr lang="en-ID" sz="3600" dirty="0" err="1">
                    <a:latin typeface="+mj-lt"/>
                    <a:ea typeface="Inter" panose="020B0604020202020204" charset="0"/>
                  </a:rPr>
                  <a:t>dihitung</a:t>
                </a:r>
                <a:r>
                  <a:rPr lang="en-ID" sz="3600" dirty="0">
                    <a:latin typeface="+mj-lt"/>
                    <a:ea typeface="Inter" panose="020B0604020202020204" charset="0"/>
                  </a:rPr>
                  <a:t>.</a:t>
                </a:r>
                <a:endParaRPr lang="en-US" sz="3200" dirty="0">
                  <a:solidFill>
                    <a:srgbClr val="242424"/>
                  </a:solidFill>
                  <a:latin typeface="+mj-lt"/>
                  <a:ea typeface="Inter" panose="020B0604020202020204" charset="0"/>
                  <a:cs typeface="Inter"/>
                  <a:sym typeface="Inter"/>
                </a:endParaRPr>
              </a:p>
            </p:txBody>
          </p:sp>
        </mc:Choice>
        <mc:Fallback>
          <p:sp>
            <p:nvSpPr>
              <p:cNvPr id="11" name="TextBox 11"/>
              <p:cNvSpPr txBox="1">
                <a:spLocks noRot="1" noChangeAspect="1" noMove="1" noResize="1" noEditPoints="1" noAdjustHandles="1" noChangeArrowheads="1" noChangeShapeType="1" noTextEdit="1"/>
              </p:cNvSpPr>
              <p:nvPr/>
            </p:nvSpPr>
            <p:spPr>
              <a:xfrm>
                <a:off x="1028700" y="6498464"/>
                <a:ext cx="6507430" cy="1661993"/>
              </a:xfrm>
              <a:prstGeom prst="rect">
                <a:avLst/>
              </a:prstGeom>
              <a:blipFill>
                <a:blip r:embed="rId2"/>
                <a:stretch>
                  <a:fillRect l="-4311" t="-8425" b="-15751"/>
                </a:stretch>
              </a:blipFill>
            </p:spPr>
            <p:txBody>
              <a:bodyPr/>
              <a:lstStyle/>
              <a:p>
                <a:r>
                  <a:rPr lang="en-ID">
                    <a:noFill/>
                  </a:rPr>
                  <a:t> </a:t>
                </a:r>
              </a:p>
            </p:txBody>
          </p:sp>
        </mc:Fallback>
      </mc:AlternateContent>
      <p:sp>
        <p:nvSpPr>
          <p:cNvPr id="12" name="TextBox 12"/>
          <p:cNvSpPr txBox="1"/>
          <p:nvPr/>
        </p:nvSpPr>
        <p:spPr>
          <a:xfrm>
            <a:off x="9926904" y="2127674"/>
            <a:ext cx="5313096" cy="887095"/>
          </a:xfrm>
          <a:prstGeom prst="rect">
            <a:avLst/>
          </a:prstGeom>
        </p:spPr>
        <p:txBody>
          <a:bodyPr wrap="square" lIns="0" tIns="0" rIns="0" bIns="0" rtlCol="0" anchor="t">
            <a:spAutoFit/>
          </a:bodyPr>
          <a:lstStyle/>
          <a:p>
            <a:pPr algn="ctr">
              <a:lnSpc>
                <a:spcPts val="7279"/>
              </a:lnSpc>
            </a:pPr>
            <a:r>
              <a:rPr lang="en-US" sz="5199" b="1" dirty="0">
                <a:solidFill>
                  <a:srgbClr val="242424"/>
                </a:solidFill>
                <a:latin typeface="Open Sans Bold"/>
                <a:ea typeface="Open Sans Bold"/>
                <a:cs typeface="Open Sans Bold"/>
                <a:sym typeface="Open Sans Bold"/>
              </a:rPr>
              <a:t>Metode </a:t>
            </a:r>
            <a:r>
              <a:rPr lang="en-US" sz="5199" b="1" dirty="0" err="1">
                <a:solidFill>
                  <a:srgbClr val="242424"/>
                </a:solidFill>
                <a:latin typeface="Open Sans Bold"/>
                <a:ea typeface="Open Sans Bold"/>
                <a:cs typeface="Open Sans Bold"/>
                <a:sym typeface="Open Sans Bold"/>
              </a:rPr>
              <a:t>Biseksi</a:t>
            </a:r>
            <a:endParaRPr lang="en-US" sz="5199" b="1" dirty="0">
              <a:solidFill>
                <a:srgbClr val="242424"/>
              </a:solidFill>
              <a:latin typeface="Open Sans Bold"/>
              <a:ea typeface="Open Sans Bold"/>
              <a:cs typeface="Open Sans Bold"/>
              <a:sym typeface="Open Sans Bold"/>
            </a:endParaRPr>
          </a:p>
        </p:txBody>
      </p:sp>
      <p:sp>
        <p:nvSpPr>
          <p:cNvPr id="13" name="Freeform 13"/>
          <p:cNvSpPr/>
          <p:nvPr/>
        </p:nvSpPr>
        <p:spPr>
          <a:xfrm>
            <a:off x="12931805" y="6498464"/>
            <a:ext cx="3612103" cy="3086706"/>
          </a:xfrm>
          <a:custGeom>
            <a:avLst/>
            <a:gdLst/>
            <a:ahLst/>
            <a:cxnLst/>
            <a:rect l="l" t="t" r="r" b="b"/>
            <a:pathLst>
              <a:path w="3612103" h="3086706">
                <a:moveTo>
                  <a:pt x="0" y="0"/>
                </a:moveTo>
                <a:lnTo>
                  <a:pt x="3612103" y="0"/>
                </a:lnTo>
                <a:lnTo>
                  <a:pt x="3612103" y="3086706"/>
                </a:lnTo>
                <a:lnTo>
                  <a:pt x="0" y="308670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Tree>
  </p:cSld>
  <p:clrMapOvr>
    <a:masterClrMapping/>
  </p:clrMapOvr>
  <p:transition spd="med">
    <p:push/>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152278" y="1488697"/>
            <a:ext cx="8039217" cy="8039412"/>
            <a:chOff x="0" y="0"/>
            <a:chExt cx="812800" cy="812820"/>
          </a:xfrm>
        </p:grpSpPr>
        <p:sp>
          <p:nvSpPr>
            <p:cNvPr id="3" name="Freeform 3"/>
            <p:cNvSpPr/>
            <p:nvPr/>
          </p:nvSpPr>
          <p:spPr>
            <a:xfrm>
              <a:off x="0" y="0"/>
              <a:ext cx="812800" cy="812820"/>
            </a:xfrm>
            <a:custGeom>
              <a:avLst/>
              <a:gdLst/>
              <a:ahLst/>
              <a:cxnLst/>
              <a:rect l="l" t="t" r="r" b="b"/>
              <a:pathLst>
                <a:path w="812800" h="812820">
                  <a:moveTo>
                    <a:pt x="406400" y="0"/>
                  </a:moveTo>
                  <a:cubicBezTo>
                    <a:pt x="181951" y="0"/>
                    <a:pt x="0" y="181956"/>
                    <a:pt x="0" y="406410"/>
                  </a:cubicBezTo>
                  <a:cubicBezTo>
                    <a:pt x="0" y="630864"/>
                    <a:pt x="181951" y="812820"/>
                    <a:pt x="406400" y="812820"/>
                  </a:cubicBezTo>
                  <a:cubicBezTo>
                    <a:pt x="630849" y="812820"/>
                    <a:pt x="812800" y="630864"/>
                    <a:pt x="812800" y="406410"/>
                  </a:cubicBezTo>
                  <a:cubicBezTo>
                    <a:pt x="812800" y="181956"/>
                    <a:pt x="630849" y="0"/>
                    <a:pt x="406400" y="0"/>
                  </a:cubicBezTo>
                  <a:close/>
                </a:path>
              </a:pathLst>
            </a:custGeom>
            <a:solidFill>
              <a:srgbClr val="3EDB86"/>
            </a:solidFill>
            <a:ln w="28575" cap="sq">
              <a:solidFill>
                <a:srgbClr val="242424"/>
              </a:solidFill>
              <a:prstDash val="solid"/>
              <a:miter/>
            </a:ln>
          </p:spPr>
        </p:sp>
        <p:sp>
          <p:nvSpPr>
            <p:cNvPr id="4" name="TextBox 4"/>
            <p:cNvSpPr txBox="1"/>
            <p:nvPr/>
          </p:nvSpPr>
          <p:spPr>
            <a:xfrm>
              <a:off x="76200" y="47627"/>
              <a:ext cx="660400" cy="688991"/>
            </a:xfrm>
            <a:prstGeom prst="rect">
              <a:avLst/>
            </a:prstGeom>
          </p:spPr>
          <p:txBody>
            <a:bodyPr lIns="50800" tIns="50800" rIns="50800" bIns="50800" rtlCol="0" anchor="ctr"/>
            <a:lstStyle/>
            <a:p>
              <a:pPr algn="ctr">
                <a:lnSpc>
                  <a:spcPts val="3040"/>
                </a:lnSpc>
              </a:pPr>
              <a:endParaRPr/>
            </a:p>
          </p:txBody>
        </p:sp>
      </p:grpSp>
      <p:sp>
        <p:nvSpPr>
          <p:cNvPr id="5" name="Freeform 5"/>
          <p:cNvSpPr/>
          <p:nvPr/>
        </p:nvSpPr>
        <p:spPr>
          <a:xfrm>
            <a:off x="-366430" y="2374179"/>
            <a:ext cx="8467519" cy="6681643"/>
          </a:xfrm>
          <a:custGeom>
            <a:avLst/>
            <a:gdLst/>
            <a:ahLst/>
            <a:cxnLst/>
            <a:rect l="l" t="t" r="r" b="b"/>
            <a:pathLst>
              <a:path w="8467519" h="6681643">
                <a:moveTo>
                  <a:pt x="0" y="0"/>
                </a:moveTo>
                <a:lnTo>
                  <a:pt x="8467520" y="0"/>
                </a:lnTo>
                <a:lnTo>
                  <a:pt x="8467520" y="6681642"/>
                </a:lnTo>
                <a:lnTo>
                  <a:pt x="0" y="6681642"/>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604231" y="1238475"/>
            <a:ext cx="492272" cy="780259"/>
          </a:xfrm>
          <a:custGeom>
            <a:avLst/>
            <a:gdLst/>
            <a:ahLst/>
            <a:cxnLst/>
            <a:rect l="l" t="t" r="r" b="b"/>
            <a:pathLst>
              <a:path w="492272" h="780259">
                <a:moveTo>
                  <a:pt x="0" y="0"/>
                </a:moveTo>
                <a:lnTo>
                  <a:pt x="492272" y="0"/>
                </a:lnTo>
                <a:lnTo>
                  <a:pt x="492272" y="780259"/>
                </a:lnTo>
                <a:lnTo>
                  <a:pt x="0" y="780259"/>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7" name="Freeform 7"/>
          <p:cNvSpPr/>
          <p:nvPr/>
        </p:nvSpPr>
        <p:spPr>
          <a:xfrm>
            <a:off x="753512" y="1115907"/>
            <a:ext cx="492272" cy="780259"/>
          </a:xfrm>
          <a:custGeom>
            <a:avLst/>
            <a:gdLst/>
            <a:ahLst/>
            <a:cxnLst/>
            <a:rect l="l" t="t" r="r" b="b"/>
            <a:pathLst>
              <a:path w="492272" h="780259">
                <a:moveTo>
                  <a:pt x="0" y="0"/>
                </a:moveTo>
                <a:lnTo>
                  <a:pt x="492273" y="0"/>
                </a:lnTo>
                <a:lnTo>
                  <a:pt x="492273" y="780259"/>
                </a:lnTo>
                <a:lnTo>
                  <a:pt x="0" y="78025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8" name="Freeform 8"/>
          <p:cNvSpPr/>
          <p:nvPr/>
        </p:nvSpPr>
        <p:spPr>
          <a:xfrm>
            <a:off x="970656" y="907176"/>
            <a:ext cx="550257" cy="872166"/>
          </a:xfrm>
          <a:custGeom>
            <a:avLst/>
            <a:gdLst/>
            <a:ahLst/>
            <a:cxnLst/>
            <a:rect l="l" t="t" r="r" b="b"/>
            <a:pathLst>
              <a:path w="550257" h="872166">
                <a:moveTo>
                  <a:pt x="0" y="0"/>
                </a:moveTo>
                <a:lnTo>
                  <a:pt x="550257" y="0"/>
                </a:lnTo>
                <a:lnTo>
                  <a:pt x="550257" y="872165"/>
                </a:lnTo>
                <a:lnTo>
                  <a:pt x="0" y="872165"/>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9" name="TextBox 9"/>
          <p:cNvSpPr txBox="1"/>
          <p:nvPr/>
        </p:nvSpPr>
        <p:spPr>
          <a:xfrm>
            <a:off x="8101090" y="3822963"/>
            <a:ext cx="8113466" cy="2612498"/>
          </a:xfrm>
          <a:prstGeom prst="rect">
            <a:avLst/>
          </a:prstGeom>
        </p:spPr>
        <p:txBody>
          <a:bodyPr lIns="0" tIns="0" rIns="0" bIns="0" rtlCol="0" anchor="t">
            <a:spAutoFit/>
          </a:bodyPr>
          <a:lstStyle/>
          <a:p>
            <a:pPr marL="0" lvl="0" indent="0" algn="l">
              <a:lnSpc>
                <a:spcPts val="10264"/>
              </a:lnSpc>
              <a:spcBef>
                <a:spcPct val="0"/>
              </a:spcBef>
            </a:pPr>
            <a:r>
              <a:rPr lang="en-US" sz="8553" b="1">
                <a:solidFill>
                  <a:srgbClr val="242424"/>
                </a:solidFill>
                <a:latin typeface="Ubuntu Bold"/>
                <a:ea typeface="Ubuntu Bold"/>
                <a:cs typeface="Ubuntu Bold"/>
                <a:sym typeface="Ubuntu Bold"/>
              </a:rPr>
              <a:t>APLIKASI DAN CONTOH SOAL</a:t>
            </a:r>
          </a:p>
        </p:txBody>
      </p:sp>
    </p:spTree>
  </p:cSld>
  <p:clrMapOvr>
    <a:masterClrMapping/>
  </p:clrMapOvr>
  <p:transition spd="med">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13261" y="3022826"/>
            <a:ext cx="4170367" cy="4170367"/>
            <a:chOff x="0" y="0"/>
            <a:chExt cx="5560490" cy="5560490"/>
          </a:xfrm>
        </p:grpSpPr>
        <p:grpSp>
          <p:nvGrpSpPr>
            <p:cNvPr id="3" name="Group 3"/>
            <p:cNvGrpSpPr/>
            <p:nvPr/>
          </p:nvGrpSpPr>
          <p:grpSpPr>
            <a:xfrm>
              <a:off x="0" y="0"/>
              <a:ext cx="5560490" cy="5560490"/>
              <a:chOff x="0" y="0"/>
              <a:chExt cx="812800" cy="812800"/>
            </a:xfrm>
          </p:grpSpPr>
          <p:sp>
            <p:nvSpPr>
              <p:cNvPr id="4" name="Freeform 4"/>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6458DD"/>
              </a:solidFill>
              <a:ln w="28575" cap="sq">
                <a:solidFill>
                  <a:srgbClr val="242424"/>
                </a:solidFill>
                <a:prstDash val="solid"/>
                <a:miter/>
              </a:ln>
            </p:spPr>
          </p:sp>
          <p:sp>
            <p:nvSpPr>
              <p:cNvPr id="5" name="TextBox 5"/>
              <p:cNvSpPr txBox="1"/>
              <p:nvPr/>
            </p:nvSpPr>
            <p:spPr>
              <a:xfrm>
                <a:off x="63500" y="34925"/>
                <a:ext cx="685800" cy="714375"/>
              </a:xfrm>
              <a:prstGeom prst="rect">
                <a:avLst/>
              </a:prstGeom>
            </p:spPr>
            <p:txBody>
              <a:bodyPr lIns="24522" tIns="24522" rIns="24522" bIns="24522" rtlCol="0" anchor="ctr"/>
              <a:lstStyle/>
              <a:p>
                <a:pPr marL="0" lvl="0" indent="0" algn="ctr">
                  <a:lnSpc>
                    <a:spcPts val="2600"/>
                  </a:lnSpc>
                  <a:spcBef>
                    <a:spcPct val="0"/>
                  </a:spcBef>
                </a:pPr>
                <a:endParaRPr/>
              </a:p>
            </p:txBody>
          </p:sp>
        </p:grpSp>
        <p:sp>
          <p:nvSpPr>
            <p:cNvPr id="6" name="Freeform 6"/>
            <p:cNvSpPr/>
            <p:nvPr/>
          </p:nvSpPr>
          <p:spPr>
            <a:xfrm>
              <a:off x="1983204" y="1467752"/>
              <a:ext cx="1594083" cy="2624986"/>
            </a:xfrm>
            <a:custGeom>
              <a:avLst/>
              <a:gdLst/>
              <a:ahLst/>
              <a:cxnLst/>
              <a:rect l="l" t="t" r="r" b="b"/>
              <a:pathLst>
                <a:path w="1594083" h="2624986">
                  <a:moveTo>
                    <a:pt x="0" y="0"/>
                  </a:moveTo>
                  <a:lnTo>
                    <a:pt x="1594082" y="0"/>
                  </a:lnTo>
                  <a:lnTo>
                    <a:pt x="1594082" y="2624986"/>
                  </a:lnTo>
                  <a:lnTo>
                    <a:pt x="0" y="2624986"/>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grpSp>
      <p:grpSp>
        <p:nvGrpSpPr>
          <p:cNvPr id="7" name="Group 7"/>
          <p:cNvGrpSpPr/>
          <p:nvPr/>
        </p:nvGrpSpPr>
        <p:grpSpPr>
          <a:xfrm>
            <a:off x="7350607" y="3068355"/>
            <a:ext cx="8970636" cy="2916302"/>
            <a:chOff x="0" y="0"/>
            <a:chExt cx="11960848" cy="3888402"/>
          </a:xfrm>
        </p:grpSpPr>
        <p:grpSp>
          <p:nvGrpSpPr>
            <p:cNvPr id="8" name="Group 8"/>
            <p:cNvGrpSpPr/>
            <p:nvPr/>
          </p:nvGrpSpPr>
          <p:grpSpPr>
            <a:xfrm>
              <a:off x="0" y="0"/>
              <a:ext cx="11960848" cy="3888402"/>
              <a:chOff x="0" y="0"/>
              <a:chExt cx="2362637" cy="768079"/>
            </a:xfrm>
          </p:grpSpPr>
          <p:sp>
            <p:nvSpPr>
              <p:cNvPr id="9" name="Freeform 9"/>
              <p:cNvSpPr/>
              <p:nvPr/>
            </p:nvSpPr>
            <p:spPr>
              <a:xfrm>
                <a:off x="0" y="0"/>
                <a:ext cx="2362637" cy="768079"/>
              </a:xfrm>
              <a:custGeom>
                <a:avLst/>
                <a:gdLst/>
                <a:ahLst/>
                <a:cxnLst/>
                <a:rect l="l" t="t" r="r" b="b"/>
                <a:pathLst>
                  <a:path w="2362637" h="768079">
                    <a:moveTo>
                      <a:pt x="44014" y="0"/>
                    </a:moveTo>
                    <a:lnTo>
                      <a:pt x="2318622" y="0"/>
                    </a:lnTo>
                    <a:cubicBezTo>
                      <a:pt x="2342931" y="0"/>
                      <a:pt x="2362637" y="19706"/>
                      <a:pt x="2362637" y="44014"/>
                    </a:cubicBezTo>
                    <a:lnTo>
                      <a:pt x="2362637" y="724065"/>
                    </a:lnTo>
                    <a:cubicBezTo>
                      <a:pt x="2362637" y="748374"/>
                      <a:pt x="2342931" y="768079"/>
                      <a:pt x="2318622" y="768079"/>
                    </a:cubicBezTo>
                    <a:lnTo>
                      <a:pt x="44014" y="768079"/>
                    </a:lnTo>
                    <a:cubicBezTo>
                      <a:pt x="19706" y="768079"/>
                      <a:pt x="0" y="748374"/>
                      <a:pt x="0" y="724065"/>
                    </a:cubicBezTo>
                    <a:lnTo>
                      <a:pt x="0" y="44014"/>
                    </a:lnTo>
                    <a:cubicBezTo>
                      <a:pt x="0" y="19706"/>
                      <a:pt x="19706" y="0"/>
                      <a:pt x="44014" y="0"/>
                    </a:cubicBezTo>
                    <a:close/>
                  </a:path>
                </a:pathLst>
              </a:custGeom>
              <a:solidFill>
                <a:srgbClr val="7EC1E0"/>
              </a:solidFill>
            </p:spPr>
          </p:sp>
          <p:sp>
            <p:nvSpPr>
              <p:cNvPr id="10" name="TextBox 10"/>
              <p:cNvSpPr txBox="1"/>
              <p:nvPr/>
            </p:nvSpPr>
            <p:spPr>
              <a:xfrm>
                <a:off x="0" y="-28575"/>
                <a:ext cx="2362637" cy="796654"/>
              </a:xfrm>
              <a:prstGeom prst="rect">
                <a:avLst/>
              </a:prstGeom>
            </p:spPr>
            <p:txBody>
              <a:bodyPr lIns="50800" tIns="50800" rIns="50800" bIns="50800" rtlCol="0" anchor="ctr"/>
              <a:lstStyle/>
              <a:p>
                <a:pPr algn="ctr">
                  <a:lnSpc>
                    <a:spcPts val="2600"/>
                  </a:lnSpc>
                </a:pPr>
                <a:endParaRPr/>
              </a:p>
            </p:txBody>
          </p:sp>
        </p:grpSp>
        <p:sp>
          <p:nvSpPr>
            <p:cNvPr id="11" name="TextBox 11"/>
            <p:cNvSpPr txBox="1"/>
            <p:nvPr/>
          </p:nvSpPr>
          <p:spPr>
            <a:xfrm>
              <a:off x="502355" y="1086992"/>
              <a:ext cx="10956137" cy="1588778"/>
            </a:xfrm>
            <a:prstGeom prst="rect">
              <a:avLst/>
            </a:prstGeom>
          </p:spPr>
          <p:txBody>
            <a:bodyPr lIns="0" tIns="0" rIns="0" bIns="0" rtlCol="0" anchor="t">
              <a:spAutoFit/>
            </a:bodyPr>
            <a:lstStyle/>
            <a:p>
              <a:pPr marL="0" lvl="0" indent="0" algn="l">
                <a:lnSpc>
                  <a:spcPts val="9240"/>
                </a:lnSpc>
                <a:spcBef>
                  <a:spcPct val="0"/>
                </a:spcBef>
              </a:pPr>
              <a:r>
                <a:rPr lang="en-US" sz="7700" b="1">
                  <a:solidFill>
                    <a:srgbClr val="242424"/>
                  </a:solidFill>
                  <a:latin typeface="Ubuntu Bold"/>
                  <a:ea typeface="Ubuntu Bold"/>
                  <a:cs typeface="Ubuntu Bold"/>
                  <a:sym typeface="Ubuntu Bold"/>
                </a:rPr>
                <a:t>BINARY SEARCH</a:t>
              </a:r>
            </a:p>
          </p:txBody>
        </p:sp>
      </p:grpSp>
    </p:spTree>
  </p:cSld>
  <p:clrMapOvr>
    <a:masterClrMapping/>
  </p:clrMapOvr>
  <p:transition spd="med">
    <p:push/>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13726302" y="5800458"/>
            <a:ext cx="5445555" cy="6336645"/>
            <a:chOff x="0" y="0"/>
            <a:chExt cx="698500" cy="812800"/>
          </a:xfrm>
        </p:grpSpPr>
        <p:sp>
          <p:nvSpPr>
            <p:cNvPr id="3" name="Freeform 3"/>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3EDB86"/>
            </a:solidFill>
            <a:ln w="28575" cap="sq">
              <a:solidFill>
                <a:srgbClr val="242424"/>
              </a:solidFill>
              <a:prstDash val="solid"/>
              <a:miter/>
            </a:ln>
          </p:spPr>
        </p:sp>
        <p:sp>
          <p:nvSpPr>
            <p:cNvPr id="4" name="TextBox 4"/>
            <p:cNvSpPr txBox="1"/>
            <p:nvPr/>
          </p:nvSpPr>
          <p:spPr>
            <a:xfrm>
              <a:off x="0" y="111125"/>
              <a:ext cx="698500" cy="561975"/>
            </a:xfrm>
            <a:prstGeom prst="rect">
              <a:avLst/>
            </a:prstGeom>
          </p:spPr>
          <p:txBody>
            <a:bodyPr lIns="50800" tIns="50800" rIns="50800" bIns="50800" rtlCol="0" anchor="ctr"/>
            <a:lstStyle/>
            <a:p>
              <a:pPr algn="ctr">
                <a:lnSpc>
                  <a:spcPts val="3040"/>
                </a:lnSpc>
              </a:pPr>
              <a:endParaRPr/>
            </a:p>
          </p:txBody>
        </p:sp>
      </p:grpSp>
      <p:sp>
        <p:nvSpPr>
          <p:cNvPr id="5" name="Freeform 5"/>
          <p:cNvSpPr/>
          <p:nvPr/>
        </p:nvSpPr>
        <p:spPr>
          <a:xfrm flipV="1">
            <a:off x="14167753" y="5498955"/>
            <a:ext cx="4849741" cy="4832106"/>
          </a:xfrm>
          <a:custGeom>
            <a:avLst/>
            <a:gdLst/>
            <a:ahLst/>
            <a:cxnLst/>
            <a:rect l="l" t="t" r="r" b="b"/>
            <a:pathLst>
              <a:path w="4849741" h="4832106">
                <a:moveTo>
                  <a:pt x="0" y="4832106"/>
                </a:moveTo>
                <a:lnTo>
                  <a:pt x="4849742" y="4832106"/>
                </a:lnTo>
                <a:lnTo>
                  <a:pt x="4849742" y="0"/>
                </a:lnTo>
                <a:lnTo>
                  <a:pt x="0" y="0"/>
                </a:lnTo>
                <a:lnTo>
                  <a:pt x="0" y="4832106"/>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grpSp>
        <p:nvGrpSpPr>
          <p:cNvPr id="6" name="Group 6"/>
          <p:cNvGrpSpPr/>
          <p:nvPr/>
        </p:nvGrpSpPr>
        <p:grpSpPr>
          <a:xfrm rot="-799724">
            <a:off x="15358262" y="7980191"/>
            <a:ext cx="640301" cy="640301"/>
            <a:chOff x="0" y="0"/>
            <a:chExt cx="812800" cy="812800"/>
          </a:xfrm>
        </p:grpSpPr>
        <p:sp>
          <p:nvSpPr>
            <p:cNvPr id="7" name="Freeform 7"/>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6458DD"/>
            </a:solidFill>
            <a:ln w="28575" cap="sq">
              <a:solidFill>
                <a:srgbClr val="242424"/>
              </a:solidFill>
              <a:prstDash val="solid"/>
              <a:miter/>
            </a:ln>
          </p:spPr>
        </p:sp>
        <p:sp>
          <p:nvSpPr>
            <p:cNvPr id="8" name="TextBox 8"/>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9" name="Freeform 9"/>
          <p:cNvSpPr/>
          <p:nvPr/>
        </p:nvSpPr>
        <p:spPr>
          <a:xfrm>
            <a:off x="12174614" y="7317212"/>
            <a:ext cx="4274465" cy="4274465"/>
          </a:xfrm>
          <a:custGeom>
            <a:avLst/>
            <a:gdLst/>
            <a:ahLst/>
            <a:cxnLst/>
            <a:rect l="l" t="t" r="r" b="b"/>
            <a:pathLst>
              <a:path w="4274465" h="4274465">
                <a:moveTo>
                  <a:pt x="0" y="0"/>
                </a:moveTo>
                <a:lnTo>
                  <a:pt x="4274465" y="0"/>
                </a:lnTo>
                <a:lnTo>
                  <a:pt x="4274465" y="4274465"/>
                </a:lnTo>
                <a:lnTo>
                  <a:pt x="0" y="4274465"/>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10" name="Freeform 10"/>
          <p:cNvSpPr/>
          <p:nvPr/>
        </p:nvSpPr>
        <p:spPr>
          <a:xfrm>
            <a:off x="16787023" y="5178440"/>
            <a:ext cx="660854" cy="641029"/>
          </a:xfrm>
          <a:custGeom>
            <a:avLst/>
            <a:gdLst/>
            <a:ahLst/>
            <a:cxnLst/>
            <a:rect l="l" t="t" r="r" b="b"/>
            <a:pathLst>
              <a:path w="660854" h="641029">
                <a:moveTo>
                  <a:pt x="0" y="0"/>
                </a:moveTo>
                <a:lnTo>
                  <a:pt x="660854" y="0"/>
                </a:lnTo>
                <a:lnTo>
                  <a:pt x="660854" y="641029"/>
                </a:lnTo>
                <a:lnTo>
                  <a:pt x="0" y="64102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11" name="Freeform 11"/>
          <p:cNvSpPr/>
          <p:nvPr/>
        </p:nvSpPr>
        <p:spPr>
          <a:xfrm>
            <a:off x="17117450" y="7317212"/>
            <a:ext cx="377155" cy="597796"/>
          </a:xfrm>
          <a:custGeom>
            <a:avLst/>
            <a:gdLst/>
            <a:ahLst/>
            <a:cxnLst/>
            <a:rect l="l" t="t" r="r" b="b"/>
            <a:pathLst>
              <a:path w="377155" h="597796">
                <a:moveTo>
                  <a:pt x="0" y="0"/>
                </a:moveTo>
                <a:lnTo>
                  <a:pt x="377155" y="0"/>
                </a:lnTo>
                <a:lnTo>
                  <a:pt x="377155" y="597796"/>
                </a:lnTo>
                <a:lnTo>
                  <a:pt x="0" y="597796"/>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grpSp>
        <p:nvGrpSpPr>
          <p:cNvPr id="12" name="Group 12"/>
          <p:cNvGrpSpPr/>
          <p:nvPr/>
        </p:nvGrpSpPr>
        <p:grpSpPr>
          <a:xfrm>
            <a:off x="1688108" y="535620"/>
            <a:ext cx="14911784" cy="2195510"/>
            <a:chOff x="0" y="0"/>
            <a:chExt cx="19882378" cy="2927346"/>
          </a:xfrm>
        </p:grpSpPr>
        <p:grpSp>
          <p:nvGrpSpPr>
            <p:cNvPr id="13" name="Group 13"/>
            <p:cNvGrpSpPr/>
            <p:nvPr/>
          </p:nvGrpSpPr>
          <p:grpSpPr>
            <a:xfrm>
              <a:off x="0" y="0"/>
              <a:ext cx="19882378" cy="2927346"/>
              <a:chOff x="0" y="0"/>
              <a:chExt cx="1036527" cy="152611"/>
            </a:xfrm>
          </p:grpSpPr>
          <p:sp>
            <p:nvSpPr>
              <p:cNvPr id="14" name="Freeform 14"/>
              <p:cNvSpPr/>
              <p:nvPr/>
            </p:nvSpPr>
            <p:spPr>
              <a:xfrm>
                <a:off x="0" y="0"/>
                <a:ext cx="1036527" cy="152611"/>
              </a:xfrm>
              <a:custGeom>
                <a:avLst/>
                <a:gdLst/>
                <a:ahLst/>
                <a:cxnLst/>
                <a:rect l="l" t="t" r="r" b="b"/>
                <a:pathLst>
                  <a:path w="1036527" h="152611">
                    <a:moveTo>
                      <a:pt x="0" y="0"/>
                    </a:moveTo>
                    <a:lnTo>
                      <a:pt x="1036527" y="0"/>
                    </a:lnTo>
                    <a:lnTo>
                      <a:pt x="1036527" y="152611"/>
                    </a:lnTo>
                    <a:lnTo>
                      <a:pt x="0" y="152611"/>
                    </a:lnTo>
                    <a:close/>
                  </a:path>
                </a:pathLst>
              </a:custGeom>
              <a:solidFill>
                <a:srgbClr val="B7CCF6"/>
              </a:solidFill>
              <a:ln w="28575" cap="sq">
                <a:solidFill>
                  <a:srgbClr val="242424"/>
                </a:solidFill>
                <a:prstDash val="solid"/>
                <a:miter/>
              </a:ln>
            </p:spPr>
          </p:sp>
          <p:sp>
            <p:nvSpPr>
              <p:cNvPr id="15" name="TextBox 15"/>
              <p:cNvSpPr txBox="1"/>
              <p:nvPr/>
            </p:nvSpPr>
            <p:spPr>
              <a:xfrm>
                <a:off x="0" y="-19050"/>
                <a:ext cx="1036527" cy="171661"/>
              </a:xfrm>
              <a:prstGeom prst="rect">
                <a:avLst/>
              </a:prstGeom>
            </p:spPr>
            <p:txBody>
              <a:bodyPr lIns="50800" tIns="50800" rIns="50800" bIns="50800" rtlCol="0" anchor="ctr"/>
              <a:lstStyle/>
              <a:p>
                <a:pPr marL="0" lvl="0" indent="0" algn="ctr">
                  <a:lnSpc>
                    <a:spcPts val="2599"/>
                  </a:lnSpc>
                  <a:spcBef>
                    <a:spcPct val="0"/>
                  </a:spcBef>
                </a:pPr>
                <a:endParaRPr/>
              </a:p>
            </p:txBody>
          </p:sp>
        </p:grpSp>
        <p:sp>
          <p:nvSpPr>
            <p:cNvPr id="16" name="TextBox 16"/>
            <p:cNvSpPr txBox="1"/>
            <p:nvPr/>
          </p:nvSpPr>
          <p:spPr>
            <a:xfrm>
              <a:off x="3486885" y="479716"/>
              <a:ext cx="12908609" cy="1929815"/>
            </a:xfrm>
            <a:prstGeom prst="rect">
              <a:avLst/>
            </a:prstGeom>
          </p:spPr>
          <p:txBody>
            <a:bodyPr lIns="0" tIns="0" rIns="0" bIns="0" rtlCol="0" anchor="t">
              <a:spAutoFit/>
            </a:bodyPr>
            <a:lstStyle/>
            <a:p>
              <a:pPr algn="l">
                <a:lnSpc>
                  <a:spcPts val="11272"/>
                </a:lnSpc>
              </a:pPr>
              <a:r>
                <a:rPr lang="en-US" sz="9393" b="1">
                  <a:solidFill>
                    <a:srgbClr val="242424"/>
                  </a:solidFill>
                  <a:latin typeface="Ubuntu Bold"/>
                  <a:ea typeface="Ubuntu Bold"/>
                  <a:cs typeface="Ubuntu Bold"/>
                  <a:sym typeface="Ubuntu Bold"/>
                </a:rPr>
                <a:t>BINARY SEARCH</a:t>
              </a:r>
            </a:p>
          </p:txBody>
        </p:sp>
      </p:grpSp>
      <p:sp>
        <p:nvSpPr>
          <p:cNvPr id="17" name="TextBox 17"/>
          <p:cNvSpPr txBox="1"/>
          <p:nvPr/>
        </p:nvSpPr>
        <p:spPr>
          <a:xfrm>
            <a:off x="1028700" y="3682983"/>
            <a:ext cx="11145914" cy="6044222"/>
          </a:xfrm>
          <a:prstGeom prst="rect">
            <a:avLst/>
          </a:prstGeom>
        </p:spPr>
        <p:txBody>
          <a:bodyPr lIns="0" tIns="0" rIns="0" bIns="0" rtlCol="0" anchor="t">
            <a:spAutoFit/>
          </a:bodyPr>
          <a:lstStyle/>
          <a:p>
            <a:pPr algn="ctr">
              <a:lnSpc>
                <a:spcPts val="6002"/>
              </a:lnSpc>
            </a:pPr>
            <a:r>
              <a:rPr lang="en-US" sz="4287">
                <a:solidFill>
                  <a:srgbClr val="242424"/>
                </a:solidFill>
                <a:latin typeface="Inter"/>
                <a:ea typeface="Inter"/>
                <a:cs typeface="Inter"/>
                <a:sym typeface="Inter"/>
              </a:rPr>
              <a:t>Binary Search merupakan algoritma pencarian yang membagi data menjadi dua bagian dan mencari elemen yang dicari di salah satu bagian tersebut. Algoritma ini mengasumsikan bahwa data sudah terurut, entah itu dalam urutan menaik atau menurun.</a:t>
            </a:r>
          </a:p>
          <a:p>
            <a:pPr marL="0" lvl="1" indent="0" algn="ctr">
              <a:lnSpc>
                <a:spcPts val="6002"/>
              </a:lnSpc>
            </a:pPr>
            <a:endParaRPr lang="en-US" sz="4287">
              <a:solidFill>
                <a:srgbClr val="242424"/>
              </a:solidFill>
              <a:latin typeface="Inter"/>
              <a:ea typeface="Inter"/>
              <a:cs typeface="Inter"/>
              <a:sym typeface="Inter"/>
            </a:endParaRPr>
          </a:p>
        </p:txBody>
      </p:sp>
    </p:spTree>
  </p:cSld>
  <p:clrMapOvr>
    <a:masterClrMapping/>
  </p:clrMapOvr>
  <p:transition spd="med">
    <p:push/>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895136" y="2598414"/>
            <a:ext cx="16497728" cy="7437441"/>
            <a:chOff x="0" y="0"/>
            <a:chExt cx="21996971" cy="9916588"/>
          </a:xfrm>
        </p:grpSpPr>
        <p:grpSp>
          <p:nvGrpSpPr>
            <p:cNvPr id="3" name="Group 3"/>
            <p:cNvGrpSpPr/>
            <p:nvPr/>
          </p:nvGrpSpPr>
          <p:grpSpPr>
            <a:xfrm>
              <a:off x="0" y="1187650"/>
              <a:ext cx="21996971" cy="8728938"/>
              <a:chOff x="0" y="0"/>
              <a:chExt cx="10197560" cy="4046642"/>
            </a:xfrm>
          </p:grpSpPr>
          <p:sp>
            <p:nvSpPr>
              <p:cNvPr id="4" name="Freeform 4"/>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5" name="Freeform 5"/>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F5F5F5"/>
              </a:solidFill>
            </p:spPr>
          </p:sp>
          <p:sp>
            <p:nvSpPr>
              <p:cNvPr id="6" name="Freeform 6"/>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nvGrpSpPr>
            <p:cNvPr id="7" name="Group 7"/>
            <p:cNvGrpSpPr/>
            <p:nvPr/>
          </p:nvGrpSpPr>
          <p:grpSpPr>
            <a:xfrm>
              <a:off x="0" y="0"/>
              <a:ext cx="21996971" cy="8728938"/>
              <a:chOff x="0" y="0"/>
              <a:chExt cx="10197560" cy="4046642"/>
            </a:xfrm>
          </p:grpSpPr>
          <p:sp>
            <p:nvSpPr>
              <p:cNvPr id="8" name="Freeform 8"/>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9" name="Freeform 9"/>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B7CCF6"/>
              </a:solidFill>
            </p:spPr>
          </p:sp>
          <p:sp>
            <p:nvSpPr>
              <p:cNvPr id="10" name="Freeform 10"/>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sp>
        <p:nvSpPr>
          <p:cNvPr id="11" name="Freeform 11"/>
          <p:cNvSpPr/>
          <p:nvPr/>
        </p:nvSpPr>
        <p:spPr>
          <a:xfrm>
            <a:off x="4490785" y="2779698"/>
            <a:ext cx="9306430" cy="6293474"/>
          </a:xfrm>
          <a:custGeom>
            <a:avLst/>
            <a:gdLst/>
            <a:ahLst/>
            <a:cxnLst/>
            <a:rect l="l" t="t" r="r" b="b"/>
            <a:pathLst>
              <a:path w="9306430" h="6293474">
                <a:moveTo>
                  <a:pt x="0" y="0"/>
                </a:moveTo>
                <a:lnTo>
                  <a:pt x="9306430" y="0"/>
                </a:lnTo>
                <a:lnTo>
                  <a:pt x="9306430" y="6293474"/>
                </a:lnTo>
                <a:lnTo>
                  <a:pt x="0" y="6293474"/>
                </a:lnTo>
                <a:lnTo>
                  <a:pt x="0" y="0"/>
                </a:lnTo>
                <a:close/>
              </a:path>
            </a:pathLst>
          </a:custGeom>
          <a:blipFill>
            <a:blip r:embed="rId3"/>
            <a:stretch>
              <a:fillRect/>
            </a:stretch>
          </a:blipFill>
        </p:spPr>
      </p:sp>
      <p:sp>
        <p:nvSpPr>
          <p:cNvPr id="12" name="TextBox 12"/>
          <p:cNvSpPr txBox="1"/>
          <p:nvPr/>
        </p:nvSpPr>
        <p:spPr>
          <a:xfrm>
            <a:off x="3320862" y="1009650"/>
            <a:ext cx="11646276" cy="1076325"/>
          </a:xfrm>
          <a:prstGeom prst="rect">
            <a:avLst/>
          </a:prstGeom>
        </p:spPr>
        <p:txBody>
          <a:bodyPr lIns="0" tIns="0" rIns="0" bIns="0" rtlCol="0" anchor="t">
            <a:spAutoFit/>
          </a:bodyPr>
          <a:lstStyle/>
          <a:p>
            <a:pPr marL="0" lvl="0" indent="0" algn="ctr">
              <a:lnSpc>
                <a:spcPts val="8399"/>
              </a:lnSpc>
              <a:spcBef>
                <a:spcPct val="0"/>
              </a:spcBef>
            </a:pPr>
            <a:r>
              <a:rPr lang="en-US" sz="6999" b="1">
                <a:solidFill>
                  <a:srgbClr val="242424"/>
                </a:solidFill>
                <a:latin typeface="Ubuntu Bold"/>
                <a:ea typeface="Ubuntu Bold"/>
                <a:cs typeface="Ubuntu Bold"/>
                <a:sym typeface="Ubuntu Bold"/>
              </a:rPr>
              <a:t>BINARY SEARCH</a:t>
            </a:r>
          </a:p>
        </p:txBody>
      </p:sp>
    </p:spTree>
  </p:cSld>
  <p:clrMapOvr>
    <a:masterClrMapping/>
  </p:clrMapOvr>
  <p:transition spd="med">
    <p:push/>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2"/>
          <p:cNvSpPr/>
          <p:nvPr/>
        </p:nvSpPr>
        <p:spPr>
          <a:xfrm>
            <a:off x="14899634" y="6032790"/>
            <a:ext cx="4719331" cy="6107370"/>
          </a:xfrm>
          <a:custGeom>
            <a:avLst/>
            <a:gdLst/>
            <a:ahLst/>
            <a:cxnLst/>
            <a:rect l="l" t="t" r="r" b="b"/>
            <a:pathLst>
              <a:path w="4719331" h="6107370">
                <a:moveTo>
                  <a:pt x="0" y="0"/>
                </a:moveTo>
                <a:lnTo>
                  <a:pt x="4719332" y="0"/>
                </a:lnTo>
                <a:lnTo>
                  <a:pt x="4719332" y="6107370"/>
                </a:lnTo>
                <a:lnTo>
                  <a:pt x="0" y="6107370"/>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3" name="Freeform 3"/>
          <p:cNvSpPr/>
          <p:nvPr/>
        </p:nvSpPr>
        <p:spPr>
          <a:xfrm>
            <a:off x="3540651" y="2601101"/>
            <a:ext cx="11206697" cy="6029824"/>
          </a:xfrm>
          <a:custGeom>
            <a:avLst/>
            <a:gdLst/>
            <a:ahLst/>
            <a:cxnLst/>
            <a:rect l="l" t="t" r="r" b="b"/>
            <a:pathLst>
              <a:path w="11206697" h="6029824">
                <a:moveTo>
                  <a:pt x="0" y="0"/>
                </a:moveTo>
                <a:lnTo>
                  <a:pt x="11206698" y="0"/>
                </a:lnTo>
                <a:lnTo>
                  <a:pt x="11206698" y="6029824"/>
                </a:lnTo>
                <a:lnTo>
                  <a:pt x="0" y="6029824"/>
                </a:lnTo>
                <a:lnTo>
                  <a:pt x="0" y="0"/>
                </a:lnTo>
                <a:close/>
              </a:path>
            </a:pathLst>
          </a:custGeom>
          <a:blipFill>
            <a:blip r:embed="rId4"/>
            <a:stretch>
              <a:fillRect b="-165033"/>
            </a:stretch>
          </a:blipFill>
        </p:spPr>
      </p:sp>
      <p:grpSp>
        <p:nvGrpSpPr>
          <p:cNvPr id="4" name="Group 4"/>
          <p:cNvGrpSpPr/>
          <p:nvPr/>
        </p:nvGrpSpPr>
        <p:grpSpPr>
          <a:xfrm>
            <a:off x="11961239" y="2441656"/>
            <a:ext cx="3661215" cy="943738"/>
            <a:chOff x="0" y="0"/>
            <a:chExt cx="4881620" cy="1258317"/>
          </a:xfrm>
        </p:grpSpPr>
        <p:grpSp>
          <p:nvGrpSpPr>
            <p:cNvPr id="5" name="Group 5"/>
            <p:cNvGrpSpPr/>
            <p:nvPr/>
          </p:nvGrpSpPr>
          <p:grpSpPr>
            <a:xfrm>
              <a:off x="0" y="0"/>
              <a:ext cx="4881620" cy="1258317"/>
              <a:chOff x="0" y="0"/>
              <a:chExt cx="3153245" cy="812800"/>
            </a:xfrm>
          </p:grpSpPr>
          <p:sp>
            <p:nvSpPr>
              <p:cNvPr id="6" name="Freeform 6"/>
              <p:cNvSpPr/>
              <p:nvPr/>
            </p:nvSpPr>
            <p:spPr>
              <a:xfrm>
                <a:off x="0" y="0"/>
                <a:ext cx="3153245" cy="812800"/>
              </a:xfrm>
              <a:custGeom>
                <a:avLst/>
                <a:gdLst/>
                <a:ahLst/>
                <a:cxnLst/>
                <a:rect l="l" t="t" r="r" b="b"/>
                <a:pathLst>
                  <a:path w="3153245" h="812800">
                    <a:moveTo>
                      <a:pt x="0" y="0"/>
                    </a:moveTo>
                    <a:lnTo>
                      <a:pt x="3153245" y="0"/>
                    </a:lnTo>
                    <a:lnTo>
                      <a:pt x="3153245" y="812800"/>
                    </a:lnTo>
                    <a:lnTo>
                      <a:pt x="0" y="812800"/>
                    </a:lnTo>
                    <a:close/>
                  </a:path>
                </a:pathLst>
              </a:custGeom>
              <a:solidFill>
                <a:srgbClr val="3EDB86"/>
              </a:solidFill>
              <a:ln w="28575" cap="sq">
                <a:solidFill>
                  <a:srgbClr val="242424"/>
                </a:solidFill>
                <a:prstDash val="solid"/>
                <a:miter/>
              </a:ln>
            </p:spPr>
          </p:sp>
          <p:sp>
            <p:nvSpPr>
              <p:cNvPr id="7" name="TextBox 7"/>
              <p:cNvSpPr txBox="1"/>
              <p:nvPr/>
            </p:nvSpPr>
            <p:spPr>
              <a:xfrm>
                <a:off x="0" y="-28575"/>
                <a:ext cx="3153245" cy="841375"/>
              </a:xfrm>
              <a:prstGeom prst="rect">
                <a:avLst/>
              </a:prstGeom>
            </p:spPr>
            <p:txBody>
              <a:bodyPr lIns="36400" tIns="36400" rIns="36400" bIns="36400" rtlCol="0" anchor="ctr"/>
              <a:lstStyle/>
              <a:p>
                <a:pPr marL="0" lvl="0" indent="0" algn="ctr">
                  <a:lnSpc>
                    <a:spcPts val="2600"/>
                  </a:lnSpc>
                  <a:spcBef>
                    <a:spcPct val="0"/>
                  </a:spcBef>
                </a:pPr>
                <a:endParaRPr/>
              </a:p>
            </p:txBody>
          </p:sp>
        </p:grpSp>
        <p:sp>
          <p:nvSpPr>
            <p:cNvPr id="8" name="TextBox 8"/>
            <p:cNvSpPr txBox="1"/>
            <p:nvPr/>
          </p:nvSpPr>
          <p:spPr>
            <a:xfrm>
              <a:off x="413329" y="26774"/>
              <a:ext cx="4054961" cy="1189154"/>
            </a:xfrm>
            <a:prstGeom prst="rect">
              <a:avLst/>
            </a:prstGeom>
          </p:spPr>
          <p:txBody>
            <a:bodyPr lIns="0" tIns="0" rIns="0" bIns="0" rtlCol="0" anchor="t">
              <a:spAutoFit/>
            </a:bodyPr>
            <a:lstStyle/>
            <a:p>
              <a:pPr marL="0" lvl="0" indent="0" algn="ctr">
                <a:lnSpc>
                  <a:spcPts val="6853"/>
                </a:lnSpc>
                <a:spcBef>
                  <a:spcPct val="0"/>
                </a:spcBef>
              </a:pPr>
              <a:r>
                <a:rPr lang="en-US" sz="5711" b="1">
                  <a:solidFill>
                    <a:srgbClr val="242424"/>
                  </a:solidFill>
                  <a:latin typeface="Ubuntu Bold"/>
                  <a:ea typeface="Ubuntu Bold"/>
                  <a:cs typeface="Ubuntu Bold"/>
                  <a:sym typeface="Ubuntu Bold"/>
                </a:rPr>
                <a:t>CODE</a:t>
              </a:r>
            </a:p>
          </p:txBody>
        </p:sp>
      </p:grpSp>
      <p:sp>
        <p:nvSpPr>
          <p:cNvPr id="9" name="TextBox 9"/>
          <p:cNvSpPr txBox="1"/>
          <p:nvPr/>
        </p:nvSpPr>
        <p:spPr>
          <a:xfrm>
            <a:off x="3330671" y="838436"/>
            <a:ext cx="11254989" cy="1050328"/>
          </a:xfrm>
          <a:prstGeom prst="rect">
            <a:avLst/>
          </a:prstGeom>
        </p:spPr>
        <p:txBody>
          <a:bodyPr lIns="0" tIns="0" rIns="0" bIns="0" rtlCol="0" anchor="t">
            <a:spAutoFit/>
          </a:bodyPr>
          <a:lstStyle/>
          <a:p>
            <a:pPr marL="0" lvl="0" indent="0" algn="ctr">
              <a:lnSpc>
                <a:spcPts val="8117"/>
              </a:lnSpc>
              <a:spcBef>
                <a:spcPct val="0"/>
              </a:spcBef>
            </a:pPr>
            <a:r>
              <a:rPr lang="en-US" sz="6764" b="1">
                <a:solidFill>
                  <a:srgbClr val="242424"/>
                </a:solidFill>
                <a:latin typeface="Ubuntu Bold"/>
                <a:ea typeface="Ubuntu Bold"/>
                <a:cs typeface="Ubuntu Bold"/>
                <a:sym typeface="Ubuntu Bold"/>
              </a:rPr>
              <a:t>BINARY SEARCH</a:t>
            </a:r>
          </a:p>
        </p:txBody>
      </p:sp>
      <p:sp>
        <p:nvSpPr>
          <p:cNvPr id="10" name="Freeform 10"/>
          <p:cNvSpPr/>
          <p:nvPr/>
        </p:nvSpPr>
        <p:spPr>
          <a:xfrm>
            <a:off x="0" y="1028700"/>
            <a:ext cx="3306919" cy="2825913"/>
          </a:xfrm>
          <a:custGeom>
            <a:avLst/>
            <a:gdLst/>
            <a:ahLst/>
            <a:cxnLst/>
            <a:rect l="l" t="t" r="r" b="b"/>
            <a:pathLst>
              <a:path w="3306919" h="2825913">
                <a:moveTo>
                  <a:pt x="0" y="0"/>
                </a:moveTo>
                <a:lnTo>
                  <a:pt x="3306919" y="0"/>
                </a:lnTo>
                <a:lnTo>
                  <a:pt x="3306919" y="2825913"/>
                </a:lnTo>
                <a:lnTo>
                  <a:pt x="0" y="2825913"/>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Tree>
  </p:cSld>
  <p:clrMapOvr>
    <a:masterClrMapping/>
  </p:clrMapOvr>
  <p:transition spd="med">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a:extLst>
              <a:ext uri="{FF2B5EF4-FFF2-40B4-BE49-F238E27FC236}">
                <a16:creationId xmlns:a16="http://schemas.microsoft.com/office/drawing/2014/main" id="{2D522F46-4D9D-7EC6-AA9B-80920AA659E4}"/>
              </a:ext>
            </a:extLst>
          </p:cNvPr>
          <p:cNvGrpSpPr/>
          <p:nvPr/>
        </p:nvGrpSpPr>
        <p:grpSpPr>
          <a:xfrm>
            <a:off x="1431760" y="1562101"/>
            <a:ext cx="15941840" cy="7522098"/>
            <a:chOff x="0" y="0"/>
            <a:chExt cx="2362637" cy="1272111"/>
          </a:xfrm>
        </p:grpSpPr>
        <p:sp>
          <p:nvSpPr>
            <p:cNvPr id="4" name="Freeform 7">
              <a:extLst>
                <a:ext uri="{FF2B5EF4-FFF2-40B4-BE49-F238E27FC236}">
                  <a16:creationId xmlns:a16="http://schemas.microsoft.com/office/drawing/2014/main" id="{E6413C92-A797-690E-2F46-E651900E54DF}"/>
                </a:ext>
              </a:extLst>
            </p:cNvPr>
            <p:cNvSpPr/>
            <p:nvPr/>
          </p:nvSpPr>
          <p:spPr>
            <a:xfrm>
              <a:off x="0" y="0"/>
              <a:ext cx="2362637" cy="1272111"/>
            </a:xfrm>
            <a:custGeom>
              <a:avLst/>
              <a:gdLst/>
              <a:ahLst/>
              <a:cxnLst/>
              <a:rect l="l" t="t" r="r" b="b"/>
              <a:pathLst>
                <a:path w="2362637" h="1272111">
                  <a:moveTo>
                    <a:pt x="44014" y="0"/>
                  </a:moveTo>
                  <a:lnTo>
                    <a:pt x="2318622" y="0"/>
                  </a:lnTo>
                  <a:cubicBezTo>
                    <a:pt x="2342931" y="0"/>
                    <a:pt x="2362637" y="19706"/>
                    <a:pt x="2362637" y="44014"/>
                  </a:cubicBezTo>
                  <a:lnTo>
                    <a:pt x="2362637" y="1228096"/>
                  </a:lnTo>
                  <a:cubicBezTo>
                    <a:pt x="2362637" y="1252405"/>
                    <a:pt x="2342931" y="1272111"/>
                    <a:pt x="2318622" y="1272111"/>
                  </a:cubicBezTo>
                  <a:lnTo>
                    <a:pt x="44014" y="1272111"/>
                  </a:lnTo>
                  <a:cubicBezTo>
                    <a:pt x="19706" y="1272111"/>
                    <a:pt x="0" y="1252405"/>
                    <a:pt x="0" y="1228096"/>
                  </a:cubicBezTo>
                  <a:lnTo>
                    <a:pt x="0" y="44014"/>
                  </a:lnTo>
                  <a:cubicBezTo>
                    <a:pt x="0" y="19706"/>
                    <a:pt x="19706" y="0"/>
                    <a:pt x="44014" y="0"/>
                  </a:cubicBezTo>
                  <a:close/>
                </a:path>
              </a:pathLst>
            </a:custGeom>
            <a:solidFill>
              <a:srgbClr val="7EC1E0"/>
            </a:solidFill>
          </p:spPr>
        </p:sp>
        <p:sp>
          <p:nvSpPr>
            <p:cNvPr id="5" name="TextBox 8">
              <a:extLst>
                <a:ext uri="{FF2B5EF4-FFF2-40B4-BE49-F238E27FC236}">
                  <a16:creationId xmlns:a16="http://schemas.microsoft.com/office/drawing/2014/main" id="{ACFDF720-DE93-C7C2-0BCE-F88A0A7A81E2}"/>
                </a:ext>
              </a:extLst>
            </p:cNvPr>
            <p:cNvSpPr txBox="1"/>
            <p:nvPr/>
          </p:nvSpPr>
          <p:spPr>
            <a:xfrm>
              <a:off x="0" y="-28575"/>
              <a:ext cx="2362637" cy="1300686"/>
            </a:xfrm>
            <a:prstGeom prst="rect">
              <a:avLst/>
            </a:prstGeom>
          </p:spPr>
          <p:txBody>
            <a:bodyPr lIns="50800" tIns="50800" rIns="50800" bIns="50800" rtlCol="0" anchor="ctr"/>
            <a:lstStyle/>
            <a:p>
              <a:pPr algn="ctr">
                <a:lnSpc>
                  <a:spcPts val="2600"/>
                </a:lnSpc>
              </a:pPr>
              <a:endParaRPr/>
            </a:p>
          </p:txBody>
        </p:sp>
      </p:grpSp>
      <p:graphicFrame>
        <p:nvGraphicFramePr>
          <p:cNvPr id="2" name="Table 1">
            <a:extLst>
              <a:ext uri="{FF2B5EF4-FFF2-40B4-BE49-F238E27FC236}">
                <a16:creationId xmlns:a16="http://schemas.microsoft.com/office/drawing/2014/main" id="{F7C9A0F9-BBFB-A475-B01C-AF2DFF56814C}"/>
              </a:ext>
            </a:extLst>
          </p:cNvPr>
          <p:cNvGraphicFramePr>
            <a:graphicFrameLocks noGrp="1"/>
          </p:cNvGraphicFramePr>
          <p:nvPr>
            <p:extLst>
              <p:ext uri="{D42A27DB-BD31-4B8C-83A1-F6EECF244321}">
                <p14:modId xmlns:p14="http://schemas.microsoft.com/office/powerpoint/2010/main" val="1656596957"/>
              </p:ext>
            </p:extLst>
          </p:nvPr>
        </p:nvGraphicFramePr>
        <p:xfrm>
          <a:off x="2225840" y="2324100"/>
          <a:ext cx="14630400" cy="6019799"/>
        </p:xfrm>
        <a:graphic>
          <a:graphicData uri="http://schemas.openxmlformats.org/drawingml/2006/table">
            <a:tbl>
              <a:tblPr>
                <a:tableStyleId>{5C22544A-7EE6-4342-B048-85BDC9FD1C3A}</a:tableStyleId>
              </a:tblPr>
              <a:tblGrid>
                <a:gridCol w="4068347">
                  <a:extLst>
                    <a:ext uri="{9D8B030D-6E8A-4147-A177-3AD203B41FA5}">
                      <a16:colId xmlns:a16="http://schemas.microsoft.com/office/drawing/2014/main" val="1644187383"/>
                    </a:ext>
                  </a:extLst>
                </a:gridCol>
                <a:gridCol w="3129497">
                  <a:extLst>
                    <a:ext uri="{9D8B030D-6E8A-4147-A177-3AD203B41FA5}">
                      <a16:colId xmlns:a16="http://schemas.microsoft.com/office/drawing/2014/main" val="533552705"/>
                    </a:ext>
                  </a:extLst>
                </a:gridCol>
                <a:gridCol w="7432556">
                  <a:extLst>
                    <a:ext uri="{9D8B030D-6E8A-4147-A177-3AD203B41FA5}">
                      <a16:colId xmlns:a16="http://schemas.microsoft.com/office/drawing/2014/main" val="3821082746"/>
                    </a:ext>
                  </a:extLst>
                </a:gridCol>
              </a:tblGrid>
              <a:tr h="650789">
                <a:tc>
                  <a:txBody>
                    <a:bodyPr/>
                    <a:lstStyle/>
                    <a:p>
                      <a:pPr algn="ctr">
                        <a:buNone/>
                      </a:pPr>
                      <a:r>
                        <a:rPr lang="en-ID" sz="3600" b="1" dirty="0" err="1"/>
                        <a:t>Aspek</a:t>
                      </a:r>
                      <a:endParaRPr lang="en-ID" sz="3600" b="1" dirty="0"/>
                    </a:p>
                  </a:txBody>
                  <a:tcPr anchor="ctr"/>
                </a:tc>
                <a:tc>
                  <a:txBody>
                    <a:bodyPr/>
                    <a:lstStyle/>
                    <a:p>
                      <a:pPr algn="ctr">
                        <a:buNone/>
                      </a:pPr>
                      <a:r>
                        <a:rPr lang="en-ID" sz="3600" b="1" dirty="0" err="1"/>
                        <a:t>Bobot</a:t>
                      </a:r>
                      <a:endParaRPr lang="en-ID" sz="3600" b="1" dirty="0"/>
                    </a:p>
                  </a:txBody>
                  <a:tcPr anchor="ctr"/>
                </a:tc>
                <a:tc>
                  <a:txBody>
                    <a:bodyPr/>
                    <a:lstStyle/>
                    <a:p>
                      <a:pPr algn="ctr">
                        <a:buNone/>
                      </a:pPr>
                      <a:r>
                        <a:rPr lang="en-ID" sz="3600" b="1" dirty="0" err="1"/>
                        <a:t>Keterangan</a:t>
                      </a:r>
                      <a:endParaRPr lang="en-ID" sz="3600" b="1" dirty="0"/>
                    </a:p>
                  </a:txBody>
                  <a:tcPr anchor="ctr"/>
                </a:tc>
                <a:extLst>
                  <a:ext uri="{0D108BD9-81ED-4DB2-BD59-A6C34878D82A}">
                    <a16:rowId xmlns:a16="http://schemas.microsoft.com/office/drawing/2014/main" val="2161720333"/>
                  </a:ext>
                </a:extLst>
              </a:tr>
              <a:tr h="1138881">
                <a:tc>
                  <a:txBody>
                    <a:bodyPr/>
                    <a:lstStyle/>
                    <a:p>
                      <a:pPr algn="l">
                        <a:buNone/>
                      </a:pPr>
                      <a:r>
                        <a:rPr lang="en-ID" sz="3600" dirty="0" err="1"/>
                        <a:t>Ketepatan</a:t>
                      </a:r>
                      <a:r>
                        <a:rPr lang="en-ID" sz="3600" dirty="0"/>
                        <a:t> Materi</a:t>
                      </a:r>
                    </a:p>
                  </a:txBody>
                  <a:tcPr anchor="ctr"/>
                </a:tc>
                <a:tc>
                  <a:txBody>
                    <a:bodyPr/>
                    <a:lstStyle/>
                    <a:p>
                      <a:pPr algn="ctr">
                        <a:buNone/>
                      </a:pPr>
                      <a:r>
                        <a:rPr lang="en-ID" sz="3600" dirty="0"/>
                        <a:t>30%</a:t>
                      </a:r>
                    </a:p>
                  </a:txBody>
                  <a:tcPr anchor="ctr"/>
                </a:tc>
                <a:tc>
                  <a:txBody>
                    <a:bodyPr/>
                    <a:lstStyle/>
                    <a:p>
                      <a:pPr algn="ctr">
                        <a:buNone/>
                      </a:pPr>
                      <a:r>
                        <a:rPr lang="en-ID" sz="3600"/>
                        <a:t>Konsep dan perhitungan benar</a:t>
                      </a:r>
                    </a:p>
                  </a:txBody>
                  <a:tcPr anchor="ctr"/>
                </a:tc>
                <a:extLst>
                  <a:ext uri="{0D108BD9-81ED-4DB2-BD59-A6C34878D82A}">
                    <a16:rowId xmlns:a16="http://schemas.microsoft.com/office/drawing/2014/main" val="1323658393"/>
                  </a:ext>
                </a:extLst>
              </a:tr>
              <a:tr h="1138881">
                <a:tc>
                  <a:txBody>
                    <a:bodyPr/>
                    <a:lstStyle/>
                    <a:p>
                      <a:pPr algn="l">
                        <a:buNone/>
                      </a:pPr>
                      <a:r>
                        <a:rPr lang="en-ID" sz="3600" dirty="0" err="1"/>
                        <a:t>Pemahaman</a:t>
                      </a:r>
                      <a:r>
                        <a:rPr lang="en-ID" sz="3600" dirty="0"/>
                        <a:t> Materi</a:t>
                      </a:r>
                    </a:p>
                  </a:txBody>
                  <a:tcPr anchor="ctr"/>
                </a:tc>
                <a:tc>
                  <a:txBody>
                    <a:bodyPr/>
                    <a:lstStyle/>
                    <a:p>
                      <a:pPr algn="ctr">
                        <a:buNone/>
                      </a:pPr>
                      <a:r>
                        <a:rPr lang="en-ID" sz="3600"/>
                        <a:t>25%</a:t>
                      </a:r>
                    </a:p>
                  </a:txBody>
                  <a:tcPr anchor="ctr"/>
                </a:tc>
                <a:tc>
                  <a:txBody>
                    <a:bodyPr/>
                    <a:lstStyle/>
                    <a:p>
                      <a:pPr algn="ctr">
                        <a:buNone/>
                      </a:pPr>
                      <a:r>
                        <a:rPr lang="en-ID" sz="3600"/>
                        <a:t>Menguasai, tidak sekadar membaca</a:t>
                      </a:r>
                    </a:p>
                  </a:txBody>
                  <a:tcPr anchor="ctr"/>
                </a:tc>
                <a:extLst>
                  <a:ext uri="{0D108BD9-81ED-4DB2-BD59-A6C34878D82A}">
                    <a16:rowId xmlns:a16="http://schemas.microsoft.com/office/drawing/2014/main" val="174841700"/>
                  </a:ext>
                </a:extLst>
              </a:tr>
              <a:tr h="650789">
                <a:tc>
                  <a:txBody>
                    <a:bodyPr/>
                    <a:lstStyle/>
                    <a:p>
                      <a:pPr algn="l">
                        <a:buNone/>
                      </a:pPr>
                      <a:r>
                        <a:rPr lang="en-ID" sz="3600" dirty="0" err="1"/>
                        <a:t>Penyampaian</a:t>
                      </a:r>
                      <a:endParaRPr lang="en-ID" sz="3600" dirty="0"/>
                    </a:p>
                  </a:txBody>
                  <a:tcPr anchor="ctr"/>
                </a:tc>
                <a:tc>
                  <a:txBody>
                    <a:bodyPr/>
                    <a:lstStyle/>
                    <a:p>
                      <a:pPr algn="ctr">
                        <a:buNone/>
                      </a:pPr>
                      <a:r>
                        <a:rPr lang="en-ID" sz="3600"/>
                        <a:t>20%</a:t>
                      </a:r>
                    </a:p>
                  </a:txBody>
                  <a:tcPr anchor="ctr"/>
                </a:tc>
                <a:tc>
                  <a:txBody>
                    <a:bodyPr/>
                    <a:lstStyle/>
                    <a:p>
                      <a:pPr algn="ctr">
                        <a:buNone/>
                      </a:pPr>
                      <a:r>
                        <a:rPr lang="en-ID" sz="3600"/>
                        <a:t>Jelas, runtut, komunikatif</a:t>
                      </a:r>
                    </a:p>
                  </a:txBody>
                  <a:tcPr anchor="ctr"/>
                </a:tc>
                <a:extLst>
                  <a:ext uri="{0D108BD9-81ED-4DB2-BD59-A6C34878D82A}">
                    <a16:rowId xmlns:a16="http://schemas.microsoft.com/office/drawing/2014/main" val="3082151764"/>
                  </a:ext>
                </a:extLst>
              </a:tr>
              <a:tr h="650789">
                <a:tc>
                  <a:txBody>
                    <a:bodyPr/>
                    <a:lstStyle/>
                    <a:p>
                      <a:pPr algn="l">
                        <a:buNone/>
                      </a:pPr>
                      <a:r>
                        <a:rPr lang="en-ID" sz="3600" dirty="0"/>
                        <a:t>Tanya Jawab</a:t>
                      </a:r>
                    </a:p>
                  </a:txBody>
                  <a:tcPr anchor="ctr"/>
                </a:tc>
                <a:tc>
                  <a:txBody>
                    <a:bodyPr/>
                    <a:lstStyle/>
                    <a:p>
                      <a:pPr algn="ctr">
                        <a:buNone/>
                      </a:pPr>
                      <a:r>
                        <a:rPr lang="en-ID" sz="3600"/>
                        <a:t>15%</a:t>
                      </a:r>
                    </a:p>
                  </a:txBody>
                  <a:tcPr anchor="ctr"/>
                </a:tc>
                <a:tc>
                  <a:txBody>
                    <a:bodyPr/>
                    <a:lstStyle/>
                    <a:p>
                      <a:pPr algn="ctr">
                        <a:buNone/>
                      </a:pPr>
                      <a:r>
                        <a:rPr lang="en-ID" sz="3600"/>
                        <a:t>Jawaban tepat dan logis</a:t>
                      </a:r>
                    </a:p>
                  </a:txBody>
                  <a:tcPr anchor="ctr"/>
                </a:tc>
                <a:extLst>
                  <a:ext uri="{0D108BD9-81ED-4DB2-BD59-A6C34878D82A}">
                    <a16:rowId xmlns:a16="http://schemas.microsoft.com/office/drawing/2014/main" val="129678957"/>
                  </a:ext>
                </a:extLst>
              </a:tr>
              <a:tr h="1138881">
                <a:tc>
                  <a:txBody>
                    <a:bodyPr/>
                    <a:lstStyle/>
                    <a:p>
                      <a:pPr algn="l">
                        <a:buNone/>
                      </a:pPr>
                      <a:r>
                        <a:rPr lang="en-ID" sz="3600" dirty="0"/>
                        <a:t>Media/Slide</a:t>
                      </a:r>
                    </a:p>
                  </a:txBody>
                  <a:tcPr anchor="ctr"/>
                </a:tc>
                <a:tc>
                  <a:txBody>
                    <a:bodyPr/>
                    <a:lstStyle/>
                    <a:p>
                      <a:pPr algn="ctr">
                        <a:buNone/>
                      </a:pPr>
                      <a:r>
                        <a:rPr lang="en-ID" sz="3600"/>
                        <a:t>10%</a:t>
                      </a:r>
                    </a:p>
                  </a:txBody>
                  <a:tcPr anchor="ctr"/>
                </a:tc>
                <a:tc>
                  <a:txBody>
                    <a:bodyPr/>
                    <a:lstStyle/>
                    <a:p>
                      <a:pPr algn="ctr">
                        <a:buNone/>
                      </a:pPr>
                      <a:r>
                        <a:rPr lang="en-ID" sz="3600"/>
                        <a:t>Ringkas, rapi, mudah dibaca</a:t>
                      </a:r>
                    </a:p>
                  </a:txBody>
                  <a:tcPr anchor="ctr"/>
                </a:tc>
                <a:extLst>
                  <a:ext uri="{0D108BD9-81ED-4DB2-BD59-A6C34878D82A}">
                    <a16:rowId xmlns:a16="http://schemas.microsoft.com/office/drawing/2014/main" val="2143163292"/>
                  </a:ext>
                </a:extLst>
              </a:tr>
              <a:tr h="650789">
                <a:tc>
                  <a:txBody>
                    <a:bodyPr/>
                    <a:lstStyle/>
                    <a:p>
                      <a:pPr algn="l">
                        <a:buNone/>
                      </a:pPr>
                      <a:r>
                        <a:rPr lang="en-ID" sz="3600" dirty="0"/>
                        <a:t>Total</a:t>
                      </a:r>
                    </a:p>
                  </a:txBody>
                  <a:tcPr anchor="ctr"/>
                </a:tc>
                <a:tc>
                  <a:txBody>
                    <a:bodyPr/>
                    <a:lstStyle/>
                    <a:p>
                      <a:pPr algn="ctr">
                        <a:buNone/>
                      </a:pPr>
                      <a:r>
                        <a:rPr lang="en-ID" sz="3600"/>
                        <a:t>100%</a:t>
                      </a:r>
                    </a:p>
                  </a:txBody>
                  <a:tcPr anchor="ctr"/>
                </a:tc>
                <a:tc>
                  <a:txBody>
                    <a:bodyPr/>
                    <a:lstStyle/>
                    <a:p>
                      <a:pPr algn="ctr">
                        <a:buNone/>
                      </a:pPr>
                      <a:endParaRPr lang="en-ID" sz="3600" dirty="0"/>
                    </a:p>
                  </a:txBody>
                  <a:tcPr anchor="ctr"/>
                </a:tc>
                <a:extLst>
                  <a:ext uri="{0D108BD9-81ED-4DB2-BD59-A6C34878D82A}">
                    <a16:rowId xmlns:a16="http://schemas.microsoft.com/office/drawing/2014/main" val="2110870835"/>
                  </a:ext>
                </a:extLst>
              </a:tr>
            </a:tbl>
          </a:graphicData>
        </a:graphic>
      </p:graphicFrame>
      <p:sp>
        <p:nvSpPr>
          <p:cNvPr id="6" name="TextBox 5">
            <a:extLst>
              <a:ext uri="{FF2B5EF4-FFF2-40B4-BE49-F238E27FC236}">
                <a16:creationId xmlns:a16="http://schemas.microsoft.com/office/drawing/2014/main" id="{08D7DD2A-EB65-7FFD-91D1-A3965CC78414}"/>
              </a:ext>
            </a:extLst>
          </p:cNvPr>
          <p:cNvSpPr txBox="1"/>
          <p:nvPr/>
        </p:nvSpPr>
        <p:spPr>
          <a:xfrm>
            <a:off x="5935580" y="646621"/>
            <a:ext cx="6934200" cy="830997"/>
          </a:xfrm>
          <a:prstGeom prst="rect">
            <a:avLst/>
          </a:prstGeom>
          <a:noFill/>
        </p:spPr>
        <p:txBody>
          <a:bodyPr wrap="square" rtlCol="0">
            <a:spAutoFit/>
          </a:bodyPr>
          <a:lstStyle/>
          <a:p>
            <a:pPr algn="ctr"/>
            <a:r>
              <a:rPr lang="en-US" sz="4800" dirty="0"/>
              <a:t>Rubrik </a:t>
            </a:r>
            <a:r>
              <a:rPr lang="en-ID" sz="4800" dirty="0" err="1"/>
              <a:t>Presentasi</a:t>
            </a:r>
            <a:r>
              <a:rPr lang="en-ID" sz="4800" dirty="0"/>
              <a:t> </a:t>
            </a:r>
          </a:p>
        </p:txBody>
      </p:sp>
      <p:sp>
        <p:nvSpPr>
          <p:cNvPr id="7" name="TextBox 6">
            <a:extLst>
              <a:ext uri="{FF2B5EF4-FFF2-40B4-BE49-F238E27FC236}">
                <a16:creationId xmlns:a16="http://schemas.microsoft.com/office/drawing/2014/main" id="{C0E9473A-6A1E-5B71-382B-8EE9C35B32D4}"/>
              </a:ext>
            </a:extLst>
          </p:cNvPr>
          <p:cNvSpPr txBox="1"/>
          <p:nvPr/>
        </p:nvSpPr>
        <p:spPr>
          <a:xfrm>
            <a:off x="762000" y="9476866"/>
            <a:ext cx="4294958" cy="369332"/>
          </a:xfrm>
          <a:prstGeom prst="rect">
            <a:avLst/>
          </a:prstGeom>
          <a:noFill/>
        </p:spPr>
        <p:txBody>
          <a:bodyPr wrap="none" rtlCol="0">
            <a:spAutoFit/>
          </a:bodyPr>
          <a:lstStyle/>
          <a:p>
            <a:r>
              <a:rPr lang="en-US" dirty="0"/>
              <a:t>*</a:t>
            </a:r>
            <a:r>
              <a:rPr lang="en-US" dirty="0" err="1"/>
              <a:t>sedikit</a:t>
            </a:r>
            <a:r>
              <a:rPr lang="en-US" dirty="0"/>
              <a:t> note </a:t>
            </a:r>
            <a:r>
              <a:rPr lang="en-US" dirty="0" err="1"/>
              <a:t>untuk</a:t>
            </a:r>
            <a:r>
              <a:rPr lang="en-US" dirty="0"/>
              <a:t> </a:t>
            </a:r>
            <a:r>
              <a:rPr lang="en-US" dirty="0" err="1"/>
              <a:t>individu</a:t>
            </a:r>
            <a:r>
              <a:rPr lang="en-US" dirty="0"/>
              <a:t> MVP dan AFK </a:t>
            </a:r>
            <a:endParaRPr lang="en-ID" dirty="0"/>
          </a:p>
        </p:txBody>
      </p:sp>
    </p:spTree>
    <p:extLst>
      <p:ext uri="{BB962C8B-B14F-4D97-AF65-F5344CB8AC3E}">
        <p14:creationId xmlns:p14="http://schemas.microsoft.com/office/powerpoint/2010/main" val="14290520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136493" y="1736569"/>
            <a:ext cx="3661215" cy="943738"/>
            <a:chOff x="0" y="0"/>
            <a:chExt cx="4881620" cy="1258317"/>
          </a:xfrm>
        </p:grpSpPr>
        <p:grpSp>
          <p:nvGrpSpPr>
            <p:cNvPr id="3" name="Group 3"/>
            <p:cNvGrpSpPr/>
            <p:nvPr/>
          </p:nvGrpSpPr>
          <p:grpSpPr>
            <a:xfrm>
              <a:off x="0" y="0"/>
              <a:ext cx="4881620" cy="1258317"/>
              <a:chOff x="0" y="0"/>
              <a:chExt cx="3153245" cy="812800"/>
            </a:xfrm>
          </p:grpSpPr>
          <p:sp>
            <p:nvSpPr>
              <p:cNvPr id="4" name="Freeform 4"/>
              <p:cNvSpPr/>
              <p:nvPr/>
            </p:nvSpPr>
            <p:spPr>
              <a:xfrm>
                <a:off x="0" y="0"/>
                <a:ext cx="3153245" cy="812800"/>
              </a:xfrm>
              <a:custGeom>
                <a:avLst/>
                <a:gdLst/>
                <a:ahLst/>
                <a:cxnLst/>
                <a:rect l="l" t="t" r="r" b="b"/>
                <a:pathLst>
                  <a:path w="3153245" h="812800">
                    <a:moveTo>
                      <a:pt x="0" y="0"/>
                    </a:moveTo>
                    <a:lnTo>
                      <a:pt x="3153245" y="0"/>
                    </a:lnTo>
                    <a:lnTo>
                      <a:pt x="3153245" y="812800"/>
                    </a:lnTo>
                    <a:lnTo>
                      <a:pt x="0" y="812800"/>
                    </a:lnTo>
                    <a:close/>
                  </a:path>
                </a:pathLst>
              </a:custGeom>
              <a:solidFill>
                <a:srgbClr val="3EDB86"/>
              </a:solidFill>
              <a:ln w="28575" cap="sq">
                <a:solidFill>
                  <a:srgbClr val="242424"/>
                </a:solidFill>
                <a:prstDash val="solid"/>
                <a:miter/>
              </a:ln>
            </p:spPr>
          </p:sp>
          <p:sp>
            <p:nvSpPr>
              <p:cNvPr id="5" name="TextBox 5"/>
              <p:cNvSpPr txBox="1"/>
              <p:nvPr/>
            </p:nvSpPr>
            <p:spPr>
              <a:xfrm>
                <a:off x="0" y="-28575"/>
                <a:ext cx="3153245" cy="841375"/>
              </a:xfrm>
              <a:prstGeom prst="rect">
                <a:avLst/>
              </a:prstGeom>
            </p:spPr>
            <p:txBody>
              <a:bodyPr lIns="36400" tIns="36400" rIns="36400" bIns="36400" rtlCol="0" anchor="ctr"/>
              <a:lstStyle/>
              <a:p>
                <a:pPr marL="0" lvl="0" indent="0" algn="ctr">
                  <a:lnSpc>
                    <a:spcPts val="2600"/>
                  </a:lnSpc>
                  <a:spcBef>
                    <a:spcPct val="0"/>
                  </a:spcBef>
                </a:pPr>
                <a:endParaRPr/>
              </a:p>
            </p:txBody>
          </p:sp>
        </p:grpSp>
        <p:sp>
          <p:nvSpPr>
            <p:cNvPr id="6" name="TextBox 6"/>
            <p:cNvSpPr txBox="1"/>
            <p:nvPr/>
          </p:nvSpPr>
          <p:spPr>
            <a:xfrm>
              <a:off x="413329" y="26774"/>
              <a:ext cx="4054961" cy="1189154"/>
            </a:xfrm>
            <a:prstGeom prst="rect">
              <a:avLst/>
            </a:prstGeom>
          </p:spPr>
          <p:txBody>
            <a:bodyPr lIns="0" tIns="0" rIns="0" bIns="0" rtlCol="0" anchor="t">
              <a:spAutoFit/>
            </a:bodyPr>
            <a:lstStyle/>
            <a:p>
              <a:pPr marL="0" lvl="0" indent="0" algn="ctr">
                <a:lnSpc>
                  <a:spcPts val="6853"/>
                </a:lnSpc>
                <a:spcBef>
                  <a:spcPct val="0"/>
                </a:spcBef>
              </a:pPr>
              <a:r>
                <a:rPr lang="en-US" sz="5711" b="1">
                  <a:solidFill>
                    <a:srgbClr val="242424"/>
                  </a:solidFill>
                  <a:latin typeface="Ubuntu Bold"/>
                  <a:ea typeface="Ubuntu Bold"/>
                  <a:cs typeface="Ubuntu Bold"/>
                  <a:sym typeface="Ubuntu Bold"/>
                </a:rPr>
                <a:t>CODE</a:t>
              </a:r>
            </a:p>
          </p:txBody>
        </p:sp>
      </p:grpSp>
      <p:sp>
        <p:nvSpPr>
          <p:cNvPr id="7" name="Freeform 7"/>
          <p:cNvSpPr/>
          <p:nvPr/>
        </p:nvSpPr>
        <p:spPr>
          <a:xfrm>
            <a:off x="7118078" y="333543"/>
            <a:ext cx="10787467" cy="9653230"/>
          </a:xfrm>
          <a:custGeom>
            <a:avLst/>
            <a:gdLst/>
            <a:ahLst/>
            <a:cxnLst/>
            <a:rect l="l" t="t" r="r" b="b"/>
            <a:pathLst>
              <a:path w="10787467" h="9653230">
                <a:moveTo>
                  <a:pt x="0" y="0"/>
                </a:moveTo>
                <a:lnTo>
                  <a:pt x="10787467" y="0"/>
                </a:lnTo>
                <a:lnTo>
                  <a:pt x="10787467" y="9653229"/>
                </a:lnTo>
                <a:lnTo>
                  <a:pt x="0" y="9653229"/>
                </a:lnTo>
                <a:lnTo>
                  <a:pt x="0" y="0"/>
                </a:lnTo>
                <a:close/>
              </a:path>
            </a:pathLst>
          </a:custGeom>
          <a:blipFill>
            <a:blip r:embed="rId3"/>
            <a:stretch>
              <a:fillRect t="-59358"/>
            </a:stretch>
          </a:blipFill>
        </p:spPr>
      </p:sp>
      <p:grpSp>
        <p:nvGrpSpPr>
          <p:cNvPr id="8" name="Group 8"/>
          <p:cNvGrpSpPr/>
          <p:nvPr/>
        </p:nvGrpSpPr>
        <p:grpSpPr>
          <a:xfrm>
            <a:off x="431509" y="6970905"/>
            <a:ext cx="5688426" cy="3316095"/>
            <a:chOff x="0" y="0"/>
            <a:chExt cx="660400" cy="384983"/>
          </a:xfrm>
        </p:grpSpPr>
        <p:sp>
          <p:nvSpPr>
            <p:cNvPr id="9" name="Freeform 9"/>
            <p:cNvSpPr/>
            <p:nvPr/>
          </p:nvSpPr>
          <p:spPr>
            <a:xfrm>
              <a:off x="0" y="0"/>
              <a:ext cx="660400" cy="384983"/>
            </a:xfrm>
            <a:custGeom>
              <a:avLst/>
              <a:gdLst/>
              <a:ahLst/>
              <a:cxnLst/>
              <a:rect l="l" t="t" r="r" b="b"/>
              <a:pathLst>
                <a:path w="660400" h="384983">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8999"/>
                  </a:cubicBezTo>
                  <a:lnTo>
                    <a:pt x="660400" y="384983"/>
                  </a:lnTo>
                  <a:lnTo>
                    <a:pt x="0" y="384983"/>
                  </a:lnTo>
                  <a:lnTo>
                    <a:pt x="0" y="319048"/>
                  </a:lnTo>
                  <a:cubicBezTo>
                    <a:pt x="1782" y="185660"/>
                    <a:pt x="93019" y="64045"/>
                    <a:pt x="220252" y="19070"/>
                  </a:cubicBezTo>
                  <a:close/>
                </a:path>
              </a:pathLst>
            </a:custGeom>
            <a:solidFill>
              <a:srgbClr val="3EDB86"/>
            </a:solidFill>
            <a:ln w="28575" cap="sq">
              <a:solidFill>
                <a:srgbClr val="242424"/>
              </a:solidFill>
              <a:prstDash val="solid"/>
              <a:miter/>
            </a:ln>
          </p:spPr>
        </p:sp>
        <p:sp>
          <p:nvSpPr>
            <p:cNvPr id="10" name="TextBox 10"/>
            <p:cNvSpPr txBox="1"/>
            <p:nvPr/>
          </p:nvSpPr>
          <p:spPr>
            <a:xfrm>
              <a:off x="0" y="98425"/>
              <a:ext cx="660400" cy="286558"/>
            </a:xfrm>
            <a:prstGeom prst="rect">
              <a:avLst/>
            </a:prstGeom>
          </p:spPr>
          <p:txBody>
            <a:bodyPr lIns="50800" tIns="50800" rIns="50800" bIns="50800" rtlCol="0" anchor="ctr"/>
            <a:lstStyle/>
            <a:p>
              <a:pPr algn="ctr">
                <a:lnSpc>
                  <a:spcPts val="3040"/>
                </a:lnSpc>
              </a:pPr>
              <a:endParaRPr/>
            </a:p>
          </p:txBody>
        </p:sp>
      </p:grpSp>
      <p:sp>
        <p:nvSpPr>
          <p:cNvPr id="11" name="Freeform 11"/>
          <p:cNvSpPr/>
          <p:nvPr/>
        </p:nvSpPr>
        <p:spPr>
          <a:xfrm>
            <a:off x="-185734" y="7293297"/>
            <a:ext cx="6305669" cy="2671311"/>
          </a:xfrm>
          <a:custGeom>
            <a:avLst/>
            <a:gdLst/>
            <a:ahLst/>
            <a:cxnLst/>
            <a:rect l="l" t="t" r="r" b="b"/>
            <a:pathLst>
              <a:path w="6305669" h="2671311">
                <a:moveTo>
                  <a:pt x="0" y="0"/>
                </a:moveTo>
                <a:lnTo>
                  <a:pt x="6305669" y="0"/>
                </a:lnTo>
                <a:lnTo>
                  <a:pt x="6305669" y="2671311"/>
                </a:lnTo>
                <a:lnTo>
                  <a:pt x="0" y="267131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12" name="Freeform 12"/>
          <p:cNvSpPr/>
          <p:nvPr/>
        </p:nvSpPr>
        <p:spPr>
          <a:xfrm>
            <a:off x="1601691" y="6035827"/>
            <a:ext cx="2730819" cy="3812056"/>
          </a:xfrm>
          <a:custGeom>
            <a:avLst/>
            <a:gdLst/>
            <a:ahLst/>
            <a:cxnLst/>
            <a:rect l="l" t="t" r="r" b="b"/>
            <a:pathLst>
              <a:path w="2730819" h="3812056">
                <a:moveTo>
                  <a:pt x="0" y="0"/>
                </a:moveTo>
                <a:lnTo>
                  <a:pt x="2730819" y="0"/>
                </a:lnTo>
                <a:lnTo>
                  <a:pt x="2730819" y="3812056"/>
                </a:lnTo>
                <a:lnTo>
                  <a:pt x="0" y="3812056"/>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grpSp>
        <p:nvGrpSpPr>
          <p:cNvPr id="13" name="Group 13"/>
          <p:cNvGrpSpPr/>
          <p:nvPr/>
        </p:nvGrpSpPr>
        <p:grpSpPr>
          <a:xfrm rot="-799724">
            <a:off x="2636023" y="6234305"/>
            <a:ext cx="419311" cy="419311"/>
            <a:chOff x="0" y="0"/>
            <a:chExt cx="812800" cy="812800"/>
          </a:xfrm>
        </p:grpSpPr>
        <p:sp>
          <p:nvSpPr>
            <p:cNvPr id="14" name="Freeform 14"/>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15" name="TextBox 15"/>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16" name="Freeform 16"/>
          <p:cNvSpPr/>
          <p:nvPr/>
        </p:nvSpPr>
        <p:spPr>
          <a:xfrm>
            <a:off x="2545709" y="6970905"/>
            <a:ext cx="421391" cy="667912"/>
          </a:xfrm>
          <a:custGeom>
            <a:avLst/>
            <a:gdLst/>
            <a:ahLst/>
            <a:cxnLst/>
            <a:rect l="l" t="t" r="r" b="b"/>
            <a:pathLst>
              <a:path w="421391" h="667912">
                <a:moveTo>
                  <a:pt x="0" y="0"/>
                </a:moveTo>
                <a:lnTo>
                  <a:pt x="421391" y="0"/>
                </a:lnTo>
                <a:lnTo>
                  <a:pt x="421391" y="667911"/>
                </a:lnTo>
                <a:lnTo>
                  <a:pt x="0" y="667911"/>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17" name="Freeform 17"/>
          <p:cNvSpPr/>
          <p:nvPr/>
        </p:nvSpPr>
        <p:spPr>
          <a:xfrm>
            <a:off x="5316122" y="6970905"/>
            <a:ext cx="246986" cy="391476"/>
          </a:xfrm>
          <a:custGeom>
            <a:avLst/>
            <a:gdLst/>
            <a:ahLst/>
            <a:cxnLst/>
            <a:rect l="l" t="t" r="r" b="b"/>
            <a:pathLst>
              <a:path w="246986" h="391476">
                <a:moveTo>
                  <a:pt x="0" y="0"/>
                </a:moveTo>
                <a:lnTo>
                  <a:pt x="246986" y="0"/>
                </a:lnTo>
                <a:lnTo>
                  <a:pt x="246986" y="391476"/>
                </a:lnTo>
                <a:lnTo>
                  <a:pt x="0" y="391476"/>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18" name="TextBox 18"/>
          <p:cNvSpPr txBox="1"/>
          <p:nvPr/>
        </p:nvSpPr>
        <p:spPr>
          <a:xfrm rot="-5400000">
            <a:off x="-4040091" y="3105642"/>
            <a:ext cx="11254989" cy="1050328"/>
          </a:xfrm>
          <a:prstGeom prst="rect">
            <a:avLst/>
          </a:prstGeom>
        </p:spPr>
        <p:txBody>
          <a:bodyPr lIns="0" tIns="0" rIns="0" bIns="0" rtlCol="0" anchor="t">
            <a:spAutoFit/>
          </a:bodyPr>
          <a:lstStyle/>
          <a:p>
            <a:pPr marL="0" lvl="0" indent="0" algn="ctr">
              <a:lnSpc>
                <a:spcPts val="8117"/>
              </a:lnSpc>
              <a:spcBef>
                <a:spcPct val="0"/>
              </a:spcBef>
            </a:pPr>
            <a:r>
              <a:rPr lang="en-US" sz="6764" b="1">
                <a:solidFill>
                  <a:srgbClr val="242424"/>
                </a:solidFill>
                <a:latin typeface="Ubuntu Bold"/>
                <a:ea typeface="Ubuntu Bold"/>
                <a:cs typeface="Ubuntu Bold"/>
                <a:sym typeface="Ubuntu Bold"/>
              </a:rPr>
              <a:t>BINARY SEARCH</a:t>
            </a:r>
          </a:p>
        </p:txBody>
      </p:sp>
    </p:spTree>
  </p:cSld>
  <p:clrMapOvr>
    <a:masterClrMapping/>
  </p:clrMapOvr>
  <p:transition spd="med">
    <p:push/>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3973715" y="4535506"/>
            <a:ext cx="2915754" cy="291575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4" name="TextBox 4"/>
            <p:cNvSpPr txBox="1"/>
            <p:nvPr/>
          </p:nvSpPr>
          <p:spPr>
            <a:xfrm>
              <a:off x="127000" y="98425"/>
              <a:ext cx="558800" cy="587375"/>
            </a:xfrm>
            <a:prstGeom prst="rect">
              <a:avLst/>
            </a:prstGeom>
          </p:spPr>
          <p:txBody>
            <a:bodyPr lIns="50800" tIns="50800" rIns="50800" bIns="50800" rtlCol="0" anchor="ctr"/>
            <a:lstStyle/>
            <a:p>
              <a:pPr algn="ctr">
                <a:lnSpc>
                  <a:spcPts val="3040"/>
                </a:lnSpc>
              </a:pPr>
              <a:endParaRPr/>
            </a:p>
          </p:txBody>
        </p:sp>
      </p:grpSp>
      <p:sp>
        <p:nvSpPr>
          <p:cNvPr id="5" name="Freeform 5"/>
          <p:cNvSpPr/>
          <p:nvPr/>
        </p:nvSpPr>
        <p:spPr>
          <a:xfrm flipH="1">
            <a:off x="3802991" y="4971027"/>
            <a:ext cx="2611467" cy="4127318"/>
          </a:xfrm>
          <a:custGeom>
            <a:avLst/>
            <a:gdLst/>
            <a:ahLst/>
            <a:cxnLst/>
            <a:rect l="l" t="t" r="r" b="b"/>
            <a:pathLst>
              <a:path w="2611467" h="4127318">
                <a:moveTo>
                  <a:pt x="2611467" y="0"/>
                </a:moveTo>
                <a:lnTo>
                  <a:pt x="0" y="0"/>
                </a:lnTo>
                <a:lnTo>
                  <a:pt x="0" y="4127318"/>
                </a:lnTo>
                <a:lnTo>
                  <a:pt x="2611467" y="4127318"/>
                </a:lnTo>
                <a:lnTo>
                  <a:pt x="2611467"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6" name="Freeform 6"/>
          <p:cNvSpPr/>
          <p:nvPr/>
        </p:nvSpPr>
        <p:spPr>
          <a:xfrm>
            <a:off x="1028700" y="6404760"/>
            <a:ext cx="2774291" cy="2693585"/>
          </a:xfrm>
          <a:custGeom>
            <a:avLst/>
            <a:gdLst/>
            <a:ahLst/>
            <a:cxnLst/>
            <a:rect l="l" t="t" r="r" b="b"/>
            <a:pathLst>
              <a:path w="2774291" h="2693585">
                <a:moveTo>
                  <a:pt x="0" y="0"/>
                </a:moveTo>
                <a:lnTo>
                  <a:pt x="2774291" y="0"/>
                </a:lnTo>
                <a:lnTo>
                  <a:pt x="2774291" y="2693585"/>
                </a:lnTo>
                <a:lnTo>
                  <a:pt x="0" y="2693585"/>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grpSp>
        <p:nvGrpSpPr>
          <p:cNvPr id="7" name="Group 7"/>
          <p:cNvGrpSpPr/>
          <p:nvPr/>
        </p:nvGrpSpPr>
        <p:grpSpPr>
          <a:xfrm>
            <a:off x="1796037" y="1394865"/>
            <a:ext cx="4767993" cy="1636087"/>
            <a:chOff x="0" y="0"/>
            <a:chExt cx="444750" cy="152611"/>
          </a:xfrm>
        </p:grpSpPr>
        <p:sp>
          <p:nvSpPr>
            <p:cNvPr id="8" name="Freeform 8"/>
            <p:cNvSpPr/>
            <p:nvPr/>
          </p:nvSpPr>
          <p:spPr>
            <a:xfrm>
              <a:off x="0" y="0"/>
              <a:ext cx="444750" cy="152611"/>
            </a:xfrm>
            <a:custGeom>
              <a:avLst/>
              <a:gdLst/>
              <a:ahLst/>
              <a:cxnLst/>
              <a:rect l="l" t="t" r="r" b="b"/>
              <a:pathLst>
                <a:path w="444750" h="152611">
                  <a:moveTo>
                    <a:pt x="0" y="0"/>
                  </a:moveTo>
                  <a:lnTo>
                    <a:pt x="444750" y="0"/>
                  </a:lnTo>
                  <a:lnTo>
                    <a:pt x="444750" y="152611"/>
                  </a:lnTo>
                  <a:lnTo>
                    <a:pt x="0" y="152611"/>
                  </a:lnTo>
                  <a:close/>
                </a:path>
              </a:pathLst>
            </a:custGeom>
            <a:solidFill>
              <a:srgbClr val="B7CCF6"/>
            </a:solidFill>
            <a:ln w="28575" cap="sq">
              <a:solidFill>
                <a:srgbClr val="242424"/>
              </a:solidFill>
              <a:prstDash val="solid"/>
              <a:miter/>
            </a:ln>
          </p:spPr>
        </p:sp>
        <p:sp>
          <p:nvSpPr>
            <p:cNvPr id="9" name="TextBox 9"/>
            <p:cNvSpPr txBox="1"/>
            <p:nvPr/>
          </p:nvSpPr>
          <p:spPr>
            <a:xfrm>
              <a:off x="0" y="-28575"/>
              <a:ext cx="444750" cy="181186"/>
            </a:xfrm>
            <a:prstGeom prst="rect">
              <a:avLst/>
            </a:prstGeom>
          </p:spPr>
          <p:txBody>
            <a:bodyPr lIns="50800" tIns="50800" rIns="50800" bIns="50800" rtlCol="0" anchor="ctr"/>
            <a:lstStyle/>
            <a:p>
              <a:pPr marL="0" lvl="0" indent="0" algn="ctr">
                <a:lnSpc>
                  <a:spcPts val="2600"/>
                </a:lnSpc>
                <a:spcBef>
                  <a:spcPct val="0"/>
                </a:spcBef>
              </a:pPr>
              <a:endParaRPr/>
            </a:p>
          </p:txBody>
        </p:sp>
      </p:grpSp>
      <p:sp>
        <p:nvSpPr>
          <p:cNvPr id="10" name="Freeform 10"/>
          <p:cNvSpPr/>
          <p:nvPr/>
        </p:nvSpPr>
        <p:spPr>
          <a:xfrm>
            <a:off x="2751950" y="5527063"/>
            <a:ext cx="660854" cy="641029"/>
          </a:xfrm>
          <a:custGeom>
            <a:avLst/>
            <a:gdLst/>
            <a:ahLst/>
            <a:cxnLst/>
            <a:rect l="l" t="t" r="r" b="b"/>
            <a:pathLst>
              <a:path w="660854" h="641029">
                <a:moveTo>
                  <a:pt x="0" y="0"/>
                </a:moveTo>
                <a:lnTo>
                  <a:pt x="660855" y="0"/>
                </a:lnTo>
                <a:lnTo>
                  <a:pt x="660855" y="641028"/>
                </a:lnTo>
                <a:lnTo>
                  <a:pt x="0" y="64102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grpSp>
        <p:nvGrpSpPr>
          <p:cNvPr id="11" name="Group 11"/>
          <p:cNvGrpSpPr/>
          <p:nvPr/>
        </p:nvGrpSpPr>
        <p:grpSpPr>
          <a:xfrm>
            <a:off x="15971496" y="-1567566"/>
            <a:ext cx="7560950" cy="7560950"/>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3EDB86"/>
            </a:solidFill>
            <a:ln w="47625" cap="sq">
              <a:solidFill>
                <a:srgbClr val="242424"/>
              </a:solidFill>
              <a:prstDash val="solid"/>
              <a:miter/>
            </a:ln>
          </p:spPr>
        </p:sp>
        <p:sp>
          <p:nvSpPr>
            <p:cNvPr id="13" name="TextBox 13"/>
            <p:cNvSpPr txBox="1"/>
            <p:nvPr/>
          </p:nvSpPr>
          <p:spPr>
            <a:xfrm>
              <a:off x="139700" y="111125"/>
              <a:ext cx="533400" cy="561975"/>
            </a:xfrm>
            <a:prstGeom prst="rect">
              <a:avLst/>
            </a:prstGeom>
          </p:spPr>
          <p:txBody>
            <a:bodyPr lIns="50800" tIns="50800" rIns="50800" bIns="50800" rtlCol="0" anchor="ctr"/>
            <a:lstStyle/>
            <a:p>
              <a:pPr marL="0" lvl="0" indent="0" algn="ctr">
                <a:lnSpc>
                  <a:spcPts val="3040"/>
                </a:lnSpc>
                <a:spcBef>
                  <a:spcPct val="0"/>
                </a:spcBef>
              </a:pPr>
              <a:endParaRPr/>
            </a:p>
          </p:txBody>
        </p:sp>
      </p:grpSp>
      <p:sp>
        <p:nvSpPr>
          <p:cNvPr id="14" name="Freeform 14"/>
          <p:cNvSpPr/>
          <p:nvPr/>
        </p:nvSpPr>
        <p:spPr>
          <a:xfrm>
            <a:off x="7734217" y="508361"/>
            <a:ext cx="10056281" cy="8925332"/>
          </a:xfrm>
          <a:custGeom>
            <a:avLst/>
            <a:gdLst/>
            <a:ahLst/>
            <a:cxnLst/>
            <a:rect l="l" t="t" r="r" b="b"/>
            <a:pathLst>
              <a:path w="10056281" h="8925332">
                <a:moveTo>
                  <a:pt x="0" y="0"/>
                </a:moveTo>
                <a:lnTo>
                  <a:pt x="10056281" y="0"/>
                </a:lnTo>
                <a:lnTo>
                  <a:pt x="10056281" y="8925332"/>
                </a:lnTo>
                <a:lnTo>
                  <a:pt x="0" y="8925332"/>
                </a:lnTo>
                <a:lnTo>
                  <a:pt x="0" y="0"/>
                </a:lnTo>
                <a:close/>
              </a:path>
            </a:pathLst>
          </a:custGeom>
          <a:blipFill>
            <a:blip r:embed="rId5"/>
            <a:stretch>
              <a:fillRect/>
            </a:stretch>
          </a:blipFill>
        </p:spPr>
      </p:sp>
      <p:sp>
        <p:nvSpPr>
          <p:cNvPr id="15" name="TextBox 15"/>
          <p:cNvSpPr txBox="1"/>
          <p:nvPr/>
        </p:nvSpPr>
        <p:spPr>
          <a:xfrm>
            <a:off x="2415846" y="1665221"/>
            <a:ext cx="4473623" cy="1076325"/>
          </a:xfrm>
          <a:prstGeom prst="rect">
            <a:avLst/>
          </a:prstGeom>
        </p:spPr>
        <p:txBody>
          <a:bodyPr lIns="0" tIns="0" rIns="0" bIns="0" rtlCol="0" anchor="t">
            <a:spAutoFit/>
          </a:bodyPr>
          <a:lstStyle/>
          <a:p>
            <a:pPr algn="l">
              <a:lnSpc>
                <a:spcPts val="8399"/>
              </a:lnSpc>
            </a:pPr>
            <a:r>
              <a:rPr lang="en-US" sz="6999" b="1">
                <a:solidFill>
                  <a:srgbClr val="242424"/>
                </a:solidFill>
                <a:latin typeface="Ubuntu Bold"/>
                <a:ea typeface="Ubuntu Bold"/>
                <a:cs typeface="Ubuntu Bold"/>
                <a:sym typeface="Ubuntu Bold"/>
              </a:rPr>
              <a:t>OUTPUT</a:t>
            </a:r>
          </a:p>
        </p:txBody>
      </p:sp>
    </p:spTree>
  </p:cSld>
  <p:clrMapOvr>
    <a:masterClrMapping/>
  </p:clrMapOvr>
  <p:transition spd="med">
    <p:push/>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2"/>
          <p:cNvSpPr/>
          <p:nvPr/>
        </p:nvSpPr>
        <p:spPr>
          <a:xfrm>
            <a:off x="14074086" y="6838794"/>
            <a:ext cx="3318416" cy="3318416"/>
          </a:xfrm>
          <a:custGeom>
            <a:avLst/>
            <a:gdLst/>
            <a:ahLst/>
            <a:cxnLst/>
            <a:rect l="l" t="t" r="r" b="b"/>
            <a:pathLst>
              <a:path w="3318416" h="3318416">
                <a:moveTo>
                  <a:pt x="0" y="0"/>
                </a:moveTo>
                <a:lnTo>
                  <a:pt x="3318416" y="0"/>
                </a:lnTo>
                <a:lnTo>
                  <a:pt x="3318416" y="3318416"/>
                </a:lnTo>
                <a:lnTo>
                  <a:pt x="0" y="3318416"/>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3" name="Freeform 3"/>
          <p:cNvSpPr/>
          <p:nvPr/>
        </p:nvSpPr>
        <p:spPr>
          <a:xfrm>
            <a:off x="13850178" y="7144356"/>
            <a:ext cx="3318416" cy="3318416"/>
          </a:xfrm>
          <a:custGeom>
            <a:avLst/>
            <a:gdLst/>
            <a:ahLst/>
            <a:cxnLst/>
            <a:rect l="l" t="t" r="r" b="b"/>
            <a:pathLst>
              <a:path w="3318416" h="3318416">
                <a:moveTo>
                  <a:pt x="0" y="0"/>
                </a:moveTo>
                <a:lnTo>
                  <a:pt x="3318417" y="0"/>
                </a:lnTo>
                <a:lnTo>
                  <a:pt x="3318417" y="3318417"/>
                </a:lnTo>
                <a:lnTo>
                  <a:pt x="0" y="331841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2880535" y="2538071"/>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5" name="Freeform 5"/>
          <p:cNvSpPr/>
          <p:nvPr/>
        </p:nvSpPr>
        <p:spPr>
          <a:xfrm>
            <a:off x="2880535" y="2134618"/>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a:off x="2880535" y="1645067"/>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7" name="AutoShape 7"/>
          <p:cNvSpPr/>
          <p:nvPr/>
        </p:nvSpPr>
        <p:spPr>
          <a:xfrm>
            <a:off x="14141438" y="7422689"/>
            <a:ext cx="2129265" cy="2129265"/>
          </a:xfrm>
          <a:prstGeom prst="line">
            <a:avLst/>
          </a:prstGeom>
          <a:ln w="95250" cap="flat">
            <a:solidFill>
              <a:srgbClr val="242424"/>
            </a:solidFill>
            <a:prstDash val="solid"/>
            <a:headEnd type="arrow" w="med" len="sm"/>
            <a:tailEnd type="arrow" w="med" len="sm"/>
          </a:ln>
        </p:spPr>
      </p:sp>
      <p:sp>
        <p:nvSpPr>
          <p:cNvPr id="8" name="Freeform 8"/>
          <p:cNvSpPr/>
          <p:nvPr/>
        </p:nvSpPr>
        <p:spPr>
          <a:xfrm flipV="1">
            <a:off x="15322564" y="7741157"/>
            <a:ext cx="4849741" cy="4832106"/>
          </a:xfrm>
          <a:custGeom>
            <a:avLst/>
            <a:gdLst/>
            <a:ahLst/>
            <a:cxnLst/>
            <a:rect l="l" t="t" r="r" b="b"/>
            <a:pathLst>
              <a:path w="4849741" h="4832106">
                <a:moveTo>
                  <a:pt x="0" y="4832106"/>
                </a:moveTo>
                <a:lnTo>
                  <a:pt x="4849742" y="4832106"/>
                </a:lnTo>
                <a:lnTo>
                  <a:pt x="4849742" y="0"/>
                </a:lnTo>
                <a:lnTo>
                  <a:pt x="0" y="0"/>
                </a:lnTo>
                <a:lnTo>
                  <a:pt x="0" y="4832106"/>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grpSp>
        <p:nvGrpSpPr>
          <p:cNvPr id="9" name="Group 9"/>
          <p:cNvGrpSpPr/>
          <p:nvPr/>
        </p:nvGrpSpPr>
        <p:grpSpPr>
          <a:xfrm>
            <a:off x="-445897" y="7875134"/>
            <a:ext cx="2759425" cy="2759425"/>
            <a:chOff x="0" y="0"/>
            <a:chExt cx="812800" cy="812800"/>
          </a:xfrm>
        </p:grpSpPr>
        <p:sp>
          <p:nvSpPr>
            <p:cNvPr id="10" name="Freeform 10"/>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3EDB86"/>
            </a:solidFill>
            <a:ln w="28575" cap="sq">
              <a:solidFill>
                <a:srgbClr val="242424"/>
              </a:solidFill>
              <a:prstDash val="solid"/>
              <a:miter/>
            </a:ln>
          </p:spPr>
        </p:sp>
        <p:sp>
          <p:nvSpPr>
            <p:cNvPr id="11" name="TextBox 11"/>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12" name="Freeform 12"/>
          <p:cNvSpPr/>
          <p:nvPr/>
        </p:nvSpPr>
        <p:spPr>
          <a:xfrm flipV="1">
            <a:off x="15322564" y="-1478480"/>
            <a:ext cx="4506102" cy="4506102"/>
          </a:xfrm>
          <a:custGeom>
            <a:avLst/>
            <a:gdLst/>
            <a:ahLst/>
            <a:cxnLst/>
            <a:rect l="l" t="t" r="r" b="b"/>
            <a:pathLst>
              <a:path w="4506102" h="4506102">
                <a:moveTo>
                  <a:pt x="0" y="4506102"/>
                </a:moveTo>
                <a:lnTo>
                  <a:pt x="4506102" y="4506102"/>
                </a:lnTo>
                <a:lnTo>
                  <a:pt x="4506102" y="0"/>
                </a:lnTo>
                <a:lnTo>
                  <a:pt x="0" y="0"/>
                </a:lnTo>
                <a:lnTo>
                  <a:pt x="0" y="4506102"/>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sp>
        <p:nvSpPr>
          <p:cNvPr id="13" name="Freeform 13"/>
          <p:cNvSpPr/>
          <p:nvPr/>
        </p:nvSpPr>
        <p:spPr>
          <a:xfrm>
            <a:off x="-3367509" y="356752"/>
            <a:ext cx="5843225" cy="6172200"/>
          </a:xfrm>
          <a:custGeom>
            <a:avLst/>
            <a:gdLst/>
            <a:ahLst/>
            <a:cxnLst/>
            <a:rect l="l" t="t" r="r" b="b"/>
            <a:pathLst>
              <a:path w="5843225" h="6172200">
                <a:moveTo>
                  <a:pt x="0" y="0"/>
                </a:moveTo>
                <a:lnTo>
                  <a:pt x="5843225" y="0"/>
                </a:lnTo>
                <a:lnTo>
                  <a:pt x="5843225" y="6172200"/>
                </a:lnTo>
                <a:lnTo>
                  <a:pt x="0" y="6172200"/>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sp>
      <p:sp>
        <p:nvSpPr>
          <p:cNvPr id="14" name="Freeform 14"/>
          <p:cNvSpPr/>
          <p:nvPr/>
        </p:nvSpPr>
        <p:spPr>
          <a:xfrm>
            <a:off x="1083614" y="5386623"/>
            <a:ext cx="3132515" cy="4053843"/>
          </a:xfrm>
          <a:custGeom>
            <a:avLst/>
            <a:gdLst/>
            <a:ahLst/>
            <a:cxnLst/>
            <a:rect l="l" t="t" r="r" b="b"/>
            <a:pathLst>
              <a:path w="3132515" h="4053843">
                <a:moveTo>
                  <a:pt x="0" y="0"/>
                </a:moveTo>
                <a:lnTo>
                  <a:pt x="3132515" y="0"/>
                </a:lnTo>
                <a:lnTo>
                  <a:pt x="3132515" y="4053843"/>
                </a:lnTo>
                <a:lnTo>
                  <a:pt x="0" y="4053843"/>
                </a:lnTo>
                <a:lnTo>
                  <a:pt x="0" y="0"/>
                </a:lnTo>
                <a:close/>
              </a:path>
            </a:pathLst>
          </a:custGeom>
          <a:blipFill>
            <a:blip>
              <a:extLst>
                <a:ext uri="{96DAC541-7B7A-43D3-8B79-37D633B846F1}">
                  <asvg:svgBlip xmlns:asvg="http://schemas.microsoft.com/office/drawing/2016/SVG/main" r:embed="rId10"/>
                </a:ext>
              </a:extLst>
            </a:blip>
            <a:stretch>
              <a:fillRect/>
            </a:stretch>
          </a:blipFill>
          <a:ln cap="sq">
            <a:noFill/>
            <a:prstDash val="solid"/>
            <a:miter/>
          </a:ln>
        </p:spPr>
      </p:sp>
      <p:sp>
        <p:nvSpPr>
          <p:cNvPr id="15" name="Freeform 15"/>
          <p:cNvSpPr/>
          <p:nvPr/>
        </p:nvSpPr>
        <p:spPr>
          <a:xfrm>
            <a:off x="14321813" y="2460346"/>
            <a:ext cx="1000752" cy="970729"/>
          </a:xfrm>
          <a:custGeom>
            <a:avLst/>
            <a:gdLst/>
            <a:ahLst/>
            <a:cxnLst/>
            <a:rect l="l" t="t" r="r" b="b"/>
            <a:pathLst>
              <a:path w="1000752" h="970729">
                <a:moveTo>
                  <a:pt x="0" y="0"/>
                </a:moveTo>
                <a:lnTo>
                  <a:pt x="1000751" y="0"/>
                </a:lnTo>
                <a:lnTo>
                  <a:pt x="1000751" y="970729"/>
                </a:lnTo>
                <a:lnTo>
                  <a:pt x="0" y="970729"/>
                </a:lnTo>
                <a:lnTo>
                  <a:pt x="0" y="0"/>
                </a:lnTo>
                <a:close/>
              </a:path>
            </a:pathLst>
          </a:custGeom>
          <a:blipFill>
            <a:blip>
              <a:extLst>
                <a:ext uri="{96DAC541-7B7A-43D3-8B79-37D633B846F1}">
                  <asvg:svgBlip xmlns:asvg="http://schemas.microsoft.com/office/drawing/2016/SVG/main" r:embed="rId11"/>
                </a:ext>
              </a:extLst>
            </a:blip>
            <a:stretch>
              <a:fillRect/>
            </a:stretch>
          </a:blipFill>
          <a:ln cap="sq">
            <a:noFill/>
            <a:prstDash val="solid"/>
            <a:miter/>
          </a:ln>
        </p:spPr>
      </p:sp>
      <p:sp>
        <p:nvSpPr>
          <p:cNvPr id="16" name="Freeform 16"/>
          <p:cNvSpPr/>
          <p:nvPr/>
        </p:nvSpPr>
        <p:spPr>
          <a:xfrm rot="5400000" flipH="1">
            <a:off x="15514931" y="3890107"/>
            <a:ext cx="2177011" cy="2238048"/>
          </a:xfrm>
          <a:custGeom>
            <a:avLst/>
            <a:gdLst/>
            <a:ahLst/>
            <a:cxnLst/>
            <a:rect l="l" t="t" r="r" b="b"/>
            <a:pathLst>
              <a:path w="2177011" h="2238048">
                <a:moveTo>
                  <a:pt x="2177011" y="0"/>
                </a:moveTo>
                <a:lnTo>
                  <a:pt x="0" y="0"/>
                </a:lnTo>
                <a:lnTo>
                  <a:pt x="0" y="2238049"/>
                </a:lnTo>
                <a:lnTo>
                  <a:pt x="2177011" y="2238049"/>
                </a:lnTo>
                <a:lnTo>
                  <a:pt x="2177011" y="0"/>
                </a:lnTo>
                <a:close/>
              </a:path>
            </a:pathLst>
          </a:custGeom>
          <a:blipFill>
            <a:blip>
              <a:extLst>
                <a:ext uri="{96DAC541-7B7A-43D3-8B79-37D633B846F1}">
                  <asvg:svgBlip xmlns:asvg="http://schemas.microsoft.com/office/drawing/2016/SVG/main" r:embed="rId12"/>
                </a:ext>
              </a:extLst>
            </a:blip>
            <a:stretch>
              <a:fillRect/>
            </a:stretch>
          </a:blipFill>
          <a:ln cap="sq">
            <a:noFill/>
            <a:prstDash val="solid"/>
            <a:miter/>
          </a:ln>
        </p:spPr>
      </p:sp>
      <p:grpSp>
        <p:nvGrpSpPr>
          <p:cNvPr id="17" name="Group 17"/>
          <p:cNvGrpSpPr/>
          <p:nvPr/>
        </p:nvGrpSpPr>
        <p:grpSpPr>
          <a:xfrm>
            <a:off x="5644879" y="4293846"/>
            <a:ext cx="6998242" cy="1699309"/>
            <a:chOff x="0" y="0"/>
            <a:chExt cx="652783" cy="158508"/>
          </a:xfrm>
        </p:grpSpPr>
        <p:sp>
          <p:nvSpPr>
            <p:cNvPr id="18" name="Freeform 18"/>
            <p:cNvSpPr/>
            <p:nvPr/>
          </p:nvSpPr>
          <p:spPr>
            <a:xfrm>
              <a:off x="0" y="0"/>
              <a:ext cx="652783" cy="158508"/>
            </a:xfrm>
            <a:custGeom>
              <a:avLst/>
              <a:gdLst/>
              <a:ahLst/>
              <a:cxnLst/>
              <a:rect l="l" t="t" r="r" b="b"/>
              <a:pathLst>
                <a:path w="652783" h="158508">
                  <a:moveTo>
                    <a:pt x="0" y="0"/>
                  </a:moveTo>
                  <a:lnTo>
                    <a:pt x="652783" y="0"/>
                  </a:lnTo>
                  <a:lnTo>
                    <a:pt x="652783" y="158508"/>
                  </a:lnTo>
                  <a:lnTo>
                    <a:pt x="0" y="158508"/>
                  </a:lnTo>
                  <a:close/>
                </a:path>
              </a:pathLst>
            </a:custGeom>
            <a:solidFill>
              <a:srgbClr val="F5F5F5"/>
            </a:solidFill>
            <a:ln w="28575" cap="sq">
              <a:solidFill>
                <a:srgbClr val="242424"/>
              </a:solidFill>
              <a:prstDash val="solid"/>
              <a:miter/>
            </a:ln>
          </p:spPr>
        </p:sp>
        <p:sp>
          <p:nvSpPr>
            <p:cNvPr id="19" name="TextBox 19"/>
            <p:cNvSpPr txBox="1"/>
            <p:nvPr/>
          </p:nvSpPr>
          <p:spPr>
            <a:xfrm>
              <a:off x="0" y="-38100"/>
              <a:ext cx="652783" cy="196608"/>
            </a:xfrm>
            <a:prstGeom prst="rect">
              <a:avLst/>
            </a:prstGeom>
          </p:spPr>
          <p:txBody>
            <a:bodyPr lIns="50800" tIns="50800" rIns="50800" bIns="50800" rtlCol="0" anchor="ctr"/>
            <a:lstStyle/>
            <a:p>
              <a:pPr marL="0" lvl="0" indent="0" algn="ctr">
                <a:lnSpc>
                  <a:spcPts val="3510"/>
                </a:lnSpc>
                <a:spcBef>
                  <a:spcPct val="0"/>
                </a:spcBef>
              </a:pPr>
              <a:r>
                <a:rPr lang="en-US" sz="2700" b="1">
                  <a:solidFill>
                    <a:srgbClr val="000000"/>
                  </a:solidFill>
                  <a:latin typeface="Inter Bold"/>
                  <a:ea typeface="Inter Bold"/>
                  <a:cs typeface="Inter Bold"/>
                  <a:sym typeface="Inter Bold"/>
                </a:rPr>
                <a:t>Apakah ada yang ingin ditanyakan?</a:t>
              </a:r>
            </a:p>
          </p:txBody>
        </p:sp>
      </p:grpSp>
      <p:sp>
        <p:nvSpPr>
          <p:cNvPr id="21" name="Freeform 21"/>
          <p:cNvSpPr/>
          <p:nvPr/>
        </p:nvSpPr>
        <p:spPr>
          <a:xfrm>
            <a:off x="12248623" y="3198648"/>
            <a:ext cx="1305090" cy="1086784"/>
          </a:xfrm>
          <a:custGeom>
            <a:avLst/>
            <a:gdLst/>
            <a:ahLst/>
            <a:cxnLst/>
            <a:rect l="l" t="t" r="r" b="b"/>
            <a:pathLst>
              <a:path w="1305090" h="1086784">
                <a:moveTo>
                  <a:pt x="0" y="0"/>
                </a:moveTo>
                <a:lnTo>
                  <a:pt x="1305090" y="0"/>
                </a:lnTo>
                <a:lnTo>
                  <a:pt x="1305090" y="1086784"/>
                </a:lnTo>
                <a:lnTo>
                  <a:pt x="0" y="1086784"/>
                </a:lnTo>
                <a:lnTo>
                  <a:pt x="0" y="0"/>
                </a:lnTo>
                <a:close/>
              </a:path>
            </a:pathLst>
          </a:custGeom>
          <a:blipFill>
            <a:blip>
              <a:extLst>
                <a:ext uri="{96DAC541-7B7A-43D3-8B79-37D633B846F1}">
                  <asvg:svgBlip xmlns:asvg="http://schemas.microsoft.com/office/drawing/2016/SVG/main" r:embed="rId13"/>
                </a:ext>
              </a:extLst>
            </a:blip>
            <a:stretch>
              <a:fillRect/>
            </a:stretch>
          </a:blipFill>
        </p:spPr>
      </p:sp>
      <p:sp>
        <p:nvSpPr>
          <p:cNvPr id="22" name="Freeform 22"/>
          <p:cNvSpPr/>
          <p:nvPr/>
        </p:nvSpPr>
        <p:spPr>
          <a:xfrm>
            <a:off x="12701795" y="3396986"/>
            <a:ext cx="325375" cy="535798"/>
          </a:xfrm>
          <a:custGeom>
            <a:avLst/>
            <a:gdLst/>
            <a:ahLst/>
            <a:cxnLst/>
            <a:rect l="l" t="t" r="r" b="b"/>
            <a:pathLst>
              <a:path w="325375" h="535798">
                <a:moveTo>
                  <a:pt x="0" y="0"/>
                </a:moveTo>
                <a:lnTo>
                  <a:pt x="325375" y="0"/>
                </a:lnTo>
                <a:lnTo>
                  <a:pt x="325375" y="535798"/>
                </a:lnTo>
                <a:lnTo>
                  <a:pt x="0" y="535798"/>
                </a:lnTo>
                <a:lnTo>
                  <a:pt x="0" y="0"/>
                </a:lnTo>
                <a:close/>
              </a:path>
            </a:pathLst>
          </a:custGeom>
          <a:blipFill>
            <a:blip>
              <a:extLst>
                <a:ext uri="{96DAC541-7B7A-43D3-8B79-37D633B846F1}">
                  <asvg:svgBlip xmlns:asvg="http://schemas.microsoft.com/office/drawing/2016/SVG/main" r:embed="rId14"/>
                </a:ext>
              </a:extLst>
            </a:blip>
            <a:stretch>
              <a:fillRect/>
            </a:stretch>
          </a:blipFill>
          <a:ln cap="sq">
            <a:noFill/>
            <a:prstDash val="solid"/>
            <a:miter/>
          </a:ln>
        </p:spPr>
      </p:sp>
    </p:spTree>
  </p:cSld>
  <p:clrMapOvr>
    <a:masterClrMapping/>
  </p:clrMapOvr>
  <p:transition spd="med">
    <p:push/>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2"/>
          <p:cNvSpPr/>
          <p:nvPr/>
        </p:nvSpPr>
        <p:spPr>
          <a:xfrm>
            <a:off x="14074086" y="6838794"/>
            <a:ext cx="3318416" cy="3318416"/>
          </a:xfrm>
          <a:custGeom>
            <a:avLst/>
            <a:gdLst/>
            <a:ahLst/>
            <a:cxnLst/>
            <a:rect l="l" t="t" r="r" b="b"/>
            <a:pathLst>
              <a:path w="3318416" h="3318416">
                <a:moveTo>
                  <a:pt x="0" y="0"/>
                </a:moveTo>
                <a:lnTo>
                  <a:pt x="3318416" y="0"/>
                </a:lnTo>
                <a:lnTo>
                  <a:pt x="3318416" y="3318416"/>
                </a:lnTo>
                <a:lnTo>
                  <a:pt x="0" y="3318416"/>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3" name="Freeform 3"/>
          <p:cNvSpPr/>
          <p:nvPr/>
        </p:nvSpPr>
        <p:spPr>
          <a:xfrm>
            <a:off x="13850178" y="7144356"/>
            <a:ext cx="3318416" cy="3318416"/>
          </a:xfrm>
          <a:custGeom>
            <a:avLst/>
            <a:gdLst/>
            <a:ahLst/>
            <a:cxnLst/>
            <a:rect l="l" t="t" r="r" b="b"/>
            <a:pathLst>
              <a:path w="3318416" h="3318416">
                <a:moveTo>
                  <a:pt x="0" y="0"/>
                </a:moveTo>
                <a:lnTo>
                  <a:pt x="3318417" y="0"/>
                </a:lnTo>
                <a:lnTo>
                  <a:pt x="3318417" y="3318417"/>
                </a:lnTo>
                <a:lnTo>
                  <a:pt x="0" y="331841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2880535" y="2538071"/>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5" name="Freeform 5"/>
          <p:cNvSpPr/>
          <p:nvPr/>
        </p:nvSpPr>
        <p:spPr>
          <a:xfrm>
            <a:off x="2880535" y="2134618"/>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a:off x="2880535" y="1645067"/>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7" name="AutoShape 7"/>
          <p:cNvSpPr/>
          <p:nvPr/>
        </p:nvSpPr>
        <p:spPr>
          <a:xfrm>
            <a:off x="14141438" y="7422689"/>
            <a:ext cx="2129265" cy="2129265"/>
          </a:xfrm>
          <a:prstGeom prst="line">
            <a:avLst/>
          </a:prstGeom>
          <a:ln w="95250" cap="flat">
            <a:solidFill>
              <a:srgbClr val="242424"/>
            </a:solidFill>
            <a:prstDash val="solid"/>
            <a:headEnd type="arrow" w="med" len="sm"/>
            <a:tailEnd type="arrow" w="med" len="sm"/>
          </a:ln>
        </p:spPr>
      </p:sp>
      <p:sp>
        <p:nvSpPr>
          <p:cNvPr id="8" name="Freeform 8"/>
          <p:cNvSpPr/>
          <p:nvPr/>
        </p:nvSpPr>
        <p:spPr>
          <a:xfrm flipV="1">
            <a:off x="15322564" y="7741157"/>
            <a:ext cx="4849741" cy="4832106"/>
          </a:xfrm>
          <a:custGeom>
            <a:avLst/>
            <a:gdLst/>
            <a:ahLst/>
            <a:cxnLst/>
            <a:rect l="l" t="t" r="r" b="b"/>
            <a:pathLst>
              <a:path w="4849741" h="4832106">
                <a:moveTo>
                  <a:pt x="0" y="4832106"/>
                </a:moveTo>
                <a:lnTo>
                  <a:pt x="4849742" y="4832106"/>
                </a:lnTo>
                <a:lnTo>
                  <a:pt x="4849742" y="0"/>
                </a:lnTo>
                <a:lnTo>
                  <a:pt x="0" y="0"/>
                </a:lnTo>
                <a:lnTo>
                  <a:pt x="0" y="4832106"/>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grpSp>
        <p:nvGrpSpPr>
          <p:cNvPr id="9" name="Group 9"/>
          <p:cNvGrpSpPr/>
          <p:nvPr/>
        </p:nvGrpSpPr>
        <p:grpSpPr>
          <a:xfrm>
            <a:off x="-445897" y="7875134"/>
            <a:ext cx="2759425" cy="2759425"/>
            <a:chOff x="0" y="0"/>
            <a:chExt cx="812800" cy="812800"/>
          </a:xfrm>
        </p:grpSpPr>
        <p:sp>
          <p:nvSpPr>
            <p:cNvPr id="10" name="Freeform 10"/>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3EDB86"/>
            </a:solidFill>
            <a:ln w="28575" cap="sq">
              <a:solidFill>
                <a:srgbClr val="242424"/>
              </a:solidFill>
              <a:prstDash val="solid"/>
              <a:miter/>
            </a:ln>
          </p:spPr>
        </p:sp>
        <p:sp>
          <p:nvSpPr>
            <p:cNvPr id="11" name="TextBox 11"/>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12" name="Freeform 12"/>
          <p:cNvSpPr/>
          <p:nvPr/>
        </p:nvSpPr>
        <p:spPr>
          <a:xfrm flipV="1">
            <a:off x="15322564" y="-1478480"/>
            <a:ext cx="4506102" cy="4506102"/>
          </a:xfrm>
          <a:custGeom>
            <a:avLst/>
            <a:gdLst/>
            <a:ahLst/>
            <a:cxnLst/>
            <a:rect l="l" t="t" r="r" b="b"/>
            <a:pathLst>
              <a:path w="4506102" h="4506102">
                <a:moveTo>
                  <a:pt x="0" y="4506102"/>
                </a:moveTo>
                <a:lnTo>
                  <a:pt x="4506102" y="4506102"/>
                </a:lnTo>
                <a:lnTo>
                  <a:pt x="4506102" y="0"/>
                </a:lnTo>
                <a:lnTo>
                  <a:pt x="0" y="0"/>
                </a:lnTo>
                <a:lnTo>
                  <a:pt x="0" y="4506102"/>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sp>
        <p:nvSpPr>
          <p:cNvPr id="13" name="Freeform 13"/>
          <p:cNvSpPr/>
          <p:nvPr/>
        </p:nvSpPr>
        <p:spPr>
          <a:xfrm>
            <a:off x="-3367509" y="356752"/>
            <a:ext cx="5843225" cy="6172200"/>
          </a:xfrm>
          <a:custGeom>
            <a:avLst/>
            <a:gdLst/>
            <a:ahLst/>
            <a:cxnLst/>
            <a:rect l="l" t="t" r="r" b="b"/>
            <a:pathLst>
              <a:path w="5843225" h="6172200">
                <a:moveTo>
                  <a:pt x="0" y="0"/>
                </a:moveTo>
                <a:lnTo>
                  <a:pt x="5843225" y="0"/>
                </a:lnTo>
                <a:lnTo>
                  <a:pt x="5843225" y="6172200"/>
                </a:lnTo>
                <a:lnTo>
                  <a:pt x="0" y="6172200"/>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sp>
      <p:sp>
        <p:nvSpPr>
          <p:cNvPr id="14" name="Freeform 14"/>
          <p:cNvSpPr/>
          <p:nvPr/>
        </p:nvSpPr>
        <p:spPr>
          <a:xfrm>
            <a:off x="1083614" y="5386623"/>
            <a:ext cx="3132515" cy="4053843"/>
          </a:xfrm>
          <a:custGeom>
            <a:avLst/>
            <a:gdLst/>
            <a:ahLst/>
            <a:cxnLst/>
            <a:rect l="l" t="t" r="r" b="b"/>
            <a:pathLst>
              <a:path w="3132515" h="4053843">
                <a:moveTo>
                  <a:pt x="0" y="0"/>
                </a:moveTo>
                <a:lnTo>
                  <a:pt x="3132515" y="0"/>
                </a:lnTo>
                <a:lnTo>
                  <a:pt x="3132515" y="4053843"/>
                </a:lnTo>
                <a:lnTo>
                  <a:pt x="0" y="4053843"/>
                </a:lnTo>
                <a:lnTo>
                  <a:pt x="0" y="0"/>
                </a:lnTo>
                <a:close/>
              </a:path>
            </a:pathLst>
          </a:custGeom>
          <a:blipFill>
            <a:blip>
              <a:extLst>
                <a:ext uri="{96DAC541-7B7A-43D3-8B79-37D633B846F1}">
                  <asvg:svgBlip xmlns:asvg="http://schemas.microsoft.com/office/drawing/2016/SVG/main" r:embed="rId10"/>
                </a:ext>
              </a:extLst>
            </a:blip>
            <a:stretch>
              <a:fillRect/>
            </a:stretch>
          </a:blipFill>
          <a:ln cap="sq">
            <a:noFill/>
            <a:prstDash val="solid"/>
            <a:miter/>
          </a:ln>
        </p:spPr>
      </p:sp>
      <p:sp>
        <p:nvSpPr>
          <p:cNvPr id="15" name="Freeform 15"/>
          <p:cNvSpPr/>
          <p:nvPr/>
        </p:nvSpPr>
        <p:spPr>
          <a:xfrm>
            <a:off x="14321813" y="2460346"/>
            <a:ext cx="1000752" cy="970729"/>
          </a:xfrm>
          <a:custGeom>
            <a:avLst/>
            <a:gdLst/>
            <a:ahLst/>
            <a:cxnLst/>
            <a:rect l="l" t="t" r="r" b="b"/>
            <a:pathLst>
              <a:path w="1000752" h="970729">
                <a:moveTo>
                  <a:pt x="0" y="0"/>
                </a:moveTo>
                <a:lnTo>
                  <a:pt x="1000751" y="0"/>
                </a:lnTo>
                <a:lnTo>
                  <a:pt x="1000751" y="970729"/>
                </a:lnTo>
                <a:lnTo>
                  <a:pt x="0" y="970729"/>
                </a:lnTo>
                <a:lnTo>
                  <a:pt x="0" y="0"/>
                </a:lnTo>
                <a:close/>
              </a:path>
            </a:pathLst>
          </a:custGeom>
          <a:blipFill>
            <a:blip>
              <a:extLst>
                <a:ext uri="{96DAC541-7B7A-43D3-8B79-37D633B846F1}">
                  <asvg:svgBlip xmlns:asvg="http://schemas.microsoft.com/office/drawing/2016/SVG/main" r:embed="rId11"/>
                </a:ext>
              </a:extLst>
            </a:blip>
            <a:stretch>
              <a:fillRect/>
            </a:stretch>
          </a:blipFill>
          <a:ln cap="sq">
            <a:noFill/>
            <a:prstDash val="solid"/>
            <a:miter/>
          </a:ln>
        </p:spPr>
      </p:sp>
      <p:sp>
        <p:nvSpPr>
          <p:cNvPr id="16" name="Freeform 16"/>
          <p:cNvSpPr/>
          <p:nvPr/>
        </p:nvSpPr>
        <p:spPr>
          <a:xfrm rot="5400000" flipH="1">
            <a:off x="15514931" y="3890107"/>
            <a:ext cx="2177011" cy="2238048"/>
          </a:xfrm>
          <a:custGeom>
            <a:avLst/>
            <a:gdLst/>
            <a:ahLst/>
            <a:cxnLst/>
            <a:rect l="l" t="t" r="r" b="b"/>
            <a:pathLst>
              <a:path w="2177011" h="2238048">
                <a:moveTo>
                  <a:pt x="2177011" y="0"/>
                </a:moveTo>
                <a:lnTo>
                  <a:pt x="0" y="0"/>
                </a:lnTo>
                <a:lnTo>
                  <a:pt x="0" y="2238049"/>
                </a:lnTo>
                <a:lnTo>
                  <a:pt x="2177011" y="2238049"/>
                </a:lnTo>
                <a:lnTo>
                  <a:pt x="2177011" y="0"/>
                </a:lnTo>
                <a:close/>
              </a:path>
            </a:pathLst>
          </a:custGeom>
          <a:blipFill>
            <a:blip>
              <a:extLst>
                <a:ext uri="{96DAC541-7B7A-43D3-8B79-37D633B846F1}">
                  <asvg:svgBlip xmlns:asvg="http://schemas.microsoft.com/office/drawing/2016/SVG/main" r:embed="rId12"/>
                </a:ext>
              </a:extLst>
            </a:blip>
            <a:stretch>
              <a:fillRect/>
            </a:stretch>
          </a:blipFill>
          <a:ln cap="sq">
            <a:noFill/>
            <a:prstDash val="solid"/>
            <a:miter/>
          </a:ln>
        </p:spPr>
      </p:sp>
      <p:grpSp>
        <p:nvGrpSpPr>
          <p:cNvPr id="17" name="Group 17"/>
          <p:cNvGrpSpPr/>
          <p:nvPr/>
        </p:nvGrpSpPr>
        <p:grpSpPr>
          <a:xfrm>
            <a:off x="5644879" y="4293846"/>
            <a:ext cx="6998242" cy="1699309"/>
            <a:chOff x="0" y="0"/>
            <a:chExt cx="652783" cy="158508"/>
          </a:xfrm>
        </p:grpSpPr>
        <p:sp>
          <p:nvSpPr>
            <p:cNvPr id="18" name="Freeform 18"/>
            <p:cNvSpPr/>
            <p:nvPr/>
          </p:nvSpPr>
          <p:spPr>
            <a:xfrm>
              <a:off x="0" y="0"/>
              <a:ext cx="652783" cy="158508"/>
            </a:xfrm>
            <a:custGeom>
              <a:avLst/>
              <a:gdLst/>
              <a:ahLst/>
              <a:cxnLst/>
              <a:rect l="l" t="t" r="r" b="b"/>
              <a:pathLst>
                <a:path w="652783" h="158508">
                  <a:moveTo>
                    <a:pt x="0" y="0"/>
                  </a:moveTo>
                  <a:lnTo>
                    <a:pt x="652783" y="0"/>
                  </a:lnTo>
                  <a:lnTo>
                    <a:pt x="652783" y="158508"/>
                  </a:lnTo>
                  <a:lnTo>
                    <a:pt x="0" y="158508"/>
                  </a:lnTo>
                  <a:close/>
                </a:path>
              </a:pathLst>
            </a:custGeom>
            <a:solidFill>
              <a:srgbClr val="F5F5F5"/>
            </a:solidFill>
            <a:ln w="28575" cap="sq">
              <a:solidFill>
                <a:srgbClr val="242424"/>
              </a:solidFill>
              <a:prstDash val="solid"/>
              <a:miter/>
            </a:ln>
          </p:spPr>
        </p:sp>
        <p:sp>
          <p:nvSpPr>
            <p:cNvPr id="19" name="TextBox 19"/>
            <p:cNvSpPr txBox="1"/>
            <p:nvPr/>
          </p:nvSpPr>
          <p:spPr>
            <a:xfrm>
              <a:off x="0" y="-38100"/>
              <a:ext cx="652783" cy="196608"/>
            </a:xfrm>
            <a:prstGeom prst="rect">
              <a:avLst/>
            </a:prstGeom>
          </p:spPr>
          <p:txBody>
            <a:bodyPr lIns="50800" tIns="50800" rIns="50800" bIns="50800" rtlCol="0" anchor="ctr"/>
            <a:lstStyle/>
            <a:p>
              <a:pPr marL="0" lvl="0" indent="0" algn="ctr">
                <a:lnSpc>
                  <a:spcPts val="3510"/>
                </a:lnSpc>
                <a:spcBef>
                  <a:spcPct val="0"/>
                </a:spcBef>
              </a:pPr>
              <a:r>
                <a:rPr lang="en-US" sz="2700" b="1">
                  <a:solidFill>
                    <a:srgbClr val="000000"/>
                  </a:solidFill>
                  <a:latin typeface="Inter Bold"/>
                  <a:ea typeface="Inter Bold"/>
                  <a:cs typeface="Inter Bold"/>
                  <a:sym typeface="Inter Bold"/>
                </a:rPr>
                <a:t>TERIMA KASIH</a:t>
              </a:r>
            </a:p>
          </p:txBody>
        </p:sp>
      </p:grpSp>
    </p:spTree>
  </p:cSld>
  <p:clrMapOvr>
    <a:masterClrMapping/>
  </p:clrMapOvr>
  <p:transition spd="med">
    <p:push/>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extBox 2"/>
          <p:cNvSpPr txBox="1"/>
          <p:nvPr/>
        </p:nvSpPr>
        <p:spPr>
          <a:xfrm>
            <a:off x="1028700" y="1000125"/>
            <a:ext cx="10829854" cy="942975"/>
          </a:xfrm>
          <a:prstGeom prst="rect">
            <a:avLst/>
          </a:prstGeom>
        </p:spPr>
        <p:txBody>
          <a:bodyPr lIns="0" tIns="0" rIns="0" bIns="0" rtlCol="0" anchor="t">
            <a:spAutoFit/>
          </a:bodyPr>
          <a:lstStyle/>
          <a:p>
            <a:pPr marL="0" lvl="0" indent="0" algn="l">
              <a:lnSpc>
                <a:spcPts val="7200"/>
              </a:lnSpc>
              <a:spcBef>
                <a:spcPct val="0"/>
              </a:spcBef>
            </a:pPr>
            <a:r>
              <a:rPr lang="en-US" sz="6000" b="1" u="none" strike="noStrike">
                <a:solidFill>
                  <a:srgbClr val="242424"/>
                </a:solidFill>
                <a:latin typeface="Ubuntu Bold"/>
                <a:ea typeface="Ubuntu Bold"/>
                <a:cs typeface="Ubuntu Bold"/>
                <a:sym typeface="Ubuntu Bold"/>
              </a:rPr>
              <a:t>References</a:t>
            </a:r>
          </a:p>
        </p:txBody>
      </p:sp>
      <p:sp>
        <p:nvSpPr>
          <p:cNvPr id="3" name="Freeform 3"/>
          <p:cNvSpPr/>
          <p:nvPr/>
        </p:nvSpPr>
        <p:spPr>
          <a:xfrm>
            <a:off x="11298612" y="6657272"/>
            <a:ext cx="5960688" cy="2601028"/>
          </a:xfrm>
          <a:custGeom>
            <a:avLst/>
            <a:gdLst/>
            <a:ahLst/>
            <a:cxnLst/>
            <a:rect l="l" t="t" r="r" b="b"/>
            <a:pathLst>
              <a:path w="5960688" h="2601028">
                <a:moveTo>
                  <a:pt x="0" y="0"/>
                </a:moveTo>
                <a:lnTo>
                  <a:pt x="5960688" y="0"/>
                </a:lnTo>
                <a:lnTo>
                  <a:pt x="5960688" y="2601028"/>
                </a:lnTo>
                <a:lnTo>
                  <a:pt x="0" y="2601028"/>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grpSp>
        <p:nvGrpSpPr>
          <p:cNvPr id="4" name="Group 4"/>
          <p:cNvGrpSpPr/>
          <p:nvPr/>
        </p:nvGrpSpPr>
        <p:grpSpPr>
          <a:xfrm rot="-760100">
            <a:off x="15179874" y="6083490"/>
            <a:ext cx="418000" cy="418000"/>
            <a:chOff x="0" y="0"/>
            <a:chExt cx="812800" cy="812800"/>
          </a:xfrm>
        </p:grpSpPr>
        <p:sp>
          <p:nvSpPr>
            <p:cNvPr id="5" name="Freeform 5"/>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6" name="TextBox 6"/>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grpSp>
        <p:nvGrpSpPr>
          <p:cNvPr id="7" name="Group 7"/>
          <p:cNvGrpSpPr/>
          <p:nvPr/>
        </p:nvGrpSpPr>
        <p:grpSpPr>
          <a:xfrm rot="-760100">
            <a:off x="12443223" y="6973776"/>
            <a:ext cx="455425" cy="455425"/>
            <a:chOff x="0" y="0"/>
            <a:chExt cx="812800" cy="812800"/>
          </a:xfrm>
        </p:grpSpPr>
        <p:sp>
          <p:nvSpPr>
            <p:cNvPr id="8" name="Freeform 8"/>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9" name="TextBox 9"/>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10" name="Freeform 10"/>
          <p:cNvSpPr/>
          <p:nvPr/>
        </p:nvSpPr>
        <p:spPr>
          <a:xfrm rot="-1473778">
            <a:off x="13450943" y="7243671"/>
            <a:ext cx="309870" cy="491148"/>
          </a:xfrm>
          <a:custGeom>
            <a:avLst/>
            <a:gdLst/>
            <a:ahLst/>
            <a:cxnLst/>
            <a:rect l="l" t="t" r="r" b="b"/>
            <a:pathLst>
              <a:path w="309870" h="491148">
                <a:moveTo>
                  <a:pt x="0" y="0"/>
                </a:moveTo>
                <a:lnTo>
                  <a:pt x="309870" y="0"/>
                </a:lnTo>
                <a:lnTo>
                  <a:pt x="309870" y="491148"/>
                </a:lnTo>
                <a:lnTo>
                  <a:pt x="0" y="491148"/>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11" name="Freeform 11"/>
          <p:cNvSpPr/>
          <p:nvPr/>
        </p:nvSpPr>
        <p:spPr>
          <a:xfrm rot="1749349">
            <a:off x="15967587" y="5895625"/>
            <a:ext cx="444340" cy="704285"/>
          </a:xfrm>
          <a:custGeom>
            <a:avLst/>
            <a:gdLst/>
            <a:ahLst/>
            <a:cxnLst/>
            <a:rect l="l" t="t" r="r" b="b"/>
            <a:pathLst>
              <a:path w="444340" h="704285">
                <a:moveTo>
                  <a:pt x="0" y="0"/>
                </a:moveTo>
                <a:lnTo>
                  <a:pt x="444339" y="0"/>
                </a:lnTo>
                <a:lnTo>
                  <a:pt x="444339" y="704285"/>
                </a:lnTo>
                <a:lnTo>
                  <a:pt x="0" y="704285"/>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12" name="TextBox 12"/>
          <p:cNvSpPr txBox="1"/>
          <p:nvPr/>
        </p:nvSpPr>
        <p:spPr>
          <a:xfrm>
            <a:off x="1028700" y="2322909"/>
            <a:ext cx="9628774" cy="1663065"/>
          </a:xfrm>
          <a:prstGeom prst="rect">
            <a:avLst/>
          </a:prstGeom>
        </p:spPr>
        <p:txBody>
          <a:bodyPr lIns="0" tIns="0" rIns="0" bIns="0" rtlCol="0" anchor="t">
            <a:spAutoFit/>
          </a:bodyPr>
          <a:lstStyle/>
          <a:p>
            <a:pPr marL="0" lvl="1" indent="0" algn="l">
              <a:lnSpc>
                <a:spcPts val="3359"/>
              </a:lnSpc>
              <a:spcBef>
                <a:spcPct val="0"/>
              </a:spcBef>
            </a:pPr>
            <a:r>
              <a:rPr lang="en-US" sz="2399" dirty="0" err="1">
                <a:solidFill>
                  <a:srgbClr val="242424"/>
                </a:solidFill>
                <a:latin typeface="Inter"/>
                <a:ea typeface="Inter"/>
                <a:cs typeface="Inter"/>
                <a:sym typeface="Inter"/>
              </a:rPr>
              <a:t>Mathspace</a:t>
            </a:r>
            <a:r>
              <a:rPr lang="en-US" sz="2399" dirty="0">
                <a:solidFill>
                  <a:srgbClr val="242424"/>
                </a:solidFill>
                <a:latin typeface="Inter"/>
                <a:ea typeface="Inter"/>
                <a:cs typeface="Inter"/>
                <a:sym typeface="Inter"/>
              </a:rPr>
              <a:t>. “3.01 Multi-Step Equations | Grade 8 Math | Common Core 8 - 2023 Edition.” Accessed 24 July 2023, https://mathspace.co/textbooks/syllabuses/Syllabus-1157/topics/Topic-21905/subtopics/Subtopic-279899 </a:t>
            </a:r>
          </a:p>
        </p:txBody>
      </p:sp>
      <p:sp>
        <p:nvSpPr>
          <p:cNvPr id="13" name="TextBox 13"/>
          <p:cNvSpPr txBox="1"/>
          <p:nvPr/>
        </p:nvSpPr>
        <p:spPr>
          <a:xfrm>
            <a:off x="1028700" y="4366975"/>
            <a:ext cx="9628774" cy="2082165"/>
          </a:xfrm>
          <a:prstGeom prst="rect">
            <a:avLst/>
          </a:prstGeom>
        </p:spPr>
        <p:txBody>
          <a:bodyPr lIns="0" tIns="0" rIns="0" bIns="0" rtlCol="0" anchor="t">
            <a:spAutoFit/>
          </a:bodyPr>
          <a:lstStyle/>
          <a:p>
            <a:pPr algn="l">
              <a:lnSpc>
                <a:spcPts val="3359"/>
              </a:lnSpc>
            </a:pPr>
            <a:r>
              <a:rPr lang="en-US" sz="2399" dirty="0" err="1">
                <a:solidFill>
                  <a:srgbClr val="242424"/>
                </a:solidFill>
                <a:latin typeface="Inter"/>
                <a:ea typeface="Inter"/>
                <a:cs typeface="Inter"/>
                <a:sym typeface="Inter"/>
              </a:rPr>
              <a:t>Mathspace</a:t>
            </a:r>
            <a:r>
              <a:rPr lang="en-US" sz="2399" dirty="0">
                <a:solidFill>
                  <a:srgbClr val="242424"/>
                </a:solidFill>
                <a:latin typeface="Inter"/>
                <a:ea typeface="Inter"/>
                <a:cs typeface="Inter"/>
                <a:sym typeface="Inter"/>
              </a:rPr>
              <a:t>. “3.02 Multi-Step Equations with rational numbers| Grade 8 Math | Common Core 8 - 2023 Edition.” Accessed 24 July 2023, https://mathspace.co/textbooks/syllabuses/Syllabus-1157/topics/Topic-21905/subtopics/Subtopic-279900 </a:t>
            </a:r>
          </a:p>
          <a:p>
            <a:pPr marL="0" lvl="1" indent="0" algn="l">
              <a:lnSpc>
                <a:spcPts val="3359"/>
              </a:lnSpc>
              <a:spcBef>
                <a:spcPct val="0"/>
              </a:spcBef>
            </a:pPr>
            <a:r>
              <a:rPr lang="en-US" sz="2399" dirty="0">
                <a:solidFill>
                  <a:srgbClr val="242424"/>
                </a:solidFill>
                <a:latin typeface="Inter"/>
                <a:ea typeface="Inter"/>
                <a:cs typeface="Inter"/>
                <a:sym typeface="Inter"/>
              </a:rPr>
              <a:t>Accessed 24 July 2023</a:t>
            </a:r>
          </a:p>
        </p:txBody>
      </p:sp>
      <p:sp>
        <p:nvSpPr>
          <p:cNvPr id="14" name="TextBox 14"/>
          <p:cNvSpPr txBox="1"/>
          <p:nvPr/>
        </p:nvSpPr>
        <p:spPr>
          <a:xfrm>
            <a:off x="1028700" y="6830140"/>
            <a:ext cx="9628774" cy="2082165"/>
          </a:xfrm>
          <a:prstGeom prst="rect">
            <a:avLst/>
          </a:prstGeom>
        </p:spPr>
        <p:txBody>
          <a:bodyPr lIns="0" tIns="0" rIns="0" bIns="0" rtlCol="0" anchor="t">
            <a:spAutoFit/>
          </a:bodyPr>
          <a:lstStyle/>
          <a:p>
            <a:pPr marL="0" lvl="1" indent="0" algn="l">
              <a:lnSpc>
                <a:spcPts val="3359"/>
              </a:lnSpc>
              <a:spcBef>
                <a:spcPct val="0"/>
              </a:spcBef>
            </a:pPr>
            <a:r>
              <a:rPr lang="en-US" sz="2399">
                <a:solidFill>
                  <a:srgbClr val="242424"/>
                </a:solidFill>
                <a:latin typeface="Inter"/>
                <a:ea typeface="Inter"/>
                <a:cs typeface="Inter"/>
                <a:sym typeface="Inter"/>
              </a:rPr>
              <a:t>Mathspace. “3.03 Equations with variables on both sides | Grade 8 Math | Common Core 8 - 2023 Edition.” Accessed 24 July 2023, https://mathspace.co/textbooks/syllabuses/Syllabus-1157/topics/Topic-21905/subtopics/Subtopic-279901 Accessed 24 July 2023</a:t>
            </a:r>
          </a:p>
        </p:txBody>
      </p:sp>
    </p:spTree>
  </p:cSld>
  <p:clrMapOvr>
    <a:masterClrMapping/>
  </p:clrMapOvr>
  <p:transition spd="med">
    <p:push/>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1044849" y="2859169"/>
            <a:ext cx="16198303" cy="6621981"/>
            <a:chOff x="0" y="0"/>
            <a:chExt cx="8093902" cy="3308845"/>
          </a:xfrm>
        </p:grpSpPr>
        <p:sp>
          <p:nvSpPr>
            <p:cNvPr id="3" name="Freeform 3"/>
            <p:cNvSpPr/>
            <p:nvPr/>
          </p:nvSpPr>
          <p:spPr>
            <a:xfrm>
              <a:off x="0" y="0"/>
              <a:ext cx="8093902" cy="3308845"/>
            </a:xfrm>
            <a:custGeom>
              <a:avLst/>
              <a:gdLst/>
              <a:ahLst/>
              <a:cxnLst/>
              <a:rect l="l" t="t" r="r" b="b"/>
              <a:pathLst>
                <a:path w="8093902" h="3308845">
                  <a:moveTo>
                    <a:pt x="0" y="0"/>
                  </a:moveTo>
                  <a:lnTo>
                    <a:pt x="8093902" y="0"/>
                  </a:lnTo>
                  <a:lnTo>
                    <a:pt x="8093902" y="3308845"/>
                  </a:lnTo>
                  <a:lnTo>
                    <a:pt x="0" y="3308845"/>
                  </a:lnTo>
                  <a:close/>
                </a:path>
              </a:pathLst>
            </a:custGeom>
            <a:solidFill>
              <a:srgbClr val="F5F5F5"/>
            </a:solidFill>
            <a:ln w="19050" cap="sq">
              <a:solidFill>
                <a:srgbClr val="242424"/>
              </a:solidFill>
              <a:prstDash val="solid"/>
              <a:miter/>
            </a:ln>
          </p:spPr>
        </p:sp>
        <p:sp>
          <p:nvSpPr>
            <p:cNvPr id="4" name="TextBox 4"/>
            <p:cNvSpPr txBox="1"/>
            <p:nvPr/>
          </p:nvSpPr>
          <p:spPr>
            <a:xfrm>
              <a:off x="0" y="-19050"/>
              <a:ext cx="8093902" cy="3327895"/>
            </a:xfrm>
            <a:prstGeom prst="rect">
              <a:avLst/>
            </a:prstGeom>
          </p:spPr>
          <p:txBody>
            <a:bodyPr lIns="51929" tIns="51929" rIns="51929" bIns="51929" rtlCol="0" anchor="ctr"/>
            <a:lstStyle/>
            <a:p>
              <a:pPr marL="0" lvl="0" indent="0" algn="ctr">
                <a:lnSpc>
                  <a:spcPts val="1063"/>
                </a:lnSpc>
                <a:spcBef>
                  <a:spcPct val="0"/>
                </a:spcBef>
              </a:pPr>
              <a:endParaRPr/>
            </a:p>
          </p:txBody>
        </p:sp>
      </p:grpSp>
      <p:sp>
        <p:nvSpPr>
          <p:cNvPr id="5" name="Freeform 5"/>
          <p:cNvSpPr/>
          <p:nvPr/>
        </p:nvSpPr>
        <p:spPr>
          <a:xfrm>
            <a:off x="4051962" y="5457337"/>
            <a:ext cx="1314225" cy="1314225"/>
          </a:xfrm>
          <a:custGeom>
            <a:avLst/>
            <a:gdLst/>
            <a:ahLst/>
            <a:cxnLst/>
            <a:rect l="l" t="t" r="r" b="b"/>
            <a:pathLst>
              <a:path w="1314225" h="1314225">
                <a:moveTo>
                  <a:pt x="0" y="0"/>
                </a:moveTo>
                <a:lnTo>
                  <a:pt x="1314225" y="0"/>
                </a:lnTo>
                <a:lnTo>
                  <a:pt x="1314225" y="1314225"/>
                </a:lnTo>
                <a:lnTo>
                  <a:pt x="0" y="1314225"/>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6" name="Freeform 6"/>
          <p:cNvSpPr/>
          <p:nvPr/>
        </p:nvSpPr>
        <p:spPr>
          <a:xfrm>
            <a:off x="3539729" y="5457337"/>
            <a:ext cx="140981" cy="1314225"/>
          </a:xfrm>
          <a:custGeom>
            <a:avLst/>
            <a:gdLst/>
            <a:ahLst/>
            <a:cxnLst/>
            <a:rect l="l" t="t" r="r" b="b"/>
            <a:pathLst>
              <a:path w="140981" h="1314225">
                <a:moveTo>
                  <a:pt x="0" y="0"/>
                </a:moveTo>
                <a:lnTo>
                  <a:pt x="140981" y="0"/>
                </a:lnTo>
                <a:lnTo>
                  <a:pt x="140981" y="1314225"/>
                </a:lnTo>
                <a:lnTo>
                  <a:pt x="0" y="1314225"/>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7" name="Freeform 7"/>
          <p:cNvSpPr/>
          <p:nvPr/>
        </p:nvSpPr>
        <p:spPr>
          <a:xfrm>
            <a:off x="5737438" y="5457337"/>
            <a:ext cx="1314225" cy="1314225"/>
          </a:xfrm>
          <a:custGeom>
            <a:avLst/>
            <a:gdLst/>
            <a:ahLst/>
            <a:cxnLst/>
            <a:rect l="l" t="t" r="r" b="b"/>
            <a:pathLst>
              <a:path w="1314225" h="1314225">
                <a:moveTo>
                  <a:pt x="0" y="0"/>
                </a:moveTo>
                <a:lnTo>
                  <a:pt x="1314226" y="0"/>
                </a:lnTo>
                <a:lnTo>
                  <a:pt x="1314226" y="1314225"/>
                </a:lnTo>
                <a:lnTo>
                  <a:pt x="0" y="1314225"/>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8" name="Freeform 8"/>
          <p:cNvSpPr/>
          <p:nvPr/>
        </p:nvSpPr>
        <p:spPr>
          <a:xfrm>
            <a:off x="7422915" y="5457337"/>
            <a:ext cx="1665493" cy="1314225"/>
          </a:xfrm>
          <a:custGeom>
            <a:avLst/>
            <a:gdLst/>
            <a:ahLst/>
            <a:cxnLst/>
            <a:rect l="l" t="t" r="r" b="b"/>
            <a:pathLst>
              <a:path w="1665493" h="1314225">
                <a:moveTo>
                  <a:pt x="0" y="0"/>
                </a:moveTo>
                <a:lnTo>
                  <a:pt x="1665493" y="0"/>
                </a:lnTo>
                <a:lnTo>
                  <a:pt x="1665493" y="1314225"/>
                </a:lnTo>
                <a:lnTo>
                  <a:pt x="0" y="131422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Freeform 9"/>
          <p:cNvSpPr/>
          <p:nvPr/>
        </p:nvSpPr>
        <p:spPr>
          <a:xfrm>
            <a:off x="9459660" y="5457337"/>
            <a:ext cx="918315" cy="1314225"/>
          </a:xfrm>
          <a:custGeom>
            <a:avLst/>
            <a:gdLst/>
            <a:ahLst/>
            <a:cxnLst/>
            <a:rect l="l" t="t" r="r" b="b"/>
            <a:pathLst>
              <a:path w="918315" h="1314225">
                <a:moveTo>
                  <a:pt x="0" y="0"/>
                </a:moveTo>
                <a:lnTo>
                  <a:pt x="918315" y="0"/>
                </a:lnTo>
                <a:lnTo>
                  <a:pt x="918315" y="1314225"/>
                </a:lnTo>
                <a:lnTo>
                  <a:pt x="0" y="1314225"/>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10" name="Freeform 10"/>
          <p:cNvSpPr/>
          <p:nvPr/>
        </p:nvSpPr>
        <p:spPr>
          <a:xfrm flipH="1">
            <a:off x="10749226" y="5457337"/>
            <a:ext cx="831546" cy="1314225"/>
          </a:xfrm>
          <a:custGeom>
            <a:avLst/>
            <a:gdLst/>
            <a:ahLst/>
            <a:cxnLst/>
            <a:rect l="l" t="t" r="r" b="b"/>
            <a:pathLst>
              <a:path w="831546" h="1314225">
                <a:moveTo>
                  <a:pt x="831546" y="0"/>
                </a:moveTo>
                <a:lnTo>
                  <a:pt x="0" y="0"/>
                </a:lnTo>
                <a:lnTo>
                  <a:pt x="0" y="1314225"/>
                </a:lnTo>
                <a:lnTo>
                  <a:pt x="831546" y="1314225"/>
                </a:lnTo>
                <a:lnTo>
                  <a:pt x="831546"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11" name="Freeform 11"/>
          <p:cNvSpPr/>
          <p:nvPr/>
        </p:nvSpPr>
        <p:spPr>
          <a:xfrm>
            <a:off x="11952024" y="5457337"/>
            <a:ext cx="1353603" cy="1314225"/>
          </a:xfrm>
          <a:custGeom>
            <a:avLst/>
            <a:gdLst/>
            <a:ahLst/>
            <a:cxnLst/>
            <a:rect l="l" t="t" r="r" b="b"/>
            <a:pathLst>
              <a:path w="1353603" h="1314225">
                <a:moveTo>
                  <a:pt x="0" y="0"/>
                </a:moveTo>
                <a:lnTo>
                  <a:pt x="1353603" y="0"/>
                </a:lnTo>
                <a:lnTo>
                  <a:pt x="1353603" y="1314225"/>
                </a:lnTo>
                <a:lnTo>
                  <a:pt x="0" y="1314225"/>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sp>
        <p:nvSpPr>
          <p:cNvPr id="12" name="Freeform 12"/>
          <p:cNvSpPr/>
          <p:nvPr/>
        </p:nvSpPr>
        <p:spPr>
          <a:xfrm>
            <a:off x="13676879" y="5457337"/>
            <a:ext cx="941463" cy="1314225"/>
          </a:xfrm>
          <a:custGeom>
            <a:avLst/>
            <a:gdLst/>
            <a:ahLst/>
            <a:cxnLst/>
            <a:rect l="l" t="t" r="r" b="b"/>
            <a:pathLst>
              <a:path w="941463" h="1314225">
                <a:moveTo>
                  <a:pt x="0" y="0"/>
                </a:moveTo>
                <a:lnTo>
                  <a:pt x="941463" y="0"/>
                </a:lnTo>
                <a:lnTo>
                  <a:pt x="941463" y="1314225"/>
                </a:lnTo>
                <a:lnTo>
                  <a:pt x="0" y="1314225"/>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sp>
      <p:sp>
        <p:nvSpPr>
          <p:cNvPr id="13" name="Freeform 13"/>
          <p:cNvSpPr/>
          <p:nvPr/>
        </p:nvSpPr>
        <p:spPr>
          <a:xfrm>
            <a:off x="2225521" y="5457337"/>
            <a:ext cx="942956" cy="1314225"/>
          </a:xfrm>
          <a:custGeom>
            <a:avLst/>
            <a:gdLst/>
            <a:ahLst/>
            <a:cxnLst/>
            <a:rect l="l" t="t" r="r" b="b"/>
            <a:pathLst>
              <a:path w="942956" h="1314225">
                <a:moveTo>
                  <a:pt x="0" y="0"/>
                </a:moveTo>
                <a:lnTo>
                  <a:pt x="942956" y="0"/>
                </a:lnTo>
                <a:lnTo>
                  <a:pt x="942956" y="1314225"/>
                </a:lnTo>
                <a:lnTo>
                  <a:pt x="0" y="1314225"/>
                </a:lnTo>
                <a:lnTo>
                  <a:pt x="0" y="0"/>
                </a:lnTo>
                <a:close/>
              </a:path>
            </a:pathLst>
          </a:custGeom>
          <a:blipFill>
            <a:blip>
              <a:extLst>
                <a:ext uri="{96DAC541-7B7A-43D3-8B79-37D633B846F1}">
                  <asvg:svgBlip xmlns:asvg="http://schemas.microsoft.com/office/drawing/2016/SVG/main" r:embed="rId10"/>
                </a:ext>
              </a:extLst>
            </a:blip>
            <a:stretch>
              <a:fillRect/>
            </a:stretch>
          </a:blipFill>
          <a:ln cap="sq">
            <a:noFill/>
            <a:prstDash val="solid"/>
            <a:miter/>
          </a:ln>
        </p:spPr>
      </p:sp>
      <p:sp>
        <p:nvSpPr>
          <p:cNvPr id="14" name="Freeform 14"/>
          <p:cNvSpPr/>
          <p:nvPr/>
        </p:nvSpPr>
        <p:spPr>
          <a:xfrm>
            <a:off x="14989593" y="5457337"/>
            <a:ext cx="1072886" cy="1314225"/>
          </a:xfrm>
          <a:custGeom>
            <a:avLst/>
            <a:gdLst/>
            <a:ahLst/>
            <a:cxnLst/>
            <a:rect l="l" t="t" r="r" b="b"/>
            <a:pathLst>
              <a:path w="1072886" h="1314225">
                <a:moveTo>
                  <a:pt x="0" y="0"/>
                </a:moveTo>
                <a:lnTo>
                  <a:pt x="1072886" y="0"/>
                </a:lnTo>
                <a:lnTo>
                  <a:pt x="1072886" y="1314225"/>
                </a:lnTo>
                <a:lnTo>
                  <a:pt x="0" y="1314225"/>
                </a:lnTo>
                <a:lnTo>
                  <a:pt x="0" y="0"/>
                </a:lnTo>
                <a:close/>
              </a:path>
            </a:pathLst>
          </a:custGeom>
          <a:blipFill>
            <a:blip>
              <a:extLst>
                <a:ext uri="{96DAC541-7B7A-43D3-8B79-37D633B846F1}">
                  <asvg:svgBlip xmlns:asvg="http://schemas.microsoft.com/office/drawing/2016/SVG/main" r:embed="rId11"/>
                </a:ext>
              </a:extLst>
            </a:blip>
            <a:stretch>
              <a:fillRect/>
            </a:stretch>
          </a:blipFill>
          <a:ln cap="sq">
            <a:noFill/>
            <a:prstDash val="solid"/>
            <a:miter/>
          </a:ln>
        </p:spPr>
      </p:sp>
      <p:sp>
        <p:nvSpPr>
          <p:cNvPr id="15" name="TextBox 15"/>
          <p:cNvSpPr txBox="1"/>
          <p:nvPr/>
        </p:nvSpPr>
        <p:spPr>
          <a:xfrm>
            <a:off x="4774458" y="685692"/>
            <a:ext cx="8739084" cy="942975"/>
          </a:xfrm>
          <a:prstGeom prst="rect">
            <a:avLst/>
          </a:prstGeom>
        </p:spPr>
        <p:txBody>
          <a:bodyPr lIns="0" tIns="0" rIns="0" bIns="0" rtlCol="0" anchor="t">
            <a:spAutoFit/>
          </a:bodyPr>
          <a:lstStyle/>
          <a:p>
            <a:pPr marL="0" lvl="0" indent="0" algn="ctr">
              <a:lnSpc>
                <a:spcPts val="7200"/>
              </a:lnSpc>
              <a:spcBef>
                <a:spcPct val="0"/>
              </a:spcBef>
            </a:pPr>
            <a:r>
              <a:rPr lang="en-US" sz="6000" b="1">
                <a:solidFill>
                  <a:srgbClr val="242424"/>
                </a:solidFill>
                <a:latin typeface="Ubuntu Bold"/>
                <a:ea typeface="Ubuntu Bold"/>
                <a:cs typeface="Ubuntu Bold"/>
                <a:sym typeface="Ubuntu Bold"/>
              </a:rPr>
              <a:t>Resource Page</a:t>
            </a:r>
          </a:p>
        </p:txBody>
      </p:sp>
      <p:sp>
        <p:nvSpPr>
          <p:cNvPr id="16" name="TextBox 16"/>
          <p:cNvSpPr txBox="1"/>
          <p:nvPr/>
        </p:nvSpPr>
        <p:spPr>
          <a:xfrm>
            <a:off x="3658065" y="1772179"/>
            <a:ext cx="10971871" cy="701675"/>
          </a:xfrm>
          <a:prstGeom prst="rect">
            <a:avLst/>
          </a:prstGeom>
        </p:spPr>
        <p:txBody>
          <a:bodyPr lIns="0" tIns="0" rIns="0" bIns="0" rtlCol="0" anchor="t">
            <a:spAutoFit/>
          </a:bodyPr>
          <a:lstStyle/>
          <a:p>
            <a:pPr algn="ctr">
              <a:lnSpc>
                <a:spcPts val="2800"/>
              </a:lnSpc>
            </a:pPr>
            <a:r>
              <a:rPr lang="en-US" sz="2000">
                <a:solidFill>
                  <a:srgbClr val="242424"/>
                </a:solidFill>
                <a:latin typeface="Inter"/>
                <a:ea typeface="Inter"/>
                <a:cs typeface="Inter"/>
                <a:sym typeface="Inter"/>
              </a:rPr>
              <a:t>Use these icons and illustrations in your Canva Presentation. Happy designing!</a:t>
            </a:r>
          </a:p>
          <a:p>
            <a:pPr algn="ctr">
              <a:lnSpc>
                <a:spcPts val="2800"/>
              </a:lnSpc>
            </a:pPr>
            <a:r>
              <a:rPr lang="en-US" sz="2000">
                <a:solidFill>
                  <a:srgbClr val="242424"/>
                </a:solidFill>
                <a:latin typeface="Inter"/>
                <a:ea typeface="Inter"/>
                <a:cs typeface="Inter"/>
                <a:sym typeface="Inter"/>
              </a:rPr>
              <a:t>Don’t forget to delete this page before presenting. </a:t>
            </a:r>
          </a:p>
        </p:txBody>
      </p:sp>
      <p:sp>
        <p:nvSpPr>
          <p:cNvPr id="17" name="Freeform 17"/>
          <p:cNvSpPr/>
          <p:nvPr/>
        </p:nvSpPr>
        <p:spPr>
          <a:xfrm rot="-5400000">
            <a:off x="3478963" y="3516667"/>
            <a:ext cx="1313868" cy="1082150"/>
          </a:xfrm>
          <a:custGeom>
            <a:avLst/>
            <a:gdLst/>
            <a:ahLst/>
            <a:cxnLst/>
            <a:rect l="l" t="t" r="r" b="b"/>
            <a:pathLst>
              <a:path w="1313868" h="1082150">
                <a:moveTo>
                  <a:pt x="0" y="0"/>
                </a:moveTo>
                <a:lnTo>
                  <a:pt x="1313869" y="0"/>
                </a:lnTo>
                <a:lnTo>
                  <a:pt x="1313869" y="1082150"/>
                </a:lnTo>
                <a:lnTo>
                  <a:pt x="0" y="1082150"/>
                </a:lnTo>
                <a:lnTo>
                  <a:pt x="0" y="0"/>
                </a:lnTo>
                <a:close/>
              </a:path>
            </a:pathLst>
          </a:custGeom>
          <a:blipFill>
            <a:blip>
              <a:extLst>
                <a:ext uri="{96DAC541-7B7A-43D3-8B79-37D633B846F1}">
                  <asvg:svgBlip xmlns:asvg="http://schemas.microsoft.com/office/drawing/2016/SVG/main" r:embed="rId12"/>
                </a:ext>
              </a:extLst>
            </a:blip>
            <a:stretch>
              <a:fillRect/>
            </a:stretch>
          </a:blipFill>
          <a:ln cap="sq">
            <a:noFill/>
            <a:prstDash val="solid"/>
            <a:miter/>
          </a:ln>
        </p:spPr>
      </p:sp>
      <p:sp>
        <p:nvSpPr>
          <p:cNvPr id="18" name="Freeform 18"/>
          <p:cNvSpPr/>
          <p:nvPr/>
        </p:nvSpPr>
        <p:spPr>
          <a:xfrm>
            <a:off x="4973920" y="3400808"/>
            <a:ext cx="107498" cy="1313868"/>
          </a:xfrm>
          <a:custGeom>
            <a:avLst/>
            <a:gdLst/>
            <a:ahLst/>
            <a:cxnLst/>
            <a:rect l="l" t="t" r="r" b="b"/>
            <a:pathLst>
              <a:path w="107498" h="1313868">
                <a:moveTo>
                  <a:pt x="0" y="0"/>
                </a:moveTo>
                <a:lnTo>
                  <a:pt x="107498" y="0"/>
                </a:lnTo>
                <a:lnTo>
                  <a:pt x="107498" y="1313869"/>
                </a:lnTo>
                <a:lnTo>
                  <a:pt x="0" y="1313869"/>
                </a:lnTo>
                <a:lnTo>
                  <a:pt x="0" y="0"/>
                </a:lnTo>
                <a:close/>
              </a:path>
            </a:pathLst>
          </a:custGeom>
          <a:blipFill>
            <a:blip>
              <a:extLst>
                <a:ext uri="{96DAC541-7B7A-43D3-8B79-37D633B846F1}">
                  <asvg:svgBlip xmlns:asvg="http://schemas.microsoft.com/office/drawing/2016/SVG/main" r:embed="rId13"/>
                </a:ext>
              </a:extLst>
            </a:blip>
            <a:stretch>
              <a:fillRect/>
            </a:stretch>
          </a:blipFill>
          <a:ln cap="sq">
            <a:noFill/>
            <a:prstDash val="solid"/>
            <a:miter/>
          </a:ln>
        </p:spPr>
      </p:sp>
      <p:sp>
        <p:nvSpPr>
          <p:cNvPr id="19" name="Freeform 19"/>
          <p:cNvSpPr/>
          <p:nvPr/>
        </p:nvSpPr>
        <p:spPr>
          <a:xfrm>
            <a:off x="5378366" y="3400808"/>
            <a:ext cx="1015262" cy="1313868"/>
          </a:xfrm>
          <a:custGeom>
            <a:avLst/>
            <a:gdLst/>
            <a:ahLst/>
            <a:cxnLst/>
            <a:rect l="l" t="t" r="r" b="b"/>
            <a:pathLst>
              <a:path w="1015262" h="1313868">
                <a:moveTo>
                  <a:pt x="0" y="0"/>
                </a:moveTo>
                <a:lnTo>
                  <a:pt x="1015261" y="0"/>
                </a:lnTo>
                <a:lnTo>
                  <a:pt x="1015261" y="1313869"/>
                </a:lnTo>
                <a:lnTo>
                  <a:pt x="0" y="1313869"/>
                </a:lnTo>
                <a:lnTo>
                  <a:pt x="0" y="0"/>
                </a:lnTo>
                <a:close/>
              </a:path>
            </a:pathLst>
          </a:custGeom>
          <a:blipFill>
            <a:blip>
              <a:extLst>
                <a:ext uri="{96DAC541-7B7A-43D3-8B79-37D633B846F1}">
                  <asvg:svgBlip xmlns:asvg="http://schemas.microsoft.com/office/drawing/2016/SVG/main" r:embed="rId14"/>
                </a:ext>
              </a:extLst>
            </a:blip>
            <a:stretch>
              <a:fillRect/>
            </a:stretch>
          </a:blipFill>
          <a:ln cap="sq">
            <a:noFill/>
            <a:prstDash val="solid"/>
            <a:miter/>
          </a:ln>
        </p:spPr>
      </p:sp>
      <p:sp>
        <p:nvSpPr>
          <p:cNvPr id="20" name="Freeform 20"/>
          <p:cNvSpPr/>
          <p:nvPr/>
        </p:nvSpPr>
        <p:spPr>
          <a:xfrm>
            <a:off x="6690575" y="3661043"/>
            <a:ext cx="1665225" cy="1053634"/>
          </a:xfrm>
          <a:custGeom>
            <a:avLst/>
            <a:gdLst/>
            <a:ahLst/>
            <a:cxnLst/>
            <a:rect l="l" t="t" r="r" b="b"/>
            <a:pathLst>
              <a:path w="1665225" h="1053634">
                <a:moveTo>
                  <a:pt x="0" y="0"/>
                </a:moveTo>
                <a:lnTo>
                  <a:pt x="1665225" y="0"/>
                </a:lnTo>
                <a:lnTo>
                  <a:pt x="1665225" y="1053634"/>
                </a:lnTo>
                <a:lnTo>
                  <a:pt x="0" y="1053634"/>
                </a:lnTo>
                <a:lnTo>
                  <a:pt x="0" y="0"/>
                </a:lnTo>
                <a:close/>
              </a:path>
            </a:pathLst>
          </a:custGeom>
          <a:blipFill>
            <a:blip>
              <a:extLst>
                <a:ext uri="{96DAC541-7B7A-43D3-8B79-37D633B846F1}">
                  <asvg:svgBlip xmlns:asvg="http://schemas.microsoft.com/office/drawing/2016/SVG/main" r:embed="rId15"/>
                </a:ext>
              </a:extLst>
            </a:blip>
            <a:stretch>
              <a:fillRect/>
            </a:stretch>
          </a:blipFill>
          <a:ln cap="sq">
            <a:noFill/>
            <a:prstDash val="solid"/>
            <a:miter/>
          </a:ln>
        </p:spPr>
      </p:sp>
      <p:sp>
        <p:nvSpPr>
          <p:cNvPr id="21" name="Freeform 21"/>
          <p:cNvSpPr/>
          <p:nvPr/>
        </p:nvSpPr>
        <p:spPr>
          <a:xfrm>
            <a:off x="8652748" y="3401823"/>
            <a:ext cx="842613" cy="1312853"/>
          </a:xfrm>
          <a:custGeom>
            <a:avLst/>
            <a:gdLst/>
            <a:ahLst/>
            <a:cxnLst/>
            <a:rect l="l" t="t" r="r" b="b"/>
            <a:pathLst>
              <a:path w="842613" h="1312853">
                <a:moveTo>
                  <a:pt x="0" y="0"/>
                </a:moveTo>
                <a:lnTo>
                  <a:pt x="842613" y="0"/>
                </a:lnTo>
                <a:lnTo>
                  <a:pt x="842613" y="1312854"/>
                </a:lnTo>
                <a:lnTo>
                  <a:pt x="0" y="1312854"/>
                </a:lnTo>
                <a:lnTo>
                  <a:pt x="0" y="0"/>
                </a:lnTo>
                <a:close/>
              </a:path>
            </a:pathLst>
          </a:custGeom>
          <a:blipFill>
            <a:blip>
              <a:extLst>
                <a:ext uri="{96DAC541-7B7A-43D3-8B79-37D633B846F1}">
                  <asvg:svgBlip xmlns:asvg="http://schemas.microsoft.com/office/drawing/2016/SVG/main" r:embed="rId16"/>
                </a:ext>
              </a:extLst>
            </a:blip>
            <a:stretch>
              <a:fillRect/>
            </a:stretch>
          </a:blipFill>
          <a:ln cap="sq">
            <a:noFill/>
            <a:prstDash val="solid"/>
            <a:miter/>
          </a:ln>
        </p:spPr>
      </p:sp>
      <p:sp>
        <p:nvSpPr>
          <p:cNvPr id="22" name="Freeform 22"/>
          <p:cNvSpPr/>
          <p:nvPr/>
        </p:nvSpPr>
        <p:spPr>
          <a:xfrm>
            <a:off x="9792308" y="3400808"/>
            <a:ext cx="687989" cy="1313868"/>
          </a:xfrm>
          <a:custGeom>
            <a:avLst/>
            <a:gdLst/>
            <a:ahLst/>
            <a:cxnLst/>
            <a:rect l="l" t="t" r="r" b="b"/>
            <a:pathLst>
              <a:path w="687989" h="1313868">
                <a:moveTo>
                  <a:pt x="0" y="0"/>
                </a:moveTo>
                <a:lnTo>
                  <a:pt x="687990" y="0"/>
                </a:lnTo>
                <a:lnTo>
                  <a:pt x="687990" y="1313869"/>
                </a:lnTo>
                <a:lnTo>
                  <a:pt x="0" y="1313869"/>
                </a:lnTo>
                <a:lnTo>
                  <a:pt x="0" y="0"/>
                </a:lnTo>
                <a:close/>
              </a:path>
            </a:pathLst>
          </a:custGeom>
          <a:blipFill>
            <a:blip>
              <a:extLst>
                <a:ext uri="{96DAC541-7B7A-43D3-8B79-37D633B846F1}">
                  <asvg:svgBlip xmlns:asvg="http://schemas.microsoft.com/office/drawing/2016/SVG/main" r:embed="rId17"/>
                </a:ext>
              </a:extLst>
            </a:blip>
            <a:stretch>
              <a:fillRect/>
            </a:stretch>
          </a:blipFill>
          <a:ln cap="sq">
            <a:noFill/>
            <a:prstDash val="solid"/>
            <a:miter/>
          </a:ln>
        </p:spPr>
      </p:sp>
      <p:sp>
        <p:nvSpPr>
          <p:cNvPr id="23" name="Freeform 23"/>
          <p:cNvSpPr/>
          <p:nvPr/>
        </p:nvSpPr>
        <p:spPr>
          <a:xfrm>
            <a:off x="10777245" y="3627253"/>
            <a:ext cx="1272517" cy="1087423"/>
          </a:xfrm>
          <a:custGeom>
            <a:avLst/>
            <a:gdLst/>
            <a:ahLst/>
            <a:cxnLst/>
            <a:rect l="l" t="t" r="r" b="b"/>
            <a:pathLst>
              <a:path w="1272517" h="1087423">
                <a:moveTo>
                  <a:pt x="0" y="0"/>
                </a:moveTo>
                <a:lnTo>
                  <a:pt x="1272517" y="0"/>
                </a:lnTo>
                <a:lnTo>
                  <a:pt x="1272517" y="1087424"/>
                </a:lnTo>
                <a:lnTo>
                  <a:pt x="0" y="1087424"/>
                </a:lnTo>
                <a:lnTo>
                  <a:pt x="0" y="0"/>
                </a:lnTo>
                <a:close/>
              </a:path>
            </a:pathLst>
          </a:custGeom>
          <a:blipFill>
            <a:blip>
              <a:extLst>
                <a:ext uri="{96DAC541-7B7A-43D3-8B79-37D633B846F1}">
                  <asvg:svgBlip xmlns:asvg="http://schemas.microsoft.com/office/drawing/2016/SVG/main" r:embed="rId18"/>
                </a:ext>
              </a:extLst>
            </a:blip>
            <a:stretch>
              <a:fillRect/>
            </a:stretch>
          </a:blipFill>
          <a:ln cap="sq">
            <a:noFill/>
            <a:prstDash val="solid"/>
            <a:miter/>
          </a:ln>
        </p:spPr>
      </p:sp>
      <p:sp>
        <p:nvSpPr>
          <p:cNvPr id="24" name="Freeform 24"/>
          <p:cNvSpPr/>
          <p:nvPr/>
        </p:nvSpPr>
        <p:spPr>
          <a:xfrm>
            <a:off x="13361356" y="3524027"/>
            <a:ext cx="1158177" cy="1190650"/>
          </a:xfrm>
          <a:custGeom>
            <a:avLst/>
            <a:gdLst/>
            <a:ahLst/>
            <a:cxnLst/>
            <a:rect l="l" t="t" r="r" b="b"/>
            <a:pathLst>
              <a:path w="1158177" h="1190650">
                <a:moveTo>
                  <a:pt x="0" y="0"/>
                </a:moveTo>
                <a:lnTo>
                  <a:pt x="1158178" y="0"/>
                </a:lnTo>
                <a:lnTo>
                  <a:pt x="1158178" y="1190650"/>
                </a:lnTo>
                <a:lnTo>
                  <a:pt x="0" y="1190650"/>
                </a:lnTo>
                <a:lnTo>
                  <a:pt x="0" y="0"/>
                </a:lnTo>
                <a:close/>
              </a:path>
            </a:pathLst>
          </a:custGeom>
          <a:blipFill>
            <a:blip>
              <a:extLst>
                <a:ext uri="{96DAC541-7B7A-43D3-8B79-37D633B846F1}">
                  <asvg:svgBlip xmlns:asvg="http://schemas.microsoft.com/office/drawing/2016/SVG/main" r:embed="rId19"/>
                </a:ext>
              </a:extLst>
            </a:blip>
            <a:stretch>
              <a:fillRect/>
            </a:stretch>
          </a:blipFill>
          <a:ln cap="sq">
            <a:noFill/>
            <a:prstDash val="solid"/>
            <a:miter/>
          </a:ln>
        </p:spPr>
      </p:sp>
      <p:sp>
        <p:nvSpPr>
          <p:cNvPr id="25" name="Freeform 25"/>
          <p:cNvSpPr/>
          <p:nvPr/>
        </p:nvSpPr>
        <p:spPr>
          <a:xfrm>
            <a:off x="12346709" y="3627253"/>
            <a:ext cx="717699" cy="1087423"/>
          </a:xfrm>
          <a:custGeom>
            <a:avLst/>
            <a:gdLst/>
            <a:ahLst/>
            <a:cxnLst/>
            <a:rect l="l" t="t" r="r" b="b"/>
            <a:pathLst>
              <a:path w="717699" h="1087423">
                <a:moveTo>
                  <a:pt x="0" y="0"/>
                </a:moveTo>
                <a:lnTo>
                  <a:pt x="717700" y="0"/>
                </a:lnTo>
                <a:lnTo>
                  <a:pt x="717700" y="1087424"/>
                </a:lnTo>
                <a:lnTo>
                  <a:pt x="0" y="1087424"/>
                </a:lnTo>
                <a:lnTo>
                  <a:pt x="0" y="0"/>
                </a:lnTo>
                <a:close/>
              </a:path>
            </a:pathLst>
          </a:custGeom>
          <a:blipFill>
            <a:blip>
              <a:extLst>
                <a:ext uri="{96DAC541-7B7A-43D3-8B79-37D633B846F1}">
                  <asvg:svgBlip xmlns:asvg="http://schemas.microsoft.com/office/drawing/2016/SVG/main" r:embed="rId20"/>
                </a:ext>
              </a:extLst>
            </a:blip>
            <a:stretch>
              <a:fillRect/>
            </a:stretch>
          </a:blipFill>
          <a:ln cap="sq">
            <a:noFill/>
            <a:prstDash val="solid"/>
            <a:miter/>
          </a:ln>
        </p:spPr>
      </p:sp>
      <p:sp>
        <p:nvSpPr>
          <p:cNvPr id="26" name="Freeform 26"/>
          <p:cNvSpPr/>
          <p:nvPr/>
        </p:nvSpPr>
        <p:spPr>
          <a:xfrm>
            <a:off x="1769343" y="3365747"/>
            <a:ext cx="1528532" cy="1348930"/>
          </a:xfrm>
          <a:custGeom>
            <a:avLst/>
            <a:gdLst/>
            <a:ahLst/>
            <a:cxnLst/>
            <a:rect l="l" t="t" r="r" b="b"/>
            <a:pathLst>
              <a:path w="1528532" h="1348930">
                <a:moveTo>
                  <a:pt x="0" y="0"/>
                </a:moveTo>
                <a:lnTo>
                  <a:pt x="1528532" y="0"/>
                </a:lnTo>
                <a:lnTo>
                  <a:pt x="1528532" y="1348930"/>
                </a:lnTo>
                <a:lnTo>
                  <a:pt x="0" y="1348930"/>
                </a:lnTo>
                <a:lnTo>
                  <a:pt x="0" y="0"/>
                </a:lnTo>
                <a:close/>
              </a:path>
            </a:pathLst>
          </a:custGeom>
          <a:blipFill>
            <a:blip>
              <a:extLst>
                <a:ext uri="{96DAC541-7B7A-43D3-8B79-37D633B846F1}">
                  <asvg:svgBlip xmlns:asvg="http://schemas.microsoft.com/office/drawing/2016/SVG/main" r:embed="rId21"/>
                </a:ext>
              </a:extLst>
            </a:blip>
            <a:stretch>
              <a:fillRect/>
            </a:stretch>
          </a:blipFill>
          <a:ln cap="sq">
            <a:noFill/>
            <a:prstDash val="solid"/>
            <a:miter/>
          </a:ln>
        </p:spPr>
      </p:sp>
      <p:sp>
        <p:nvSpPr>
          <p:cNvPr id="27" name="Freeform 27"/>
          <p:cNvSpPr/>
          <p:nvPr/>
        </p:nvSpPr>
        <p:spPr>
          <a:xfrm>
            <a:off x="14816481" y="3971909"/>
            <a:ext cx="1702176" cy="742768"/>
          </a:xfrm>
          <a:custGeom>
            <a:avLst/>
            <a:gdLst/>
            <a:ahLst/>
            <a:cxnLst/>
            <a:rect l="l" t="t" r="r" b="b"/>
            <a:pathLst>
              <a:path w="1702176" h="742768">
                <a:moveTo>
                  <a:pt x="0" y="0"/>
                </a:moveTo>
                <a:lnTo>
                  <a:pt x="1702176" y="0"/>
                </a:lnTo>
                <a:lnTo>
                  <a:pt x="1702176" y="742768"/>
                </a:lnTo>
                <a:lnTo>
                  <a:pt x="0" y="742768"/>
                </a:lnTo>
                <a:lnTo>
                  <a:pt x="0" y="0"/>
                </a:lnTo>
                <a:close/>
              </a:path>
            </a:pathLst>
          </a:custGeom>
          <a:blipFill>
            <a:blip>
              <a:extLst>
                <a:ext uri="{96DAC541-7B7A-43D3-8B79-37D633B846F1}">
                  <asvg:svgBlip xmlns:asvg="http://schemas.microsoft.com/office/drawing/2016/SVG/main" r:embed="rId22"/>
                </a:ext>
              </a:extLst>
            </a:blip>
            <a:stretch>
              <a:fillRect/>
            </a:stretch>
          </a:blipFill>
          <a:ln cap="sq">
            <a:noFill/>
            <a:prstDash val="solid"/>
            <a:miter/>
          </a:ln>
        </p:spPr>
      </p:sp>
      <p:sp>
        <p:nvSpPr>
          <p:cNvPr id="28" name="Freeform 28"/>
          <p:cNvSpPr/>
          <p:nvPr/>
        </p:nvSpPr>
        <p:spPr>
          <a:xfrm>
            <a:off x="5449637" y="7771273"/>
            <a:ext cx="1497192" cy="1186339"/>
          </a:xfrm>
          <a:custGeom>
            <a:avLst/>
            <a:gdLst/>
            <a:ahLst/>
            <a:cxnLst/>
            <a:rect l="l" t="t" r="r" b="b"/>
            <a:pathLst>
              <a:path w="1497192" h="1186339">
                <a:moveTo>
                  <a:pt x="0" y="0"/>
                </a:moveTo>
                <a:lnTo>
                  <a:pt x="1497191" y="0"/>
                </a:lnTo>
                <a:lnTo>
                  <a:pt x="1497191" y="1186340"/>
                </a:lnTo>
                <a:lnTo>
                  <a:pt x="0" y="1186340"/>
                </a:lnTo>
                <a:lnTo>
                  <a:pt x="0" y="0"/>
                </a:lnTo>
                <a:close/>
              </a:path>
            </a:pathLst>
          </a:custGeom>
          <a:blipFill>
            <a:blip>
              <a:extLst>
                <a:ext uri="{96DAC541-7B7A-43D3-8B79-37D633B846F1}">
                  <asvg:svgBlip xmlns:asvg="http://schemas.microsoft.com/office/drawing/2016/SVG/main" r:embed="rId23"/>
                </a:ext>
              </a:extLst>
            </a:blip>
            <a:stretch>
              <a:fillRect/>
            </a:stretch>
          </a:blipFill>
          <a:ln cap="sq">
            <a:noFill/>
            <a:prstDash val="solid"/>
            <a:miter/>
          </a:ln>
        </p:spPr>
      </p:sp>
      <p:sp>
        <p:nvSpPr>
          <p:cNvPr id="29" name="Freeform 29"/>
          <p:cNvSpPr/>
          <p:nvPr/>
        </p:nvSpPr>
        <p:spPr>
          <a:xfrm>
            <a:off x="7517670" y="7643388"/>
            <a:ext cx="1244178" cy="1314225"/>
          </a:xfrm>
          <a:custGeom>
            <a:avLst/>
            <a:gdLst/>
            <a:ahLst/>
            <a:cxnLst/>
            <a:rect l="l" t="t" r="r" b="b"/>
            <a:pathLst>
              <a:path w="1244178" h="1314225">
                <a:moveTo>
                  <a:pt x="0" y="0"/>
                </a:moveTo>
                <a:lnTo>
                  <a:pt x="1244177" y="0"/>
                </a:lnTo>
                <a:lnTo>
                  <a:pt x="1244177" y="1314225"/>
                </a:lnTo>
                <a:lnTo>
                  <a:pt x="0" y="1314225"/>
                </a:lnTo>
                <a:lnTo>
                  <a:pt x="0" y="0"/>
                </a:lnTo>
                <a:close/>
              </a:path>
            </a:pathLst>
          </a:custGeom>
          <a:blipFill>
            <a:blip>
              <a:extLst>
                <a:ext uri="{96DAC541-7B7A-43D3-8B79-37D633B846F1}">
                  <asvg:svgBlip xmlns:asvg="http://schemas.microsoft.com/office/drawing/2016/SVG/main" r:embed="rId24"/>
                </a:ext>
              </a:extLst>
            </a:blip>
            <a:stretch>
              <a:fillRect/>
            </a:stretch>
          </a:blipFill>
          <a:ln cap="sq">
            <a:noFill/>
            <a:prstDash val="solid"/>
            <a:miter/>
          </a:ln>
        </p:spPr>
      </p:sp>
      <p:sp>
        <p:nvSpPr>
          <p:cNvPr id="30" name="Freeform 30"/>
          <p:cNvSpPr/>
          <p:nvPr/>
        </p:nvSpPr>
        <p:spPr>
          <a:xfrm>
            <a:off x="9332689" y="7759421"/>
            <a:ext cx="2828350" cy="1198192"/>
          </a:xfrm>
          <a:custGeom>
            <a:avLst/>
            <a:gdLst/>
            <a:ahLst/>
            <a:cxnLst/>
            <a:rect l="l" t="t" r="r" b="b"/>
            <a:pathLst>
              <a:path w="2828350" h="1198192">
                <a:moveTo>
                  <a:pt x="0" y="0"/>
                </a:moveTo>
                <a:lnTo>
                  <a:pt x="2828350" y="0"/>
                </a:lnTo>
                <a:lnTo>
                  <a:pt x="2828350" y="1198192"/>
                </a:lnTo>
                <a:lnTo>
                  <a:pt x="0" y="1198192"/>
                </a:lnTo>
                <a:lnTo>
                  <a:pt x="0" y="0"/>
                </a:lnTo>
                <a:close/>
              </a:path>
            </a:pathLst>
          </a:custGeom>
          <a:blipFill>
            <a:blip>
              <a:extLst>
                <a:ext uri="{96DAC541-7B7A-43D3-8B79-37D633B846F1}">
                  <asvg:svgBlip xmlns:asvg="http://schemas.microsoft.com/office/drawing/2016/SVG/main" r:embed="rId25"/>
                </a:ext>
              </a:extLst>
            </a:blip>
            <a:stretch>
              <a:fillRect/>
            </a:stretch>
          </a:blipFill>
          <a:ln cap="sq">
            <a:noFill/>
            <a:prstDash val="solid"/>
            <a:miter/>
          </a:ln>
        </p:spPr>
      </p:sp>
      <p:sp>
        <p:nvSpPr>
          <p:cNvPr id="31" name="Freeform 31"/>
          <p:cNvSpPr/>
          <p:nvPr/>
        </p:nvSpPr>
        <p:spPr>
          <a:xfrm>
            <a:off x="3733605" y="7829383"/>
            <a:ext cx="1145190" cy="1145190"/>
          </a:xfrm>
          <a:custGeom>
            <a:avLst/>
            <a:gdLst/>
            <a:ahLst/>
            <a:cxnLst/>
            <a:rect l="l" t="t" r="r" b="b"/>
            <a:pathLst>
              <a:path w="1145190" h="1145190">
                <a:moveTo>
                  <a:pt x="0" y="0"/>
                </a:moveTo>
                <a:lnTo>
                  <a:pt x="1145190" y="0"/>
                </a:lnTo>
                <a:lnTo>
                  <a:pt x="1145190" y="1145190"/>
                </a:lnTo>
                <a:lnTo>
                  <a:pt x="0" y="1145190"/>
                </a:lnTo>
                <a:lnTo>
                  <a:pt x="0" y="0"/>
                </a:lnTo>
                <a:close/>
              </a:path>
            </a:pathLst>
          </a:custGeom>
          <a:blipFill>
            <a:blip>
              <a:extLst>
                <a:ext uri="{96DAC541-7B7A-43D3-8B79-37D633B846F1}">
                  <asvg:svgBlip xmlns:asvg="http://schemas.microsoft.com/office/drawing/2016/SVG/main" r:embed="rId26"/>
                </a:ext>
              </a:extLst>
            </a:blip>
            <a:stretch>
              <a:fillRect/>
            </a:stretch>
          </a:blipFill>
          <a:ln cap="sq">
            <a:noFill/>
            <a:prstDash val="solid"/>
            <a:miter/>
          </a:ln>
        </p:spPr>
      </p:sp>
      <p:grpSp>
        <p:nvGrpSpPr>
          <p:cNvPr id="32" name="Group 32"/>
          <p:cNvGrpSpPr/>
          <p:nvPr/>
        </p:nvGrpSpPr>
        <p:grpSpPr>
          <a:xfrm>
            <a:off x="2141998" y="7829383"/>
            <a:ext cx="1020766" cy="1109811"/>
            <a:chOff x="0" y="0"/>
            <a:chExt cx="3721960" cy="4046642"/>
          </a:xfrm>
        </p:grpSpPr>
        <p:sp>
          <p:nvSpPr>
            <p:cNvPr id="33" name="Freeform 33"/>
            <p:cNvSpPr/>
            <p:nvPr/>
          </p:nvSpPr>
          <p:spPr>
            <a:xfrm>
              <a:off x="0" y="0"/>
              <a:ext cx="3721960" cy="4046629"/>
            </a:xfrm>
            <a:custGeom>
              <a:avLst/>
              <a:gdLst/>
              <a:ahLst/>
              <a:cxnLst/>
              <a:rect l="l" t="t" r="r" b="b"/>
              <a:pathLst>
                <a:path w="3721960" h="4046629">
                  <a:moveTo>
                    <a:pt x="3709260" y="0"/>
                  </a:moveTo>
                  <a:lnTo>
                    <a:pt x="12700" y="0"/>
                  </a:lnTo>
                  <a:cubicBezTo>
                    <a:pt x="5690" y="0"/>
                    <a:pt x="0" y="5690"/>
                    <a:pt x="0" y="12700"/>
                  </a:cubicBezTo>
                  <a:lnTo>
                    <a:pt x="0" y="520001"/>
                  </a:lnTo>
                  <a:lnTo>
                    <a:pt x="0" y="4033929"/>
                  </a:lnTo>
                  <a:cubicBezTo>
                    <a:pt x="0" y="4040952"/>
                    <a:pt x="5690" y="4046629"/>
                    <a:pt x="12700" y="4046629"/>
                  </a:cubicBezTo>
                  <a:lnTo>
                    <a:pt x="2933201" y="4046629"/>
                  </a:lnTo>
                  <a:cubicBezTo>
                    <a:pt x="2934865" y="4046629"/>
                    <a:pt x="2936516" y="4046286"/>
                    <a:pt x="2938065" y="4045652"/>
                  </a:cubicBezTo>
                  <a:cubicBezTo>
                    <a:pt x="2939577" y="4045029"/>
                    <a:pt x="2940974" y="4044115"/>
                    <a:pt x="2942180" y="4042908"/>
                  </a:cubicBezTo>
                  <a:lnTo>
                    <a:pt x="2942193" y="4042895"/>
                  </a:lnTo>
                  <a:lnTo>
                    <a:pt x="3718213" y="3266875"/>
                  </a:lnTo>
                  <a:lnTo>
                    <a:pt x="3718226" y="3266862"/>
                  </a:lnTo>
                  <a:cubicBezTo>
                    <a:pt x="3718251" y="3266837"/>
                    <a:pt x="3718264" y="3266811"/>
                    <a:pt x="3718290" y="3266785"/>
                  </a:cubicBezTo>
                  <a:cubicBezTo>
                    <a:pt x="3719331" y="3265732"/>
                    <a:pt x="3720093" y="3264512"/>
                    <a:pt x="3720690" y="3263217"/>
                  </a:cubicBezTo>
                  <a:cubicBezTo>
                    <a:pt x="3720868" y="3262836"/>
                    <a:pt x="3720982" y="3262417"/>
                    <a:pt x="3721122" y="3262023"/>
                  </a:cubicBezTo>
                  <a:cubicBezTo>
                    <a:pt x="3721503" y="3260931"/>
                    <a:pt x="3721731" y="3259813"/>
                    <a:pt x="3721807" y="3258645"/>
                  </a:cubicBezTo>
                  <a:cubicBezTo>
                    <a:pt x="3721820" y="3258378"/>
                    <a:pt x="3721960" y="3258150"/>
                    <a:pt x="3721960" y="3257883"/>
                  </a:cubicBezTo>
                  <a:lnTo>
                    <a:pt x="3721960" y="520001"/>
                  </a:lnTo>
                  <a:lnTo>
                    <a:pt x="3721960" y="12700"/>
                  </a:lnTo>
                  <a:cubicBezTo>
                    <a:pt x="3721960" y="5690"/>
                    <a:pt x="3716270" y="0"/>
                    <a:pt x="3709260" y="0"/>
                  </a:cubicBezTo>
                  <a:close/>
                </a:path>
              </a:pathLst>
            </a:custGeom>
            <a:solidFill>
              <a:srgbClr val="242424"/>
            </a:solidFill>
          </p:spPr>
        </p:sp>
        <p:sp>
          <p:nvSpPr>
            <p:cNvPr id="34" name="Freeform 34"/>
            <p:cNvSpPr/>
            <p:nvPr/>
          </p:nvSpPr>
          <p:spPr>
            <a:xfrm>
              <a:off x="25400" y="25400"/>
              <a:ext cx="3671160" cy="3995829"/>
            </a:xfrm>
            <a:custGeom>
              <a:avLst/>
              <a:gdLst/>
              <a:ahLst/>
              <a:cxnLst/>
              <a:rect l="l" t="t" r="r" b="b"/>
              <a:pathLst>
                <a:path w="3671160" h="3995829">
                  <a:moveTo>
                    <a:pt x="0" y="507301"/>
                  </a:moveTo>
                  <a:lnTo>
                    <a:pt x="3671160" y="507301"/>
                  </a:lnTo>
                  <a:lnTo>
                    <a:pt x="3671160" y="3219783"/>
                  </a:lnTo>
                  <a:lnTo>
                    <a:pt x="2907814" y="3219783"/>
                  </a:lnTo>
                  <a:cubicBezTo>
                    <a:pt x="2900791" y="3219783"/>
                    <a:pt x="2895114" y="3225460"/>
                    <a:pt x="2895114" y="3232483"/>
                  </a:cubicBezTo>
                  <a:lnTo>
                    <a:pt x="2895114" y="3995829"/>
                  </a:lnTo>
                  <a:lnTo>
                    <a:pt x="0" y="3995829"/>
                  </a:lnTo>
                  <a:lnTo>
                    <a:pt x="0" y="507301"/>
                  </a:lnTo>
                  <a:close/>
                  <a:moveTo>
                    <a:pt x="2920501" y="3977884"/>
                  </a:moveTo>
                  <a:lnTo>
                    <a:pt x="3653189" y="3245196"/>
                  </a:lnTo>
                  <a:lnTo>
                    <a:pt x="2920501" y="3245196"/>
                  </a:lnTo>
                  <a:lnTo>
                    <a:pt x="2920501" y="3977884"/>
                  </a:lnTo>
                  <a:close/>
                  <a:moveTo>
                    <a:pt x="0" y="0"/>
                  </a:moveTo>
                  <a:lnTo>
                    <a:pt x="0" y="481901"/>
                  </a:lnTo>
                  <a:lnTo>
                    <a:pt x="3671160" y="481901"/>
                  </a:lnTo>
                  <a:lnTo>
                    <a:pt x="3671160" y="0"/>
                  </a:lnTo>
                  <a:lnTo>
                    <a:pt x="0" y="0"/>
                  </a:lnTo>
                  <a:close/>
                </a:path>
              </a:pathLst>
            </a:custGeom>
            <a:solidFill>
              <a:srgbClr val="B7CCF6"/>
            </a:solidFill>
          </p:spPr>
        </p:sp>
        <p:sp>
          <p:nvSpPr>
            <p:cNvPr id="35" name="Freeform 35"/>
            <p:cNvSpPr/>
            <p:nvPr/>
          </p:nvSpPr>
          <p:spPr>
            <a:xfrm>
              <a:off x="0" y="0"/>
              <a:ext cx="3721960" cy="4046629"/>
            </a:xfrm>
            <a:custGeom>
              <a:avLst/>
              <a:gdLst/>
              <a:ahLst/>
              <a:cxnLst/>
              <a:rect l="l" t="t" r="r" b="b"/>
              <a:pathLst>
                <a:path w="3721960" h="4046629">
                  <a:moveTo>
                    <a:pt x="3709260" y="0"/>
                  </a:moveTo>
                  <a:lnTo>
                    <a:pt x="12700" y="0"/>
                  </a:lnTo>
                  <a:cubicBezTo>
                    <a:pt x="5690" y="0"/>
                    <a:pt x="0" y="5690"/>
                    <a:pt x="0" y="12700"/>
                  </a:cubicBezTo>
                  <a:lnTo>
                    <a:pt x="0" y="520001"/>
                  </a:lnTo>
                  <a:lnTo>
                    <a:pt x="0" y="4033929"/>
                  </a:lnTo>
                  <a:cubicBezTo>
                    <a:pt x="0" y="4040952"/>
                    <a:pt x="5690" y="4046629"/>
                    <a:pt x="12700" y="4046629"/>
                  </a:cubicBezTo>
                  <a:lnTo>
                    <a:pt x="2933201" y="4046629"/>
                  </a:lnTo>
                  <a:cubicBezTo>
                    <a:pt x="2934865" y="4046629"/>
                    <a:pt x="2936516" y="4046286"/>
                    <a:pt x="2938065" y="4045652"/>
                  </a:cubicBezTo>
                  <a:cubicBezTo>
                    <a:pt x="2939577" y="4045029"/>
                    <a:pt x="2940974" y="4044115"/>
                    <a:pt x="2942180" y="4042908"/>
                  </a:cubicBezTo>
                  <a:lnTo>
                    <a:pt x="2942193" y="4042895"/>
                  </a:lnTo>
                  <a:lnTo>
                    <a:pt x="3718213" y="3266875"/>
                  </a:lnTo>
                  <a:lnTo>
                    <a:pt x="3718226" y="3266862"/>
                  </a:lnTo>
                  <a:cubicBezTo>
                    <a:pt x="3718251" y="3266837"/>
                    <a:pt x="3718264" y="3266811"/>
                    <a:pt x="3718290" y="3266785"/>
                  </a:cubicBezTo>
                  <a:cubicBezTo>
                    <a:pt x="3719331" y="3265732"/>
                    <a:pt x="3720093" y="3264512"/>
                    <a:pt x="3720690" y="3263217"/>
                  </a:cubicBezTo>
                  <a:cubicBezTo>
                    <a:pt x="3720868" y="3262836"/>
                    <a:pt x="3720982" y="3262417"/>
                    <a:pt x="3721122" y="3262023"/>
                  </a:cubicBezTo>
                  <a:cubicBezTo>
                    <a:pt x="3721503" y="3260931"/>
                    <a:pt x="3721731" y="3259813"/>
                    <a:pt x="3721807" y="3258645"/>
                  </a:cubicBezTo>
                  <a:cubicBezTo>
                    <a:pt x="3721820" y="3258378"/>
                    <a:pt x="3721960" y="3258150"/>
                    <a:pt x="3721960" y="3257883"/>
                  </a:cubicBezTo>
                  <a:lnTo>
                    <a:pt x="3721960" y="520001"/>
                  </a:lnTo>
                  <a:lnTo>
                    <a:pt x="3721960" y="12700"/>
                  </a:lnTo>
                  <a:cubicBezTo>
                    <a:pt x="3721960" y="5690"/>
                    <a:pt x="3716270" y="0"/>
                    <a:pt x="3709260" y="0"/>
                  </a:cubicBezTo>
                  <a:close/>
                  <a:moveTo>
                    <a:pt x="25400" y="25400"/>
                  </a:moveTo>
                  <a:lnTo>
                    <a:pt x="3696560" y="25400"/>
                  </a:lnTo>
                  <a:lnTo>
                    <a:pt x="3696560" y="507301"/>
                  </a:lnTo>
                  <a:lnTo>
                    <a:pt x="25400" y="507301"/>
                  </a:lnTo>
                  <a:lnTo>
                    <a:pt x="25400" y="25400"/>
                  </a:lnTo>
                  <a:close/>
                  <a:moveTo>
                    <a:pt x="2945901" y="4003284"/>
                  </a:moveTo>
                  <a:lnTo>
                    <a:pt x="2945901" y="3270596"/>
                  </a:lnTo>
                  <a:lnTo>
                    <a:pt x="3678589" y="3270596"/>
                  </a:lnTo>
                  <a:lnTo>
                    <a:pt x="2945901" y="4003284"/>
                  </a:lnTo>
                  <a:close/>
                  <a:moveTo>
                    <a:pt x="2933201" y="3245183"/>
                  </a:moveTo>
                  <a:cubicBezTo>
                    <a:pt x="2926178" y="3245183"/>
                    <a:pt x="2920501" y="3250860"/>
                    <a:pt x="2920501" y="3257883"/>
                  </a:cubicBezTo>
                  <a:lnTo>
                    <a:pt x="2920501" y="4021229"/>
                  </a:lnTo>
                  <a:lnTo>
                    <a:pt x="25400" y="4021229"/>
                  </a:lnTo>
                  <a:lnTo>
                    <a:pt x="25400" y="532701"/>
                  </a:lnTo>
                  <a:lnTo>
                    <a:pt x="3696560" y="532701"/>
                  </a:lnTo>
                  <a:lnTo>
                    <a:pt x="3696560" y="3245183"/>
                  </a:lnTo>
                  <a:lnTo>
                    <a:pt x="2933201" y="3245183"/>
                  </a:lnTo>
                  <a:close/>
                </a:path>
              </a:pathLst>
            </a:custGeom>
            <a:solidFill>
              <a:srgbClr val="242424"/>
            </a:solidFill>
          </p:spPr>
        </p:sp>
      </p:grpSp>
      <p:sp>
        <p:nvSpPr>
          <p:cNvPr id="36" name="Freeform 36"/>
          <p:cNvSpPr/>
          <p:nvPr/>
        </p:nvSpPr>
        <p:spPr>
          <a:xfrm>
            <a:off x="12835388" y="7532541"/>
            <a:ext cx="360528" cy="593685"/>
          </a:xfrm>
          <a:custGeom>
            <a:avLst/>
            <a:gdLst/>
            <a:ahLst/>
            <a:cxnLst/>
            <a:rect l="l" t="t" r="r" b="b"/>
            <a:pathLst>
              <a:path w="360528" h="593685">
                <a:moveTo>
                  <a:pt x="0" y="0"/>
                </a:moveTo>
                <a:lnTo>
                  <a:pt x="360529" y="0"/>
                </a:lnTo>
                <a:lnTo>
                  <a:pt x="360529" y="593685"/>
                </a:lnTo>
                <a:lnTo>
                  <a:pt x="0" y="593685"/>
                </a:lnTo>
                <a:lnTo>
                  <a:pt x="0" y="0"/>
                </a:lnTo>
                <a:close/>
              </a:path>
            </a:pathLst>
          </a:custGeom>
          <a:blipFill>
            <a:blip>
              <a:extLst>
                <a:ext uri="{96DAC541-7B7A-43D3-8B79-37D633B846F1}">
                  <asvg:svgBlip xmlns:asvg="http://schemas.microsoft.com/office/drawing/2016/SVG/main" r:embed="rId27"/>
                </a:ext>
              </a:extLst>
            </a:blip>
            <a:stretch>
              <a:fillRect/>
            </a:stretch>
          </a:blipFill>
          <a:ln cap="sq">
            <a:noFill/>
            <a:prstDash val="solid"/>
            <a:miter/>
          </a:ln>
        </p:spPr>
      </p:sp>
      <p:sp>
        <p:nvSpPr>
          <p:cNvPr id="37" name="Freeform 37"/>
          <p:cNvSpPr/>
          <p:nvPr/>
        </p:nvSpPr>
        <p:spPr>
          <a:xfrm>
            <a:off x="14672453" y="7514223"/>
            <a:ext cx="374561" cy="593685"/>
          </a:xfrm>
          <a:custGeom>
            <a:avLst/>
            <a:gdLst/>
            <a:ahLst/>
            <a:cxnLst/>
            <a:rect l="l" t="t" r="r" b="b"/>
            <a:pathLst>
              <a:path w="374561" h="593685">
                <a:moveTo>
                  <a:pt x="0" y="0"/>
                </a:moveTo>
                <a:lnTo>
                  <a:pt x="374561" y="0"/>
                </a:lnTo>
                <a:lnTo>
                  <a:pt x="374561" y="593684"/>
                </a:lnTo>
                <a:lnTo>
                  <a:pt x="0" y="593684"/>
                </a:lnTo>
                <a:lnTo>
                  <a:pt x="0" y="0"/>
                </a:lnTo>
                <a:close/>
              </a:path>
            </a:pathLst>
          </a:custGeom>
          <a:blipFill>
            <a:blip>
              <a:extLst>
                <a:ext uri="{96DAC541-7B7A-43D3-8B79-37D633B846F1}">
                  <asvg:svgBlip xmlns:asvg="http://schemas.microsoft.com/office/drawing/2016/SVG/main" r:embed="rId28"/>
                </a:ext>
              </a:extLst>
            </a:blip>
            <a:stretch>
              <a:fillRect/>
            </a:stretch>
          </a:blipFill>
          <a:ln cap="sq">
            <a:noFill/>
            <a:prstDash val="solid"/>
            <a:miter/>
          </a:ln>
        </p:spPr>
      </p:sp>
      <p:sp>
        <p:nvSpPr>
          <p:cNvPr id="38" name="Freeform 38"/>
          <p:cNvSpPr/>
          <p:nvPr/>
        </p:nvSpPr>
        <p:spPr>
          <a:xfrm>
            <a:off x="13637343" y="7514223"/>
            <a:ext cx="593685" cy="593685"/>
          </a:xfrm>
          <a:custGeom>
            <a:avLst/>
            <a:gdLst/>
            <a:ahLst/>
            <a:cxnLst/>
            <a:rect l="l" t="t" r="r" b="b"/>
            <a:pathLst>
              <a:path w="593685" h="593685">
                <a:moveTo>
                  <a:pt x="0" y="0"/>
                </a:moveTo>
                <a:lnTo>
                  <a:pt x="593684" y="0"/>
                </a:lnTo>
                <a:lnTo>
                  <a:pt x="593684" y="593684"/>
                </a:lnTo>
                <a:lnTo>
                  <a:pt x="0" y="593684"/>
                </a:lnTo>
                <a:lnTo>
                  <a:pt x="0" y="0"/>
                </a:lnTo>
                <a:close/>
              </a:path>
            </a:pathLst>
          </a:custGeom>
          <a:blipFill>
            <a:blip>
              <a:extLst>
                <a:ext uri="{96DAC541-7B7A-43D3-8B79-37D633B846F1}">
                  <asvg:svgBlip xmlns:asvg="http://schemas.microsoft.com/office/drawing/2016/SVG/main" r:embed="rId29"/>
                </a:ext>
              </a:extLst>
            </a:blip>
            <a:stretch>
              <a:fillRect/>
            </a:stretch>
          </a:blipFill>
          <a:ln cap="sq">
            <a:noFill/>
            <a:prstDash val="solid"/>
            <a:miter/>
          </a:ln>
        </p:spPr>
      </p:sp>
      <p:sp>
        <p:nvSpPr>
          <p:cNvPr id="39" name="Freeform 39"/>
          <p:cNvSpPr/>
          <p:nvPr/>
        </p:nvSpPr>
        <p:spPr>
          <a:xfrm rot="5400000">
            <a:off x="13672386" y="8385501"/>
            <a:ext cx="549126" cy="558261"/>
          </a:xfrm>
          <a:custGeom>
            <a:avLst/>
            <a:gdLst/>
            <a:ahLst/>
            <a:cxnLst/>
            <a:rect l="l" t="t" r="r" b="b"/>
            <a:pathLst>
              <a:path w="549126" h="558261">
                <a:moveTo>
                  <a:pt x="0" y="0"/>
                </a:moveTo>
                <a:lnTo>
                  <a:pt x="549126" y="0"/>
                </a:lnTo>
                <a:lnTo>
                  <a:pt x="549126" y="558261"/>
                </a:lnTo>
                <a:lnTo>
                  <a:pt x="0" y="558261"/>
                </a:lnTo>
                <a:lnTo>
                  <a:pt x="0" y="0"/>
                </a:lnTo>
                <a:close/>
              </a:path>
            </a:pathLst>
          </a:custGeom>
          <a:blipFill>
            <a:blip>
              <a:extLst>
                <a:ext uri="{96DAC541-7B7A-43D3-8B79-37D633B846F1}">
                  <asvg:svgBlip xmlns:asvg="http://schemas.microsoft.com/office/drawing/2016/SVG/main" r:embed="rId30"/>
                </a:ext>
              </a:extLst>
            </a:blip>
            <a:stretch>
              <a:fillRect/>
            </a:stretch>
          </a:blipFill>
          <a:ln cap="sq">
            <a:noFill/>
            <a:prstDash val="solid"/>
            <a:miter/>
          </a:ln>
        </p:spPr>
      </p:sp>
      <p:grpSp>
        <p:nvGrpSpPr>
          <p:cNvPr id="40" name="Group 40"/>
          <p:cNvGrpSpPr/>
          <p:nvPr/>
        </p:nvGrpSpPr>
        <p:grpSpPr>
          <a:xfrm>
            <a:off x="12731880" y="8390068"/>
            <a:ext cx="567544" cy="567544"/>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3EDB86"/>
            </a:solidFill>
            <a:ln w="28575" cap="sq">
              <a:solidFill>
                <a:srgbClr val="242424"/>
              </a:solidFill>
              <a:prstDash val="solid"/>
              <a:miter/>
            </a:ln>
          </p:spPr>
        </p:sp>
        <p:sp>
          <p:nvSpPr>
            <p:cNvPr id="42" name="TextBox 42"/>
            <p:cNvSpPr txBox="1"/>
            <p:nvPr/>
          </p:nvSpPr>
          <p:spPr>
            <a:xfrm>
              <a:off x="127000" y="98425"/>
              <a:ext cx="558800" cy="587375"/>
            </a:xfrm>
            <a:prstGeom prst="rect">
              <a:avLst/>
            </a:prstGeom>
          </p:spPr>
          <p:txBody>
            <a:bodyPr lIns="49203" tIns="49203" rIns="49203" bIns="49203" rtlCol="0" anchor="ctr"/>
            <a:lstStyle/>
            <a:p>
              <a:pPr marL="0" lvl="0" indent="0" algn="ctr">
                <a:lnSpc>
                  <a:spcPts val="3040"/>
                </a:lnSpc>
                <a:spcBef>
                  <a:spcPct val="0"/>
                </a:spcBef>
              </a:pPr>
              <a:endParaRPr/>
            </a:p>
          </p:txBody>
        </p:sp>
      </p:grpSp>
      <p:grpSp>
        <p:nvGrpSpPr>
          <p:cNvPr id="43" name="Group 43"/>
          <p:cNvGrpSpPr/>
          <p:nvPr/>
        </p:nvGrpSpPr>
        <p:grpSpPr>
          <a:xfrm>
            <a:off x="14594473" y="8393653"/>
            <a:ext cx="545541" cy="545541"/>
            <a:chOff x="0" y="0"/>
            <a:chExt cx="812800" cy="812800"/>
          </a:xfrm>
        </p:grpSpPr>
        <p:sp>
          <p:nvSpPr>
            <p:cNvPr id="44" name="Freeform 44"/>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6458DD"/>
            </a:solidFill>
            <a:ln w="28575" cap="sq">
              <a:solidFill>
                <a:srgbClr val="242424"/>
              </a:solidFill>
              <a:prstDash val="solid"/>
              <a:miter/>
            </a:ln>
          </p:spPr>
        </p:sp>
        <p:sp>
          <p:nvSpPr>
            <p:cNvPr id="45" name="TextBox 45"/>
            <p:cNvSpPr txBox="1"/>
            <p:nvPr/>
          </p:nvSpPr>
          <p:spPr>
            <a:xfrm>
              <a:off x="63500" y="34925"/>
              <a:ext cx="685800" cy="714375"/>
            </a:xfrm>
            <a:prstGeom prst="rect">
              <a:avLst/>
            </a:prstGeom>
          </p:spPr>
          <p:txBody>
            <a:bodyPr lIns="24522" tIns="24522" rIns="24522" bIns="24522" rtlCol="0" anchor="ctr"/>
            <a:lstStyle/>
            <a:p>
              <a:pPr marL="0" lvl="0" indent="0" algn="ctr">
                <a:lnSpc>
                  <a:spcPts val="2600"/>
                </a:lnSpc>
                <a:spcBef>
                  <a:spcPct val="0"/>
                </a:spcBef>
              </a:pPr>
              <a:endParaRPr/>
            </a:p>
          </p:txBody>
        </p:sp>
      </p:grpSp>
      <p:sp>
        <p:nvSpPr>
          <p:cNvPr id="46" name="Freeform 46"/>
          <p:cNvSpPr/>
          <p:nvPr/>
        </p:nvSpPr>
        <p:spPr>
          <a:xfrm>
            <a:off x="15508408" y="8358517"/>
            <a:ext cx="617625" cy="599096"/>
          </a:xfrm>
          <a:custGeom>
            <a:avLst/>
            <a:gdLst/>
            <a:ahLst/>
            <a:cxnLst/>
            <a:rect l="l" t="t" r="r" b="b"/>
            <a:pathLst>
              <a:path w="617625" h="599096">
                <a:moveTo>
                  <a:pt x="0" y="0"/>
                </a:moveTo>
                <a:lnTo>
                  <a:pt x="617625" y="0"/>
                </a:lnTo>
                <a:lnTo>
                  <a:pt x="617625" y="599096"/>
                </a:lnTo>
                <a:lnTo>
                  <a:pt x="0" y="599096"/>
                </a:lnTo>
                <a:lnTo>
                  <a:pt x="0" y="0"/>
                </a:lnTo>
                <a:close/>
              </a:path>
            </a:pathLst>
          </a:custGeom>
          <a:blipFill>
            <a:blip>
              <a:extLst>
                <a:ext uri="{96DAC541-7B7A-43D3-8B79-37D633B846F1}">
                  <asvg:svgBlip xmlns:asvg="http://schemas.microsoft.com/office/drawing/2016/SVG/main" r:embed="rId31"/>
                </a:ext>
              </a:extLst>
            </a:blip>
            <a:stretch>
              <a:fillRect/>
            </a:stretch>
          </a:blipFill>
          <a:ln cap="sq">
            <a:noFill/>
            <a:prstDash val="solid"/>
            <a:miter/>
          </a:ln>
        </p:spPr>
      </p:sp>
      <p:grpSp>
        <p:nvGrpSpPr>
          <p:cNvPr id="47" name="Group 47"/>
          <p:cNvGrpSpPr/>
          <p:nvPr/>
        </p:nvGrpSpPr>
        <p:grpSpPr>
          <a:xfrm>
            <a:off x="15488440" y="7532541"/>
            <a:ext cx="657561" cy="575366"/>
            <a:chOff x="0" y="0"/>
            <a:chExt cx="812800" cy="711200"/>
          </a:xfrm>
        </p:grpSpPr>
        <p:sp>
          <p:nvSpPr>
            <p:cNvPr id="48" name="Freeform 4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EDB86"/>
            </a:solidFill>
            <a:ln w="28575" cap="sq">
              <a:solidFill>
                <a:srgbClr val="242424"/>
              </a:solidFill>
              <a:prstDash val="solid"/>
              <a:miter/>
            </a:ln>
          </p:spPr>
        </p:sp>
        <p:sp>
          <p:nvSpPr>
            <p:cNvPr id="49" name="TextBox 49"/>
            <p:cNvSpPr txBox="1"/>
            <p:nvPr/>
          </p:nvSpPr>
          <p:spPr>
            <a:xfrm>
              <a:off x="127000" y="301625"/>
              <a:ext cx="558800" cy="358775"/>
            </a:xfrm>
            <a:prstGeom prst="rect">
              <a:avLst/>
            </a:prstGeom>
          </p:spPr>
          <p:txBody>
            <a:bodyPr lIns="50800" tIns="50800" rIns="50800" bIns="50800" rtlCol="0" anchor="ctr"/>
            <a:lstStyle/>
            <a:p>
              <a:pPr marL="0" lvl="0" indent="0" algn="ctr">
                <a:lnSpc>
                  <a:spcPts val="3040"/>
                </a:lnSpc>
                <a:spcBef>
                  <a:spcPct val="0"/>
                </a:spcBef>
              </a:pPr>
              <a:endParaRPr/>
            </a:p>
          </p:txBody>
        </p:sp>
      </p:grpSp>
    </p:spTree>
  </p:cSld>
  <p:clrMapOvr>
    <a:masterClrMapping/>
  </p:clrMapOvr>
  <p:transition spd="med">
    <p:push/>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2"/>
          <p:cNvSpPr/>
          <p:nvPr/>
        </p:nvSpPr>
        <p:spPr>
          <a:xfrm>
            <a:off x="14074086" y="6838794"/>
            <a:ext cx="3318416" cy="3318416"/>
          </a:xfrm>
          <a:custGeom>
            <a:avLst/>
            <a:gdLst/>
            <a:ahLst/>
            <a:cxnLst/>
            <a:rect l="l" t="t" r="r" b="b"/>
            <a:pathLst>
              <a:path w="3318416" h="3318416">
                <a:moveTo>
                  <a:pt x="0" y="0"/>
                </a:moveTo>
                <a:lnTo>
                  <a:pt x="3318416" y="0"/>
                </a:lnTo>
                <a:lnTo>
                  <a:pt x="3318416" y="3318416"/>
                </a:lnTo>
                <a:lnTo>
                  <a:pt x="0" y="3318416"/>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3" name="Freeform 3"/>
          <p:cNvSpPr/>
          <p:nvPr/>
        </p:nvSpPr>
        <p:spPr>
          <a:xfrm>
            <a:off x="13850178" y="7144356"/>
            <a:ext cx="3318416" cy="3318416"/>
          </a:xfrm>
          <a:custGeom>
            <a:avLst/>
            <a:gdLst/>
            <a:ahLst/>
            <a:cxnLst/>
            <a:rect l="l" t="t" r="r" b="b"/>
            <a:pathLst>
              <a:path w="3318416" h="3318416">
                <a:moveTo>
                  <a:pt x="0" y="0"/>
                </a:moveTo>
                <a:lnTo>
                  <a:pt x="3318417" y="0"/>
                </a:lnTo>
                <a:lnTo>
                  <a:pt x="3318417" y="3318417"/>
                </a:lnTo>
                <a:lnTo>
                  <a:pt x="0" y="331841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2880535" y="2538071"/>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5" name="Freeform 5"/>
          <p:cNvSpPr/>
          <p:nvPr/>
        </p:nvSpPr>
        <p:spPr>
          <a:xfrm>
            <a:off x="2880535" y="2134618"/>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a:off x="2880535" y="1645067"/>
            <a:ext cx="1786008" cy="1786008"/>
          </a:xfrm>
          <a:custGeom>
            <a:avLst/>
            <a:gdLst/>
            <a:ahLst/>
            <a:cxnLst/>
            <a:rect l="l" t="t" r="r" b="b"/>
            <a:pathLst>
              <a:path w="1786008" h="1786008">
                <a:moveTo>
                  <a:pt x="0" y="0"/>
                </a:moveTo>
                <a:lnTo>
                  <a:pt x="1786008" y="0"/>
                </a:lnTo>
                <a:lnTo>
                  <a:pt x="1786008" y="1786008"/>
                </a:lnTo>
                <a:lnTo>
                  <a:pt x="0" y="1786008"/>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sp>
        <p:nvSpPr>
          <p:cNvPr id="7" name="AutoShape 7"/>
          <p:cNvSpPr/>
          <p:nvPr/>
        </p:nvSpPr>
        <p:spPr>
          <a:xfrm>
            <a:off x="14141438" y="7422689"/>
            <a:ext cx="2129265" cy="2129265"/>
          </a:xfrm>
          <a:prstGeom prst="line">
            <a:avLst/>
          </a:prstGeom>
          <a:ln w="95250" cap="flat">
            <a:solidFill>
              <a:srgbClr val="242424"/>
            </a:solidFill>
            <a:prstDash val="solid"/>
            <a:headEnd type="arrow" w="med" len="sm"/>
            <a:tailEnd type="arrow" w="med" len="sm"/>
          </a:ln>
        </p:spPr>
      </p:sp>
      <p:sp>
        <p:nvSpPr>
          <p:cNvPr id="8" name="Freeform 8"/>
          <p:cNvSpPr/>
          <p:nvPr/>
        </p:nvSpPr>
        <p:spPr>
          <a:xfrm flipV="1">
            <a:off x="15322564" y="7741157"/>
            <a:ext cx="4849741" cy="4832106"/>
          </a:xfrm>
          <a:custGeom>
            <a:avLst/>
            <a:gdLst/>
            <a:ahLst/>
            <a:cxnLst/>
            <a:rect l="l" t="t" r="r" b="b"/>
            <a:pathLst>
              <a:path w="4849741" h="4832106">
                <a:moveTo>
                  <a:pt x="0" y="4832106"/>
                </a:moveTo>
                <a:lnTo>
                  <a:pt x="4849742" y="4832106"/>
                </a:lnTo>
                <a:lnTo>
                  <a:pt x="4849742" y="0"/>
                </a:lnTo>
                <a:lnTo>
                  <a:pt x="0" y="0"/>
                </a:lnTo>
                <a:lnTo>
                  <a:pt x="0" y="4832106"/>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grpSp>
        <p:nvGrpSpPr>
          <p:cNvPr id="9" name="Group 9"/>
          <p:cNvGrpSpPr/>
          <p:nvPr/>
        </p:nvGrpSpPr>
        <p:grpSpPr>
          <a:xfrm>
            <a:off x="-445897" y="7875134"/>
            <a:ext cx="2759425" cy="2759425"/>
            <a:chOff x="0" y="0"/>
            <a:chExt cx="812800" cy="812800"/>
          </a:xfrm>
        </p:grpSpPr>
        <p:sp>
          <p:nvSpPr>
            <p:cNvPr id="10" name="Freeform 10"/>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3EDB86"/>
            </a:solidFill>
            <a:ln w="28575" cap="sq">
              <a:solidFill>
                <a:srgbClr val="242424"/>
              </a:solidFill>
              <a:prstDash val="solid"/>
              <a:miter/>
            </a:ln>
          </p:spPr>
        </p:sp>
        <p:sp>
          <p:nvSpPr>
            <p:cNvPr id="11" name="TextBox 11"/>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12" name="Freeform 12"/>
          <p:cNvSpPr/>
          <p:nvPr/>
        </p:nvSpPr>
        <p:spPr>
          <a:xfrm flipV="1">
            <a:off x="15322564" y="-1478480"/>
            <a:ext cx="4506102" cy="4506102"/>
          </a:xfrm>
          <a:custGeom>
            <a:avLst/>
            <a:gdLst/>
            <a:ahLst/>
            <a:cxnLst/>
            <a:rect l="l" t="t" r="r" b="b"/>
            <a:pathLst>
              <a:path w="4506102" h="4506102">
                <a:moveTo>
                  <a:pt x="0" y="4506102"/>
                </a:moveTo>
                <a:lnTo>
                  <a:pt x="4506102" y="4506102"/>
                </a:lnTo>
                <a:lnTo>
                  <a:pt x="4506102" y="0"/>
                </a:lnTo>
                <a:lnTo>
                  <a:pt x="0" y="0"/>
                </a:lnTo>
                <a:lnTo>
                  <a:pt x="0" y="4506102"/>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sp>
        <p:nvSpPr>
          <p:cNvPr id="13" name="Freeform 13"/>
          <p:cNvSpPr/>
          <p:nvPr/>
        </p:nvSpPr>
        <p:spPr>
          <a:xfrm>
            <a:off x="-3367509" y="356752"/>
            <a:ext cx="5843225" cy="6172200"/>
          </a:xfrm>
          <a:custGeom>
            <a:avLst/>
            <a:gdLst/>
            <a:ahLst/>
            <a:cxnLst/>
            <a:rect l="l" t="t" r="r" b="b"/>
            <a:pathLst>
              <a:path w="5843225" h="6172200">
                <a:moveTo>
                  <a:pt x="0" y="0"/>
                </a:moveTo>
                <a:lnTo>
                  <a:pt x="5843225" y="0"/>
                </a:lnTo>
                <a:lnTo>
                  <a:pt x="5843225" y="6172200"/>
                </a:lnTo>
                <a:lnTo>
                  <a:pt x="0" y="6172200"/>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sp>
      <p:sp>
        <p:nvSpPr>
          <p:cNvPr id="14" name="Freeform 14"/>
          <p:cNvSpPr/>
          <p:nvPr/>
        </p:nvSpPr>
        <p:spPr>
          <a:xfrm>
            <a:off x="1083614" y="5386623"/>
            <a:ext cx="3132515" cy="4053843"/>
          </a:xfrm>
          <a:custGeom>
            <a:avLst/>
            <a:gdLst/>
            <a:ahLst/>
            <a:cxnLst/>
            <a:rect l="l" t="t" r="r" b="b"/>
            <a:pathLst>
              <a:path w="3132515" h="4053843">
                <a:moveTo>
                  <a:pt x="0" y="0"/>
                </a:moveTo>
                <a:lnTo>
                  <a:pt x="3132515" y="0"/>
                </a:lnTo>
                <a:lnTo>
                  <a:pt x="3132515" y="4053843"/>
                </a:lnTo>
                <a:lnTo>
                  <a:pt x="0" y="4053843"/>
                </a:lnTo>
                <a:lnTo>
                  <a:pt x="0" y="0"/>
                </a:lnTo>
                <a:close/>
              </a:path>
            </a:pathLst>
          </a:custGeom>
          <a:blipFill>
            <a:blip>
              <a:extLst>
                <a:ext uri="{96DAC541-7B7A-43D3-8B79-37D633B846F1}">
                  <asvg:svgBlip xmlns:asvg="http://schemas.microsoft.com/office/drawing/2016/SVG/main" r:embed="rId10"/>
                </a:ext>
              </a:extLst>
            </a:blip>
            <a:stretch>
              <a:fillRect/>
            </a:stretch>
          </a:blipFill>
          <a:ln cap="sq">
            <a:noFill/>
            <a:prstDash val="solid"/>
            <a:miter/>
          </a:ln>
        </p:spPr>
      </p:sp>
      <p:sp>
        <p:nvSpPr>
          <p:cNvPr id="15" name="Freeform 15"/>
          <p:cNvSpPr/>
          <p:nvPr/>
        </p:nvSpPr>
        <p:spPr>
          <a:xfrm>
            <a:off x="14321813" y="2460346"/>
            <a:ext cx="1000752" cy="970729"/>
          </a:xfrm>
          <a:custGeom>
            <a:avLst/>
            <a:gdLst/>
            <a:ahLst/>
            <a:cxnLst/>
            <a:rect l="l" t="t" r="r" b="b"/>
            <a:pathLst>
              <a:path w="1000752" h="970729">
                <a:moveTo>
                  <a:pt x="0" y="0"/>
                </a:moveTo>
                <a:lnTo>
                  <a:pt x="1000751" y="0"/>
                </a:lnTo>
                <a:lnTo>
                  <a:pt x="1000751" y="970729"/>
                </a:lnTo>
                <a:lnTo>
                  <a:pt x="0" y="970729"/>
                </a:lnTo>
                <a:lnTo>
                  <a:pt x="0" y="0"/>
                </a:lnTo>
                <a:close/>
              </a:path>
            </a:pathLst>
          </a:custGeom>
          <a:blipFill>
            <a:blip>
              <a:extLst>
                <a:ext uri="{96DAC541-7B7A-43D3-8B79-37D633B846F1}">
                  <asvg:svgBlip xmlns:asvg="http://schemas.microsoft.com/office/drawing/2016/SVG/main" r:embed="rId11"/>
                </a:ext>
              </a:extLst>
            </a:blip>
            <a:stretch>
              <a:fillRect/>
            </a:stretch>
          </a:blipFill>
          <a:ln cap="sq">
            <a:noFill/>
            <a:prstDash val="solid"/>
            <a:miter/>
          </a:ln>
        </p:spPr>
      </p:sp>
      <p:sp>
        <p:nvSpPr>
          <p:cNvPr id="16" name="Freeform 16"/>
          <p:cNvSpPr/>
          <p:nvPr/>
        </p:nvSpPr>
        <p:spPr>
          <a:xfrm rot="5400000" flipH="1">
            <a:off x="15514931" y="3890107"/>
            <a:ext cx="2177011" cy="2238048"/>
          </a:xfrm>
          <a:custGeom>
            <a:avLst/>
            <a:gdLst/>
            <a:ahLst/>
            <a:cxnLst/>
            <a:rect l="l" t="t" r="r" b="b"/>
            <a:pathLst>
              <a:path w="2177011" h="2238048">
                <a:moveTo>
                  <a:pt x="2177011" y="0"/>
                </a:moveTo>
                <a:lnTo>
                  <a:pt x="0" y="0"/>
                </a:lnTo>
                <a:lnTo>
                  <a:pt x="0" y="2238049"/>
                </a:lnTo>
                <a:lnTo>
                  <a:pt x="2177011" y="2238049"/>
                </a:lnTo>
                <a:lnTo>
                  <a:pt x="2177011" y="0"/>
                </a:lnTo>
                <a:close/>
              </a:path>
            </a:pathLst>
          </a:custGeom>
          <a:blipFill>
            <a:blip>
              <a:extLst>
                <a:ext uri="{96DAC541-7B7A-43D3-8B79-37D633B846F1}">
                  <asvg:svgBlip xmlns:asvg="http://schemas.microsoft.com/office/drawing/2016/SVG/main" r:embed="rId12"/>
                </a:ext>
              </a:extLst>
            </a:blip>
            <a:stretch>
              <a:fillRect/>
            </a:stretch>
          </a:blipFill>
          <a:ln cap="sq">
            <a:noFill/>
            <a:prstDash val="solid"/>
            <a:miter/>
          </a:ln>
        </p:spPr>
      </p:sp>
    </p:spTree>
  </p:cSld>
  <p:clrMapOvr>
    <a:masterClrMapping/>
  </p:clrMapOvr>
  <p:transition spd="med">
    <p:push/>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895136" y="2598414"/>
            <a:ext cx="16497728" cy="7437441"/>
            <a:chOff x="0" y="0"/>
            <a:chExt cx="21996971" cy="9916588"/>
          </a:xfrm>
        </p:grpSpPr>
        <p:grpSp>
          <p:nvGrpSpPr>
            <p:cNvPr id="3" name="Group 3"/>
            <p:cNvGrpSpPr/>
            <p:nvPr/>
          </p:nvGrpSpPr>
          <p:grpSpPr>
            <a:xfrm>
              <a:off x="0" y="1187650"/>
              <a:ext cx="21996971" cy="8728938"/>
              <a:chOff x="0" y="0"/>
              <a:chExt cx="10197560" cy="4046642"/>
            </a:xfrm>
          </p:grpSpPr>
          <p:sp>
            <p:nvSpPr>
              <p:cNvPr id="4" name="Freeform 4"/>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5" name="Freeform 5"/>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F5F5F5"/>
              </a:solidFill>
            </p:spPr>
          </p:sp>
          <p:sp>
            <p:nvSpPr>
              <p:cNvPr id="6" name="Freeform 6"/>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nvGrpSpPr>
            <p:cNvPr id="7" name="Group 7"/>
            <p:cNvGrpSpPr/>
            <p:nvPr/>
          </p:nvGrpSpPr>
          <p:grpSpPr>
            <a:xfrm>
              <a:off x="0" y="0"/>
              <a:ext cx="21996971" cy="8728938"/>
              <a:chOff x="0" y="0"/>
              <a:chExt cx="10197560" cy="4046642"/>
            </a:xfrm>
          </p:grpSpPr>
          <p:sp>
            <p:nvSpPr>
              <p:cNvPr id="8" name="Freeform 8"/>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9" name="Freeform 9"/>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B7CCF6"/>
              </a:solidFill>
            </p:spPr>
          </p:sp>
          <p:sp>
            <p:nvSpPr>
              <p:cNvPr id="10" name="Freeform 10"/>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sp>
        <p:nvSpPr>
          <p:cNvPr id="11" name="Freeform 11"/>
          <p:cNvSpPr/>
          <p:nvPr/>
        </p:nvSpPr>
        <p:spPr>
          <a:xfrm>
            <a:off x="2270514" y="2958336"/>
            <a:ext cx="13746973" cy="5827809"/>
          </a:xfrm>
          <a:custGeom>
            <a:avLst/>
            <a:gdLst/>
            <a:ahLst/>
            <a:cxnLst/>
            <a:rect l="l" t="t" r="r" b="b"/>
            <a:pathLst>
              <a:path w="13746973" h="5827809">
                <a:moveTo>
                  <a:pt x="0" y="0"/>
                </a:moveTo>
                <a:lnTo>
                  <a:pt x="13746972" y="0"/>
                </a:lnTo>
                <a:lnTo>
                  <a:pt x="13746972" y="5827808"/>
                </a:lnTo>
                <a:lnTo>
                  <a:pt x="0" y="5827808"/>
                </a:lnTo>
                <a:lnTo>
                  <a:pt x="0" y="0"/>
                </a:lnTo>
                <a:close/>
              </a:path>
            </a:pathLst>
          </a:custGeom>
          <a:blipFill>
            <a:blip r:embed="rId3"/>
            <a:stretch>
              <a:fillRect t="-15060" b="-17625"/>
            </a:stretch>
          </a:blipFill>
        </p:spPr>
      </p:sp>
      <p:sp>
        <p:nvSpPr>
          <p:cNvPr id="12" name="TextBox 12"/>
          <p:cNvSpPr txBox="1"/>
          <p:nvPr/>
        </p:nvSpPr>
        <p:spPr>
          <a:xfrm>
            <a:off x="3320862" y="1009650"/>
            <a:ext cx="11646276" cy="1076325"/>
          </a:xfrm>
          <a:prstGeom prst="rect">
            <a:avLst/>
          </a:prstGeom>
        </p:spPr>
        <p:txBody>
          <a:bodyPr lIns="0" tIns="0" rIns="0" bIns="0" rtlCol="0" anchor="t">
            <a:spAutoFit/>
          </a:bodyPr>
          <a:lstStyle/>
          <a:p>
            <a:pPr marL="0" lvl="0" indent="0" algn="ctr">
              <a:lnSpc>
                <a:spcPts val="8399"/>
              </a:lnSpc>
              <a:spcBef>
                <a:spcPct val="0"/>
              </a:spcBef>
            </a:pPr>
            <a:r>
              <a:rPr lang="en-US" sz="6999" b="1">
                <a:solidFill>
                  <a:srgbClr val="242424"/>
                </a:solidFill>
                <a:latin typeface="Ubuntu Bold"/>
                <a:ea typeface="Ubuntu Bold"/>
                <a:cs typeface="Ubuntu Bold"/>
                <a:sym typeface="Ubuntu Bold"/>
              </a:rPr>
              <a:t>BINARY SEARCH</a:t>
            </a:r>
          </a:p>
        </p:txBody>
      </p:sp>
    </p:spTree>
  </p:cSld>
  <p:clrMapOvr>
    <a:masterClrMapping/>
  </p:clrMapOvr>
  <p:transition spd="med">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AutoShape 2"/>
          <p:cNvSpPr/>
          <p:nvPr/>
        </p:nvSpPr>
        <p:spPr>
          <a:xfrm>
            <a:off x="1219200" y="6019623"/>
            <a:ext cx="0" cy="1281519"/>
          </a:xfrm>
          <a:prstGeom prst="line">
            <a:avLst/>
          </a:prstGeom>
          <a:ln w="28575" cap="flat">
            <a:solidFill>
              <a:srgbClr val="242424"/>
            </a:solidFill>
            <a:prstDash val="solid"/>
            <a:headEnd type="none" w="sm" len="sm"/>
            <a:tailEnd type="none" w="sm" len="sm"/>
          </a:ln>
        </p:spPr>
      </p:sp>
      <p:grpSp>
        <p:nvGrpSpPr>
          <p:cNvPr id="3" name="Group 3"/>
          <p:cNvGrpSpPr/>
          <p:nvPr/>
        </p:nvGrpSpPr>
        <p:grpSpPr>
          <a:xfrm>
            <a:off x="1028700" y="5638623"/>
            <a:ext cx="381000" cy="381000"/>
            <a:chOff x="0" y="0"/>
            <a:chExt cx="812800" cy="812800"/>
          </a:xfrm>
        </p:grpSpPr>
        <p:sp>
          <p:nvSpPr>
            <p:cNvPr id="4" name="Freeform 4"/>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5" name="TextBox 5"/>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grpSp>
        <p:nvGrpSpPr>
          <p:cNvPr id="6" name="Group 6"/>
          <p:cNvGrpSpPr/>
          <p:nvPr/>
        </p:nvGrpSpPr>
        <p:grpSpPr>
          <a:xfrm>
            <a:off x="1028700" y="7301141"/>
            <a:ext cx="381000" cy="381000"/>
            <a:chOff x="0" y="0"/>
            <a:chExt cx="812800" cy="812800"/>
          </a:xfrm>
        </p:grpSpPr>
        <p:sp>
          <p:nvSpPr>
            <p:cNvPr id="7" name="Freeform 7"/>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8" name="TextBox 8"/>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9" name="Freeform 9"/>
          <p:cNvSpPr/>
          <p:nvPr/>
        </p:nvSpPr>
        <p:spPr>
          <a:xfrm>
            <a:off x="14026609" y="1825084"/>
            <a:ext cx="3318416" cy="3318416"/>
          </a:xfrm>
          <a:custGeom>
            <a:avLst/>
            <a:gdLst/>
            <a:ahLst/>
            <a:cxnLst/>
            <a:rect l="l" t="t" r="r" b="b"/>
            <a:pathLst>
              <a:path w="3318416" h="3318416">
                <a:moveTo>
                  <a:pt x="0" y="0"/>
                </a:moveTo>
                <a:lnTo>
                  <a:pt x="3318416" y="0"/>
                </a:lnTo>
                <a:lnTo>
                  <a:pt x="3318416" y="3318416"/>
                </a:lnTo>
                <a:lnTo>
                  <a:pt x="0" y="3318416"/>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sp>
      <p:sp>
        <p:nvSpPr>
          <p:cNvPr id="10" name="Freeform 10"/>
          <p:cNvSpPr/>
          <p:nvPr/>
        </p:nvSpPr>
        <p:spPr>
          <a:xfrm>
            <a:off x="13810172" y="1976623"/>
            <a:ext cx="3318416" cy="3318416"/>
          </a:xfrm>
          <a:custGeom>
            <a:avLst/>
            <a:gdLst/>
            <a:ahLst/>
            <a:cxnLst/>
            <a:rect l="l" t="t" r="r" b="b"/>
            <a:pathLst>
              <a:path w="3318416" h="3318416">
                <a:moveTo>
                  <a:pt x="0" y="0"/>
                </a:moveTo>
                <a:lnTo>
                  <a:pt x="3318417" y="0"/>
                </a:lnTo>
                <a:lnTo>
                  <a:pt x="3318417" y="3318416"/>
                </a:lnTo>
                <a:lnTo>
                  <a:pt x="0" y="331841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11" name="Freeform 11"/>
          <p:cNvSpPr/>
          <p:nvPr/>
        </p:nvSpPr>
        <p:spPr>
          <a:xfrm>
            <a:off x="10199167" y="2508861"/>
            <a:ext cx="6173749" cy="8835419"/>
          </a:xfrm>
          <a:custGeom>
            <a:avLst/>
            <a:gdLst/>
            <a:ahLst/>
            <a:cxnLst/>
            <a:rect l="l" t="t" r="r" b="b"/>
            <a:pathLst>
              <a:path w="6173749" h="8835419">
                <a:moveTo>
                  <a:pt x="0" y="0"/>
                </a:moveTo>
                <a:lnTo>
                  <a:pt x="6173749" y="0"/>
                </a:lnTo>
                <a:lnTo>
                  <a:pt x="6173749" y="8835419"/>
                </a:lnTo>
                <a:lnTo>
                  <a:pt x="0" y="883541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grpSp>
        <p:nvGrpSpPr>
          <p:cNvPr id="12" name="Group 12"/>
          <p:cNvGrpSpPr/>
          <p:nvPr/>
        </p:nvGrpSpPr>
        <p:grpSpPr>
          <a:xfrm>
            <a:off x="11341391" y="4724988"/>
            <a:ext cx="570051" cy="570051"/>
            <a:chOff x="0" y="0"/>
            <a:chExt cx="812800" cy="812800"/>
          </a:xfrm>
        </p:grpSpPr>
        <p:sp>
          <p:nvSpPr>
            <p:cNvPr id="13" name="Freeform 1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5F5F5"/>
            </a:solidFill>
            <a:ln w="28575" cap="sq">
              <a:solidFill>
                <a:srgbClr val="242424"/>
              </a:solidFill>
              <a:prstDash val="solid"/>
              <a:miter/>
            </a:ln>
          </p:spPr>
        </p:sp>
        <p:sp>
          <p:nvSpPr>
            <p:cNvPr id="14" name="TextBox 14"/>
            <p:cNvSpPr txBox="1"/>
            <p:nvPr/>
          </p:nvSpPr>
          <p:spPr>
            <a:xfrm>
              <a:off x="0" y="-28575"/>
              <a:ext cx="812800" cy="841375"/>
            </a:xfrm>
            <a:prstGeom prst="rect">
              <a:avLst/>
            </a:prstGeom>
          </p:spPr>
          <p:txBody>
            <a:bodyPr lIns="50800" tIns="50800" rIns="50800" bIns="50800" rtlCol="0" anchor="ctr"/>
            <a:lstStyle/>
            <a:p>
              <a:pPr algn="ctr">
                <a:lnSpc>
                  <a:spcPts val="3040"/>
                </a:lnSpc>
              </a:pPr>
              <a:endParaRPr/>
            </a:p>
          </p:txBody>
        </p:sp>
      </p:grpSp>
      <p:grpSp>
        <p:nvGrpSpPr>
          <p:cNvPr id="15" name="Group 15"/>
          <p:cNvGrpSpPr/>
          <p:nvPr/>
        </p:nvGrpSpPr>
        <p:grpSpPr>
          <a:xfrm>
            <a:off x="11341391" y="6356519"/>
            <a:ext cx="570051" cy="570051"/>
            <a:chOff x="0" y="0"/>
            <a:chExt cx="812800" cy="812800"/>
          </a:xfrm>
        </p:grpSpPr>
        <p:sp>
          <p:nvSpPr>
            <p:cNvPr id="16" name="Freeform 1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5F5F5"/>
            </a:solidFill>
            <a:ln w="28575" cap="sq">
              <a:solidFill>
                <a:srgbClr val="242424"/>
              </a:solidFill>
              <a:prstDash val="solid"/>
              <a:miter/>
            </a:ln>
          </p:spPr>
        </p:sp>
        <p:sp>
          <p:nvSpPr>
            <p:cNvPr id="17" name="TextBox 17"/>
            <p:cNvSpPr txBox="1"/>
            <p:nvPr/>
          </p:nvSpPr>
          <p:spPr>
            <a:xfrm>
              <a:off x="0" y="-28575"/>
              <a:ext cx="812800" cy="841375"/>
            </a:xfrm>
            <a:prstGeom prst="rect">
              <a:avLst/>
            </a:prstGeom>
          </p:spPr>
          <p:txBody>
            <a:bodyPr lIns="50800" tIns="50800" rIns="50800" bIns="50800" rtlCol="0" anchor="ctr"/>
            <a:lstStyle/>
            <a:p>
              <a:pPr algn="ctr">
                <a:lnSpc>
                  <a:spcPts val="3040"/>
                </a:lnSpc>
              </a:pPr>
              <a:endParaRPr/>
            </a:p>
          </p:txBody>
        </p:sp>
      </p:grpSp>
      <p:sp>
        <p:nvSpPr>
          <p:cNvPr id="18" name="Freeform 18"/>
          <p:cNvSpPr/>
          <p:nvPr/>
        </p:nvSpPr>
        <p:spPr>
          <a:xfrm>
            <a:off x="13810172" y="4423879"/>
            <a:ext cx="3865280" cy="3865280"/>
          </a:xfrm>
          <a:custGeom>
            <a:avLst/>
            <a:gdLst/>
            <a:ahLst/>
            <a:cxnLst/>
            <a:rect l="l" t="t" r="r" b="b"/>
            <a:pathLst>
              <a:path w="3865280" h="3865280">
                <a:moveTo>
                  <a:pt x="0" y="0"/>
                </a:moveTo>
                <a:lnTo>
                  <a:pt x="3865280" y="0"/>
                </a:lnTo>
                <a:lnTo>
                  <a:pt x="3865280" y="3865280"/>
                </a:lnTo>
                <a:lnTo>
                  <a:pt x="0" y="3865280"/>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19" name="Freeform 19"/>
          <p:cNvSpPr/>
          <p:nvPr/>
        </p:nvSpPr>
        <p:spPr>
          <a:xfrm flipV="1">
            <a:off x="11626416" y="6621045"/>
            <a:ext cx="6661584" cy="6637360"/>
          </a:xfrm>
          <a:custGeom>
            <a:avLst/>
            <a:gdLst/>
            <a:ahLst/>
            <a:cxnLst/>
            <a:rect l="l" t="t" r="r" b="b"/>
            <a:pathLst>
              <a:path w="6661584" h="6637360">
                <a:moveTo>
                  <a:pt x="0" y="6637359"/>
                </a:moveTo>
                <a:lnTo>
                  <a:pt x="6661584" y="6637359"/>
                </a:lnTo>
                <a:lnTo>
                  <a:pt x="6661584" y="0"/>
                </a:lnTo>
                <a:lnTo>
                  <a:pt x="0" y="0"/>
                </a:lnTo>
                <a:lnTo>
                  <a:pt x="0" y="6637359"/>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grpSp>
        <p:nvGrpSpPr>
          <p:cNvPr id="20" name="Group 20"/>
          <p:cNvGrpSpPr/>
          <p:nvPr/>
        </p:nvGrpSpPr>
        <p:grpSpPr>
          <a:xfrm>
            <a:off x="11341391" y="7988050"/>
            <a:ext cx="570051" cy="570051"/>
            <a:chOff x="0" y="0"/>
            <a:chExt cx="812800" cy="812800"/>
          </a:xfrm>
        </p:grpSpPr>
        <p:sp>
          <p:nvSpPr>
            <p:cNvPr id="21" name="Freeform 2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5F5F5"/>
            </a:solidFill>
            <a:ln w="28575" cap="sq">
              <a:solidFill>
                <a:srgbClr val="242424"/>
              </a:solidFill>
              <a:prstDash val="solid"/>
              <a:miter/>
            </a:ln>
          </p:spPr>
        </p:sp>
        <p:sp>
          <p:nvSpPr>
            <p:cNvPr id="22" name="TextBox 22"/>
            <p:cNvSpPr txBox="1"/>
            <p:nvPr/>
          </p:nvSpPr>
          <p:spPr>
            <a:xfrm>
              <a:off x="0" y="-28575"/>
              <a:ext cx="812800" cy="841375"/>
            </a:xfrm>
            <a:prstGeom prst="rect">
              <a:avLst/>
            </a:prstGeom>
          </p:spPr>
          <p:txBody>
            <a:bodyPr lIns="50800" tIns="50800" rIns="50800" bIns="50800" rtlCol="0" anchor="ctr"/>
            <a:lstStyle/>
            <a:p>
              <a:pPr algn="ctr">
                <a:lnSpc>
                  <a:spcPts val="3040"/>
                </a:lnSpc>
              </a:pPr>
              <a:endParaRPr/>
            </a:p>
          </p:txBody>
        </p:sp>
      </p:grpSp>
      <p:sp>
        <p:nvSpPr>
          <p:cNvPr id="23" name="Freeform 23"/>
          <p:cNvSpPr/>
          <p:nvPr/>
        </p:nvSpPr>
        <p:spPr>
          <a:xfrm>
            <a:off x="12625187" y="1504569"/>
            <a:ext cx="660854" cy="641029"/>
          </a:xfrm>
          <a:custGeom>
            <a:avLst/>
            <a:gdLst/>
            <a:ahLst/>
            <a:cxnLst/>
            <a:rect l="l" t="t" r="r" b="b"/>
            <a:pathLst>
              <a:path w="660854" h="641029">
                <a:moveTo>
                  <a:pt x="0" y="0"/>
                </a:moveTo>
                <a:lnTo>
                  <a:pt x="660854" y="0"/>
                </a:lnTo>
                <a:lnTo>
                  <a:pt x="660854" y="641029"/>
                </a:lnTo>
                <a:lnTo>
                  <a:pt x="0" y="641029"/>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24" name="AutoShape 24"/>
          <p:cNvSpPr/>
          <p:nvPr/>
        </p:nvSpPr>
        <p:spPr>
          <a:xfrm>
            <a:off x="1219200" y="7681506"/>
            <a:ext cx="0" cy="1281519"/>
          </a:xfrm>
          <a:prstGeom prst="line">
            <a:avLst/>
          </a:prstGeom>
          <a:ln w="28575" cap="flat">
            <a:solidFill>
              <a:srgbClr val="242424"/>
            </a:solidFill>
            <a:prstDash val="solid"/>
            <a:headEnd type="none" w="sm" len="sm"/>
            <a:tailEnd type="none" w="sm" len="sm"/>
          </a:ln>
        </p:spPr>
      </p:sp>
      <p:grpSp>
        <p:nvGrpSpPr>
          <p:cNvPr id="25" name="Group 25"/>
          <p:cNvGrpSpPr/>
          <p:nvPr/>
        </p:nvGrpSpPr>
        <p:grpSpPr>
          <a:xfrm>
            <a:off x="1028700" y="8963025"/>
            <a:ext cx="381000" cy="381000"/>
            <a:chOff x="0" y="0"/>
            <a:chExt cx="812800" cy="812800"/>
          </a:xfrm>
        </p:grpSpPr>
        <p:sp>
          <p:nvSpPr>
            <p:cNvPr id="26" name="Freeform 26"/>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27" name="TextBox 27"/>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28" name="AutoShape 28"/>
          <p:cNvSpPr/>
          <p:nvPr/>
        </p:nvSpPr>
        <p:spPr>
          <a:xfrm>
            <a:off x="1228565" y="2704746"/>
            <a:ext cx="0" cy="1281519"/>
          </a:xfrm>
          <a:prstGeom prst="line">
            <a:avLst/>
          </a:prstGeom>
          <a:ln w="28575" cap="flat">
            <a:solidFill>
              <a:srgbClr val="242424"/>
            </a:solidFill>
            <a:prstDash val="solid"/>
            <a:headEnd type="none" w="sm" len="sm"/>
            <a:tailEnd type="none" w="sm" len="sm"/>
          </a:ln>
        </p:spPr>
      </p:sp>
      <p:grpSp>
        <p:nvGrpSpPr>
          <p:cNvPr id="29" name="Group 29"/>
          <p:cNvGrpSpPr/>
          <p:nvPr/>
        </p:nvGrpSpPr>
        <p:grpSpPr>
          <a:xfrm>
            <a:off x="1038065" y="2323746"/>
            <a:ext cx="381000" cy="381000"/>
            <a:chOff x="0" y="0"/>
            <a:chExt cx="812800" cy="812800"/>
          </a:xfrm>
        </p:grpSpPr>
        <p:sp>
          <p:nvSpPr>
            <p:cNvPr id="30" name="Freeform 30"/>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31" name="TextBox 31"/>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grpSp>
        <p:nvGrpSpPr>
          <p:cNvPr id="32" name="Group 32"/>
          <p:cNvGrpSpPr/>
          <p:nvPr/>
        </p:nvGrpSpPr>
        <p:grpSpPr>
          <a:xfrm>
            <a:off x="1038065" y="3986264"/>
            <a:ext cx="381000" cy="381000"/>
            <a:chOff x="0" y="0"/>
            <a:chExt cx="812800" cy="812800"/>
          </a:xfrm>
        </p:grpSpPr>
        <p:sp>
          <p:nvSpPr>
            <p:cNvPr id="33" name="Freeform 33"/>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B7CCF6"/>
            </a:solidFill>
            <a:ln w="28575" cap="sq">
              <a:solidFill>
                <a:srgbClr val="242424"/>
              </a:solidFill>
              <a:prstDash val="solid"/>
              <a:miter/>
            </a:ln>
          </p:spPr>
        </p:sp>
        <p:sp>
          <p:nvSpPr>
            <p:cNvPr id="34" name="TextBox 34"/>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35" name="AutoShape 35"/>
          <p:cNvSpPr/>
          <p:nvPr/>
        </p:nvSpPr>
        <p:spPr>
          <a:xfrm>
            <a:off x="1228565" y="4366629"/>
            <a:ext cx="0" cy="1281519"/>
          </a:xfrm>
          <a:prstGeom prst="line">
            <a:avLst/>
          </a:prstGeom>
          <a:ln w="28575" cap="flat">
            <a:solidFill>
              <a:srgbClr val="242424"/>
            </a:solidFill>
            <a:prstDash val="solid"/>
            <a:headEnd type="none" w="sm" len="sm"/>
            <a:tailEnd type="none" w="sm" len="sm"/>
          </a:ln>
        </p:spPr>
      </p:sp>
      <p:sp>
        <p:nvSpPr>
          <p:cNvPr id="36" name="TextBox 36"/>
          <p:cNvSpPr txBox="1"/>
          <p:nvPr/>
        </p:nvSpPr>
        <p:spPr>
          <a:xfrm>
            <a:off x="1755809" y="5496065"/>
            <a:ext cx="6587627" cy="618490"/>
          </a:xfrm>
          <a:prstGeom prst="rect">
            <a:avLst/>
          </a:prstGeom>
        </p:spPr>
        <p:txBody>
          <a:bodyPr lIns="0" tIns="0" rIns="0" bIns="0" rtlCol="0" anchor="t">
            <a:spAutoFit/>
          </a:bodyPr>
          <a:lstStyle/>
          <a:p>
            <a:pPr algn="l">
              <a:lnSpc>
                <a:spcPts val="4940"/>
              </a:lnSpc>
            </a:pPr>
            <a:r>
              <a:rPr lang="en-US" sz="3800">
                <a:solidFill>
                  <a:srgbClr val="242424"/>
                </a:solidFill>
                <a:latin typeface="Inter"/>
                <a:ea typeface="Inter"/>
                <a:cs typeface="Inter"/>
                <a:sym typeface="Inter"/>
              </a:rPr>
              <a:t>Metode Biseksi</a:t>
            </a:r>
          </a:p>
        </p:txBody>
      </p:sp>
      <p:sp>
        <p:nvSpPr>
          <p:cNvPr id="37" name="TextBox 37"/>
          <p:cNvSpPr txBox="1"/>
          <p:nvPr/>
        </p:nvSpPr>
        <p:spPr>
          <a:xfrm>
            <a:off x="1755809" y="6847980"/>
            <a:ext cx="6587627" cy="1237615"/>
          </a:xfrm>
          <a:prstGeom prst="rect">
            <a:avLst/>
          </a:prstGeom>
        </p:spPr>
        <p:txBody>
          <a:bodyPr lIns="0" tIns="0" rIns="0" bIns="0" rtlCol="0" anchor="t">
            <a:spAutoFit/>
          </a:bodyPr>
          <a:lstStyle/>
          <a:p>
            <a:pPr algn="l">
              <a:lnSpc>
                <a:spcPts val="4940"/>
              </a:lnSpc>
            </a:pPr>
            <a:r>
              <a:rPr lang="en-US" sz="3800">
                <a:solidFill>
                  <a:srgbClr val="242424"/>
                </a:solidFill>
                <a:latin typeface="Inter"/>
                <a:ea typeface="Inter"/>
                <a:cs typeface="Inter"/>
                <a:sym typeface="Inter"/>
              </a:rPr>
              <a:t>Perbandingan Metode Tabel dan Biseksi</a:t>
            </a:r>
          </a:p>
        </p:txBody>
      </p:sp>
      <p:sp>
        <p:nvSpPr>
          <p:cNvPr id="38" name="TextBox 38"/>
          <p:cNvSpPr txBox="1"/>
          <p:nvPr/>
        </p:nvSpPr>
        <p:spPr>
          <a:xfrm>
            <a:off x="1028700" y="590196"/>
            <a:ext cx="7245597" cy="1076288"/>
          </a:xfrm>
          <a:prstGeom prst="rect">
            <a:avLst/>
          </a:prstGeom>
        </p:spPr>
        <p:txBody>
          <a:bodyPr lIns="0" tIns="0" rIns="0" bIns="0" rtlCol="0" anchor="t">
            <a:spAutoFit/>
          </a:bodyPr>
          <a:lstStyle/>
          <a:p>
            <a:pPr marL="0" lvl="0" indent="0" algn="l">
              <a:lnSpc>
                <a:spcPts val="8399"/>
              </a:lnSpc>
              <a:spcBef>
                <a:spcPct val="0"/>
              </a:spcBef>
            </a:pPr>
            <a:r>
              <a:rPr lang="en-US" sz="6999" b="1">
                <a:solidFill>
                  <a:srgbClr val="242424"/>
                </a:solidFill>
                <a:latin typeface="Ubuntu Bold"/>
                <a:ea typeface="Ubuntu Bold"/>
                <a:cs typeface="Ubuntu Bold"/>
                <a:sym typeface="Ubuntu Bold"/>
              </a:rPr>
              <a:t>Daftar Isi</a:t>
            </a:r>
          </a:p>
        </p:txBody>
      </p:sp>
      <p:sp>
        <p:nvSpPr>
          <p:cNvPr id="39" name="TextBox 39"/>
          <p:cNvSpPr txBox="1"/>
          <p:nvPr/>
        </p:nvSpPr>
        <p:spPr>
          <a:xfrm>
            <a:off x="1755809" y="8820468"/>
            <a:ext cx="6587627" cy="618490"/>
          </a:xfrm>
          <a:prstGeom prst="rect">
            <a:avLst/>
          </a:prstGeom>
        </p:spPr>
        <p:txBody>
          <a:bodyPr lIns="0" tIns="0" rIns="0" bIns="0" rtlCol="0" anchor="t">
            <a:spAutoFit/>
          </a:bodyPr>
          <a:lstStyle/>
          <a:p>
            <a:pPr algn="l">
              <a:lnSpc>
                <a:spcPts val="4940"/>
              </a:lnSpc>
            </a:pPr>
            <a:r>
              <a:rPr lang="en-US" sz="3800">
                <a:solidFill>
                  <a:srgbClr val="242424"/>
                </a:solidFill>
                <a:latin typeface="Inter"/>
                <a:ea typeface="Inter"/>
                <a:cs typeface="Inter"/>
                <a:sym typeface="Inter"/>
              </a:rPr>
              <a:t>Aplikasi &amp; Contoh Soal</a:t>
            </a:r>
          </a:p>
        </p:txBody>
      </p:sp>
      <p:sp>
        <p:nvSpPr>
          <p:cNvPr id="40" name="TextBox 40"/>
          <p:cNvSpPr txBox="1"/>
          <p:nvPr/>
        </p:nvSpPr>
        <p:spPr>
          <a:xfrm>
            <a:off x="1755809" y="1871626"/>
            <a:ext cx="6587627" cy="1237615"/>
          </a:xfrm>
          <a:prstGeom prst="rect">
            <a:avLst/>
          </a:prstGeom>
        </p:spPr>
        <p:txBody>
          <a:bodyPr lIns="0" tIns="0" rIns="0" bIns="0" rtlCol="0" anchor="t">
            <a:spAutoFit/>
          </a:bodyPr>
          <a:lstStyle/>
          <a:p>
            <a:pPr algn="l">
              <a:lnSpc>
                <a:spcPts val="4940"/>
              </a:lnSpc>
            </a:pPr>
            <a:r>
              <a:rPr lang="en-US" sz="3800">
                <a:solidFill>
                  <a:srgbClr val="242424"/>
                </a:solidFill>
                <a:latin typeface="Inter"/>
                <a:ea typeface="Inter"/>
                <a:cs typeface="Inter"/>
                <a:sym typeface="Inter"/>
              </a:rPr>
              <a:t>Persamaan Linear dan Non-linear</a:t>
            </a:r>
          </a:p>
        </p:txBody>
      </p:sp>
      <p:sp>
        <p:nvSpPr>
          <p:cNvPr id="41" name="TextBox 41"/>
          <p:cNvSpPr txBox="1"/>
          <p:nvPr/>
        </p:nvSpPr>
        <p:spPr>
          <a:xfrm>
            <a:off x="1755809" y="3843707"/>
            <a:ext cx="6587627" cy="618490"/>
          </a:xfrm>
          <a:prstGeom prst="rect">
            <a:avLst/>
          </a:prstGeom>
        </p:spPr>
        <p:txBody>
          <a:bodyPr lIns="0" tIns="0" rIns="0" bIns="0" rtlCol="0" anchor="t">
            <a:spAutoFit/>
          </a:bodyPr>
          <a:lstStyle/>
          <a:p>
            <a:pPr algn="l">
              <a:lnSpc>
                <a:spcPts val="4940"/>
              </a:lnSpc>
            </a:pPr>
            <a:r>
              <a:rPr lang="en-US" sz="3800">
                <a:solidFill>
                  <a:srgbClr val="242424"/>
                </a:solidFill>
                <a:latin typeface="Inter"/>
                <a:ea typeface="Inter"/>
                <a:cs typeface="Inter"/>
                <a:sym typeface="Inter"/>
              </a:rPr>
              <a:t>Metode Tabel</a:t>
            </a:r>
          </a:p>
        </p:txBody>
      </p:sp>
    </p:spTree>
  </p:cSld>
  <p:clrMapOvr>
    <a:masterClrMapping/>
  </p:clrMapOvr>
  <p:transition spd="med">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152278" y="1488697"/>
            <a:ext cx="8039217" cy="8039412"/>
            <a:chOff x="0" y="0"/>
            <a:chExt cx="812800" cy="812820"/>
          </a:xfrm>
        </p:grpSpPr>
        <p:sp>
          <p:nvSpPr>
            <p:cNvPr id="3" name="Freeform 3"/>
            <p:cNvSpPr/>
            <p:nvPr/>
          </p:nvSpPr>
          <p:spPr>
            <a:xfrm>
              <a:off x="0" y="0"/>
              <a:ext cx="812800" cy="812820"/>
            </a:xfrm>
            <a:custGeom>
              <a:avLst/>
              <a:gdLst/>
              <a:ahLst/>
              <a:cxnLst/>
              <a:rect l="l" t="t" r="r" b="b"/>
              <a:pathLst>
                <a:path w="812800" h="812820">
                  <a:moveTo>
                    <a:pt x="406400" y="0"/>
                  </a:moveTo>
                  <a:cubicBezTo>
                    <a:pt x="181951" y="0"/>
                    <a:pt x="0" y="181956"/>
                    <a:pt x="0" y="406410"/>
                  </a:cubicBezTo>
                  <a:cubicBezTo>
                    <a:pt x="0" y="630864"/>
                    <a:pt x="181951" y="812820"/>
                    <a:pt x="406400" y="812820"/>
                  </a:cubicBezTo>
                  <a:cubicBezTo>
                    <a:pt x="630849" y="812820"/>
                    <a:pt x="812800" y="630864"/>
                    <a:pt x="812800" y="406410"/>
                  </a:cubicBezTo>
                  <a:cubicBezTo>
                    <a:pt x="812800" y="181956"/>
                    <a:pt x="630849" y="0"/>
                    <a:pt x="406400" y="0"/>
                  </a:cubicBezTo>
                  <a:close/>
                </a:path>
              </a:pathLst>
            </a:custGeom>
            <a:solidFill>
              <a:srgbClr val="3EDB86"/>
            </a:solidFill>
            <a:ln w="28575" cap="sq">
              <a:solidFill>
                <a:srgbClr val="242424"/>
              </a:solidFill>
              <a:prstDash val="solid"/>
              <a:miter/>
            </a:ln>
          </p:spPr>
        </p:sp>
        <p:sp>
          <p:nvSpPr>
            <p:cNvPr id="4" name="TextBox 4"/>
            <p:cNvSpPr txBox="1"/>
            <p:nvPr/>
          </p:nvSpPr>
          <p:spPr>
            <a:xfrm>
              <a:off x="76200" y="47627"/>
              <a:ext cx="660400" cy="688991"/>
            </a:xfrm>
            <a:prstGeom prst="rect">
              <a:avLst/>
            </a:prstGeom>
          </p:spPr>
          <p:txBody>
            <a:bodyPr lIns="50800" tIns="50800" rIns="50800" bIns="50800" rtlCol="0" anchor="ctr"/>
            <a:lstStyle/>
            <a:p>
              <a:pPr algn="ctr">
                <a:lnSpc>
                  <a:spcPts val="3040"/>
                </a:lnSpc>
              </a:pPr>
              <a:endParaRPr/>
            </a:p>
          </p:txBody>
        </p:sp>
      </p:grpSp>
      <p:sp>
        <p:nvSpPr>
          <p:cNvPr id="5" name="Freeform 5"/>
          <p:cNvSpPr/>
          <p:nvPr/>
        </p:nvSpPr>
        <p:spPr>
          <a:xfrm>
            <a:off x="-332577" y="2194295"/>
            <a:ext cx="8361955" cy="6598343"/>
          </a:xfrm>
          <a:custGeom>
            <a:avLst/>
            <a:gdLst/>
            <a:ahLst/>
            <a:cxnLst/>
            <a:rect l="l" t="t" r="r" b="b"/>
            <a:pathLst>
              <a:path w="8361955" h="6598343">
                <a:moveTo>
                  <a:pt x="0" y="0"/>
                </a:moveTo>
                <a:lnTo>
                  <a:pt x="8361956" y="0"/>
                </a:lnTo>
                <a:lnTo>
                  <a:pt x="8361956" y="6598343"/>
                </a:lnTo>
                <a:lnTo>
                  <a:pt x="0" y="6598343"/>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6" name="Freeform 6"/>
          <p:cNvSpPr/>
          <p:nvPr/>
        </p:nvSpPr>
        <p:spPr>
          <a:xfrm>
            <a:off x="604231" y="1238475"/>
            <a:ext cx="492272" cy="780259"/>
          </a:xfrm>
          <a:custGeom>
            <a:avLst/>
            <a:gdLst/>
            <a:ahLst/>
            <a:cxnLst/>
            <a:rect l="l" t="t" r="r" b="b"/>
            <a:pathLst>
              <a:path w="492272" h="780259">
                <a:moveTo>
                  <a:pt x="0" y="0"/>
                </a:moveTo>
                <a:lnTo>
                  <a:pt x="492272" y="0"/>
                </a:lnTo>
                <a:lnTo>
                  <a:pt x="492272" y="780259"/>
                </a:lnTo>
                <a:lnTo>
                  <a:pt x="0" y="780259"/>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7" name="Freeform 7"/>
          <p:cNvSpPr/>
          <p:nvPr/>
        </p:nvSpPr>
        <p:spPr>
          <a:xfrm>
            <a:off x="753512" y="1115907"/>
            <a:ext cx="492272" cy="780259"/>
          </a:xfrm>
          <a:custGeom>
            <a:avLst/>
            <a:gdLst/>
            <a:ahLst/>
            <a:cxnLst/>
            <a:rect l="l" t="t" r="r" b="b"/>
            <a:pathLst>
              <a:path w="492272" h="780259">
                <a:moveTo>
                  <a:pt x="0" y="0"/>
                </a:moveTo>
                <a:lnTo>
                  <a:pt x="492273" y="0"/>
                </a:lnTo>
                <a:lnTo>
                  <a:pt x="492273" y="780259"/>
                </a:lnTo>
                <a:lnTo>
                  <a:pt x="0" y="78025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8" name="Freeform 8"/>
          <p:cNvSpPr/>
          <p:nvPr/>
        </p:nvSpPr>
        <p:spPr>
          <a:xfrm>
            <a:off x="970656" y="907176"/>
            <a:ext cx="550257" cy="872166"/>
          </a:xfrm>
          <a:custGeom>
            <a:avLst/>
            <a:gdLst/>
            <a:ahLst/>
            <a:cxnLst/>
            <a:rect l="l" t="t" r="r" b="b"/>
            <a:pathLst>
              <a:path w="550257" h="872166">
                <a:moveTo>
                  <a:pt x="0" y="0"/>
                </a:moveTo>
                <a:lnTo>
                  <a:pt x="550257" y="0"/>
                </a:lnTo>
                <a:lnTo>
                  <a:pt x="550257" y="872165"/>
                </a:lnTo>
                <a:lnTo>
                  <a:pt x="0" y="872165"/>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sp>
      <p:sp>
        <p:nvSpPr>
          <p:cNvPr id="9" name="TextBox 9"/>
          <p:cNvSpPr txBox="1"/>
          <p:nvPr/>
        </p:nvSpPr>
        <p:spPr>
          <a:xfrm>
            <a:off x="9144000" y="4181475"/>
            <a:ext cx="7141775" cy="1895475"/>
          </a:xfrm>
          <a:prstGeom prst="rect">
            <a:avLst/>
          </a:prstGeom>
        </p:spPr>
        <p:txBody>
          <a:bodyPr lIns="0" tIns="0" rIns="0" bIns="0" rtlCol="0" anchor="t">
            <a:spAutoFit/>
          </a:bodyPr>
          <a:lstStyle/>
          <a:p>
            <a:pPr algn="ctr">
              <a:lnSpc>
                <a:spcPts val="7418"/>
              </a:lnSpc>
            </a:pPr>
            <a:r>
              <a:rPr lang="en-US" sz="6181" b="1">
                <a:solidFill>
                  <a:srgbClr val="242424"/>
                </a:solidFill>
                <a:latin typeface="Ubuntu Bold"/>
                <a:ea typeface="Ubuntu Bold"/>
                <a:cs typeface="Ubuntu Bold"/>
                <a:sym typeface="Ubuntu Bold"/>
              </a:rPr>
              <a:t>Persamaan </a:t>
            </a:r>
          </a:p>
          <a:p>
            <a:pPr marL="0" lvl="0" indent="0" algn="ctr">
              <a:lnSpc>
                <a:spcPts val="7418"/>
              </a:lnSpc>
              <a:spcBef>
                <a:spcPct val="0"/>
              </a:spcBef>
            </a:pPr>
            <a:r>
              <a:rPr lang="en-US" sz="6181" b="1">
                <a:solidFill>
                  <a:srgbClr val="242424"/>
                </a:solidFill>
                <a:latin typeface="Ubuntu Bold"/>
                <a:ea typeface="Ubuntu Bold"/>
                <a:cs typeface="Ubuntu Bold"/>
                <a:sym typeface="Ubuntu Bold"/>
              </a:rPr>
              <a:t>Linear &amp; Nonlinear</a:t>
            </a:r>
          </a:p>
        </p:txBody>
      </p:sp>
      <p:sp>
        <p:nvSpPr>
          <p:cNvPr id="10" name="Freeform 10"/>
          <p:cNvSpPr/>
          <p:nvPr/>
        </p:nvSpPr>
        <p:spPr>
          <a:xfrm flipH="1">
            <a:off x="14500702" y="6584593"/>
            <a:ext cx="3813340" cy="3702407"/>
          </a:xfrm>
          <a:custGeom>
            <a:avLst/>
            <a:gdLst/>
            <a:ahLst/>
            <a:cxnLst/>
            <a:rect l="l" t="t" r="r" b="b"/>
            <a:pathLst>
              <a:path w="3813340" h="3702407">
                <a:moveTo>
                  <a:pt x="3813340" y="0"/>
                </a:moveTo>
                <a:lnTo>
                  <a:pt x="0" y="0"/>
                </a:lnTo>
                <a:lnTo>
                  <a:pt x="0" y="3702407"/>
                </a:lnTo>
                <a:lnTo>
                  <a:pt x="3813340" y="3702407"/>
                </a:lnTo>
                <a:lnTo>
                  <a:pt x="381334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sp>
      <p:grpSp>
        <p:nvGrpSpPr>
          <p:cNvPr id="11" name="Group 11"/>
          <p:cNvGrpSpPr/>
          <p:nvPr/>
        </p:nvGrpSpPr>
        <p:grpSpPr>
          <a:xfrm>
            <a:off x="15174516" y="2591273"/>
            <a:ext cx="1111260" cy="1618777"/>
            <a:chOff x="0" y="0"/>
            <a:chExt cx="1481680" cy="2158369"/>
          </a:xfrm>
        </p:grpSpPr>
        <p:grpSp>
          <p:nvGrpSpPr>
            <p:cNvPr id="12" name="Group 12"/>
            <p:cNvGrpSpPr/>
            <p:nvPr/>
          </p:nvGrpSpPr>
          <p:grpSpPr>
            <a:xfrm>
              <a:off x="0" y="676689"/>
              <a:ext cx="1481680" cy="1481680"/>
              <a:chOff x="0" y="0"/>
              <a:chExt cx="812800" cy="812800"/>
            </a:xfrm>
          </p:grpSpPr>
          <p:sp>
            <p:nvSpPr>
              <p:cNvPr id="13" name="Freeform 13"/>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3EDB86"/>
              </a:solidFill>
              <a:ln w="28575" cap="sq">
                <a:solidFill>
                  <a:srgbClr val="242424"/>
                </a:solidFill>
                <a:prstDash val="solid"/>
                <a:miter/>
              </a:ln>
            </p:spPr>
          </p:sp>
          <p:sp>
            <p:nvSpPr>
              <p:cNvPr id="14" name="TextBox 14"/>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15" name="Freeform 15"/>
            <p:cNvSpPr/>
            <p:nvPr/>
          </p:nvSpPr>
          <p:spPr>
            <a:xfrm>
              <a:off x="108673" y="0"/>
              <a:ext cx="1264334" cy="1915657"/>
            </a:xfrm>
            <a:custGeom>
              <a:avLst/>
              <a:gdLst/>
              <a:ahLst/>
              <a:cxnLst/>
              <a:rect l="l" t="t" r="r" b="b"/>
              <a:pathLst>
                <a:path w="1264334" h="1915657">
                  <a:moveTo>
                    <a:pt x="0" y="0"/>
                  </a:moveTo>
                  <a:lnTo>
                    <a:pt x="1264334" y="0"/>
                  </a:lnTo>
                  <a:lnTo>
                    <a:pt x="1264334" y="1915657"/>
                  </a:lnTo>
                  <a:lnTo>
                    <a:pt x="0" y="1915657"/>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grpSp>
      <p:sp>
        <p:nvSpPr>
          <p:cNvPr id="16" name="Freeform 16"/>
          <p:cNvSpPr/>
          <p:nvPr/>
        </p:nvSpPr>
        <p:spPr>
          <a:xfrm>
            <a:off x="14081428" y="-389117"/>
            <a:ext cx="5843608" cy="2475565"/>
          </a:xfrm>
          <a:custGeom>
            <a:avLst/>
            <a:gdLst/>
            <a:ahLst/>
            <a:cxnLst/>
            <a:rect l="l" t="t" r="r" b="b"/>
            <a:pathLst>
              <a:path w="5843608" h="2475565">
                <a:moveTo>
                  <a:pt x="0" y="0"/>
                </a:moveTo>
                <a:lnTo>
                  <a:pt x="5843608" y="0"/>
                </a:lnTo>
                <a:lnTo>
                  <a:pt x="5843608" y="2475565"/>
                </a:lnTo>
                <a:lnTo>
                  <a:pt x="0" y="2475565"/>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sp>
    </p:spTree>
  </p:cSld>
  <p:clrMapOvr>
    <a:masterClrMapping/>
  </p:clrMapOvr>
  <p:transition spd="med">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2661981" y="3158252"/>
            <a:ext cx="13518193" cy="5364351"/>
            <a:chOff x="0" y="0"/>
            <a:chExt cx="10197560" cy="4046642"/>
          </a:xfrm>
        </p:grpSpPr>
        <p:sp>
          <p:nvSpPr>
            <p:cNvPr id="3" name="Freeform 3"/>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4" name="Freeform 4"/>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F5F5F5"/>
            </a:solidFill>
          </p:spPr>
        </p:sp>
        <p:sp>
          <p:nvSpPr>
            <p:cNvPr id="5" name="Freeform 5"/>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nvGrpSpPr>
          <p:cNvPr id="6" name="Group 6"/>
          <p:cNvGrpSpPr/>
          <p:nvPr/>
        </p:nvGrpSpPr>
        <p:grpSpPr>
          <a:xfrm>
            <a:off x="2384903" y="2804678"/>
            <a:ext cx="13518193" cy="5364351"/>
            <a:chOff x="0" y="0"/>
            <a:chExt cx="10197560" cy="4046642"/>
          </a:xfrm>
        </p:grpSpPr>
        <p:sp>
          <p:nvSpPr>
            <p:cNvPr id="7" name="Freeform 7"/>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8" name="Freeform 8"/>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B7CCF6"/>
            </a:solidFill>
          </p:spPr>
        </p:sp>
        <p:sp>
          <p:nvSpPr>
            <p:cNvPr id="9" name="Freeform 9"/>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sp>
        <p:nvSpPr>
          <p:cNvPr id="10" name="TextBox 10"/>
          <p:cNvSpPr txBox="1"/>
          <p:nvPr/>
        </p:nvSpPr>
        <p:spPr>
          <a:xfrm>
            <a:off x="2794534" y="1009650"/>
            <a:ext cx="11646276" cy="1076325"/>
          </a:xfrm>
          <a:prstGeom prst="rect">
            <a:avLst/>
          </a:prstGeom>
        </p:spPr>
        <p:txBody>
          <a:bodyPr lIns="0" tIns="0" rIns="0" bIns="0" rtlCol="0" anchor="t">
            <a:spAutoFit/>
          </a:bodyPr>
          <a:lstStyle/>
          <a:p>
            <a:pPr marL="0" lvl="0" indent="0" algn="ctr">
              <a:lnSpc>
                <a:spcPts val="8399"/>
              </a:lnSpc>
              <a:spcBef>
                <a:spcPct val="0"/>
              </a:spcBef>
            </a:pPr>
            <a:r>
              <a:rPr lang="en-US" sz="6999" b="1">
                <a:solidFill>
                  <a:srgbClr val="242424"/>
                </a:solidFill>
                <a:latin typeface="Ubuntu Bold"/>
                <a:ea typeface="Ubuntu Bold"/>
                <a:cs typeface="Ubuntu Bold"/>
                <a:sym typeface="Ubuntu Bold"/>
              </a:rPr>
              <a:t>Persamaan Linear</a:t>
            </a:r>
          </a:p>
        </p:txBody>
      </p:sp>
      <p:sp>
        <p:nvSpPr>
          <p:cNvPr id="11" name="TextBox 11"/>
          <p:cNvSpPr txBox="1"/>
          <p:nvPr/>
        </p:nvSpPr>
        <p:spPr>
          <a:xfrm>
            <a:off x="4575795" y="4023742"/>
            <a:ext cx="9136410" cy="2888122"/>
          </a:xfrm>
          <a:prstGeom prst="rect">
            <a:avLst/>
          </a:prstGeom>
        </p:spPr>
        <p:txBody>
          <a:bodyPr lIns="0" tIns="0" rIns="0" bIns="0" rtlCol="0" anchor="t">
            <a:spAutoFit/>
          </a:bodyPr>
          <a:lstStyle/>
          <a:p>
            <a:pPr algn="just">
              <a:lnSpc>
                <a:spcPts val="3864"/>
              </a:lnSpc>
              <a:spcBef>
                <a:spcPct val="0"/>
              </a:spcBef>
            </a:pPr>
            <a:r>
              <a:rPr lang="en-US" sz="2972" dirty="0" err="1">
                <a:solidFill>
                  <a:srgbClr val="242424"/>
                </a:solidFill>
                <a:latin typeface="Inter"/>
                <a:ea typeface="Inter"/>
                <a:cs typeface="Inter"/>
                <a:sym typeface="Inter"/>
              </a:rPr>
              <a:t>Persamaan</a:t>
            </a:r>
            <a:r>
              <a:rPr lang="en-US" sz="2972" dirty="0">
                <a:solidFill>
                  <a:srgbClr val="242424"/>
                </a:solidFill>
                <a:latin typeface="Inter"/>
                <a:ea typeface="Inter"/>
                <a:cs typeface="Inter"/>
                <a:sym typeface="Inter"/>
              </a:rPr>
              <a:t> linear </a:t>
            </a:r>
            <a:r>
              <a:rPr lang="en-US" sz="2972" dirty="0" err="1">
                <a:solidFill>
                  <a:srgbClr val="242424"/>
                </a:solidFill>
                <a:latin typeface="Inter"/>
                <a:ea typeface="Inter"/>
                <a:cs typeface="Inter"/>
                <a:sym typeface="Inter"/>
              </a:rPr>
              <a:t>adalah</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persamaan</a:t>
            </a:r>
            <a:r>
              <a:rPr lang="en-US" sz="2972" dirty="0">
                <a:solidFill>
                  <a:srgbClr val="242424"/>
                </a:solidFill>
                <a:latin typeface="Inter"/>
                <a:ea typeface="Inter"/>
                <a:cs typeface="Inter"/>
                <a:sym typeface="Inter"/>
              </a:rPr>
              <a:t> yang </a:t>
            </a:r>
            <a:r>
              <a:rPr lang="en-US" sz="2972" dirty="0" err="1">
                <a:solidFill>
                  <a:srgbClr val="242424"/>
                </a:solidFill>
                <a:latin typeface="Inter"/>
                <a:ea typeface="Inter"/>
                <a:cs typeface="Inter"/>
                <a:sym typeface="Inter"/>
              </a:rPr>
              <a:t>setiap</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variabelnya</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memiliki</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pangkat</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tidak</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lebih</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dari</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satu</a:t>
            </a:r>
            <a:r>
              <a:rPr lang="en-US" sz="2972" dirty="0">
                <a:solidFill>
                  <a:srgbClr val="242424"/>
                </a:solidFill>
                <a:latin typeface="Inter"/>
                <a:ea typeface="Inter"/>
                <a:cs typeface="Inter"/>
                <a:sym typeface="Inter"/>
              </a:rPr>
              <a:t>.</a:t>
            </a:r>
          </a:p>
          <a:p>
            <a:pPr algn="just">
              <a:lnSpc>
                <a:spcPts val="3864"/>
              </a:lnSpc>
              <a:spcBef>
                <a:spcPct val="0"/>
              </a:spcBef>
            </a:pPr>
            <a:endParaRPr lang="en-US" sz="2972" dirty="0">
              <a:solidFill>
                <a:srgbClr val="242424"/>
              </a:solidFill>
              <a:latin typeface="Inter"/>
              <a:ea typeface="Inter"/>
              <a:cs typeface="Inter"/>
              <a:sym typeface="Inter"/>
            </a:endParaRPr>
          </a:p>
          <a:p>
            <a:pPr algn="just">
              <a:lnSpc>
                <a:spcPts val="3864"/>
              </a:lnSpc>
              <a:spcBef>
                <a:spcPct val="0"/>
              </a:spcBef>
            </a:pPr>
            <a:r>
              <a:rPr lang="en-US" sz="2972" dirty="0" err="1">
                <a:solidFill>
                  <a:srgbClr val="242424"/>
                </a:solidFill>
                <a:latin typeface="Inter"/>
                <a:ea typeface="Inter"/>
                <a:cs typeface="Inter"/>
                <a:sym typeface="Inter"/>
              </a:rPr>
              <a:t>Disebut</a:t>
            </a:r>
            <a:r>
              <a:rPr lang="en-US" sz="2972" dirty="0">
                <a:solidFill>
                  <a:srgbClr val="242424"/>
                </a:solidFill>
                <a:latin typeface="Inter"/>
                <a:ea typeface="Inter"/>
                <a:cs typeface="Inter"/>
                <a:sym typeface="Inter"/>
              </a:rPr>
              <a:t> linear </a:t>
            </a:r>
            <a:r>
              <a:rPr lang="en-US" sz="2972" dirty="0" err="1">
                <a:solidFill>
                  <a:srgbClr val="242424"/>
                </a:solidFill>
                <a:latin typeface="Inter"/>
                <a:ea typeface="Inter"/>
                <a:cs typeface="Inter"/>
                <a:sym typeface="Inter"/>
              </a:rPr>
              <a:t>jika</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digambarkan</a:t>
            </a:r>
            <a:r>
              <a:rPr lang="en-US" sz="2972" dirty="0">
                <a:solidFill>
                  <a:srgbClr val="242424"/>
                </a:solidFill>
                <a:latin typeface="Inter"/>
                <a:ea typeface="Inter"/>
                <a:cs typeface="Inter"/>
                <a:sym typeface="Inter"/>
              </a:rPr>
              <a:t> pada </a:t>
            </a:r>
            <a:r>
              <a:rPr lang="en-US" sz="2972" dirty="0" err="1">
                <a:solidFill>
                  <a:srgbClr val="242424"/>
                </a:solidFill>
                <a:latin typeface="Inter"/>
                <a:ea typeface="Inter"/>
                <a:cs typeface="Inter"/>
                <a:sym typeface="Inter"/>
              </a:rPr>
              <a:t>sistem</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koordinat</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Kartesius</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grafiknya</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akan</a:t>
            </a:r>
            <a:r>
              <a:rPr lang="en-US" sz="2972" dirty="0">
                <a:solidFill>
                  <a:srgbClr val="242424"/>
                </a:solidFill>
                <a:latin typeface="Inter"/>
                <a:ea typeface="Inter"/>
                <a:cs typeface="Inter"/>
                <a:sym typeface="Inter"/>
              </a:rPr>
              <a:t> </a:t>
            </a:r>
            <a:r>
              <a:rPr lang="en-US" sz="2972" dirty="0" err="1">
                <a:solidFill>
                  <a:srgbClr val="242424"/>
                </a:solidFill>
                <a:latin typeface="Inter"/>
                <a:ea typeface="Inter"/>
                <a:cs typeface="Inter"/>
                <a:sym typeface="Inter"/>
              </a:rPr>
              <a:t>membentuk</a:t>
            </a:r>
            <a:r>
              <a:rPr lang="en-US" sz="2972" dirty="0">
                <a:solidFill>
                  <a:srgbClr val="242424"/>
                </a:solidFill>
                <a:latin typeface="Inter"/>
                <a:ea typeface="Inter"/>
                <a:cs typeface="Inter"/>
                <a:sym typeface="Inter"/>
              </a:rPr>
              <a:t> garis </a:t>
            </a:r>
            <a:r>
              <a:rPr lang="en-US" sz="2972" dirty="0" err="1">
                <a:solidFill>
                  <a:srgbClr val="242424"/>
                </a:solidFill>
                <a:latin typeface="Inter"/>
                <a:ea typeface="Inter"/>
                <a:cs typeface="Inter"/>
                <a:sym typeface="Inter"/>
              </a:rPr>
              <a:t>lurus</a:t>
            </a:r>
            <a:r>
              <a:rPr lang="en-US" sz="2972" dirty="0">
                <a:solidFill>
                  <a:srgbClr val="242424"/>
                </a:solidFill>
                <a:latin typeface="Inter"/>
                <a:ea typeface="Inter"/>
                <a:cs typeface="Inter"/>
                <a:sym typeface="Inter"/>
              </a:rPr>
              <a:t>. </a:t>
            </a:r>
          </a:p>
        </p:txBody>
      </p:sp>
      <p:grpSp>
        <p:nvGrpSpPr>
          <p:cNvPr id="12" name="Group 12"/>
          <p:cNvGrpSpPr/>
          <p:nvPr/>
        </p:nvGrpSpPr>
        <p:grpSpPr>
          <a:xfrm>
            <a:off x="2384903" y="8038860"/>
            <a:ext cx="3823124" cy="1370248"/>
            <a:chOff x="0" y="0"/>
            <a:chExt cx="4794542" cy="1718414"/>
          </a:xfrm>
        </p:grpSpPr>
        <p:sp>
          <p:nvSpPr>
            <p:cNvPr id="13" name="Freeform 13"/>
            <p:cNvSpPr/>
            <p:nvPr/>
          </p:nvSpPr>
          <p:spPr>
            <a:xfrm>
              <a:off x="0" y="0"/>
              <a:ext cx="4794542" cy="1718414"/>
            </a:xfrm>
            <a:custGeom>
              <a:avLst/>
              <a:gdLst/>
              <a:ahLst/>
              <a:cxnLst/>
              <a:rect l="l" t="t" r="r" b="b"/>
              <a:pathLst>
                <a:path w="4794542" h="1718414">
                  <a:moveTo>
                    <a:pt x="0" y="0"/>
                  </a:moveTo>
                  <a:lnTo>
                    <a:pt x="4794542" y="0"/>
                  </a:lnTo>
                  <a:lnTo>
                    <a:pt x="4794542" y="1718414"/>
                  </a:lnTo>
                  <a:lnTo>
                    <a:pt x="0" y="1718414"/>
                  </a:lnTo>
                  <a:close/>
                </a:path>
              </a:pathLst>
            </a:custGeom>
            <a:solidFill>
              <a:srgbClr val="F5F5F5"/>
            </a:solidFill>
            <a:ln w="28575" cap="sq">
              <a:solidFill>
                <a:srgbClr val="242424"/>
              </a:solidFill>
              <a:prstDash val="solid"/>
              <a:miter/>
            </a:ln>
          </p:spPr>
        </p:sp>
        <p:sp>
          <p:nvSpPr>
            <p:cNvPr id="14" name="TextBox 14"/>
            <p:cNvSpPr txBox="1"/>
            <p:nvPr/>
          </p:nvSpPr>
          <p:spPr>
            <a:xfrm>
              <a:off x="0" y="-28575"/>
              <a:ext cx="4794542" cy="1746989"/>
            </a:xfrm>
            <a:prstGeom prst="rect">
              <a:avLst/>
            </a:prstGeom>
          </p:spPr>
          <p:txBody>
            <a:bodyPr lIns="35871" tIns="35871" rIns="35871" bIns="35871" rtlCol="0" anchor="ctr"/>
            <a:lstStyle/>
            <a:p>
              <a:pPr algn="ctr">
                <a:lnSpc>
                  <a:spcPts val="2600"/>
                </a:lnSpc>
              </a:pPr>
              <a:endParaRPr/>
            </a:p>
          </p:txBody>
        </p:sp>
      </p:grpSp>
      <p:sp>
        <p:nvSpPr>
          <p:cNvPr id="15" name="TextBox 15"/>
          <p:cNvSpPr txBox="1"/>
          <p:nvPr/>
        </p:nvSpPr>
        <p:spPr>
          <a:xfrm>
            <a:off x="3044838" y="8465453"/>
            <a:ext cx="2484324" cy="518284"/>
          </a:xfrm>
          <a:prstGeom prst="rect">
            <a:avLst/>
          </a:prstGeom>
        </p:spPr>
        <p:txBody>
          <a:bodyPr lIns="0" tIns="0" rIns="0" bIns="0" rtlCol="0" anchor="t">
            <a:spAutoFit/>
          </a:bodyPr>
          <a:lstStyle/>
          <a:p>
            <a:pPr marL="0" lvl="1" indent="0" algn="l">
              <a:lnSpc>
                <a:spcPts val="4275"/>
              </a:lnSpc>
              <a:spcBef>
                <a:spcPct val="0"/>
              </a:spcBef>
            </a:pPr>
            <a:r>
              <a:rPr lang="en-US" sz="3054">
                <a:solidFill>
                  <a:srgbClr val="242424"/>
                </a:solidFill>
                <a:latin typeface="Inter"/>
                <a:ea typeface="Inter"/>
                <a:cs typeface="Inter"/>
                <a:sym typeface="Inter"/>
              </a:rPr>
              <a:t>f(x)= 1/2x - 1</a:t>
            </a:r>
          </a:p>
        </p:txBody>
      </p:sp>
      <p:grpSp>
        <p:nvGrpSpPr>
          <p:cNvPr id="16" name="Group 16"/>
          <p:cNvGrpSpPr/>
          <p:nvPr/>
        </p:nvGrpSpPr>
        <p:grpSpPr>
          <a:xfrm>
            <a:off x="2384903" y="7298514"/>
            <a:ext cx="3823124" cy="759820"/>
            <a:chOff x="0" y="0"/>
            <a:chExt cx="776370" cy="154298"/>
          </a:xfrm>
        </p:grpSpPr>
        <p:sp>
          <p:nvSpPr>
            <p:cNvPr id="17" name="Freeform 17"/>
            <p:cNvSpPr/>
            <p:nvPr/>
          </p:nvSpPr>
          <p:spPr>
            <a:xfrm>
              <a:off x="0" y="0"/>
              <a:ext cx="776370" cy="154298"/>
            </a:xfrm>
            <a:custGeom>
              <a:avLst/>
              <a:gdLst/>
              <a:ahLst/>
              <a:cxnLst/>
              <a:rect l="l" t="t" r="r" b="b"/>
              <a:pathLst>
                <a:path w="776370" h="154298">
                  <a:moveTo>
                    <a:pt x="0" y="0"/>
                  </a:moveTo>
                  <a:lnTo>
                    <a:pt x="776370" y="0"/>
                  </a:lnTo>
                  <a:lnTo>
                    <a:pt x="776370" y="154298"/>
                  </a:lnTo>
                  <a:lnTo>
                    <a:pt x="0" y="154298"/>
                  </a:lnTo>
                  <a:close/>
                </a:path>
              </a:pathLst>
            </a:custGeom>
            <a:solidFill>
              <a:srgbClr val="6458DD"/>
            </a:solidFill>
            <a:ln w="28575" cap="sq">
              <a:solidFill>
                <a:srgbClr val="242424"/>
              </a:solidFill>
              <a:prstDash val="solid"/>
              <a:miter/>
            </a:ln>
          </p:spPr>
        </p:sp>
        <p:sp>
          <p:nvSpPr>
            <p:cNvPr id="18" name="TextBox 18"/>
            <p:cNvSpPr txBox="1"/>
            <p:nvPr/>
          </p:nvSpPr>
          <p:spPr>
            <a:xfrm>
              <a:off x="0" y="-38100"/>
              <a:ext cx="776370" cy="192398"/>
            </a:xfrm>
            <a:prstGeom prst="rect">
              <a:avLst/>
            </a:prstGeom>
          </p:spPr>
          <p:txBody>
            <a:bodyPr lIns="35871" tIns="35871" rIns="35871" bIns="35871" rtlCol="0" anchor="ctr"/>
            <a:lstStyle/>
            <a:p>
              <a:pPr marL="0" lvl="0" indent="0" algn="ctr">
                <a:lnSpc>
                  <a:spcPts val="5027"/>
                </a:lnSpc>
                <a:spcBef>
                  <a:spcPct val="0"/>
                </a:spcBef>
              </a:pPr>
              <a:endParaRPr/>
            </a:p>
          </p:txBody>
        </p:sp>
      </p:grpSp>
      <p:sp>
        <p:nvSpPr>
          <p:cNvPr id="19" name="TextBox 19"/>
          <p:cNvSpPr txBox="1"/>
          <p:nvPr/>
        </p:nvSpPr>
        <p:spPr>
          <a:xfrm>
            <a:off x="2736148" y="7438774"/>
            <a:ext cx="3101705" cy="503768"/>
          </a:xfrm>
          <a:prstGeom prst="rect">
            <a:avLst/>
          </a:prstGeom>
        </p:spPr>
        <p:txBody>
          <a:bodyPr lIns="0" tIns="0" rIns="0" bIns="0" rtlCol="0" anchor="t">
            <a:spAutoFit/>
          </a:bodyPr>
          <a:lstStyle/>
          <a:p>
            <a:pPr marL="0" lvl="1" indent="0" algn="ctr">
              <a:lnSpc>
                <a:spcPts val="4008"/>
              </a:lnSpc>
              <a:spcBef>
                <a:spcPct val="0"/>
              </a:spcBef>
            </a:pPr>
            <a:r>
              <a:rPr lang="en-US" sz="3083" b="1">
                <a:solidFill>
                  <a:srgbClr val="FFFFFF"/>
                </a:solidFill>
                <a:latin typeface="Inter Bold"/>
                <a:ea typeface="Inter Bold"/>
                <a:cs typeface="Inter Bold"/>
                <a:sym typeface="Inter Bold"/>
              </a:rPr>
              <a:t>contoh</a:t>
            </a:r>
          </a:p>
        </p:txBody>
      </p:sp>
    </p:spTree>
  </p:cSld>
  <p:clrMapOvr>
    <a:masterClrMapping/>
  </p:clrMapOvr>
  <p:transition spd="med">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2636094" y="3207093"/>
            <a:ext cx="13518193" cy="5364351"/>
            <a:chOff x="0" y="0"/>
            <a:chExt cx="10197560" cy="4046642"/>
          </a:xfrm>
        </p:grpSpPr>
        <p:sp>
          <p:nvSpPr>
            <p:cNvPr id="3" name="Freeform 3"/>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4" name="Freeform 4"/>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B7CCF6"/>
            </a:solidFill>
          </p:spPr>
        </p:sp>
        <p:sp>
          <p:nvSpPr>
            <p:cNvPr id="5" name="Freeform 5"/>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grpSp>
        <p:nvGrpSpPr>
          <p:cNvPr id="6" name="Group 6"/>
          <p:cNvGrpSpPr/>
          <p:nvPr/>
        </p:nvGrpSpPr>
        <p:grpSpPr>
          <a:xfrm>
            <a:off x="2384903" y="2952151"/>
            <a:ext cx="13518193" cy="5364351"/>
            <a:chOff x="0" y="0"/>
            <a:chExt cx="10197560" cy="4046642"/>
          </a:xfrm>
        </p:grpSpPr>
        <p:sp>
          <p:nvSpPr>
            <p:cNvPr id="7" name="Freeform 7"/>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path>
              </a:pathLst>
            </a:custGeom>
            <a:solidFill>
              <a:srgbClr val="242424"/>
            </a:solidFill>
          </p:spPr>
        </p:sp>
        <p:sp>
          <p:nvSpPr>
            <p:cNvPr id="8" name="Freeform 8"/>
            <p:cNvSpPr/>
            <p:nvPr/>
          </p:nvSpPr>
          <p:spPr>
            <a:xfrm>
              <a:off x="25400" y="25400"/>
              <a:ext cx="10146760" cy="3995829"/>
            </a:xfrm>
            <a:custGeom>
              <a:avLst/>
              <a:gdLst/>
              <a:ahLst/>
              <a:cxnLst/>
              <a:rect l="l" t="t" r="r" b="b"/>
              <a:pathLst>
                <a:path w="10146760" h="3995829">
                  <a:moveTo>
                    <a:pt x="0" y="507301"/>
                  </a:moveTo>
                  <a:lnTo>
                    <a:pt x="10146760" y="507301"/>
                  </a:lnTo>
                  <a:lnTo>
                    <a:pt x="10146760" y="3219783"/>
                  </a:lnTo>
                  <a:lnTo>
                    <a:pt x="9383414" y="3219783"/>
                  </a:lnTo>
                  <a:cubicBezTo>
                    <a:pt x="9376391" y="3219783"/>
                    <a:pt x="9370714" y="3225460"/>
                    <a:pt x="9370714" y="3232483"/>
                  </a:cubicBezTo>
                  <a:lnTo>
                    <a:pt x="9370714" y="3995829"/>
                  </a:lnTo>
                  <a:lnTo>
                    <a:pt x="0" y="3995829"/>
                  </a:lnTo>
                  <a:lnTo>
                    <a:pt x="0" y="507301"/>
                  </a:lnTo>
                  <a:close/>
                  <a:moveTo>
                    <a:pt x="9396101" y="3977884"/>
                  </a:moveTo>
                  <a:lnTo>
                    <a:pt x="10128790" y="3245196"/>
                  </a:lnTo>
                  <a:lnTo>
                    <a:pt x="9396101" y="3245196"/>
                  </a:lnTo>
                  <a:lnTo>
                    <a:pt x="9396101" y="3977884"/>
                  </a:lnTo>
                  <a:close/>
                  <a:moveTo>
                    <a:pt x="0" y="0"/>
                  </a:moveTo>
                  <a:lnTo>
                    <a:pt x="0" y="481901"/>
                  </a:lnTo>
                  <a:lnTo>
                    <a:pt x="10146760" y="481901"/>
                  </a:lnTo>
                  <a:lnTo>
                    <a:pt x="10146760" y="0"/>
                  </a:lnTo>
                  <a:lnTo>
                    <a:pt x="0" y="0"/>
                  </a:lnTo>
                  <a:close/>
                </a:path>
              </a:pathLst>
            </a:custGeom>
            <a:solidFill>
              <a:srgbClr val="F5F5F5"/>
            </a:solidFill>
          </p:spPr>
        </p:sp>
        <p:sp>
          <p:nvSpPr>
            <p:cNvPr id="9" name="Freeform 9"/>
            <p:cNvSpPr/>
            <p:nvPr/>
          </p:nvSpPr>
          <p:spPr>
            <a:xfrm>
              <a:off x="0" y="0"/>
              <a:ext cx="10197560" cy="4046629"/>
            </a:xfrm>
            <a:custGeom>
              <a:avLst/>
              <a:gdLst/>
              <a:ahLst/>
              <a:cxnLst/>
              <a:rect l="l" t="t" r="r" b="b"/>
              <a:pathLst>
                <a:path w="10197560" h="4046629">
                  <a:moveTo>
                    <a:pt x="10184860" y="0"/>
                  </a:moveTo>
                  <a:lnTo>
                    <a:pt x="12700" y="0"/>
                  </a:lnTo>
                  <a:cubicBezTo>
                    <a:pt x="5690" y="0"/>
                    <a:pt x="0" y="5690"/>
                    <a:pt x="0" y="12700"/>
                  </a:cubicBezTo>
                  <a:lnTo>
                    <a:pt x="0" y="520001"/>
                  </a:lnTo>
                  <a:lnTo>
                    <a:pt x="0" y="4033929"/>
                  </a:lnTo>
                  <a:cubicBezTo>
                    <a:pt x="0" y="4040952"/>
                    <a:pt x="5690" y="4046629"/>
                    <a:pt x="12700" y="4046629"/>
                  </a:cubicBezTo>
                  <a:lnTo>
                    <a:pt x="9408801" y="4046629"/>
                  </a:lnTo>
                  <a:cubicBezTo>
                    <a:pt x="9410465" y="4046629"/>
                    <a:pt x="9412116" y="4046286"/>
                    <a:pt x="9413665" y="4045652"/>
                  </a:cubicBezTo>
                  <a:cubicBezTo>
                    <a:pt x="9415176" y="4045029"/>
                    <a:pt x="9416573" y="4044115"/>
                    <a:pt x="9417780" y="4042908"/>
                  </a:cubicBezTo>
                  <a:lnTo>
                    <a:pt x="9417793" y="4042895"/>
                  </a:lnTo>
                  <a:lnTo>
                    <a:pt x="10193813" y="3266875"/>
                  </a:lnTo>
                  <a:lnTo>
                    <a:pt x="10193827" y="3266862"/>
                  </a:lnTo>
                  <a:cubicBezTo>
                    <a:pt x="10193851" y="3266837"/>
                    <a:pt x="10193865" y="3266811"/>
                    <a:pt x="10193890" y="3266785"/>
                  </a:cubicBezTo>
                  <a:cubicBezTo>
                    <a:pt x="10194931" y="3265732"/>
                    <a:pt x="10195693" y="3264512"/>
                    <a:pt x="10196290" y="3263217"/>
                  </a:cubicBezTo>
                  <a:cubicBezTo>
                    <a:pt x="10196468" y="3262836"/>
                    <a:pt x="10196582" y="3262417"/>
                    <a:pt x="10196722" y="3262023"/>
                  </a:cubicBezTo>
                  <a:cubicBezTo>
                    <a:pt x="10197103" y="3260931"/>
                    <a:pt x="10197332" y="3259813"/>
                    <a:pt x="10197408" y="3258645"/>
                  </a:cubicBezTo>
                  <a:cubicBezTo>
                    <a:pt x="10197420" y="3258378"/>
                    <a:pt x="10197560" y="3258150"/>
                    <a:pt x="10197560" y="3257883"/>
                  </a:cubicBezTo>
                  <a:lnTo>
                    <a:pt x="10197560" y="520001"/>
                  </a:lnTo>
                  <a:lnTo>
                    <a:pt x="10197560" y="12700"/>
                  </a:lnTo>
                  <a:cubicBezTo>
                    <a:pt x="10197560" y="5690"/>
                    <a:pt x="10191871" y="0"/>
                    <a:pt x="10184860" y="0"/>
                  </a:cubicBezTo>
                  <a:close/>
                  <a:moveTo>
                    <a:pt x="25400" y="25400"/>
                  </a:moveTo>
                  <a:lnTo>
                    <a:pt x="10172160" y="25400"/>
                  </a:lnTo>
                  <a:lnTo>
                    <a:pt x="10172160" y="507301"/>
                  </a:lnTo>
                  <a:lnTo>
                    <a:pt x="25400" y="507301"/>
                  </a:lnTo>
                  <a:lnTo>
                    <a:pt x="25400" y="25400"/>
                  </a:lnTo>
                  <a:close/>
                  <a:moveTo>
                    <a:pt x="9421501" y="4003284"/>
                  </a:moveTo>
                  <a:lnTo>
                    <a:pt x="9421501" y="3270596"/>
                  </a:lnTo>
                  <a:lnTo>
                    <a:pt x="10154190" y="3270596"/>
                  </a:lnTo>
                  <a:lnTo>
                    <a:pt x="9421501" y="4003284"/>
                  </a:lnTo>
                  <a:close/>
                  <a:moveTo>
                    <a:pt x="9408801" y="3245183"/>
                  </a:moveTo>
                  <a:cubicBezTo>
                    <a:pt x="9401778" y="3245183"/>
                    <a:pt x="9396101" y="3250860"/>
                    <a:pt x="9396101" y="3257883"/>
                  </a:cubicBezTo>
                  <a:lnTo>
                    <a:pt x="9396101" y="4021229"/>
                  </a:lnTo>
                  <a:lnTo>
                    <a:pt x="25400" y="4021229"/>
                  </a:lnTo>
                  <a:lnTo>
                    <a:pt x="25400" y="532701"/>
                  </a:lnTo>
                  <a:lnTo>
                    <a:pt x="10172160" y="532701"/>
                  </a:lnTo>
                  <a:lnTo>
                    <a:pt x="10172160" y="3245183"/>
                  </a:lnTo>
                  <a:lnTo>
                    <a:pt x="9408801" y="3245183"/>
                  </a:lnTo>
                  <a:close/>
                </a:path>
              </a:pathLst>
            </a:custGeom>
            <a:solidFill>
              <a:srgbClr val="242424"/>
            </a:solidFill>
          </p:spPr>
        </p:sp>
      </p:grpSp>
      <p:sp>
        <p:nvSpPr>
          <p:cNvPr id="10" name="TextBox 10"/>
          <p:cNvSpPr txBox="1"/>
          <p:nvPr/>
        </p:nvSpPr>
        <p:spPr>
          <a:xfrm>
            <a:off x="2794534" y="1009650"/>
            <a:ext cx="11646276" cy="1076325"/>
          </a:xfrm>
          <a:prstGeom prst="rect">
            <a:avLst/>
          </a:prstGeom>
        </p:spPr>
        <p:txBody>
          <a:bodyPr lIns="0" tIns="0" rIns="0" bIns="0" rtlCol="0" anchor="t">
            <a:spAutoFit/>
          </a:bodyPr>
          <a:lstStyle/>
          <a:p>
            <a:pPr marL="0" lvl="0" indent="0" algn="ctr">
              <a:lnSpc>
                <a:spcPts val="8399"/>
              </a:lnSpc>
              <a:spcBef>
                <a:spcPct val="0"/>
              </a:spcBef>
            </a:pPr>
            <a:r>
              <a:rPr lang="en-US" sz="6999" b="1">
                <a:solidFill>
                  <a:srgbClr val="242424"/>
                </a:solidFill>
                <a:latin typeface="Ubuntu Bold"/>
                <a:ea typeface="Ubuntu Bold"/>
                <a:cs typeface="Ubuntu Bold"/>
                <a:sym typeface="Ubuntu Bold"/>
              </a:rPr>
              <a:t>Persamaan Nonlinear</a:t>
            </a:r>
          </a:p>
        </p:txBody>
      </p:sp>
      <p:sp>
        <p:nvSpPr>
          <p:cNvPr id="11" name="TextBox 11"/>
          <p:cNvSpPr txBox="1"/>
          <p:nvPr/>
        </p:nvSpPr>
        <p:spPr>
          <a:xfrm>
            <a:off x="2794534" y="4447720"/>
            <a:ext cx="12698932" cy="2335113"/>
          </a:xfrm>
          <a:prstGeom prst="rect">
            <a:avLst/>
          </a:prstGeom>
        </p:spPr>
        <p:txBody>
          <a:bodyPr lIns="0" tIns="0" rIns="0" bIns="0" rtlCol="0" anchor="t">
            <a:spAutoFit/>
          </a:bodyPr>
          <a:lstStyle/>
          <a:p>
            <a:pPr algn="just">
              <a:lnSpc>
                <a:spcPts val="3747"/>
              </a:lnSpc>
              <a:spcBef>
                <a:spcPct val="0"/>
              </a:spcBef>
            </a:pPr>
            <a:r>
              <a:rPr lang="en-US" sz="2882">
                <a:solidFill>
                  <a:srgbClr val="242424"/>
                </a:solidFill>
                <a:latin typeface="Inter"/>
                <a:ea typeface="Inter"/>
                <a:cs typeface="Inter"/>
                <a:sym typeface="Inter"/>
              </a:rPr>
              <a:t>Persamaan nonlinear adalah </a:t>
            </a:r>
            <a:r>
              <a:rPr lang="en-US" sz="2882" b="1">
                <a:solidFill>
                  <a:srgbClr val="242424"/>
                </a:solidFill>
                <a:latin typeface="Inter Medium"/>
                <a:ea typeface="Inter Medium"/>
                <a:cs typeface="Inter Medium"/>
                <a:sym typeface="Inter Medium"/>
              </a:rPr>
              <a:t>persamaan yang memiliki setidaknya satu variabel dengan pangkat lebih dari satu (misalnya, x²) atau mengandung hasil kali dua atau lebih variabel (misalnya, xy)</a:t>
            </a:r>
            <a:r>
              <a:rPr lang="en-US" sz="2882">
                <a:solidFill>
                  <a:srgbClr val="242424"/>
                </a:solidFill>
                <a:latin typeface="Inter"/>
                <a:ea typeface="Inter"/>
                <a:cs typeface="Inter"/>
                <a:sym typeface="Inter"/>
              </a:rPr>
              <a:t>. grafik persamaan nonlinear membentuk kurva seperti parabola, hiperbola, atau bentuk lengkung lainnya. </a:t>
            </a:r>
          </a:p>
        </p:txBody>
      </p:sp>
      <p:grpSp>
        <p:nvGrpSpPr>
          <p:cNvPr id="12" name="Group 12"/>
          <p:cNvGrpSpPr/>
          <p:nvPr/>
        </p:nvGrpSpPr>
        <p:grpSpPr>
          <a:xfrm>
            <a:off x="2384903" y="8148847"/>
            <a:ext cx="3823124" cy="1370248"/>
            <a:chOff x="0" y="0"/>
            <a:chExt cx="4794542" cy="1718414"/>
          </a:xfrm>
        </p:grpSpPr>
        <p:sp>
          <p:nvSpPr>
            <p:cNvPr id="13" name="Freeform 13"/>
            <p:cNvSpPr/>
            <p:nvPr/>
          </p:nvSpPr>
          <p:spPr>
            <a:xfrm>
              <a:off x="0" y="0"/>
              <a:ext cx="4794542" cy="1718414"/>
            </a:xfrm>
            <a:custGeom>
              <a:avLst/>
              <a:gdLst/>
              <a:ahLst/>
              <a:cxnLst/>
              <a:rect l="l" t="t" r="r" b="b"/>
              <a:pathLst>
                <a:path w="4794542" h="1718414">
                  <a:moveTo>
                    <a:pt x="0" y="0"/>
                  </a:moveTo>
                  <a:lnTo>
                    <a:pt x="4794542" y="0"/>
                  </a:lnTo>
                  <a:lnTo>
                    <a:pt x="4794542" y="1718414"/>
                  </a:lnTo>
                  <a:lnTo>
                    <a:pt x="0" y="1718414"/>
                  </a:lnTo>
                  <a:close/>
                </a:path>
              </a:pathLst>
            </a:custGeom>
            <a:solidFill>
              <a:srgbClr val="F5F5F5"/>
            </a:solidFill>
            <a:ln w="28575" cap="sq">
              <a:solidFill>
                <a:srgbClr val="242424"/>
              </a:solidFill>
              <a:prstDash val="solid"/>
              <a:miter/>
            </a:ln>
          </p:spPr>
        </p:sp>
        <p:sp>
          <p:nvSpPr>
            <p:cNvPr id="14" name="TextBox 14"/>
            <p:cNvSpPr txBox="1"/>
            <p:nvPr/>
          </p:nvSpPr>
          <p:spPr>
            <a:xfrm>
              <a:off x="0" y="-28575"/>
              <a:ext cx="4794542" cy="1746989"/>
            </a:xfrm>
            <a:prstGeom prst="rect">
              <a:avLst/>
            </a:prstGeom>
          </p:spPr>
          <p:txBody>
            <a:bodyPr lIns="35871" tIns="35871" rIns="35871" bIns="35871" rtlCol="0" anchor="ctr"/>
            <a:lstStyle/>
            <a:p>
              <a:pPr algn="ctr">
                <a:lnSpc>
                  <a:spcPts val="2600"/>
                </a:lnSpc>
              </a:pPr>
              <a:endParaRPr/>
            </a:p>
          </p:txBody>
        </p:sp>
      </p:grpSp>
      <p:sp>
        <p:nvSpPr>
          <p:cNvPr id="15" name="TextBox 15"/>
          <p:cNvSpPr txBox="1"/>
          <p:nvPr/>
        </p:nvSpPr>
        <p:spPr>
          <a:xfrm>
            <a:off x="2927046" y="8514293"/>
            <a:ext cx="2738839" cy="513080"/>
          </a:xfrm>
          <a:prstGeom prst="rect">
            <a:avLst/>
          </a:prstGeom>
        </p:spPr>
        <p:txBody>
          <a:bodyPr lIns="0" tIns="0" rIns="0" bIns="0" rtlCol="0" anchor="t">
            <a:spAutoFit/>
          </a:bodyPr>
          <a:lstStyle/>
          <a:p>
            <a:pPr marL="0" lvl="1" indent="0" algn="l">
              <a:lnSpc>
                <a:spcPts val="4270"/>
              </a:lnSpc>
              <a:spcBef>
                <a:spcPct val="0"/>
              </a:spcBef>
            </a:pPr>
            <a:r>
              <a:rPr lang="en-US" sz="3050">
                <a:solidFill>
                  <a:srgbClr val="242424"/>
                </a:solidFill>
                <a:latin typeface="Inter"/>
                <a:ea typeface="Inter"/>
                <a:cs typeface="Inter"/>
                <a:sym typeface="Inter"/>
              </a:rPr>
              <a:t>f(x)=2x² - x - 1</a:t>
            </a:r>
          </a:p>
        </p:txBody>
      </p:sp>
      <p:grpSp>
        <p:nvGrpSpPr>
          <p:cNvPr id="16" name="Group 16"/>
          <p:cNvGrpSpPr/>
          <p:nvPr/>
        </p:nvGrpSpPr>
        <p:grpSpPr>
          <a:xfrm>
            <a:off x="2384903" y="7408502"/>
            <a:ext cx="3823124" cy="759820"/>
            <a:chOff x="0" y="0"/>
            <a:chExt cx="776370" cy="154298"/>
          </a:xfrm>
        </p:grpSpPr>
        <p:sp>
          <p:nvSpPr>
            <p:cNvPr id="17" name="Freeform 17"/>
            <p:cNvSpPr/>
            <p:nvPr/>
          </p:nvSpPr>
          <p:spPr>
            <a:xfrm>
              <a:off x="0" y="0"/>
              <a:ext cx="776370" cy="154298"/>
            </a:xfrm>
            <a:custGeom>
              <a:avLst/>
              <a:gdLst/>
              <a:ahLst/>
              <a:cxnLst/>
              <a:rect l="l" t="t" r="r" b="b"/>
              <a:pathLst>
                <a:path w="776370" h="154298">
                  <a:moveTo>
                    <a:pt x="0" y="0"/>
                  </a:moveTo>
                  <a:lnTo>
                    <a:pt x="776370" y="0"/>
                  </a:lnTo>
                  <a:lnTo>
                    <a:pt x="776370" y="154298"/>
                  </a:lnTo>
                  <a:lnTo>
                    <a:pt x="0" y="154298"/>
                  </a:lnTo>
                  <a:close/>
                </a:path>
              </a:pathLst>
            </a:custGeom>
            <a:solidFill>
              <a:srgbClr val="6458DD"/>
            </a:solidFill>
            <a:ln w="28575" cap="sq">
              <a:solidFill>
                <a:srgbClr val="242424"/>
              </a:solidFill>
              <a:prstDash val="solid"/>
              <a:miter/>
            </a:ln>
          </p:spPr>
        </p:sp>
        <p:sp>
          <p:nvSpPr>
            <p:cNvPr id="18" name="TextBox 18"/>
            <p:cNvSpPr txBox="1"/>
            <p:nvPr/>
          </p:nvSpPr>
          <p:spPr>
            <a:xfrm>
              <a:off x="0" y="-38100"/>
              <a:ext cx="776370" cy="192398"/>
            </a:xfrm>
            <a:prstGeom prst="rect">
              <a:avLst/>
            </a:prstGeom>
          </p:spPr>
          <p:txBody>
            <a:bodyPr lIns="35871" tIns="35871" rIns="35871" bIns="35871" rtlCol="0" anchor="ctr"/>
            <a:lstStyle/>
            <a:p>
              <a:pPr marL="0" lvl="0" indent="0" algn="ctr">
                <a:lnSpc>
                  <a:spcPts val="5027"/>
                </a:lnSpc>
                <a:spcBef>
                  <a:spcPct val="0"/>
                </a:spcBef>
              </a:pPr>
              <a:endParaRPr/>
            </a:p>
          </p:txBody>
        </p:sp>
      </p:grpSp>
      <p:sp>
        <p:nvSpPr>
          <p:cNvPr id="19" name="TextBox 19"/>
          <p:cNvSpPr txBox="1"/>
          <p:nvPr/>
        </p:nvSpPr>
        <p:spPr>
          <a:xfrm>
            <a:off x="2636094" y="7517478"/>
            <a:ext cx="3101705" cy="503768"/>
          </a:xfrm>
          <a:prstGeom prst="rect">
            <a:avLst/>
          </a:prstGeom>
        </p:spPr>
        <p:txBody>
          <a:bodyPr lIns="0" tIns="0" rIns="0" bIns="0" rtlCol="0" anchor="t">
            <a:spAutoFit/>
          </a:bodyPr>
          <a:lstStyle/>
          <a:p>
            <a:pPr marL="0" lvl="1" indent="0" algn="ctr">
              <a:lnSpc>
                <a:spcPts val="4008"/>
              </a:lnSpc>
              <a:spcBef>
                <a:spcPct val="0"/>
              </a:spcBef>
            </a:pPr>
            <a:r>
              <a:rPr lang="en-US" sz="3083" b="1">
                <a:solidFill>
                  <a:srgbClr val="FFFFFF"/>
                </a:solidFill>
                <a:latin typeface="Inter Bold"/>
                <a:ea typeface="Inter Bold"/>
                <a:cs typeface="Inter Bold"/>
                <a:sym typeface="Inter Bold"/>
              </a:rPr>
              <a:t>contoh</a:t>
            </a:r>
          </a:p>
        </p:txBody>
      </p:sp>
    </p:spTree>
  </p:cSld>
  <p:clrMapOvr>
    <a:masterClrMapping/>
  </p:clrMapOvr>
  <p:transition spd="med">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grpSp>
        <p:nvGrpSpPr>
          <p:cNvPr id="2" name="Group 2"/>
          <p:cNvGrpSpPr/>
          <p:nvPr/>
        </p:nvGrpSpPr>
        <p:grpSpPr>
          <a:xfrm>
            <a:off x="7822704" y="0"/>
            <a:ext cx="11359809" cy="10691709"/>
            <a:chOff x="0" y="0"/>
            <a:chExt cx="10059588" cy="9467958"/>
          </a:xfrm>
        </p:grpSpPr>
        <p:sp>
          <p:nvSpPr>
            <p:cNvPr id="3" name="Freeform 3"/>
            <p:cNvSpPr/>
            <p:nvPr/>
          </p:nvSpPr>
          <p:spPr>
            <a:xfrm>
              <a:off x="0" y="0"/>
              <a:ext cx="10059588" cy="9467958"/>
            </a:xfrm>
            <a:custGeom>
              <a:avLst/>
              <a:gdLst/>
              <a:ahLst/>
              <a:cxnLst/>
              <a:rect l="l" t="t" r="r" b="b"/>
              <a:pathLst>
                <a:path w="10059588" h="9467958">
                  <a:moveTo>
                    <a:pt x="0" y="0"/>
                  </a:moveTo>
                  <a:lnTo>
                    <a:pt x="10059588" y="0"/>
                  </a:lnTo>
                  <a:lnTo>
                    <a:pt x="10059588" y="9467958"/>
                  </a:lnTo>
                  <a:lnTo>
                    <a:pt x="0" y="9467958"/>
                  </a:lnTo>
                  <a:close/>
                </a:path>
              </a:pathLst>
            </a:custGeom>
            <a:solidFill>
              <a:srgbClr val="B7CCF6"/>
            </a:solidFill>
            <a:ln w="28575" cap="sq">
              <a:solidFill>
                <a:srgbClr val="242424"/>
              </a:solidFill>
              <a:prstDash val="solid"/>
              <a:miter/>
            </a:ln>
          </p:spPr>
        </p:sp>
        <p:sp>
          <p:nvSpPr>
            <p:cNvPr id="4" name="TextBox 4"/>
            <p:cNvSpPr txBox="1"/>
            <p:nvPr/>
          </p:nvSpPr>
          <p:spPr>
            <a:xfrm>
              <a:off x="0" y="-28575"/>
              <a:ext cx="10059588" cy="9496533"/>
            </a:xfrm>
            <a:prstGeom prst="rect">
              <a:avLst/>
            </a:prstGeom>
          </p:spPr>
          <p:txBody>
            <a:bodyPr lIns="50800" tIns="50800" rIns="50800" bIns="50800" rtlCol="0" anchor="ctr"/>
            <a:lstStyle/>
            <a:p>
              <a:pPr marL="0" lvl="0" indent="0" algn="ctr">
                <a:lnSpc>
                  <a:spcPts val="2600"/>
                </a:lnSpc>
                <a:spcBef>
                  <a:spcPct val="0"/>
                </a:spcBef>
              </a:pPr>
              <a:endParaRPr/>
            </a:p>
          </p:txBody>
        </p:sp>
      </p:grpSp>
      <p:grpSp>
        <p:nvGrpSpPr>
          <p:cNvPr id="5" name="Group 5"/>
          <p:cNvGrpSpPr/>
          <p:nvPr/>
        </p:nvGrpSpPr>
        <p:grpSpPr>
          <a:xfrm>
            <a:off x="8930221" y="668960"/>
            <a:ext cx="7355748" cy="4321372"/>
            <a:chOff x="0" y="0"/>
            <a:chExt cx="9807664" cy="5761829"/>
          </a:xfrm>
        </p:grpSpPr>
        <p:grpSp>
          <p:nvGrpSpPr>
            <p:cNvPr id="6" name="Group 6"/>
            <p:cNvGrpSpPr/>
            <p:nvPr/>
          </p:nvGrpSpPr>
          <p:grpSpPr>
            <a:xfrm>
              <a:off x="0" y="2021112"/>
              <a:ext cx="9807664" cy="3740717"/>
              <a:chOff x="0" y="0"/>
              <a:chExt cx="4505454" cy="1718414"/>
            </a:xfrm>
          </p:grpSpPr>
          <p:sp>
            <p:nvSpPr>
              <p:cNvPr id="7" name="Freeform 7"/>
              <p:cNvSpPr/>
              <p:nvPr/>
            </p:nvSpPr>
            <p:spPr>
              <a:xfrm>
                <a:off x="0" y="0"/>
                <a:ext cx="4505454" cy="1718414"/>
              </a:xfrm>
              <a:custGeom>
                <a:avLst/>
                <a:gdLst/>
                <a:ahLst/>
                <a:cxnLst/>
                <a:rect l="l" t="t" r="r" b="b"/>
                <a:pathLst>
                  <a:path w="4505454" h="1718414">
                    <a:moveTo>
                      <a:pt x="0" y="0"/>
                    </a:moveTo>
                    <a:lnTo>
                      <a:pt x="4505454" y="0"/>
                    </a:lnTo>
                    <a:lnTo>
                      <a:pt x="4505454" y="1718414"/>
                    </a:lnTo>
                    <a:lnTo>
                      <a:pt x="0" y="1718414"/>
                    </a:lnTo>
                    <a:close/>
                  </a:path>
                </a:pathLst>
              </a:custGeom>
              <a:solidFill>
                <a:srgbClr val="F5F5F5"/>
              </a:solidFill>
              <a:ln w="28575" cap="sq">
                <a:solidFill>
                  <a:srgbClr val="242424"/>
                </a:solidFill>
                <a:prstDash val="solid"/>
                <a:miter/>
              </a:ln>
            </p:spPr>
          </p:sp>
          <p:sp>
            <p:nvSpPr>
              <p:cNvPr id="8" name="TextBox 8"/>
              <p:cNvSpPr txBox="1"/>
              <p:nvPr/>
            </p:nvSpPr>
            <p:spPr>
              <a:xfrm>
                <a:off x="0" y="-19050"/>
                <a:ext cx="4505454" cy="1737464"/>
              </a:xfrm>
              <a:prstGeom prst="rect">
                <a:avLst/>
              </a:prstGeom>
            </p:spPr>
            <p:txBody>
              <a:bodyPr lIns="50800" tIns="50800" rIns="50800" bIns="50800" rtlCol="0" anchor="ctr"/>
              <a:lstStyle/>
              <a:p>
                <a:pPr algn="ctr">
                  <a:lnSpc>
                    <a:spcPts val="2599"/>
                  </a:lnSpc>
                </a:pPr>
                <a:endParaRPr/>
              </a:p>
            </p:txBody>
          </p:sp>
        </p:grpSp>
        <p:sp>
          <p:nvSpPr>
            <p:cNvPr id="9" name="TextBox 9"/>
            <p:cNvSpPr txBox="1"/>
            <p:nvPr/>
          </p:nvSpPr>
          <p:spPr>
            <a:xfrm>
              <a:off x="901066" y="2515489"/>
              <a:ext cx="7832002" cy="862059"/>
            </a:xfrm>
            <a:prstGeom prst="rect">
              <a:avLst/>
            </a:prstGeom>
          </p:spPr>
          <p:txBody>
            <a:bodyPr lIns="0" tIns="0" rIns="0" bIns="0" rtlCol="0" anchor="t">
              <a:spAutoFit/>
            </a:bodyPr>
            <a:lstStyle/>
            <a:p>
              <a:pPr marL="0" lvl="1" indent="0" algn="l">
                <a:lnSpc>
                  <a:spcPts val="5465"/>
                </a:lnSpc>
                <a:spcBef>
                  <a:spcPct val="0"/>
                </a:spcBef>
              </a:pPr>
              <a:endParaRPr/>
            </a:p>
          </p:txBody>
        </p:sp>
        <p:grpSp>
          <p:nvGrpSpPr>
            <p:cNvPr id="10" name="Group 10"/>
            <p:cNvGrpSpPr/>
            <p:nvPr/>
          </p:nvGrpSpPr>
          <p:grpSpPr>
            <a:xfrm>
              <a:off x="0" y="0"/>
              <a:ext cx="9807664" cy="2074276"/>
              <a:chOff x="0" y="0"/>
              <a:chExt cx="729559" cy="154298"/>
            </a:xfrm>
          </p:grpSpPr>
          <p:sp>
            <p:nvSpPr>
              <p:cNvPr id="11" name="Freeform 11"/>
              <p:cNvSpPr/>
              <p:nvPr/>
            </p:nvSpPr>
            <p:spPr>
              <a:xfrm>
                <a:off x="0" y="0"/>
                <a:ext cx="729559" cy="154298"/>
              </a:xfrm>
              <a:custGeom>
                <a:avLst/>
                <a:gdLst/>
                <a:ahLst/>
                <a:cxnLst/>
                <a:rect l="l" t="t" r="r" b="b"/>
                <a:pathLst>
                  <a:path w="729559" h="154298">
                    <a:moveTo>
                      <a:pt x="0" y="0"/>
                    </a:moveTo>
                    <a:lnTo>
                      <a:pt x="729559" y="0"/>
                    </a:lnTo>
                    <a:lnTo>
                      <a:pt x="729559" y="154298"/>
                    </a:lnTo>
                    <a:lnTo>
                      <a:pt x="0" y="154298"/>
                    </a:lnTo>
                    <a:close/>
                  </a:path>
                </a:pathLst>
              </a:custGeom>
              <a:solidFill>
                <a:srgbClr val="6458DD"/>
              </a:solidFill>
              <a:ln w="28575" cap="sq">
                <a:solidFill>
                  <a:srgbClr val="242424"/>
                </a:solidFill>
                <a:prstDash val="solid"/>
                <a:miter/>
              </a:ln>
            </p:spPr>
          </p:sp>
          <p:sp>
            <p:nvSpPr>
              <p:cNvPr id="12" name="TextBox 12"/>
              <p:cNvSpPr txBox="1"/>
              <p:nvPr/>
            </p:nvSpPr>
            <p:spPr>
              <a:xfrm>
                <a:off x="0" y="-38100"/>
                <a:ext cx="729559" cy="192398"/>
              </a:xfrm>
              <a:prstGeom prst="rect">
                <a:avLst/>
              </a:prstGeom>
            </p:spPr>
            <p:txBody>
              <a:bodyPr lIns="50800" tIns="50800" rIns="50800" bIns="50800" rtlCol="0" anchor="ctr"/>
              <a:lstStyle/>
              <a:p>
                <a:pPr marL="0" lvl="0" indent="0" algn="ctr">
                  <a:lnSpc>
                    <a:spcPts val="5027"/>
                  </a:lnSpc>
                  <a:spcBef>
                    <a:spcPct val="0"/>
                  </a:spcBef>
                </a:pPr>
                <a:endParaRPr/>
              </a:p>
            </p:txBody>
          </p:sp>
        </p:grpSp>
        <p:sp>
          <p:nvSpPr>
            <p:cNvPr id="13" name="TextBox 13"/>
            <p:cNvSpPr txBox="1"/>
            <p:nvPr/>
          </p:nvSpPr>
          <p:spPr>
            <a:xfrm>
              <a:off x="901066" y="420239"/>
              <a:ext cx="7956968" cy="1170894"/>
            </a:xfrm>
            <a:prstGeom prst="rect">
              <a:avLst/>
            </a:prstGeom>
          </p:spPr>
          <p:txBody>
            <a:bodyPr lIns="0" tIns="0" rIns="0" bIns="0" rtlCol="0" anchor="t">
              <a:spAutoFit/>
            </a:bodyPr>
            <a:lstStyle/>
            <a:p>
              <a:pPr marL="0" lvl="1" indent="0" algn="ctr">
                <a:lnSpc>
                  <a:spcPts val="7142"/>
                </a:lnSpc>
                <a:spcBef>
                  <a:spcPct val="0"/>
                </a:spcBef>
              </a:pPr>
              <a:r>
                <a:rPr lang="en-US" sz="5493" b="1">
                  <a:solidFill>
                    <a:srgbClr val="FFFFFF"/>
                  </a:solidFill>
                  <a:latin typeface="Inter Bold"/>
                  <a:ea typeface="Inter Bold"/>
                  <a:cs typeface="Inter Bold"/>
                  <a:sym typeface="Inter Bold"/>
                </a:rPr>
                <a:t>Linear</a:t>
              </a:r>
            </a:p>
          </p:txBody>
        </p:sp>
      </p:grpSp>
      <p:grpSp>
        <p:nvGrpSpPr>
          <p:cNvPr id="14" name="Group 14"/>
          <p:cNvGrpSpPr/>
          <p:nvPr/>
        </p:nvGrpSpPr>
        <p:grpSpPr>
          <a:xfrm>
            <a:off x="8930221" y="2194797"/>
            <a:ext cx="7355748" cy="2795535"/>
            <a:chOff x="0" y="0"/>
            <a:chExt cx="1139598" cy="433102"/>
          </a:xfrm>
        </p:grpSpPr>
        <p:sp>
          <p:nvSpPr>
            <p:cNvPr id="15" name="Freeform 15"/>
            <p:cNvSpPr/>
            <p:nvPr/>
          </p:nvSpPr>
          <p:spPr>
            <a:xfrm>
              <a:off x="0" y="0"/>
              <a:ext cx="1139598" cy="433102"/>
            </a:xfrm>
            <a:custGeom>
              <a:avLst/>
              <a:gdLst/>
              <a:ahLst/>
              <a:cxnLst/>
              <a:rect l="l" t="t" r="r" b="b"/>
              <a:pathLst>
                <a:path w="1139598" h="433102">
                  <a:moveTo>
                    <a:pt x="0" y="0"/>
                  </a:moveTo>
                  <a:lnTo>
                    <a:pt x="1139598" y="0"/>
                  </a:lnTo>
                  <a:lnTo>
                    <a:pt x="1139598" y="433102"/>
                  </a:lnTo>
                  <a:lnTo>
                    <a:pt x="0" y="433102"/>
                  </a:lnTo>
                  <a:close/>
                </a:path>
              </a:pathLst>
            </a:custGeom>
            <a:blipFill>
              <a:blip r:embed="rId2"/>
              <a:stretch>
                <a:fillRect t="-38006" b="-38006"/>
              </a:stretch>
            </a:blipFill>
          </p:spPr>
        </p:sp>
      </p:grpSp>
      <p:grpSp>
        <p:nvGrpSpPr>
          <p:cNvPr id="16" name="Group 16"/>
          <p:cNvGrpSpPr/>
          <p:nvPr/>
        </p:nvGrpSpPr>
        <p:grpSpPr>
          <a:xfrm>
            <a:off x="984353" y="757876"/>
            <a:ext cx="5410438" cy="1456048"/>
            <a:chOff x="0" y="0"/>
            <a:chExt cx="4791170" cy="1289392"/>
          </a:xfrm>
        </p:grpSpPr>
        <p:sp>
          <p:nvSpPr>
            <p:cNvPr id="17" name="Freeform 17"/>
            <p:cNvSpPr/>
            <p:nvPr/>
          </p:nvSpPr>
          <p:spPr>
            <a:xfrm>
              <a:off x="0" y="0"/>
              <a:ext cx="4791170" cy="1289392"/>
            </a:xfrm>
            <a:custGeom>
              <a:avLst/>
              <a:gdLst/>
              <a:ahLst/>
              <a:cxnLst/>
              <a:rect l="l" t="t" r="r" b="b"/>
              <a:pathLst>
                <a:path w="4791170" h="1289392">
                  <a:moveTo>
                    <a:pt x="0" y="0"/>
                  </a:moveTo>
                  <a:lnTo>
                    <a:pt x="4791170" y="0"/>
                  </a:lnTo>
                  <a:lnTo>
                    <a:pt x="4791170" y="1289392"/>
                  </a:lnTo>
                  <a:lnTo>
                    <a:pt x="0" y="1289392"/>
                  </a:lnTo>
                  <a:close/>
                </a:path>
              </a:pathLst>
            </a:custGeom>
            <a:solidFill>
              <a:srgbClr val="F5F5F5"/>
            </a:solidFill>
            <a:ln w="28575" cap="sq">
              <a:solidFill>
                <a:srgbClr val="000000"/>
              </a:solidFill>
              <a:prstDash val="solid"/>
              <a:miter/>
            </a:ln>
          </p:spPr>
        </p:sp>
        <p:sp>
          <p:nvSpPr>
            <p:cNvPr id="18" name="TextBox 18"/>
            <p:cNvSpPr txBox="1"/>
            <p:nvPr/>
          </p:nvSpPr>
          <p:spPr>
            <a:xfrm>
              <a:off x="0" y="-66675"/>
              <a:ext cx="4791170" cy="1356067"/>
            </a:xfrm>
            <a:prstGeom prst="rect">
              <a:avLst/>
            </a:prstGeom>
          </p:spPr>
          <p:txBody>
            <a:bodyPr lIns="50800" tIns="50800" rIns="50800" bIns="50800" rtlCol="0" anchor="ctr"/>
            <a:lstStyle/>
            <a:p>
              <a:pPr marL="0" lvl="0" indent="0" algn="ctr">
                <a:lnSpc>
                  <a:spcPts val="7800"/>
                </a:lnSpc>
                <a:spcBef>
                  <a:spcPct val="0"/>
                </a:spcBef>
              </a:pPr>
              <a:r>
                <a:rPr lang="en-US" sz="6000" b="1">
                  <a:solidFill>
                    <a:srgbClr val="000000"/>
                  </a:solidFill>
                  <a:latin typeface="Inter Bold"/>
                  <a:ea typeface="Inter Bold"/>
                  <a:cs typeface="Inter Bold"/>
                  <a:sym typeface="Inter Bold"/>
                </a:rPr>
                <a:t>Perbedaan</a:t>
              </a:r>
            </a:p>
          </p:txBody>
        </p:sp>
      </p:grpSp>
      <p:grpSp>
        <p:nvGrpSpPr>
          <p:cNvPr id="19" name="Group 19"/>
          <p:cNvGrpSpPr/>
          <p:nvPr/>
        </p:nvGrpSpPr>
        <p:grpSpPr>
          <a:xfrm>
            <a:off x="0" y="0"/>
            <a:ext cx="1111260" cy="1618777"/>
            <a:chOff x="0" y="0"/>
            <a:chExt cx="1481680" cy="2158369"/>
          </a:xfrm>
        </p:grpSpPr>
        <p:grpSp>
          <p:nvGrpSpPr>
            <p:cNvPr id="20" name="Group 20"/>
            <p:cNvGrpSpPr/>
            <p:nvPr/>
          </p:nvGrpSpPr>
          <p:grpSpPr>
            <a:xfrm>
              <a:off x="0" y="676689"/>
              <a:ext cx="1481680" cy="1481680"/>
              <a:chOff x="0" y="0"/>
              <a:chExt cx="812800" cy="812800"/>
            </a:xfrm>
          </p:grpSpPr>
          <p:sp>
            <p:nvSpPr>
              <p:cNvPr id="21" name="Freeform 21"/>
              <p:cNvSpPr/>
              <p:nvPr/>
            </p:nvSpPr>
            <p:spPr>
              <a:xfrm>
                <a:off x="0" y="0"/>
                <a:ext cx="812800" cy="812800"/>
              </a:xfrm>
              <a:custGeom>
                <a:avLst/>
                <a:gdLst/>
                <a:ahLst/>
                <a:cxnLst/>
                <a:rect l="l" t="t" r="r" b="b"/>
                <a:pathLst>
                  <a:path w="812800" h="812800">
                    <a:moveTo>
                      <a:pt x="574675" y="0"/>
                    </a:moveTo>
                    <a:lnTo>
                      <a:pt x="812800" y="238125"/>
                    </a:lnTo>
                    <a:lnTo>
                      <a:pt x="812800" y="574675"/>
                    </a:lnTo>
                    <a:lnTo>
                      <a:pt x="574675" y="812800"/>
                    </a:lnTo>
                    <a:lnTo>
                      <a:pt x="238125" y="812800"/>
                    </a:lnTo>
                    <a:lnTo>
                      <a:pt x="0" y="574675"/>
                    </a:lnTo>
                    <a:lnTo>
                      <a:pt x="0" y="238125"/>
                    </a:lnTo>
                    <a:lnTo>
                      <a:pt x="238125" y="0"/>
                    </a:lnTo>
                    <a:lnTo>
                      <a:pt x="574675" y="0"/>
                    </a:lnTo>
                    <a:close/>
                  </a:path>
                </a:pathLst>
              </a:custGeom>
              <a:solidFill>
                <a:srgbClr val="3EDB86"/>
              </a:solidFill>
              <a:ln w="28575" cap="sq">
                <a:solidFill>
                  <a:srgbClr val="242424"/>
                </a:solidFill>
                <a:prstDash val="solid"/>
                <a:miter/>
              </a:ln>
            </p:spPr>
          </p:sp>
          <p:sp>
            <p:nvSpPr>
              <p:cNvPr id="22" name="TextBox 22"/>
              <p:cNvSpPr txBox="1"/>
              <p:nvPr/>
            </p:nvSpPr>
            <p:spPr>
              <a:xfrm>
                <a:off x="63500" y="34925"/>
                <a:ext cx="685800" cy="714375"/>
              </a:xfrm>
              <a:prstGeom prst="rect">
                <a:avLst/>
              </a:prstGeom>
            </p:spPr>
            <p:txBody>
              <a:bodyPr lIns="50800" tIns="50800" rIns="50800" bIns="50800" rtlCol="0" anchor="ctr"/>
              <a:lstStyle/>
              <a:p>
                <a:pPr algn="ctr">
                  <a:lnSpc>
                    <a:spcPts val="3040"/>
                  </a:lnSpc>
                </a:pPr>
                <a:endParaRPr/>
              </a:p>
            </p:txBody>
          </p:sp>
        </p:grpSp>
        <p:sp>
          <p:nvSpPr>
            <p:cNvPr id="23" name="Freeform 23"/>
            <p:cNvSpPr/>
            <p:nvPr/>
          </p:nvSpPr>
          <p:spPr>
            <a:xfrm>
              <a:off x="108673" y="0"/>
              <a:ext cx="1264334" cy="1915657"/>
            </a:xfrm>
            <a:custGeom>
              <a:avLst/>
              <a:gdLst/>
              <a:ahLst/>
              <a:cxnLst/>
              <a:rect l="l" t="t" r="r" b="b"/>
              <a:pathLst>
                <a:path w="1264334" h="1915657">
                  <a:moveTo>
                    <a:pt x="0" y="0"/>
                  </a:moveTo>
                  <a:lnTo>
                    <a:pt x="1264334" y="0"/>
                  </a:lnTo>
                  <a:lnTo>
                    <a:pt x="1264334" y="1915657"/>
                  </a:lnTo>
                  <a:lnTo>
                    <a:pt x="0" y="1915657"/>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grpSp>
      <p:grpSp>
        <p:nvGrpSpPr>
          <p:cNvPr id="24" name="Group 24"/>
          <p:cNvGrpSpPr/>
          <p:nvPr/>
        </p:nvGrpSpPr>
        <p:grpSpPr>
          <a:xfrm>
            <a:off x="8930221" y="5414731"/>
            <a:ext cx="7355748" cy="4321372"/>
            <a:chOff x="0" y="0"/>
            <a:chExt cx="9807664" cy="5761829"/>
          </a:xfrm>
        </p:grpSpPr>
        <p:grpSp>
          <p:nvGrpSpPr>
            <p:cNvPr id="25" name="Group 25"/>
            <p:cNvGrpSpPr/>
            <p:nvPr/>
          </p:nvGrpSpPr>
          <p:grpSpPr>
            <a:xfrm>
              <a:off x="0" y="2021112"/>
              <a:ext cx="9807664" cy="3740717"/>
              <a:chOff x="0" y="0"/>
              <a:chExt cx="4505454" cy="1718414"/>
            </a:xfrm>
          </p:grpSpPr>
          <p:sp>
            <p:nvSpPr>
              <p:cNvPr id="26" name="Freeform 26"/>
              <p:cNvSpPr/>
              <p:nvPr/>
            </p:nvSpPr>
            <p:spPr>
              <a:xfrm>
                <a:off x="0" y="0"/>
                <a:ext cx="4505454" cy="1718414"/>
              </a:xfrm>
              <a:custGeom>
                <a:avLst/>
                <a:gdLst/>
                <a:ahLst/>
                <a:cxnLst/>
                <a:rect l="l" t="t" r="r" b="b"/>
                <a:pathLst>
                  <a:path w="4505454" h="1718414">
                    <a:moveTo>
                      <a:pt x="0" y="0"/>
                    </a:moveTo>
                    <a:lnTo>
                      <a:pt x="4505454" y="0"/>
                    </a:lnTo>
                    <a:lnTo>
                      <a:pt x="4505454" y="1718414"/>
                    </a:lnTo>
                    <a:lnTo>
                      <a:pt x="0" y="1718414"/>
                    </a:lnTo>
                    <a:close/>
                  </a:path>
                </a:pathLst>
              </a:custGeom>
              <a:solidFill>
                <a:srgbClr val="F5F5F5"/>
              </a:solidFill>
              <a:ln w="28575" cap="sq">
                <a:solidFill>
                  <a:srgbClr val="242424"/>
                </a:solidFill>
                <a:prstDash val="solid"/>
                <a:miter/>
              </a:ln>
            </p:spPr>
          </p:sp>
          <p:sp>
            <p:nvSpPr>
              <p:cNvPr id="27" name="TextBox 27"/>
              <p:cNvSpPr txBox="1"/>
              <p:nvPr/>
            </p:nvSpPr>
            <p:spPr>
              <a:xfrm>
                <a:off x="0" y="-19050"/>
                <a:ext cx="4505454" cy="1737464"/>
              </a:xfrm>
              <a:prstGeom prst="rect">
                <a:avLst/>
              </a:prstGeom>
            </p:spPr>
            <p:txBody>
              <a:bodyPr lIns="50800" tIns="50800" rIns="50800" bIns="50800" rtlCol="0" anchor="ctr"/>
              <a:lstStyle/>
              <a:p>
                <a:pPr algn="ctr">
                  <a:lnSpc>
                    <a:spcPts val="2599"/>
                  </a:lnSpc>
                </a:pPr>
                <a:endParaRPr/>
              </a:p>
            </p:txBody>
          </p:sp>
        </p:grpSp>
        <p:sp>
          <p:nvSpPr>
            <p:cNvPr id="28" name="TextBox 28"/>
            <p:cNvSpPr txBox="1"/>
            <p:nvPr/>
          </p:nvSpPr>
          <p:spPr>
            <a:xfrm>
              <a:off x="901066" y="2515489"/>
              <a:ext cx="7832002" cy="862059"/>
            </a:xfrm>
            <a:prstGeom prst="rect">
              <a:avLst/>
            </a:prstGeom>
          </p:spPr>
          <p:txBody>
            <a:bodyPr lIns="0" tIns="0" rIns="0" bIns="0" rtlCol="0" anchor="t">
              <a:spAutoFit/>
            </a:bodyPr>
            <a:lstStyle/>
            <a:p>
              <a:pPr marL="0" lvl="1" indent="0" algn="l">
                <a:lnSpc>
                  <a:spcPts val="5465"/>
                </a:lnSpc>
                <a:spcBef>
                  <a:spcPct val="0"/>
                </a:spcBef>
              </a:pPr>
              <a:endParaRPr/>
            </a:p>
          </p:txBody>
        </p:sp>
        <p:grpSp>
          <p:nvGrpSpPr>
            <p:cNvPr id="29" name="Group 29"/>
            <p:cNvGrpSpPr/>
            <p:nvPr/>
          </p:nvGrpSpPr>
          <p:grpSpPr>
            <a:xfrm>
              <a:off x="0" y="0"/>
              <a:ext cx="9807664" cy="2074276"/>
              <a:chOff x="0" y="0"/>
              <a:chExt cx="729559" cy="154298"/>
            </a:xfrm>
          </p:grpSpPr>
          <p:sp>
            <p:nvSpPr>
              <p:cNvPr id="30" name="Freeform 30"/>
              <p:cNvSpPr/>
              <p:nvPr/>
            </p:nvSpPr>
            <p:spPr>
              <a:xfrm>
                <a:off x="0" y="0"/>
                <a:ext cx="729559" cy="154298"/>
              </a:xfrm>
              <a:custGeom>
                <a:avLst/>
                <a:gdLst/>
                <a:ahLst/>
                <a:cxnLst/>
                <a:rect l="l" t="t" r="r" b="b"/>
                <a:pathLst>
                  <a:path w="729559" h="154298">
                    <a:moveTo>
                      <a:pt x="0" y="0"/>
                    </a:moveTo>
                    <a:lnTo>
                      <a:pt x="729559" y="0"/>
                    </a:lnTo>
                    <a:lnTo>
                      <a:pt x="729559" y="154298"/>
                    </a:lnTo>
                    <a:lnTo>
                      <a:pt x="0" y="154298"/>
                    </a:lnTo>
                    <a:close/>
                  </a:path>
                </a:pathLst>
              </a:custGeom>
              <a:solidFill>
                <a:srgbClr val="6458DD"/>
              </a:solidFill>
              <a:ln w="28575" cap="sq">
                <a:solidFill>
                  <a:srgbClr val="242424"/>
                </a:solidFill>
                <a:prstDash val="solid"/>
                <a:miter/>
              </a:ln>
            </p:spPr>
          </p:sp>
          <p:sp>
            <p:nvSpPr>
              <p:cNvPr id="31" name="TextBox 31"/>
              <p:cNvSpPr txBox="1"/>
              <p:nvPr/>
            </p:nvSpPr>
            <p:spPr>
              <a:xfrm>
                <a:off x="0" y="-38100"/>
                <a:ext cx="729559" cy="192398"/>
              </a:xfrm>
              <a:prstGeom prst="rect">
                <a:avLst/>
              </a:prstGeom>
            </p:spPr>
            <p:txBody>
              <a:bodyPr lIns="50800" tIns="50800" rIns="50800" bIns="50800" rtlCol="0" anchor="ctr"/>
              <a:lstStyle/>
              <a:p>
                <a:pPr marL="0" lvl="0" indent="0" algn="ctr">
                  <a:lnSpc>
                    <a:spcPts val="5027"/>
                  </a:lnSpc>
                  <a:spcBef>
                    <a:spcPct val="0"/>
                  </a:spcBef>
                </a:pPr>
                <a:endParaRPr/>
              </a:p>
            </p:txBody>
          </p:sp>
        </p:grpSp>
        <p:sp>
          <p:nvSpPr>
            <p:cNvPr id="32" name="TextBox 32"/>
            <p:cNvSpPr txBox="1"/>
            <p:nvPr/>
          </p:nvSpPr>
          <p:spPr>
            <a:xfrm>
              <a:off x="901066" y="420239"/>
              <a:ext cx="7956968" cy="1170894"/>
            </a:xfrm>
            <a:prstGeom prst="rect">
              <a:avLst/>
            </a:prstGeom>
          </p:spPr>
          <p:txBody>
            <a:bodyPr lIns="0" tIns="0" rIns="0" bIns="0" rtlCol="0" anchor="t">
              <a:spAutoFit/>
            </a:bodyPr>
            <a:lstStyle/>
            <a:p>
              <a:pPr marL="0" lvl="1" indent="0" algn="ctr">
                <a:lnSpc>
                  <a:spcPts val="7142"/>
                </a:lnSpc>
                <a:spcBef>
                  <a:spcPct val="0"/>
                </a:spcBef>
              </a:pPr>
              <a:r>
                <a:rPr lang="en-US" sz="5493" b="1">
                  <a:solidFill>
                    <a:srgbClr val="FFFFFF"/>
                  </a:solidFill>
                  <a:latin typeface="Inter Bold"/>
                  <a:ea typeface="Inter Bold"/>
                  <a:cs typeface="Inter Bold"/>
                  <a:sym typeface="Inter Bold"/>
                </a:rPr>
                <a:t>Nonlinear</a:t>
              </a:r>
            </a:p>
          </p:txBody>
        </p:sp>
      </p:grpSp>
      <p:grpSp>
        <p:nvGrpSpPr>
          <p:cNvPr id="33" name="Group 33"/>
          <p:cNvGrpSpPr/>
          <p:nvPr/>
        </p:nvGrpSpPr>
        <p:grpSpPr>
          <a:xfrm>
            <a:off x="8930221" y="6940568"/>
            <a:ext cx="7355748" cy="2795535"/>
            <a:chOff x="0" y="0"/>
            <a:chExt cx="1139598" cy="433102"/>
          </a:xfrm>
        </p:grpSpPr>
        <p:sp>
          <p:nvSpPr>
            <p:cNvPr id="34" name="Freeform 34"/>
            <p:cNvSpPr/>
            <p:nvPr/>
          </p:nvSpPr>
          <p:spPr>
            <a:xfrm>
              <a:off x="0" y="0"/>
              <a:ext cx="1139598" cy="433102"/>
            </a:xfrm>
            <a:custGeom>
              <a:avLst/>
              <a:gdLst/>
              <a:ahLst/>
              <a:cxnLst/>
              <a:rect l="l" t="t" r="r" b="b"/>
              <a:pathLst>
                <a:path w="1139598" h="433102">
                  <a:moveTo>
                    <a:pt x="0" y="0"/>
                  </a:moveTo>
                  <a:lnTo>
                    <a:pt x="1139598" y="0"/>
                  </a:lnTo>
                  <a:lnTo>
                    <a:pt x="1139598" y="433102"/>
                  </a:lnTo>
                  <a:lnTo>
                    <a:pt x="0" y="433102"/>
                  </a:lnTo>
                  <a:close/>
                </a:path>
              </a:pathLst>
            </a:custGeom>
            <a:blipFill>
              <a:blip r:embed="rId4"/>
              <a:stretch>
                <a:fillRect t="-33033" b="-33033"/>
              </a:stretch>
            </a:blipFill>
          </p:spPr>
        </p:sp>
      </p:grpSp>
      <p:sp>
        <p:nvSpPr>
          <p:cNvPr id="35" name="TextBox 35"/>
          <p:cNvSpPr txBox="1"/>
          <p:nvPr/>
        </p:nvSpPr>
        <p:spPr>
          <a:xfrm>
            <a:off x="1028700" y="2348097"/>
            <a:ext cx="5321744" cy="5227320"/>
          </a:xfrm>
          <a:prstGeom prst="rect">
            <a:avLst/>
          </a:prstGeom>
        </p:spPr>
        <p:txBody>
          <a:bodyPr lIns="0" tIns="0" rIns="0" bIns="0" rtlCol="0" anchor="t">
            <a:spAutoFit/>
          </a:bodyPr>
          <a:lstStyle/>
          <a:p>
            <a:pPr algn="just">
              <a:lnSpc>
                <a:spcPts val="3780"/>
              </a:lnSpc>
            </a:pPr>
            <a:r>
              <a:rPr lang="en-US" sz="2700">
                <a:solidFill>
                  <a:srgbClr val="242424"/>
                </a:solidFill>
                <a:latin typeface="Inter"/>
                <a:ea typeface="Inter"/>
                <a:cs typeface="Inter"/>
                <a:sym typeface="Inter"/>
              </a:rPr>
              <a:t>Perbedaan utama persamaan linear dan nonlinear adalah: </a:t>
            </a:r>
            <a:r>
              <a:rPr lang="en-US" sz="2700" b="1">
                <a:solidFill>
                  <a:srgbClr val="242424"/>
                </a:solidFill>
                <a:latin typeface="Inter Medium"/>
                <a:ea typeface="Inter Medium"/>
                <a:cs typeface="Inter Medium"/>
                <a:sym typeface="Inter Medium"/>
              </a:rPr>
              <a:t>persamaan linear menghasilkan grafik berupa garis lurus dan memiliki pangkat variabel maksimal satu, </a:t>
            </a:r>
          </a:p>
          <a:p>
            <a:pPr algn="just">
              <a:lnSpc>
                <a:spcPts val="3780"/>
              </a:lnSpc>
            </a:pPr>
            <a:endParaRPr lang="en-US" sz="2700" b="1">
              <a:solidFill>
                <a:srgbClr val="242424"/>
              </a:solidFill>
              <a:latin typeface="Inter Medium"/>
              <a:ea typeface="Inter Medium"/>
              <a:cs typeface="Inter Medium"/>
              <a:sym typeface="Inter Medium"/>
            </a:endParaRPr>
          </a:p>
          <a:p>
            <a:pPr marL="0" lvl="1" indent="0" algn="just">
              <a:lnSpc>
                <a:spcPts val="3780"/>
              </a:lnSpc>
            </a:pPr>
            <a:r>
              <a:rPr lang="en-US" sz="2700" b="1">
                <a:solidFill>
                  <a:srgbClr val="242424"/>
                </a:solidFill>
                <a:latin typeface="Inter Medium"/>
                <a:ea typeface="Inter Medium"/>
                <a:cs typeface="Inter Medium"/>
                <a:sym typeface="Inter Medium"/>
              </a:rPr>
              <a:t>sedangkan persamaan non-linear menghasilkan grafik berupa kurva dan memiliki derajat variabel dua atau lebih</a:t>
            </a:r>
            <a:r>
              <a:rPr lang="en-US" sz="2700">
                <a:solidFill>
                  <a:srgbClr val="242424"/>
                </a:solidFill>
                <a:latin typeface="Inter"/>
                <a:ea typeface="Inter"/>
                <a:cs typeface="Inter"/>
                <a:sym typeface="Inter"/>
              </a:rPr>
              <a:t>.</a:t>
            </a:r>
          </a:p>
        </p:txBody>
      </p:sp>
      <p:grpSp>
        <p:nvGrpSpPr>
          <p:cNvPr id="36" name="Group 36"/>
          <p:cNvGrpSpPr/>
          <p:nvPr/>
        </p:nvGrpSpPr>
        <p:grpSpPr>
          <a:xfrm>
            <a:off x="8930221" y="2213924"/>
            <a:ext cx="2529369" cy="775853"/>
            <a:chOff x="0" y="0"/>
            <a:chExt cx="2239863" cy="687051"/>
          </a:xfrm>
        </p:grpSpPr>
        <p:sp>
          <p:nvSpPr>
            <p:cNvPr id="37" name="Freeform 37"/>
            <p:cNvSpPr/>
            <p:nvPr/>
          </p:nvSpPr>
          <p:spPr>
            <a:xfrm>
              <a:off x="0" y="0"/>
              <a:ext cx="2239863" cy="687051"/>
            </a:xfrm>
            <a:custGeom>
              <a:avLst/>
              <a:gdLst/>
              <a:ahLst/>
              <a:cxnLst/>
              <a:rect l="l" t="t" r="r" b="b"/>
              <a:pathLst>
                <a:path w="2239863" h="687051">
                  <a:moveTo>
                    <a:pt x="0" y="0"/>
                  </a:moveTo>
                  <a:lnTo>
                    <a:pt x="2239863" y="0"/>
                  </a:lnTo>
                  <a:lnTo>
                    <a:pt x="2239863" y="687051"/>
                  </a:lnTo>
                  <a:lnTo>
                    <a:pt x="0" y="687051"/>
                  </a:lnTo>
                  <a:close/>
                </a:path>
              </a:pathLst>
            </a:custGeom>
            <a:solidFill>
              <a:srgbClr val="F5F5F5"/>
            </a:solidFill>
            <a:ln w="28575" cap="sq">
              <a:solidFill>
                <a:srgbClr val="000000"/>
              </a:solidFill>
              <a:prstDash val="solid"/>
              <a:miter/>
            </a:ln>
          </p:spPr>
        </p:sp>
        <p:sp>
          <p:nvSpPr>
            <p:cNvPr id="38" name="TextBox 38"/>
            <p:cNvSpPr txBox="1"/>
            <p:nvPr/>
          </p:nvSpPr>
          <p:spPr>
            <a:xfrm>
              <a:off x="0" y="-28575"/>
              <a:ext cx="2239863" cy="715626"/>
            </a:xfrm>
            <a:prstGeom prst="rect">
              <a:avLst/>
            </a:prstGeom>
          </p:spPr>
          <p:txBody>
            <a:bodyPr lIns="50800" tIns="50800" rIns="50800" bIns="50800" rtlCol="0" anchor="ctr"/>
            <a:lstStyle/>
            <a:p>
              <a:pPr marL="0" lvl="0" indent="0" algn="ctr">
                <a:lnSpc>
                  <a:spcPts val="3899"/>
                </a:lnSpc>
                <a:spcBef>
                  <a:spcPct val="0"/>
                </a:spcBef>
              </a:pPr>
              <a:r>
                <a:rPr lang="en-US" sz="2999">
                  <a:solidFill>
                    <a:srgbClr val="000000"/>
                  </a:solidFill>
                  <a:latin typeface="Inter"/>
                  <a:ea typeface="Inter"/>
                  <a:cs typeface="Inter"/>
                  <a:sym typeface="Inter"/>
                </a:rPr>
                <a:t>f(x)= 1/2x - 1</a:t>
              </a:r>
            </a:p>
          </p:txBody>
        </p:sp>
      </p:grpSp>
      <p:grpSp>
        <p:nvGrpSpPr>
          <p:cNvPr id="39" name="Group 39"/>
          <p:cNvGrpSpPr/>
          <p:nvPr/>
        </p:nvGrpSpPr>
        <p:grpSpPr>
          <a:xfrm>
            <a:off x="8930221" y="8937204"/>
            <a:ext cx="2769906" cy="798899"/>
            <a:chOff x="0" y="0"/>
            <a:chExt cx="2452868" cy="707458"/>
          </a:xfrm>
        </p:grpSpPr>
        <p:sp>
          <p:nvSpPr>
            <p:cNvPr id="40" name="Freeform 40"/>
            <p:cNvSpPr/>
            <p:nvPr/>
          </p:nvSpPr>
          <p:spPr>
            <a:xfrm>
              <a:off x="0" y="0"/>
              <a:ext cx="2452868" cy="707458"/>
            </a:xfrm>
            <a:custGeom>
              <a:avLst/>
              <a:gdLst/>
              <a:ahLst/>
              <a:cxnLst/>
              <a:rect l="l" t="t" r="r" b="b"/>
              <a:pathLst>
                <a:path w="2452868" h="707458">
                  <a:moveTo>
                    <a:pt x="0" y="0"/>
                  </a:moveTo>
                  <a:lnTo>
                    <a:pt x="2452868" y="0"/>
                  </a:lnTo>
                  <a:lnTo>
                    <a:pt x="2452868" y="707458"/>
                  </a:lnTo>
                  <a:lnTo>
                    <a:pt x="0" y="707458"/>
                  </a:lnTo>
                  <a:close/>
                </a:path>
              </a:pathLst>
            </a:custGeom>
            <a:solidFill>
              <a:srgbClr val="F5F5F5"/>
            </a:solidFill>
            <a:ln w="28575" cap="sq">
              <a:solidFill>
                <a:srgbClr val="000000"/>
              </a:solidFill>
              <a:prstDash val="solid"/>
              <a:miter/>
            </a:ln>
          </p:spPr>
        </p:sp>
        <p:sp>
          <p:nvSpPr>
            <p:cNvPr id="41" name="TextBox 41"/>
            <p:cNvSpPr txBox="1"/>
            <p:nvPr/>
          </p:nvSpPr>
          <p:spPr>
            <a:xfrm>
              <a:off x="0" y="-28575"/>
              <a:ext cx="2452868" cy="736033"/>
            </a:xfrm>
            <a:prstGeom prst="rect">
              <a:avLst/>
            </a:prstGeom>
          </p:spPr>
          <p:txBody>
            <a:bodyPr lIns="50800" tIns="50800" rIns="50800" bIns="50800" rtlCol="0" anchor="ctr"/>
            <a:lstStyle/>
            <a:p>
              <a:pPr marL="0" lvl="0" indent="0" algn="ctr">
                <a:lnSpc>
                  <a:spcPts val="3899"/>
                </a:lnSpc>
                <a:spcBef>
                  <a:spcPct val="0"/>
                </a:spcBef>
              </a:pPr>
              <a:r>
                <a:rPr lang="en-US" sz="2999">
                  <a:solidFill>
                    <a:srgbClr val="000000"/>
                  </a:solidFill>
                  <a:latin typeface="Inter"/>
                  <a:ea typeface="Inter"/>
                  <a:cs typeface="Inter"/>
                  <a:sym typeface="Inter"/>
                </a:rPr>
                <a:t>f(x)=2x² - x - 1</a:t>
              </a:r>
            </a:p>
          </p:txBody>
        </p:sp>
      </p:grpSp>
    </p:spTree>
  </p:cSld>
  <p:clrMapOvr>
    <a:masterClrMapping/>
  </p:clrMapOvr>
  <p:transition spd="med">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2236</Words>
  <Application>Microsoft Office PowerPoint</Application>
  <PresentationFormat>Custom</PresentationFormat>
  <Paragraphs>358</Paragraphs>
  <Slides>47</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Calibri</vt:lpstr>
      <vt:lpstr>Inter Medium</vt:lpstr>
      <vt:lpstr>Ubuntu</vt:lpstr>
      <vt:lpstr>Inter Bold</vt:lpstr>
      <vt:lpstr>Cambria Math</vt:lpstr>
      <vt:lpstr>Ubuntu Bold</vt:lpstr>
      <vt:lpstr>Inter</vt:lpstr>
      <vt:lpstr>Arial</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Persamaan Linier dan Non-linier</dc:title>
  <cp:lastModifiedBy>Budi Mukhamad Mulyo</cp:lastModifiedBy>
  <cp:revision>25</cp:revision>
  <dcterms:created xsi:type="dcterms:W3CDTF">2006-08-16T00:00:00Z</dcterms:created>
  <dcterms:modified xsi:type="dcterms:W3CDTF">2026-09-02T04:45:19Z</dcterms:modified>
  <dc:identifier>DAGx0G-TXXg</dc:identifier>
</cp:coreProperties>
</file>