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ink/ink2.xml" ContentType="application/inkml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1"/>
  </p:sldMasterIdLst>
  <p:notesMasterIdLst>
    <p:notesMasterId r:id="rId29"/>
  </p:notesMasterIdLst>
  <p:sldIdLst>
    <p:sldId id="256" r:id="rId2"/>
    <p:sldId id="312" r:id="rId3"/>
    <p:sldId id="313" r:id="rId4"/>
    <p:sldId id="314" r:id="rId5"/>
    <p:sldId id="315" r:id="rId6"/>
    <p:sldId id="316" r:id="rId7"/>
    <p:sldId id="317" r:id="rId8"/>
    <p:sldId id="319" r:id="rId9"/>
    <p:sldId id="318" r:id="rId10"/>
    <p:sldId id="320" r:id="rId11"/>
    <p:sldId id="328" r:id="rId12"/>
    <p:sldId id="329" r:id="rId13"/>
    <p:sldId id="330" r:id="rId14"/>
    <p:sldId id="321" r:id="rId15"/>
    <p:sldId id="322" r:id="rId16"/>
    <p:sldId id="323" r:id="rId17"/>
    <p:sldId id="338" r:id="rId18"/>
    <p:sldId id="325" r:id="rId19"/>
    <p:sldId id="337" r:id="rId20"/>
    <p:sldId id="326" r:id="rId21"/>
    <p:sldId id="327" r:id="rId22"/>
    <p:sldId id="331" r:id="rId23"/>
    <p:sldId id="333" r:id="rId24"/>
    <p:sldId id="332" r:id="rId25"/>
    <p:sldId id="335" r:id="rId26"/>
    <p:sldId id="310" r:id="rId27"/>
    <p:sldId id="336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1833" autoAdjust="0"/>
  </p:normalViewPr>
  <p:slideViewPr>
    <p:cSldViewPr snapToGrid="0" snapToObjects="1">
      <p:cViewPr varScale="1">
        <p:scale>
          <a:sx n="65" d="100"/>
          <a:sy n="65" d="100"/>
        </p:scale>
        <p:origin x="78" y="22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5-03-24T06:06:44.56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1887 17166 0,'0'0'0,"0"0"0,0 0 0,0 0 0,0 0 0,0 0 0,0 0 16,0 0-16,0 0 0,0 0 15,0 0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5-03-24T06:50:54.50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32799 10127 0,'0'0'0,"0"0"0,0 0 16,0 0-16,0 0 15,0 0-15,0 0 0,0 0 16,0 0-1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BCB43F-6B8E-3F40-AE03-53CEDE1D3B3B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F66A9C-5E29-E94C-8D66-91F3BA880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754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F66A9C-5E29-E94C-8D66-91F3BA8804C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79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F66A9C-5E29-E94C-8D66-91F3BA8804C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163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F66A9C-5E29-E94C-8D66-91F3BA8804C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868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F66A9C-5E29-E94C-8D66-91F3BA8804C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920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F66A9C-5E29-E94C-8D66-91F3BA8804C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592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F66A9C-5E29-E94C-8D66-91F3BA8804C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3181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F66A9C-5E29-E94C-8D66-91F3BA8804C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196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08B9EBBA-996F-894A-B54A-D6246ED52CEA}" type="datetimeFigureOut">
              <a:rPr lang="en-US" smtClean="0"/>
              <a:pPr/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95171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204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170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54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61606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4/7/2026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0260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4/7/2026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690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4/7/2026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753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4/7/2026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0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4/7/2026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891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4/7/2026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16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92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ilmu2.upnjatim.ac.id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smtClean="0"/>
              <a:t>Operator</a:t>
            </a:r>
          </a:p>
          <a:p>
            <a:endParaRPr lang="en-US"/>
          </a:p>
          <a:p>
            <a:r>
              <a:rPr lang="en-US" smtClean="0"/>
              <a:t>Retno Mumpuni,S.Kom.,M.Sc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982317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Komentar</a:t>
            </a:r>
            <a:r>
              <a:rPr lang="en-US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Komentar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“comment”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source code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pembaca</a:t>
            </a:r>
            <a:r>
              <a:rPr lang="en-US" dirty="0" smtClean="0"/>
              <a:t> source code,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programmernya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endParaRPr lang="en-US" dirty="0" smtClean="0"/>
          </a:p>
          <a:p>
            <a:r>
              <a:rPr lang="en-US" dirty="0" err="1" smtClean="0"/>
              <a:t>Komentar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ditulis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multiple line :</a:t>
            </a:r>
            <a:br>
              <a:rPr lang="en-US" dirty="0" smtClean="0"/>
            </a:br>
            <a:r>
              <a:rPr lang="en-US" dirty="0" smtClean="0"/>
              <a:t>/* 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komentarnya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disini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disini</a:t>
            </a:r>
            <a:r>
              <a:rPr lang="en-US" dirty="0" smtClean="0"/>
              <a:t> */</a:t>
            </a:r>
          </a:p>
          <a:p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baris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//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komentar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di </a:t>
            </a:r>
            <a:r>
              <a:rPr lang="en-US" dirty="0" err="1" smtClean="0"/>
              <a:t>baris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Misal</a:t>
            </a:r>
            <a:r>
              <a:rPr lang="en-US" dirty="0" smtClean="0"/>
              <a:t> :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    </a:t>
            </a:r>
            <a:r>
              <a:rPr lang="en-US" dirty="0" err="1" smtClean="0"/>
              <a:t>printf</a:t>
            </a:r>
            <a:r>
              <a:rPr lang="en-US" dirty="0" smtClean="0"/>
              <a:t> (“\n”);      //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perintah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pindah</a:t>
            </a:r>
            <a:r>
              <a:rPr lang="en-US" dirty="0" smtClean="0"/>
              <a:t> </a:t>
            </a:r>
            <a:r>
              <a:rPr lang="en-US" dirty="0" err="1" smtClean="0"/>
              <a:t>baris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9525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27" y="0"/>
            <a:ext cx="9692640" cy="755117"/>
          </a:xfrm>
        </p:spPr>
        <p:txBody>
          <a:bodyPr>
            <a:normAutofit/>
          </a:bodyPr>
          <a:lstStyle/>
          <a:p>
            <a:r>
              <a:rPr lang="en-US" sz="4000" dirty="0" err="1" smtClean="0"/>
              <a:t>Tipe</a:t>
            </a:r>
            <a:r>
              <a:rPr lang="en-US" sz="4000" dirty="0" smtClean="0"/>
              <a:t> </a:t>
            </a:r>
            <a:r>
              <a:rPr lang="en-US" sz="4000" dirty="0" err="1" smtClean="0"/>
              <a:t>Struct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451" y="755117"/>
            <a:ext cx="9553415" cy="5822664"/>
          </a:xfrm>
        </p:spPr>
        <p:txBody>
          <a:bodyPr/>
          <a:lstStyle/>
          <a:p>
            <a:r>
              <a:rPr lang="en-US" dirty="0" err="1" smtClean="0"/>
              <a:t>Dalam</a:t>
            </a:r>
            <a:r>
              <a:rPr lang="en-US" dirty="0" smtClean="0"/>
              <a:t> C </a:t>
            </a:r>
            <a:r>
              <a:rPr lang="en-US" dirty="0" err="1" smtClean="0"/>
              <a:t>dan</a:t>
            </a:r>
            <a:r>
              <a:rPr lang="en-US" dirty="0" smtClean="0"/>
              <a:t> C++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b="1" dirty="0" err="1" smtClean="0"/>
              <a:t>tipe</a:t>
            </a:r>
            <a:r>
              <a:rPr lang="en-US" b="1" dirty="0" smtClean="0"/>
              <a:t> </a:t>
            </a:r>
            <a:r>
              <a:rPr lang="en-US" b="1" dirty="0" err="1" smtClean="0"/>
              <a:t>stru</a:t>
            </a:r>
            <a:r>
              <a:rPr lang="en-US" dirty="0" err="1" smtClean="0"/>
              <a:t>ct</a:t>
            </a:r>
            <a:r>
              <a:rPr lang="en-US" dirty="0" smtClean="0"/>
              <a:t> 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menghimpun</a:t>
            </a:r>
            <a:r>
              <a:rPr lang="en-US" dirty="0" smtClean="0"/>
              <a:t> </a:t>
            </a:r>
            <a:r>
              <a:rPr lang="en-US" b="1" dirty="0" err="1" smtClean="0"/>
              <a:t>sejumlah</a:t>
            </a:r>
            <a:r>
              <a:rPr lang="en-US" b="1" dirty="0" smtClean="0"/>
              <a:t> data yang  </a:t>
            </a:r>
            <a:r>
              <a:rPr lang="en-US" b="1" dirty="0" err="1" smtClean="0"/>
              <a:t>berbeda</a:t>
            </a:r>
            <a:r>
              <a:rPr lang="en-US" b="1" dirty="0" smtClean="0"/>
              <a:t> </a:t>
            </a:r>
            <a:r>
              <a:rPr lang="en-US" b="1" dirty="0" err="1" smtClean="0"/>
              <a:t>beda</a:t>
            </a:r>
            <a:r>
              <a:rPr lang="en-US" b="1" dirty="0" smtClean="0"/>
              <a:t> 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data_pegawai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{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nip;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char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nama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[25];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long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gaji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 err="1" smtClean="0">
                <a:latin typeface="+mj-lt"/>
                <a:cs typeface="Courier New" panose="02070309020205020404" pitchFamily="49" charset="0"/>
              </a:rPr>
              <a:t>Dalam</a:t>
            </a:r>
            <a:r>
              <a:rPr lang="en-US" sz="16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+mj-lt"/>
                <a:cs typeface="Courier New" panose="02070309020205020404" pitchFamily="49" charset="0"/>
              </a:rPr>
              <a:t>hal</a:t>
            </a:r>
            <a:r>
              <a:rPr lang="en-US" sz="16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+mj-lt"/>
                <a:cs typeface="Courier New" panose="02070309020205020404" pitchFamily="49" charset="0"/>
              </a:rPr>
              <a:t>ini</a:t>
            </a:r>
            <a:r>
              <a:rPr lang="en-US" sz="1600" dirty="0" smtClean="0">
                <a:latin typeface="+mj-lt"/>
                <a:cs typeface="Courier New" panose="02070309020205020404" pitchFamily="49" charset="0"/>
              </a:rPr>
              <a:t> nip, </a:t>
            </a:r>
            <a:r>
              <a:rPr lang="en-US" sz="1600" dirty="0" err="1" smtClean="0">
                <a:latin typeface="+mj-lt"/>
                <a:cs typeface="Courier New" panose="02070309020205020404" pitchFamily="49" charset="0"/>
              </a:rPr>
              <a:t>nama</a:t>
            </a:r>
            <a:r>
              <a:rPr lang="en-US" sz="16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+mj-lt"/>
                <a:cs typeface="Courier New" panose="02070309020205020404" pitchFamily="49" charset="0"/>
              </a:rPr>
              <a:t>dan</a:t>
            </a:r>
            <a:r>
              <a:rPr lang="en-US" sz="16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+mj-lt"/>
                <a:cs typeface="Courier New" panose="02070309020205020404" pitchFamily="49" charset="0"/>
              </a:rPr>
              <a:t>gaji</a:t>
            </a:r>
            <a:r>
              <a:rPr lang="en-US" sz="16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+mj-lt"/>
                <a:cs typeface="Courier New" panose="02070309020205020404" pitchFamily="49" charset="0"/>
              </a:rPr>
              <a:t>disebut</a:t>
            </a:r>
            <a:r>
              <a:rPr lang="en-US" sz="16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+mj-lt"/>
                <a:cs typeface="Courier New" panose="02070309020205020404" pitchFamily="49" charset="0"/>
              </a:rPr>
              <a:t>sebagai</a:t>
            </a:r>
            <a:r>
              <a:rPr lang="en-US" sz="16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1600" b="1" dirty="0" err="1" smtClean="0">
                <a:latin typeface="+mj-lt"/>
                <a:cs typeface="Courier New" panose="02070309020205020404" pitchFamily="49" charset="0"/>
              </a:rPr>
              <a:t>elemen</a:t>
            </a:r>
            <a:r>
              <a:rPr lang="en-US" sz="1600" b="1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1600" b="1" dirty="0" err="1" smtClean="0">
                <a:latin typeface="+mj-lt"/>
                <a:cs typeface="Courier New" panose="02070309020205020404" pitchFamily="49" charset="0"/>
              </a:rPr>
              <a:t>struct</a:t>
            </a:r>
            <a:r>
              <a:rPr lang="en-US" sz="1600" b="1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+mj-lt"/>
                <a:cs typeface="Courier New" panose="02070309020205020404" pitchFamily="49" charset="0"/>
              </a:rPr>
              <a:t>atau</a:t>
            </a:r>
            <a:r>
              <a:rPr lang="en-US" sz="16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latin typeface="+mj-lt"/>
                <a:cs typeface="Courier New" panose="02070309020205020404" pitchFamily="49" charset="0"/>
              </a:rPr>
              <a:t>field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 err="1" smtClean="0">
                <a:latin typeface="+mj-lt"/>
                <a:cs typeface="Courier New" panose="02070309020205020404" pitchFamily="49" charset="0"/>
              </a:rPr>
              <a:t>Setelah</a:t>
            </a:r>
            <a:r>
              <a:rPr lang="en-US" sz="16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+mj-lt"/>
                <a:cs typeface="Courier New" panose="02070309020205020404" pitchFamily="49" charset="0"/>
              </a:rPr>
              <a:t>suatu</a:t>
            </a:r>
            <a:r>
              <a:rPr lang="en-US" sz="16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+mj-lt"/>
                <a:cs typeface="Courier New" panose="02070309020205020404" pitchFamily="49" charset="0"/>
              </a:rPr>
              <a:t>tipe</a:t>
            </a:r>
            <a:r>
              <a:rPr lang="en-US" sz="16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+mj-lt"/>
                <a:cs typeface="Courier New" panose="02070309020205020404" pitchFamily="49" charset="0"/>
              </a:rPr>
              <a:t>struct</a:t>
            </a:r>
            <a:r>
              <a:rPr lang="en-US" sz="16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+mj-lt"/>
                <a:cs typeface="Courier New" panose="02070309020205020404" pitchFamily="49" charset="0"/>
              </a:rPr>
              <a:t>didefinisikan</a:t>
            </a:r>
            <a:r>
              <a:rPr lang="en-US" sz="1600" dirty="0" smtClean="0">
                <a:latin typeface="+mj-lt"/>
                <a:cs typeface="Courier New" panose="02070309020205020404" pitchFamily="49" charset="0"/>
              </a:rPr>
              <a:t> , </a:t>
            </a:r>
            <a:r>
              <a:rPr lang="en-US" sz="1600" dirty="0" err="1" smtClean="0">
                <a:latin typeface="+mj-lt"/>
                <a:cs typeface="Courier New" panose="02070309020205020404" pitchFamily="49" charset="0"/>
              </a:rPr>
              <a:t>tipe</a:t>
            </a:r>
            <a:r>
              <a:rPr lang="en-US" sz="16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+mj-lt"/>
                <a:cs typeface="Courier New" panose="02070309020205020404" pitchFamily="49" charset="0"/>
              </a:rPr>
              <a:t>tersebut</a:t>
            </a:r>
            <a:r>
              <a:rPr lang="en-US" sz="16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+mj-lt"/>
                <a:cs typeface="Courier New" panose="02070309020205020404" pitchFamily="49" charset="0"/>
              </a:rPr>
              <a:t>dapat</a:t>
            </a:r>
            <a:r>
              <a:rPr lang="en-US" sz="16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+mj-lt"/>
                <a:cs typeface="Courier New" panose="02070309020205020404" pitchFamily="49" charset="0"/>
              </a:rPr>
              <a:t>dipakai</a:t>
            </a:r>
            <a:r>
              <a:rPr lang="en-US" sz="16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+mj-lt"/>
                <a:cs typeface="Courier New" panose="02070309020205020404" pitchFamily="49" charset="0"/>
              </a:rPr>
              <a:t>untuk</a:t>
            </a:r>
            <a:r>
              <a:rPr lang="en-US" sz="16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+mj-lt"/>
                <a:cs typeface="Courier New" panose="02070309020205020404" pitchFamily="49" charset="0"/>
              </a:rPr>
              <a:t>mendeklarasikan</a:t>
            </a:r>
            <a:r>
              <a:rPr lang="en-US" sz="16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+mj-lt"/>
                <a:cs typeface="Courier New" panose="02070309020205020404" pitchFamily="49" charset="0"/>
              </a:rPr>
              <a:t>suatu</a:t>
            </a:r>
            <a:r>
              <a:rPr lang="en-US" sz="16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+mj-lt"/>
                <a:cs typeface="Courier New" panose="02070309020205020404" pitchFamily="49" charset="0"/>
              </a:rPr>
              <a:t>variabel</a:t>
            </a:r>
            <a:endParaRPr lang="en-US" sz="1600" dirty="0" smtClean="0">
              <a:latin typeface="+mj-lt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 err="1" smtClean="0">
                <a:latin typeface="+mj-lt"/>
                <a:cs typeface="Courier New" panose="02070309020205020404" pitchFamily="49" charset="0"/>
              </a:rPr>
              <a:t>Caranya</a:t>
            </a:r>
            <a:r>
              <a:rPr lang="en-US" sz="1600" dirty="0" smtClean="0">
                <a:latin typeface="+mj-lt"/>
                <a:cs typeface="Courier New" panose="02070309020205020404" pitchFamily="49" charset="0"/>
              </a:rPr>
              <a:t> 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data_pegawai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peg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b="1" dirty="0" err="1" smtClean="0">
                <a:latin typeface="+mj-lt"/>
                <a:cs typeface="Courier New" panose="02070309020205020404" pitchFamily="49" charset="0"/>
              </a:rPr>
              <a:t>Dengan</a:t>
            </a:r>
            <a:r>
              <a:rPr lang="en-US" sz="1600" b="1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1600" b="1" dirty="0" err="1" smtClean="0">
                <a:latin typeface="+mj-lt"/>
                <a:cs typeface="Courier New" panose="02070309020205020404" pitchFamily="49" charset="0"/>
              </a:rPr>
              <a:t>demikian</a:t>
            </a:r>
            <a:r>
              <a:rPr lang="en-US" sz="1600" b="1" dirty="0" smtClean="0">
                <a:latin typeface="+mj-lt"/>
                <a:cs typeface="Courier New" panose="02070309020205020404" pitchFamily="49" charset="0"/>
              </a:rPr>
              <a:t>, variable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peg</a:t>
            </a:r>
            <a:r>
              <a:rPr lang="en-US" sz="1600" b="1" dirty="0" smtClean="0">
                <a:latin typeface="+mj-lt"/>
                <a:cs typeface="Courier New" panose="02070309020205020404" pitchFamily="49" charset="0"/>
              </a:rPr>
              <a:t>  </a:t>
            </a:r>
            <a:r>
              <a:rPr lang="en-US" sz="1600" b="1" dirty="0" err="1" smtClean="0">
                <a:latin typeface="+mj-lt"/>
                <a:cs typeface="Courier New" panose="02070309020205020404" pitchFamily="49" charset="0"/>
              </a:rPr>
              <a:t>mempunyai</a:t>
            </a:r>
            <a:r>
              <a:rPr lang="en-US" sz="1600" b="1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1600" b="1" dirty="0" err="1" smtClean="0">
                <a:latin typeface="+mj-lt"/>
                <a:cs typeface="Courier New" panose="02070309020205020404" pitchFamily="49" charset="0"/>
              </a:rPr>
              <a:t>komposisi</a:t>
            </a:r>
            <a:r>
              <a:rPr lang="en-US" sz="1600" b="1" dirty="0" smtClean="0">
                <a:latin typeface="+mj-lt"/>
                <a:cs typeface="Courier New" panose="02070309020205020404" pitchFamily="49" charset="0"/>
              </a:rPr>
              <a:t> 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nip, 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nama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gaji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lnSpc>
                <a:spcPct val="100000"/>
              </a:lnSpc>
              <a:buNone/>
            </a:pPr>
            <a:endParaRPr lang="en-US" b="1" dirty="0" smtClean="0">
              <a:latin typeface="+mj-lt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915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Content Placeholder 13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11325" t="12399" r="42749" b="27467"/>
          <a:stretch/>
        </p:blipFill>
        <p:spPr>
          <a:xfrm>
            <a:off x="298117" y="415412"/>
            <a:ext cx="8885401" cy="61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7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240" y="147483"/>
            <a:ext cx="9692640" cy="648929"/>
          </a:xfrm>
        </p:spPr>
        <p:txBody>
          <a:bodyPr>
            <a:noAutofit/>
          </a:bodyPr>
          <a:lstStyle/>
          <a:p>
            <a:r>
              <a:rPr lang="en-US" sz="3600" dirty="0" smtClean="0"/>
              <a:t>Output</a:t>
            </a:r>
            <a:endParaRPr lang="en-US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8052" t="16112" r="58367" b="63831"/>
          <a:stretch/>
        </p:blipFill>
        <p:spPr>
          <a:xfrm>
            <a:off x="1261871" y="1327355"/>
            <a:ext cx="7233200" cy="2645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11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356" y="307966"/>
            <a:ext cx="9692640" cy="1325562"/>
          </a:xfrm>
        </p:spPr>
        <p:txBody>
          <a:bodyPr/>
          <a:lstStyle/>
          <a:p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Matematika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berkas</a:t>
            </a:r>
            <a:r>
              <a:rPr lang="en-US" dirty="0" smtClean="0"/>
              <a:t> </a:t>
            </a:r>
            <a:r>
              <a:rPr lang="en-US" dirty="0" err="1" smtClean="0"/>
              <a:t>math.h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matematika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64677" y="2763817"/>
            <a:ext cx="708073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dirty="0" err="1"/>
              <a:t>s</a:t>
            </a:r>
            <a:r>
              <a:rPr lang="en-US" dirty="0" err="1" smtClean="0"/>
              <a:t>qrt</a:t>
            </a:r>
            <a:r>
              <a:rPr lang="en-US" dirty="0" smtClean="0"/>
              <a:t> (double x) : </a:t>
            </a:r>
            <a:r>
              <a:rPr lang="en-US" dirty="0" err="1" smtClean="0"/>
              <a:t>akar</a:t>
            </a:r>
            <a:r>
              <a:rPr lang="en-US" dirty="0" smtClean="0"/>
              <a:t> </a:t>
            </a:r>
            <a:r>
              <a:rPr lang="en-US" dirty="0" err="1" smtClean="0"/>
              <a:t>pangkat</a:t>
            </a:r>
            <a:r>
              <a:rPr lang="en-US" dirty="0" smtClean="0"/>
              <a:t> </a:t>
            </a:r>
            <a:r>
              <a:rPr lang="en-US" dirty="0" err="1" smtClean="0"/>
              <a:t>kuadrat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x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pow (double x, double y) : </a:t>
            </a:r>
            <a:r>
              <a:rPr lang="en-US" dirty="0" err="1" smtClean="0"/>
              <a:t>x</a:t>
            </a:r>
            <a:r>
              <a:rPr lang="en-US" baseline="30000" dirty="0" err="1" smtClean="0"/>
              <a:t>y</a:t>
            </a:r>
            <a:endParaRPr lang="en-US" baseline="30000" dirty="0" smtClean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log (double x) : </a:t>
            </a:r>
            <a:r>
              <a:rPr lang="en-US" dirty="0" err="1" smtClean="0"/>
              <a:t>logaritma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x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err="1"/>
              <a:t>e</a:t>
            </a:r>
            <a:r>
              <a:rPr lang="en-US" dirty="0" err="1" smtClean="0"/>
              <a:t>xp</a:t>
            </a:r>
            <a:r>
              <a:rPr lang="en-US" dirty="0" smtClean="0"/>
              <a:t> (double x) : e</a:t>
            </a:r>
            <a:r>
              <a:rPr lang="en-US" baseline="30000" dirty="0" smtClean="0"/>
              <a:t>x</a:t>
            </a:r>
            <a:endParaRPr lang="en-US" dirty="0"/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bs (long a)  :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absolut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a. </a:t>
            </a:r>
            <a:r>
              <a:rPr lang="en-US" dirty="0" err="1" smtClean="0"/>
              <a:t>outputnya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input</a:t>
            </a:r>
            <a:br>
              <a:rPr lang="en-US" dirty="0" smtClean="0"/>
            </a:br>
            <a:r>
              <a:rPr lang="en-US" dirty="0" smtClean="0"/>
              <a:t>abs (</a:t>
            </a:r>
            <a:r>
              <a:rPr lang="en-US" dirty="0" err="1" smtClean="0"/>
              <a:t>int</a:t>
            </a:r>
            <a:r>
              <a:rPr lang="en-US" dirty="0" smtClean="0"/>
              <a:t> a)</a:t>
            </a:r>
            <a:br>
              <a:rPr lang="en-US" dirty="0" smtClean="0"/>
            </a:br>
            <a:r>
              <a:rPr lang="en-US" dirty="0" smtClean="0"/>
              <a:t>abs (float a)</a:t>
            </a:r>
            <a:br>
              <a:rPr lang="en-US" dirty="0" smtClean="0"/>
            </a:br>
            <a:r>
              <a:rPr lang="en-US" dirty="0" smtClean="0"/>
              <a:t>abs (double a)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t</a:t>
            </a:r>
            <a:r>
              <a:rPr lang="en-US" dirty="0" smtClean="0"/>
              <a:t>an (double x) :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tangen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x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in (double x) : </a:t>
            </a:r>
            <a:r>
              <a:rPr lang="en-US" dirty="0" err="1" smtClean="0"/>
              <a:t>nilai</a:t>
            </a:r>
            <a:r>
              <a:rPr lang="en-US" dirty="0" smtClean="0"/>
              <a:t> sinus </a:t>
            </a:r>
            <a:r>
              <a:rPr lang="en-US" dirty="0" err="1" smtClean="0"/>
              <a:t>dari</a:t>
            </a:r>
            <a:r>
              <a:rPr lang="en-US" dirty="0" smtClean="0"/>
              <a:t> x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c</a:t>
            </a:r>
            <a:r>
              <a:rPr lang="en-US" dirty="0" smtClean="0"/>
              <a:t>os (double x) :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cosinus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x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err="1" smtClean="0"/>
              <a:t>dll</a:t>
            </a:r>
            <a:endParaRPr lang="en-US" dirty="0" smtClean="0"/>
          </a:p>
          <a:p>
            <a:pPr marL="285750" indent="-285750">
              <a:buFont typeface="Arial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6823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Matematika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Program </a:t>
            </a:r>
            <a:r>
              <a:rPr lang="en-US" dirty="0" err="1" smtClean="0"/>
              <a:t>menghitung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peluru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Jarak</a:t>
            </a:r>
            <a:r>
              <a:rPr lang="en-US" dirty="0" smtClean="0"/>
              <a:t> = 2 x v</a:t>
            </a:r>
            <a:r>
              <a:rPr lang="en-US" baseline="-25000" dirty="0" smtClean="0"/>
              <a:t>o</a:t>
            </a:r>
            <a:r>
              <a:rPr lang="en-US" baseline="30000" dirty="0" smtClean="0"/>
              <a:t>2</a:t>
            </a:r>
            <a:r>
              <a:rPr lang="en-US" dirty="0" smtClean="0"/>
              <a:t> x sin α x cos </a:t>
            </a:r>
            <a:r>
              <a:rPr lang="en-US" dirty="0"/>
              <a:t>α </a:t>
            </a:r>
            <a:r>
              <a:rPr lang="en-US" dirty="0" smtClean="0"/>
              <a:t> / g</a:t>
            </a:r>
          </a:p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  <a:br>
              <a:rPr lang="en-US" dirty="0" smtClean="0"/>
            </a:br>
            <a:r>
              <a:rPr lang="en-US" dirty="0" smtClean="0"/>
              <a:t>#include &lt;</a:t>
            </a:r>
            <a:r>
              <a:rPr lang="en-US" dirty="0" err="1" smtClean="0"/>
              <a:t>math.h</a:t>
            </a:r>
            <a:r>
              <a:rPr lang="en-US" dirty="0" smtClean="0"/>
              <a:t>&gt;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int</a:t>
            </a:r>
            <a:r>
              <a:rPr lang="en-US" dirty="0" smtClean="0"/>
              <a:t> main ( )</a:t>
            </a:r>
            <a:br>
              <a:rPr lang="en-US" dirty="0" smtClean="0"/>
            </a:br>
            <a:r>
              <a:rPr lang="en-US" dirty="0" smtClean="0"/>
              <a:t>{</a:t>
            </a:r>
            <a:br>
              <a:rPr lang="en-US" dirty="0" smtClean="0"/>
            </a:br>
            <a:r>
              <a:rPr lang="en-US" dirty="0" smtClean="0"/>
              <a:t>	double </a:t>
            </a:r>
            <a:r>
              <a:rPr lang="en-US" dirty="0" err="1" smtClean="0"/>
              <a:t>kecepatan</a:t>
            </a:r>
            <a:r>
              <a:rPr lang="en-US" dirty="0" smtClean="0"/>
              <a:t>, </a:t>
            </a:r>
            <a:r>
              <a:rPr lang="en-US" dirty="0" err="1" smtClean="0"/>
              <a:t>sudut</a:t>
            </a:r>
            <a:r>
              <a:rPr lang="en-US" dirty="0" smtClean="0"/>
              <a:t>, </a:t>
            </a:r>
            <a:r>
              <a:rPr lang="en-US" dirty="0" err="1" smtClean="0"/>
              <a:t>jarak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kecepatan</a:t>
            </a:r>
            <a:r>
              <a:rPr lang="en-US" dirty="0" smtClean="0"/>
              <a:t> = 32;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sudut</a:t>
            </a:r>
            <a:r>
              <a:rPr lang="en-US" dirty="0" smtClean="0"/>
              <a:t> = 40;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jarak</a:t>
            </a:r>
            <a:r>
              <a:rPr lang="en-US" dirty="0" smtClean="0"/>
              <a:t> = 2 * </a:t>
            </a:r>
            <a:r>
              <a:rPr lang="en-US" dirty="0" err="1" smtClean="0"/>
              <a:t>kecepatan</a:t>
            </a:r>
            <a:r>
              <a:rPr lang="en-US" dirty="0" smtClean="0"/>
              <a:t> * </a:t>
            </a:r>
            <a:r>
              <a:rPr lang="en-US" dirty="0" err="1" smtClean="0"/>
              <a:t>kecepatan</a:t>
            </a:r>
            <a:r>
              <a:rPr lang="en-US" dirty="0" smtClean="0"/>
              <a:t> * sin (</a:t>
            </a:r>
            <a:r>
              <a:rPr lang="en-US" dirty="0" err="1" smtClean="0"/>
              <a:t>sudut</a:t>
            </a:r>
            <a:r>
              <a:rPr lang="en-US" dirty="0" smtClean="0"/>
              <a:t> * 3.14 / 180) *</a:t>
            </a:r>
            <a:br>
              <a:rPr lang="en-US" dirty="0" smtClean="0"/>
            </a:br>
            <a:r>
              <a:rPr lang="en-US" dirty="0" smtClean="0"/>
              <a:t>                           cos (</a:t>
            </a:r>
            <a:r>
              <a:rPr lang="en-US" dirty="0" err="1" smtClean="0"/>
              <a:t>sudut</a:t>
            </a:r>
            <a:r>
              <a:rPr lang="en-US" dirty="0" smtClean="0"/>
              <a:t> * 3.14 / 180) / 9.8;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 (“</a:t>
            </a:r>
            <a:r>
              <a:rPr lang="en-US" dirty="0" err="1" smtClean="0"/>
              <a:t>Jarak</a:t>
            </a:r>
            <a:r>
              <a:rPr lang="en-US" dirty="0" smtClean="0"/>
              <a:t> = %f”, </a:t>
            </a:r>
            <a:r>
              <a:rPr lang="en-US" dirty="0" err="1" smtClean="0"/>
              <a:t>jarak</a:t>
            </a:r>
            <a:r>
              <a:rPr lang="en-US" dirty="0" smtClean="0"/>
              <a:t>);</a:t>
            </a:r>
            <a:br>
              <a:rPr lang="en-US" dirty="0" smtClean="0"/>
            </a:br>
            <a:r>
              <a:rPr lang="en-US" dirty="0" smtClean="0"/>
              <a:t>	return 0;</a:t>
            </a:r>
            <a:br>
              <a:rPr lang="en-US" dirty="0" smtClean="0"/>
            </a:br>
            <a:r>
              <a:rPr lang="en-US" dirty="0" smtClean="0"/>
              <a:t>}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//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peluru.c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789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131299"/>
            <a:ext cx="9692640" cy="76835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Operator </a:t>
            </a:r>
            <a:r>
              <a:rPr lang="en-US" dirty="0" err="1" smtClean="0"/>
              <a:t>Penambahan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Pengurangan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899653"/>
            <a:ext cx="8595360" cy="4296870"/>
          </a:xfrm>
        </p:spPr>
        <p:txBody>
          <a:bodyPr/>
          <a:lstStyle/>
          <a:p>
            <a:r>
              <a:rPr lang="en-US" dirty="0" err="1" smtClean="0"/>
              <a:t>Pada</a:t>
            </a:r>
            <a:r>
              <a:rPr lang="en-US" dirty="0" smtClean="0"/>
              <a:t> C,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  <a:br>
              <a:rPr lang="en-US" dirty="0" smtClean="0"/>
            </a:br>
            <a:r>
              <a:rPr lang="en-US" dirty="0" smtClean="0"/>
              <a:t>x = x + 1;</a:t>
            </a:r>
            <a:br>
              <a:rPr lang="en-US" dirty="0" smtClean="0"/>
            </a:br>
            <a:r>
              <a:rPr lang="en-US" dirty="0" smtClean="0"/>
              <a:t>y = y -1;</a:t>
            </a:r>
            <a:br>
              <a:rPr lang="en-US" dirty="0" smtClean="0"/>
            </a:br>
            <a:r>
              <a:rPr lang="en-US" dirty="0" err="1" smtClean="0"/>
              <a:t>Jika</a:t>
            </a:r>
            <a:r>
              <a:rPr lang="en-US" dirty="0" smtClean="0"/>
              <a:t> x </a:t>
            </a:r>
            <a:r>
              <a:rPr lang="en-US" dirty="0" err="1" smtClean="0"/>
              <a:t>awalnya</a:t>
            </a:r>
            <a:r>
              <a:rPr lang="en-US" dirty="0" smtClean="0"/>
              <a:t> 5,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x </a:t>
            </a:r>
            <a:r>
              <a:rPr lang="en-US" dirty="0" err="1" smtClean="0"/>
              <a:t>menjadi</a:t>
            </a:r>
            <a:r>
              <a:rPr lang="en-US" dirty="0" smtClean="0"/>
              <a:t> 6. </a:t>
            </a:r>
            <a:r>
              <a:rPr lang="en-US" dirty="0" err="1" smtClean="0"/>
              <a:t>Jika</a:t>
            </a:r>
            <a:r>
              <a:rPr lang="en-US" dirty="0" smtClean="0"/>
              <a:t> y </a:t>
            </a:r>
            <a:r>
              <a:rPr lang="en-US" dirty="0" err="1" smtClean="0"/>
              <a:t>awalnya</a:t>
            </a:r>
            <a:r>
              <a:rPr lang="en-US" dirty="0" smtClean="0"/>
              <a:t> 7,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 </a:t>
            </a:r>
            <a:r>
              <a:rPr lang="en-US" dirty="0" err="1" smtClean="0"/>
              <a:t>menjadi</a:t>
            </a:r>
            <a:r>
              <a:rPr lang="en-US" dirty="0" smtClean="0"/>
              <a:t> 6</a:t>
            </a:r>
          </a:p>
          <a:p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di </a:t>
            </a:r>
            <a:r>
              <a:rPr lang="en-US" dirty="0" err="1" smtClean="0"/>
              <a:t>atas</a:t>
            </a:r>
            <a:r>
              <a:rPr lang="en-US" dirty="0" smtClean="0"/>
              <a:t>, </a:t>
            </a:r>
            <a:r>
              <a:rPr lang="en-US" dirty="0" err="1" smtClean="0"/>
              <a:t>penambahan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pengurangan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operator ++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endParaRPr lang="en-US" dirty="0" smtClean="0"/>
          </a:p>
          <a:p>
            <a:r>
              <a:rPr lang="en-US" dirty="0" smtClean="0"/>
              <a:t>++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diletakkan</a:t>
            </a:r>
            <a:r>
              <a:rPr lang="en-US" dirty="0" smtClean="0"/>
              <a:t> di </a:t>
            </a:r>
            <a:r>
              <a:rPr lang="en-US" dirty="0" err="1" smtClean="0"/>
              <a:t>depan</a:t>
            </a:r>
            <a:r>
              <a:rPr lang="en-US" dirty="0" smtClean="0"/>
              <a:t> /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. </a:t>
            </a:r>
            <a:r>
              <a:rPr lang="en-US" dirty="0" err="1" smtClean="0"/>
              <a:t>Hasilnya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349879"/>
              </p:ext>
            </p:extLst>
          </p:nvPr>
        </p:nvGraphicFramePr>
        <p:xfrm>
          <a:off x="1261873" y="3819834"/>
          <a:ext cx="8914514" cy="29349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70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21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201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Nilai</a:t>
                      </a:r>
                      <a:r>
                        <a:rPr lang="en-US" dirty="0" smtClean="0"/>
                        <a:t> x </a:t>
                      </a:r>
                      <a:r>
                        <a:rPr lang="en-US" dirty="0" err="1" smtClean="0"/>
                        <a:t>awalnya</a:t>
                      </a:r>
                      <a:r>
                        <a:rPr lang="en-US" dirty="0" smtClean="0"/>
                        <a:t> ..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Ekspresi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Setelah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ekspresi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dieksekusi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hasilnya</a:t>
                      </a:r>
                      <a:r>
                        <a:rPr lang="en-US" baseline="0" dirty="0" smtClean="0"/>
                        <a:t> ..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015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</a:t>
                      </a:r>
                      <a:r>
                        <a:rPr lang="en-US" baseline="0" dirty="0" smtClean="0"/>
                        <a:t> = x++;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r>
                        <a:rPr lang="en-US" baseline="0" dirty="0" smtClean="0"/>
                        <a:t> = 6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y = 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866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 = ++x;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 = 6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y = 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2015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 =  x--;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 = 4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y = 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2015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 =  --x;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 = 4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y = 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5454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07886" y="1828800"/>
            <a:ext cx="7429179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31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 </a:t>
            </a:r>
            <a:r>
              <a:rPr lang="en-US" dirty="0" err="1" smtClean="0"/>
              <a:t>Penugasan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Operator </a:t>
            </a:r>
            <a:r>
              <a:rPr lang="en-US" dirty="0" err="1" smtClean="0"/>
              <a:t>penugasan</a:t>
            </a:r>
            <a:r>
              <a:rPr lang="en-US" dirty="0" smtClean="0"/>
              <a:t> </a:t>
            </a:r>
            <a:r>
              <a:rPr lang="en-US" dirty="0" err="1" smtClean="0"/>
              <a:t>berguna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Macam</a:t>
            </a:r>
            <a:r>
              <a:rPr lang="en-US" dirty="0" smtClean="0"/>
              <a:t> :</a:t>
            </a:r>
            <a:br>
              <a:rPr lang="en-US" dirty="0" smtClean="0"/>
            </a:br>
            <a:r>
              <a:rPr lang="en-US" dirty="0" smtClean="0"/>
              <a:t>=   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                         *= </a:t>
            </a:r>
            <a:r>
              <a:rPr lang="en-US" dirty="0" err="1" smtClean="0"/>
              <a:t>Pengalian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+=  </a:t>
            </a:r>
            <a:r>
              <a:rPr lang="en-US" dirty="0" err="1" smtClean="0"/>
              <a:t>Penambahan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              /=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-=   </a:t>
            </a:r>
            <a:r>
              <a:rPr lang="en-US" dirty="0" err="1" smtClean="0"/>
              <a:t>Pengurangan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             %= </a:t>
            </a:r>
            <a:r>
              <a:rPr lang="en-US" dirty="0" err="1" smtClean="0"/>
              <a:t>Pemerolehan</a:t>
            </a:r>
            <a:r>
              <a:rPr lang="en-US" dirty="0" smtClean="0"/>
              <a:t> </a:t>
            </a:r>
            <a:r>
              <a:rPr lang="en-US" dirty="0" err="1" smtClean="0"/>
              <a:t>sisa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endParaRPr lang="en-US" dirty="0" smtClean="0"/>
          </a:p>
          <a:p>
            <a:r>
              <a:rPr lang="en-US" dirty="0" err="1" smtClean="0"/>
              <a:t>Misal</a:t>
            </a:r>
            <a:r>
              <a:rPr lang="en-US" dirty="0" smtClean="0"/>
              <a:t> 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= 2; b=3; c=4; d=5;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+= 2; </a:t>
            </a:r>
            <a:r>
              <a:rPr lang="en-US" dirty="0" smtClean="0">
                <a:sym typeface="Wingdings"/>
              </a:rPr>
              <a:t> a </a:t>
            </a:r>
            <a:r>
              <a:rPr lang="en-US" dirty="0" err="1" smtClean="0">
                <a:sym typeface="Wingdings"/>
              </a:rPr>
              <a:t>bernilai</a:t>
            </a:r>
            <a:r>
              <a:rPr lang="en-US" dirty="0" smtClean="0">
                <a:sym typeface="Wingdings"/>
              </a:rPr>
              <a:t> </a:t>
            </a:r>
            <a:r>
              <a:rPr lang="en-US" dirty="0">
                <a:sym typeface="Wingdings"/>
              </a:rPr>
              <a:t>4</a:t>
            </a:r>
            <a:r>
              <a:rPr lang="en-US" dirty="0" smtClean="0">
                <a:sym typeface="Wingdings"/>
              </a:rPr>
              <a:t/>
            </a:r>
            <a:br>
              <a:rPr lang="en-US" dirty="0" smtClean="0">
                <a:sym typeface="Wingdings"/>
              </a:rPr>
            </a:br>
            <a:r>
              <a:rPr lang="en-US" dirty="0" smtClean="0">
                <a:sym typeface="Wingdings"/>
              </a:rPr>
              <a:t>b -= 1;   b </a:t>
            </a:r>
            <a:r>
              <a:rPr lang="en-US" dirty="0" err="1" smtClean="0">
                <a:sym typeface="Wingdings"/>
              </a:rPr>
              <a:t>bernilai</a:t>
            </a:r>
            <a:r>
              <a:rPr lang="en-US" dirty="0" smtClean="0">
                <a:sym typeface="Wingdings"/>
              </a:rPr>
              <a:t> 2</a:t>
            </a:r>
            <a:br>
              <a:rPr lang="en-US" dirty="0" smtClean="0">
                <a:sym typeface="Wingdings"/>
              </a:rPr>
            </a:br>
            <a:r>
              <a:rPr lang="en-US" dirty="0" smtClean="0">
                <a:sym typeface="Wingdings"/>
              </a:rPr>
              <a:t>c  /= 2;   c </a:t>
            </a:r>
            <a:r>
              <a:rPr lang="en-US" dirty="0" err="1" smtClean="0">
                <a:sym typeface="Wingdings"/>
              </a:rPr>
              <a:t>bernilai</a:t>
            </a:r>
            <a:r>
              <a:rPr lang="en-US" dirty="0" smtClean="0">
                <a:sym typeface="Wingdings"/>
              </a:rPr>
              <a:t> 2</a:t>
            </a:r>
            <a:br>
              <a:rPr lang="en-US" dirty="0" smtClean="0">
                <a:sym typeface="Wingdings"/>
              </a:rPr>
            </a:br>
            <a:r>
              <a:rPr lang="en-US" dirty="0" smtClean="0">
                <a:sym typeface="Wingdings"/>
              </a:rPr>
              <a:t>d %=2;   d </a:t>
            </a:r>
            <a:r>
              <a:rPr lang="en-US" dirty="0" err="1" smtClean="0">
                <a:sym typeface="Wingdings"/>
              </a:rPr>
              <a:t>bernilai</a:t>
            </a:r>
            <a:r>
              <a:rPr lang="en-US" dirty="0" smtClean="0">
                <a:sym typeface="Wingdings"/>
              </a:rPr>
              <a:t> 1</a:t>
            </a:r>
            <a:r>
              <a:rPr lang="en-US" smtClean="0"/>
              <a:t/>
            </a:r>
            <a:br>
              <a:rPr lang="en-US" smtClean="0"/>
            </a:br>
            <a:endParaRPr lang="en-US" smtClean="0"/>
          </a:p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11807640" y="3645720"/>
              <a:ext cx="360" cy="36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798280" y="363636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42500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Operator </a:t>
            </a:r>
            <a:r>
              <a:rPr lang="en-US" dirty="0" err="1" smtClean="0"/>
              <a:t>Penambahan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Pengurangan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6941" y="1781715"/>
            <a:ext cx="8595360" cy="4794738"/>
          </a:xfrm>
        </p:spPr>
        <p:txBody>
          <a:bodyPr>
            <a:normAutofit fontScale="92500" lnSpcReduction="20000"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main ()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{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x,y</a:t>
            </a:r>
            <a:r>
              <a:rPr lang="en-US" dirty="0" smtClean="0"/>
              <a:t>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	</a:t>
            </a:r>
            <a:r>
              <a:rPr lang="en-US" dirty="0" smtClean="0"/>
              <a:t>x = 5;</a:t>
            </a:r>
            <a:br>
              <a:rPr lang="en-US" dirty="0" smtClean="0"/>
            </a:br>
            <a:r>
              <a:rPr lang="en-US" dirty="0" smtClean="0"/>
              <a:t>	y = 8 </a:t>
            </a:r>
            <a:r>
              <a:rPr lang="mr-IN" dirty="0" smtClean="0"/>
              <a:t>–</a:t>
            </a:r>
            <a:r>
              <a:rPr lang="en-US" dirty="0" smtClean="0"/>
              <a:t> x++;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(“</a:t>
            </a:r>
            <a:r>
              <a:rPr lang="en-US" dirty="0" err="1" smtClean="0"/>
              <a:t>Contoh</a:t>
            </a:r>
            <a:r>
              <a:rPr lang="en-US" dirty="0" smtClean="0"/>
              <a:t> 1 : </a:t>
            </a:r>
            <a:r>
              <a:rPr lang="en-US" dirty="0" err="1" smtClean="0"/>
              <a:t>Nilai</a:t>
            </a:r>
            <a:r>
              <a:rPr lang="en-US" dirty="0" smtClean="0"/>
              <a:t> x = %d | y = %d \n”, x, y);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dirty="0"/>
              <a:t>	x = 5;</a:t>
            </a:r>
            <a:br>
              <a:rPr lang="en-US" dirty="0"/>
            </a:br>
            <a:r>
              <a:rPr lang="en-US" dirty="0"/>
              <a:t>	y = 8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smtClean="0"/>
              <a:t>++x;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smtClean="0"/>
              <a:t>2 </a:t>
            </a:r>
            <a:r>
              <a:rPr lang="en-US" dirty="0"/>
              <a:t>: </a:t>
            </a:r>
            <a:r>
              <a:rPr lang="en-US" dirty="0" err="1"/>
              <a:t>Nilai</a:t>
            </a:r>
            <a:r>
              <a:rPr lang="en-US" dirty="0"/>
              <a:t> x = %d | y = %</a:t>
            </a:r>
            <a:r>
              <a:rPr lang="en-US" dirty="0" smtClean="0"/>
              <a:t>d\n”, </a:t>
            </a:r>
            <a:r>
              <a:rPr lang="en-US" dirty="0"/>
              <a:t>x, y);</a:t>
            </a:r>
            <a:br>
              <a:rPr lang="en-US" dirty="0"/>
            </a:br>
            <a:endParaRPr lang="en-US" dirty="0" smtClean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dirty="0"/>
              <a:t>	x = 5;</a:t>
            </a:r>
            <a:br>
              <a:rPr lang="en-US" dirty="0"/>
            </a:br>
            <a:r>
              <a:rPr lang="en-US" dirty="0"/>
              <a:t>	y = 8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smtClean="0"/>
              <a:t>x--;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smtClean="0"/>
              <a:t>3 </a:t>
            </a:r>
            <a:r>
              <a:rPr lang="en-US" dirty="0"/>
              <a:t>: </a:t>
            </a:r>
            <a:r>
              <a:rPr lang="en-US" dirty="0" err="1"/>
              <a:t>Nilai</a:t>
            </a:r>
            <a:r>
              <a:rPr lang="en-US" dirty="0"/>
              <a:t> x = %d | y = %</a:t>
            </a:r>
            <a:r>
              <a:rPr lang="en-US" dirty="0" smtClean="0"/>
              <a:t>d\n”, </a:t>
            </a:r>
            <a:r>
              <a:rPr lang="en-US" dirty="0"/>
              <a:t>x, y</a:t>
            </a:r>
            <a:r>
              <a:rPr lang="en-US" dirty="0" smtClean="0"/>
              <a:t>);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en-US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dirty="0"/>
              <a:t>	x = 5;</a:t>
            </a:r>
            <a:br>
              <a:rPr lang="en-US" dirty="0"/>
            </a:br>
            <a:r>
              <a:rPr lang="en-US" dirty="0"/>
              <a:t>	y = 8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smtClean="0"/>
              <a:t>--x;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smtClean="0"/>
              <a:t>4 </a:t>
            </a:r>
            <a:r>
              <a:rPr lang="en-US" dirty="0"/>
              <a:t>: </a:t>
            </a:r>
            <a:r>
              <a:rPr lang="en-US" dirty="0" err="1"/>
              <a:t>Nilai</a:t>
            </a:r>
            <a:r>
              <a:rPr lang="en-US" dirty="0"/>
              <a:t> x = %d | y = %</a:t>
            </a:r>
            <a:r>
              <a:rPr lang="en-US" dirty="0" smtClean="0"/>
              <a:t>d\n”, </a:t>
            </a:r>
            <a:r>
              <a:rPr lang="en-US" dirty="0"/>
              <a:t>x, y);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return 0;</a:t>
            </a:r>
            <a:br>
              <a:rPr lang="en-US" dirty="0" smtClean="0"/>
            </a:b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594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ekspresi</a:t>
            </a:r>
            <a:r>
              <a:rPr lang="en-US" dirty="0" smtClean="0"/>
              <a:t> 2 + 3 :</a:t>
            </a:r>
            <a:br>
              <a:rPr lang="en-US" dirty="0" smtClean="0"/>
            </a:br>
            <a:r>
              <a:rPr lang="en-US" dirty="0" smtClean="0"/>
              <a:t>2 </a:t>
            </a:r>
            <a:r>
              <a:rPr lang="en-US" dirty="0" err="1" smtClean="0"/>
              <a:t>dan</a:t>
            </a:r>
            <a:r>
              <a:rPr lang="en-US" dirty="0" smtClean="0"/>
              <a:t> 3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b="1" dirty="0" smtClean="0"/>
              <a:t>operand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+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b="1" dirty="0" smtClean="0"/>
              <a:t>operator</a:t>
            </a:r>
          </a:p>
          <a:p>
            <a:r>
              <a:rPr lang="en-US" dirty="0" err="1" smtClean="0"/>
              <a:t>Ditinjau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operand yang </a:t>
            </a:r>
            <a:r>
              <a:rPr lang="en-US" dirty="0" err="1" smtClean="0"/>
              <a:t>dilibatkan</a:t>
            </a:r>
            <a:r>
              <a:rPr lang="en-US" dirty="0" smtClean="0"/>
              <a:t>,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operator :</a:t>
            </a:r>
          </a:p>
          <a:p>
            <a:pPr lvl="1"/>
            <a:r>
              <a:rPr lang="en-US" b="1" dirty="0" smtClean="0"/>
              <a:t>Operator Unary</a:t>
            </a:r>
            <a:br>
              <a:rPr lang="en-US" b="1" dirty="0" smtClean="0"/>
            </a:br>
            <a:r>
              <a:rPr lang="en-US" dirty="0" smtClean="0"/>
              <a:t>Operator yang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operand. </a:t>
            </a:r>
            <a:r>
              <a:rPr lang="en-US" dirty="0" err="1" smtClean="0"/>
              <a:t>Contoh</a:t>
            </a:r>
            <a:r>
              <a:rPr lang="en-US" dirty="0" smtClean="0"/>
              <a:t> : -1</a:t>
            </a:r>
          </a:p>
          <a:p>
            <a:pPr lvl="1"/>
            <a:r>
              <a:rPr lang="en-US" b="1" dirty="0" smtClean="0"/>
              <a:t>Operator Binary</a:t>
            </a:r>
            <a:br>
              <a:rPr lang="en-US" b="1" dirty="0" smtClean="0"/>
            </a:br>
            <a:r>
              <a:rPr lang="en-US" dirty="0" smtClean="0"/>
              <a:t>Operator yang </a:t>
            </a:r>
            <a:r>
              <a:rPr lang="en-US" dirty="0" err="1" smtClean="0"/>
              <a:t>melibatkan</a:t>
            </a:r>
            <a:r>
              <a:rPr lang="en-US" dirty="0" smtClean="0"/>
              <a:t> 2 </a:t>
            </a:r>
            <a:r>
              <a:rPr lang="en-US" dirty="0" err="1" smtClean="0"/>
              <a:t>buah</a:t>
            </a:r>
            <a:r>
              <a:rPr lang="en-US" dirty="0" smtClean="0"/>
              <a:t> operand. </a:t>
            </a:r>
            <a:r>
              <a:rPr lang="en-US" dirty="0" err="1" smtClean="0"/>
              <a:t>Contoh</a:t>
            </a:r>
            <a:r>
              <a:rPr lang="en-US" dirty="0" smtClean="0"/>
              <a:t> : 2 + 3</a:t>
            </a:r>
          </a:p>
          <a:p>
            <a:pPr lvl="1"/>
            <a:r>
              <a:rPr lang="en-US" b="1" dirty="0" smtClean="0"/>
              <a:t>Operator Tertiary</a:t>
            </a:r>
            <a:br>
              <a:rPr lang="en-US" b="1" dirty="0" smtClean="0"/>
            </a:br>
            <a:r>
              <a:rPr lang="en-US" dirty="0" smtClean="0"/>
              <a:t>Operator yang </a:t>
            </a:r>
            <a:r>
              <a:rPr lang="en-US" dirty="0" err="1" smtClean="0"/>
              <a:t>melibatkan</a:t>
            </a:r>
            <a:r>
              <a:rPr lang="en-US" dirty="0" smtClean="0"/>
              <a:t> 3 </a:t>
            </a:r>
            <a:r>
              <a:rPr lang="en-US" dirty="0" err="1" smtClean="0"/>
              <a:t>buah</a:t>
            </a:r>
            <a:r>
              <a:rPr lang="en-US" dirty="0" smtClean="0"/>
              <a:t> operand. </a:t>
            </a:r>
            <a:r>
              <a:rPr lang="en-US" dirty="0" err="1" smtClean="0"/>
              <a:t>Contoh</a:t>
            </a:r>
            <a:r>
              <a:rPr lang="en-US" dirty="0" smtClean="0"/>
              <a:t> : a &gt; 1 ? 3 : 2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maksudnya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:</a:t>
            </a:r>
            <a:br>
              <a:rPr lang="en-US" dirty="0" smtClean="0"/>
            </a:b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a &gt; 1, </a:t>
            </a:r>
            <a:r>
              <a:rPr lang="en-US" dirty="0" err="1" smtClean="0"/>
              <a:t>kembalikan</a:t>
            </a:r>
            <a:r>
              <a:rPr lang="en-US" dirty="0" smtClean="0"/>
              <a:t> 3</a:t>
            </a:r>
            <a:br>
              <a:rPr lang="en-US" dirty="0" smtClean="0"/>
            </a:b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, </a:t>
            </a:r>
            <a:r>
              <a:rPr lang="en-US" dirty="0" err="1" smtClean="0"/>
              <a:t>kembalikan</a:t>
            </a:r>
            <a:r>
              <a:rPr lang="en-US" dirty="0" smtClean="0"/>
              <a:t>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251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Menangani</a:t>
            </a:r>
            <a:r>
              <a:rPr lang="en-US" dirty="0" smtClean="0"/>
              <a:t> </a:t>
            </a:r>
            <a:r>
              <a:rPr lang="en-US" dirty="0" err="1" smtClean="0"/>
              <a:t>Pemasukan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1"/>
            <a:ext cx="8595360" cy="2215662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C, </a:t>
            </a:r>
            <a:r>
              <a:rPr lang="en-US" dirty="0" err="1" smtClean="0"/>
              <a:t>pemasukan</a:t>
            </a:r>
            <a:r>
              <a:rPr lang="en-US" dirty="0" smtClean="0"/>
              <a:t> data </a:t>
            </a:r>
            <a:r>
              <a:rPr lang="en-US" dirty="0" err="1" smtClean="0"/>
              <a:t>menggunakan</a:t>
            </a:r>
            <a:r>
              <a:rPr lang="en-US" dirty="0" smtClean="0"/>
              <a:t> header </a:t>
            </a:r>
            <a:r>
              <a:rPr lang="en-US" dirty="0" err="1" smtClean="0"/>
              <a:t>stdio.h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perintah</a:t>
            </a:r>
            <a:r>
              <a:rPr lang="en-US" dirty="0" smtClean="0"/>
              <a:t> </a:t>
            </a:r>
            <a:r>
              <a:rPr lang="en-US" dirty="0" err="1" smtClean="0"/>
              <a:t>scanf</a:t>
            </a:r>
            <a:r>
              <a:rPr lang="en-US" dirty="0" smtClean="0"/>
              <a:t>( ), </a:t>
            </a:r>
            <a:r>
              <a:rPr lang="en-US" dirty="0" err="1" smtClean="0"/>
              <a:t>dengan</a:t>
            </a:r>
            <a:r>
              <a:rPr lang="en-US" dirty="0" smtClean="0"/>
              <a:t> format :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scanf</a:t>
            </a:r>
            <a:r>
              <a:rPr lang="en-US" dirty="0" smtClean="0"/>
              <a:t>(”string </a:t>
            </a:r>
            <a:r>
              <a:rPr lang="en-US" dirty="0" err="1" smtClean="0"/>
              <a:t>kontrol</a:t>
            </a:r>
            <a:r>
              <a:rPr lang="en-US" smtClean="0"/>
              <a:t>”,&amp;argumen</a:t>
            </a:r>
            <a:r>
              <a:rPr lang="en-US" dirty="0" smtClean="0"/>
              <a:t>);</a:t>
            </a:r>
          </a:p>
          <a:p>
            <a:r>
              <a:rPr lang="en-US" dirty="0" smtClean="0"/>
              <a:t>String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gabungan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/>
              <a:t>p</a:t>
            </a:r>
            <a:r>
              <a:rPr lang="en-US" dirty="0" err="1" smtClean="0"/>
              <a:t>enentu</a:t>
            </a:r>
            <a:r>
              <a:rPr lang="en-US" dirty="0" smtClean="0"/>
              <a:t> format</a:t>
            </a:r>
          </a:p>
          <a:p>
            <a:pPr lvl="1"/>
            <a:r>
              <a:rPr lang="en-US" dirty="0" err="1"/>
              <a:t>k</a:t>
            </a:r>
            <a:r>
              <a:rPr lang="en-US" dirty="0" err="1" smtClean="0"/>
              <a:t>arakter</a:t>
            </a:r>
            <a:r>
              <a:rPr lang="en-US" dirty="0" smtClean="0"/>
              <a:t> </a:t>
            </a:r>
            <a:r>
              <a:rPr lang="en-US" dirty="0" err="1" smtClean="0"/>
              <a:t>spasi-putih</a:t>
            </a:r>
            <a:r>
              <a:rPr lang="en-US" dirty="0" smtClean="0"/>
              <a:t> (</a:t>
            </a:r>
            <a:r>
              <a:rPr lang="en-US" dirty="0" err="1" smtClean="0"/>
              <a:t>spasi</a:t>
            </a:r>
            <a:r>
              <a:rPr lang="en-US" dirty="0" smtClean="0"/>
              <a:t>, newline, tab)</a:t>
            </a:r>
          </a:p>
          <a:p>
            <a:pPr lvl="1"/>
            <a:r>
              <a:rPr lang="en-US" dirty="0" err="1"/>
              <a:t>k</a:t>
            </a:r>
            <a:r>
              <a:rPr lang="en-US" dirty="0" err="1" smtClean="0"/>
              <a:t>arakter</a:t>
            </a:r>
            <a:r>
              <a:rPr lang="en-US" dirty="0" smtClean="0"/>
              <a:t> </a:t>
            </a:r>
            <a:r>
              <a:rPr lang="en-US" dirty="0" err="1" smtClean="0"/>
              <a:t>bukan-spasi-putih</a:t>
            </a:r>
            <a:endParaRPr lang="en-US" dirty="0" smtClean="0"/>
          </a:p>
          <a:p>
            <a:pPr lv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223721"/>
              </p:ext>
            </p:extLst>
          </p:nvPr>
        </p:nvGraphicFramePr>
        <p:xfrm>
          <a:off x="1261872" y="4044463"/>
          <a:ext cx="842139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7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539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Keterangan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%c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Data yang </a:t>
                      </a:r>
                      <a:r>
                        <a:rPr lang="en-US" dirty="0" err="1" smtClean="0"/>
                        <a:t>diinput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adalah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sebuah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karakter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%s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Data yang </a:t>
                      </a:r>
                      <a:r>
                        <a:rPr lang="en-US" dirty="0" err="1" smtClean="0"/>
                        <a:t>diinput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adalah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sebuah</a:t>
                      </a:r>
                      <a:r>
                        <a:rPr lang="en-US" dirty="0" smtClean="0"/>
                        <a:t> string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%</a:t>
                      </a:r>
                      <a:r>
                        <a:rPr lang="en-US" dirty="0" err="1" smtClean="0"/>
                        <a:t>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%d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Data yang </a:t>
                      </a:r>
                      <a:r>
                        <a:rPr lang="en-US" dirty="0" err="1" smtClean="0"/>
                        <a:t>diinput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adalah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sebuah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intiger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%e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baseline="0" dirty="0" smtClean="0"/>
                        <a:t> %f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Data yang </a:t>
                      </a:r>
                      <a:r>
                        <a:rPr lang="en-US" dirty="0" err="1" smtClean="0"/>
                        <a:t>diinput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adalah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sebuah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bilangan</a:t>
                      </a:r>
                      <a:r>
                        <a:rPr lang="en-US" baseline="0" dirty="0" smtClean="0"/>
                        <a:t> real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%u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Data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diinput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adalah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sebuah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bilangan</a:t>
                      </a:r>
                      <a:r>
                        <a:rPr lang="en-US" baseline="0" dirty="0" smtClean="0"/>
                        <a:t> real </a:t>
                      </a:r>
                      <a:r>
                        <a:rPr lang="en-US" baseline="0" dirty="0" err="1" smtClean="0"/>
                        <a:t>tidak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bertanda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Awalan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membaca</a:t>
                      </a:r>
                      <a:r>
                        <a:rPr lang="en-US" dirty="0" smtClean="0"/>
                        <a:t> data</a:t>
                      </a:r>
                      <a:r>
                        <a:rPr lang="en-US" baseline="0" dirty="0" smtClean="0"/>
                        <a:t> long </a:t>
                      </a:r>
                      <a:r>
                        <a:rPr lang="en-US" baseline="0" dirty="0" err="1" smtClean="0"/>
                        <a:t>int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long </a:t>
                      </a:r>
                      <a:r>
                        <a:rPr lang="en-US" baseline="0" dirty="0" err="1" smtClean="0"/>
                        <a:t>doubl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014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4641" y="-548640"/>
            <a:ext cx="9692640" cy="1325562"/>
          </a:xfrm>
        </p:spPr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scanf</a:t>
            </a:r>
            <a:r>
              <a:rPr lang="en-US" dirty="0" smtClean="0"/>
              <a:t>( 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4641" y="3130062"/>
            <a:ext cx="9230282" cy="3577614"/>
          </a:xfrm>
        </p:spPr>
        <p:txBody>
          <a:bodyPr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 smtClean="0"/>
              <a:t>#include &lt;</a:t>
            </a:r>
            <a:r>
              <a:rPr lang="en-US" sz="1500" dirty="0" err="1" smtClean="0"/>
              <a:t>stdio.h</a:t>
            </a:r>
            <a:r>
              <a:rPr lang="en-US" sz="1500" dirty="0" smtClean="0"/>
              <a:t>&gt;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 smtClean="0"/>
              <a:t>#include &lt;</a:t>
            </a:r>
            <a:r>
              <a:rPr lang="en-US" sz="1500" dirty="0" err="1" smtClean="0"/>
              <a:t>math.h</a:t>
            </a:r>
            <a:r>
              <a:rPr lang="en-US" sz="1500" dirty="0" smtClean="0"/>
              <a:t>&gt;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500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 err="1"/>
              <a:t>i</a:t>
            </a:r>
            <a:r>
              <a:rPr lang="en-US" sz="1500" dirty="0" err="1" smtClean="0"/>
              <a:t>nt</a:t>
            </a:r>
            <a:r>
              <a:rPr lang="en-US" sz="1500" dirty="0" smtClean="0"/>
              <a:t> main ( 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 smtClean="0"/>
              <a:t>{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/>
              <a:t>	</a:t>
            </a:r>
            <a:r>
              <a:rPr lang="en-US" sz="1500" dirty="0" smtClean="0"/>
              <a:t>double </a:t>
            </a:r>
            <a:r>
              <a:rPr lang="en-US" sz="1500" dirty="0" err="1" smtClean="0"/>
              <a:t>kecepatan</a:t>
            </a:r>
            <a:r>
              <a:rPr lang="en-US" sz="1500" dirty="0" smtClean="0"/>
              <a:t>, </a:t>
            </a:r>
            <a:r>
              <a:rPr lang="en-US" sz="1500" dirty="0" err="1" smtClean="0"/>
              <a:t>sudut</a:t>
            </a:r>
            <a:r>
              <a:rPr lang="en-US" sz="1500" dirty="0" smtClean="0"/>
              <a:t>, </a:t>
            </a:r>
            <a:r>
              <a:rPr lang="en-US" sz="1500" dirty="0" err="1" smtClean="0"/>
              <a:t>jarak</a:t>
            </a:r>
            <a:r>
              <a:rPr lang="en-US" sz="1500" dirty="0" smtClean="0"/>
              <a:t>;</a:t>
            </a:r>
            <a:endParaRPr lang="en-US" sz="1500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 smtClean="0"/>
              <a:t>	</a:t>
            </a:r>
            <a:r>
              <a:rPr lang="en-US" sz="1500" dirty="0" err="1" smtClean="0"/>
              <a:t>printf</a:t>
            </a:r>
            <a:r>
              <a:rPr lang="en-US" sz="1500" dirty="0" smtClean="0"/>
              <a:t>(“</a:t>
            </a:r>
            <a:r>
              <a:rPr lang="en-US" sz="1500" dirty="0" err="1" smtClean="0"/>
              <a:t>Kecepatan</a:t>
            </a:r>
            <a:r>
              <a:rPr lang="en-US" sz="1500" dirty="0" smtClean="0"/>
              <a:t>: ”);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/>
              <a:t>	</a:t>
            </a:r>
            <a:r>
              <a:rPr lang="en-US" sz="1500" dirty="0" err="1" smtClean="0"/>
              <a:t>scanf</a:t>
            </a:r>
            <a:r>
              <a:rPr lang="en-US" sz="1500" dirty="0" smtClean="0"/>
              <a:t>(“%lf”, &amp;</a:t>
            </a:r>
            <a:r>
              <a:rPr lang="en-US" sz="1500" dirty="0" err="1" smtClean="0"/>
              <a:t>kecepatan</a:t>
            </a:r>
            <a:r>
              <a:rPr lang="en-US" sz="1500" dirty="0" smtClean="0"/>
              <a:t>);</a:t>
            </a:r>
            <a:endParaRPr lang="en-US" sz="1500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 smtClean="0"/>
              <a:t>	</a:t>
            </a:r>
            <a:r>
              <a:rPr lang="en-US" sz="1500" dirty="0" err="1" smtClean="0"/>
              <a:t>printf</a:t>
            </a:r>
            <a:r>
              <a:rPr lang="en-US" sz="1500" dirty="0" smtClean="0"/>
              <a:t>(“</a:t>
            </a:r>
            <a:r>
              <a:rPr lang="en-US" sz="1500" dirty="0" err="1" smtClean="0"/>
              <a:t>Sudut</a:t>
            </a:r>
            <a:r>
              <a:rPr lang="en-US" sz="1500" dirty="0" smtClean="0"/>
              <a:t>: ”);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/>
              <a:t>	</a:t>
            </a:r>
            <a:r>
              <a:rPr lang="en-US" sz="1500" dirty="0" err="1" smtClean="0"/>
              <a:t>scanf</a:t>
            </a:r>
            <a:r>
              <a:rPr lang="en-US" sz="1500" dirty="0" smtClean="0"/>
              <a:t>(“%lf”, &amp;</a:t>
            </a:r>
            <a:r>
              <a:rPr lang="en-US" sz="1500" dirty="0" err="1" smtClean="0"/>
              <a:t>sudut</a:t>
            </a:r>
            <a:r>
              <a:rPr lang="en-US" sz="1500" dirty="0" smtClean="0"/>
              <a:t>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/>
              <a:t>	</a:t>
            </a:r>
            <a:r>
              <a:rPr lang="en-US" sz="1500" dirty="0" err="1" smtClean="0"/>
              <a:t>jarak</a:t>
            </a:r>
            <a:r>
              <a:rPr lang="en-US" sz="1500" dirty="0" smtClean="0"/>
              <a:t> = 2 * </a:t>
            </a:r>
            <a:r>
              <a:rPr lang="en-US" sz="1500" dirty="0" err="1" smtClean="0"/>
              <a:t>kecepatan</a:t>
            </a:r>
            <a:r>
              <a:rPr lang="en-US" sz="1500" dirty="0" smtClean="0"/>
              <a:t> * </a:t>
            </a:r>
            <a:r>
              <a:rPr lang="en-US" sz="1500" dirty="0" err="1" smtClean="0"/>
              <a:t>kecepatan</a:t>
            </a:r>
            <a:r>
              <a:rPr lang="en-US" sz="1500" dirty="0" smtClean="0"/>
              <a:t> *</a:t>
            </a:r>
            <a:r>
              <a:rPr lang="en-US" sz="1500" dirty="0"/>
              <a:t> </a:t>
            </a:r>
            <a:r>
              <a:rPr lang="en-US" sz="1500" dirty="0" smtClean="0"/>
              <a:t>sin(</a:t>
            </a:r>
            <a:r>
              <a:rPr lang="en-US" sz="1500" dirty="0" err="1" smtClean="0"/>
              <a:t>sudut</a:t>
            </a:r>
            <a:r>
              <a:rPr lang="en-US" sz="1500" dirty="0" smtClean="0"/>
              <a:t> * 3.14 / 180) *</a:t>
            </a:r>
            <a:r>
              <a:rPr lang="en-US" sz="1500" dirty="0"/>
              <a:t> </a:t>
            </a:r>
            <a:r>
              <a:rPr lang="en-US" sz="1500" dirty="0" smtClean="0"/>
              <a:t>cos(</a:t>
            </a:r>
            <a:r>
              <a:rPr lang="en-US" sz="1500" dirty="0" err="1" smtClean="0"/>
              <a:t>sudut</a:t>
            </a:r>
            <a:r>
              <a:rPr lang="en-US" sz="1500" dirty="0" smtClean="0"/>
              <a:t> * 3.14 / 180) / 9.8;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/>
              <a:t>	</a:t>
            </a:r>
            <a:r>
              <a:rPr lang="en-US" sz="1500" dirty="0" err="1" smtClean="0"/>
              <a:t>printf</a:t>
            </a:r>
            <a:r>
              <a:rPr lang="en-US" sz="1500" dirty="0" smtClean="0"/>
              <a:t>(“</a:t>
            </a:r>
            <a:r>
              <a:rPr lang="en-US" sz="1500" dirty="0" err="1" smtClean="0"/>
              <a:t>Jarak</a:t>
            </a:r>
            <a:r>
              <a:rPr lang="en-US" sz="1500" dirty="0" smtClean="0"/>
              <a:t> = %f”, </a:t>
            </a:r>
            <a:r>
              <a:rPr lang="en-US" sz="1500" dirty="0" err="1" smtClean="0"/>
              <a:t>jarak</a:t>
            </a:r>
            <a:r>
              <a:rPr lang="en-US" sz="1500" dirty="0" smtClean="0"/>
              <a:t>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/>
              <a:t>	</a:t>
            </a:r>
            <a:r>
              <a:rPr lang="en-US" sz="1500" dirty="0" smtClean="0"/>
              <a:t>return 0;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 smtClean="0"/>
              <a:t>}</a:t>
            </a:r>
            <a:br>
              <a:rPr lang="en-US" sz="1500" dirty="0" smtClean="0"/>
            </a:b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//peluru2.c</a:t>
            </a:r>
            <a:endParaRPr lang="en-US" sz="150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887539"/>
              </p:ext>
            </p:extLst>
          </p:nvPr>
        </p:nvGraphicFramePr>
        <p:xfrm>
          <a:off x="1144641" y="917172"/>
          <a:ext cx="9089605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08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387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9891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Pernyataan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Keterangan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scanf</a:t>
                      </a:r>
                      <a:r>
                        <a:rPr lang="en-US" sz="1400" dirty="0" smtClean="0"/>
                        <a:t>(“%f”, &amp;</a:t>
                      </a:r>
                      <a:r>
                        <a:rPr lang="en-US" sz="1400" dirty="0" err="1" smtClean="0"/>
                        <a:t>jarak</a:t>
                      </a:r>
                      <a:r>
                        <a:rPr lang="en-US" sz="1400" dirty="0" smtClean="0"/>
                        <a:t>);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Perintah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membaca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sebuah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bilangan</a:t>
                      </a:r>
                      <a:r>
                        <a:rPr lang="en-US" sz="1400" baseline="0" dirty="0" smtClean="0"/>
                        <a:t> real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meletakkanya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variabel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jarak</a:t>
                      </a:r>
                      <a:r>
                        <a:rPr lang="en-US" sz="1400" baseline="0" dirty="0" smtClean="0"/>
                        <a:t> yang </a:t>
                      </a:r>
                      <a:r>
                        <a:rPr lang="en-US" sz="1400" baseline="0" dirty="0" err="1" smtClean="0"/>
                        <a:t>bertipe</a:t>
                      </a:r>
                      <a:r>
                        <a:rPr lang="en-US" sz="1400" baseline="0" dirty="0" smtClean="0"/>
                        <a:t> float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scanf</a:t>
                      </a:r>
                      <a:r>
                        <a:rPr lang="en-US" sz="1400" dirty="0" smtClean="0"/>
                        <a:t>(“%d”, &amp;</a:t>
                      </a:r>
                      <a:r>
                        <a:rPr lang="en-US" sz="1400" dirty="0" err="1" smtClean="0"/>
                        <a:t>jumlah</a:t>
                      </a:r>
                      <a:r>
                        <a:rPr lang="en-US" sz="1400" dirty="0" smtClean="0"/>
                        <a:t>);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Perintah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membaca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sebuah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bilangan</a:t>
                      </a:r>
                      <a:r>
                        <a:rPr lang="en-US" sz="1400" dirty="0" smtClean="0"/>
                        <a:t> integer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meletakkannya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variabel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jumlah</a:t>
                      </a:r>
                      <a:r>
                        <a:rPr lang="en-US" sz="1400" baseline="0" dirty="0" smtClean="0"/>
                        <a:t> yang </a:t>
                      </a:r>
                      <a:r>
                        <a:rPr lang="en-US" sz="1400" baseline="0" dirty="0" err="1" smtClean="0"/>
                        <a:t>bertipe</a:t>
                      </a:r>
                      <a:r>
                        <a:rPr lang="en-US" sz="1400" baseline="0" dirty="0" smtClean="0"/>
                        <a:t> integer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scanf</a:t>
                      </a:r>
                      <a:r>
                        <a:rPr lang="en-US" sz="1400" dirty="0" smtClean="0"/>
                        <a:t>(“%</a:t>
                      </a:r>
                      <a:r>
                        <a:rPr lang="en-US" sz="1400" dirty="0" err="1" smtClean="0"/>
                        <a:t>ld</a:t>
                      </a:r>
                      <a:r>
                        <a:rPr lang="en-US" sz="1400" dirty="0" smtClean="0"/>
                        <a:t>”, &amp;</a:t>
                      </a:r>
                      <a:r>
                        <a:rPr lang="en-US" sz="1400" dirty="0" err="1" smtClean="0"/>
                        <a:t>jum_penduduk</a:t>
                      </a:r>
                      <a:r>
                        <a:rPr lang="en-US" sz="1400" dirty="0" smtClean="0"/>
                        <a:t>);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Perintah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membaca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sebuah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bilangan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longint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meletakkannya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variabel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jum_penduduk</a:t>
                      </a:r>
                      <a:r>
                        <a:rPr lang="en-US" sz="1400" baseline="0" dirty="0" smtClean="0"/>
                        <a:t> yang </a:t>
                      </a:r>
                      <a:r>
                        <a:rPr lang="en-US" sz="1400" baseline="0" dirty="0" err="1" smtClean="0"/>
                        <a:t>bertipe</a:t>
                      </a:r>
                      <a:r>
                        <a:rPr lang="en-US" sz="1400" baseline="0" dirty="0" smtClean="0"/>
                        <a:t> long integer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7080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478" y="110613"/>
            <a:ext cx="9692640" cy="474898"/>
          </a:xfrm>
        </p:spPr>
        <p:txBody>
          <a:bodyPr>
            <a:noAutofit/>
          </a:bodyPr>
          <a:lstStyle/>
          <a:p>
            <a:r>
              <a:rPr lang="en-US" sz="3600" dirty="0" err="1" smtClean="0"/>
              <a:t>Fungsi</a:t>
            </a:r>
            <a:r>
              <a:rPr lang="en-US" sz="3600" dirty="0" smtClean="0"/>
              <a:t> gets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439" y="1094282"/>
            <a:ext cx="8721606" cy="5126588"/>
          </a:xfrm>
        </p:spPr>
        <p:txBody>
          <a:bodyPr>
            <a:normAutofit/>
          </a:bodyPr>
          <a:lstStyle/>
          <a:p>
            <a:r>
              <a:rPr lang="en-US" dirty="0" smtClean="0"/>
              <a:t>C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bernama</a:t>
            </a:r>
            <a:r>
              <a:rPr lang="en-US" dirty="0" smtClean="0"/>
              <a:t> gets()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memasukkan</a:t>
            </a:r>
            <a:r>
              <a:rPr lang="en-US" dirty="0" smtClean="0"/>
              <a:t> data string </a:t>
            </a:r>
            <a:r>
              <a:rPr lang="en-US" dirty="0" err="1" smtClean="0"/>
              <a:t>dari</a:t>
            </a:r>
            <a:r>
              <a:rPr lang="en-US" dirty="0" smtClean="0"/>
              <a:t> keyboard </a:t>
            </a:r>
          </a:p>
          <a:p>
            <a:r>
              <a:rPr lang="en-US" dirty="0" smtClean="0"/>
              <a:t>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gets(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variabel_string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setara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(“%</a:t>
            </a:r>
            <a:r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s”,&amp;variabel_string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dirty="0" smtClean="0"/>
          </a:p>
          <a:p>
            <a:r>
              <a:rPr lang="en-US" dirty="0" err="1" smtClean="0"/>
              <a:t>Prototipe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b="1" dirty="0" smtClean="0"/>
              <a:t>gets()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berkas</a:t>
            </a:r>
            <a:r>
              <a:rPr lang="en-US" dirty="0" smtClean="0"/>
              <a:t> header </a:t>
            </a:r>
            <a:r>
              <a:rPr lang="en-US" b="1" dirty="0" err="1" smtClean="0"/>
              <a:t>stdio.h</a:t>
            </a:r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220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578137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acanama.c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283110"/>
            <a:ext cx="8595360" cy="489702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398463" indent="-398463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[35]</a:t>
            </a:r>
          </a:p>
          <a:p>
            <a:pPr marL="398463" indent="-398463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 “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anda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:  “);</a:t>
            </a:r>
          </a:p>
          <a:p>
            <a:pPr marL="398463" indent="-398463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gets(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398463" indent="-398463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ai,%s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selamat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belajar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C\n”,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398463" indent="-398463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0;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9151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988" t="2712" r="48657" b="51869"/>
          <a:stretch/>
        </p:blipFill>
        <p:spPr>
          <a:xfrm>
            <a:off x="796412" y="1312606"/>
            <a:ext cx="9561857" cy="4881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133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Rekap</a:t>
            </a:r>
            <a:r>
              <a:rPr lang="en-US" dirty="0" smtClean="0"/>
              <a:t> </a:t>
            </a:r>
            <a:r>
              <a:rPr lang="en-US" dirty="0" err="1" smtClean="0"/>
              <a:t>Latihan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Harga</a:t>
            </a:r>
            <a:r>
              <a:rPr lang="en-US" dirty="0" smtClean="0"/>
              <a:t> per Unit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Konversi</a:t>
            </a:r>
            <a:r>
              <a:rPr lang="en-US" dirty="0" smtClean="0"/>
              <a:t> ASCII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Peluru</a:t>
            </a:r>
            <a:endParaRPr lang="en-US" dirty="0" smtClean="0"/>
          </a:p>
          <a:p>
            <a:r>
              <a:rPr lang="en-US" dirty="0" smtClean="0"/>
              <a:t>5.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miring </a:t>
            </a:r>
            <a:r>
              <a:rPr lang="en-US" dirty="0" err="1" smtClean="0"/>
              <a:t>segitiga</a:t>
            </a:r>
            <a:r>
              <a:rPr lang="en-US" dirty="0" smtClean="0"/>
              <a:t> siku2 (</a:t>
            </a:r>
            <a:r>
              <a:rPr lang="en-US" dirty="0" err="1" smtClean="0"/>
              <a:t>Phytagoras</a:t>
            </a:r>
            <a:r>
              <a:rPr lang="en-US" dirty="0" smtClean="0"/>
              <a:t>)</a:t>
            </a:r>
          </a:p>
          <a:p>
            <a:r>
              <a:rPr lang="en-US" dirty="0" smtClean="0"/>
              <a:t>6. </a:t>
            </a:r>
            <a:r>
              <a:rPr lang="en-US" dirty="0" err="1" smtClean="0"/>
              <a:t>Opertor</a:t>
            </a:r>
            <a:r>
              <a:rPr lang="en-US" dirty="0" smtClean="0"/>
              <a:t> </a:t>
            </a:r>
            <a:r>
              <a:rPr lang="en-US" dirty="0" err="1" smtClean="0"/>
              <a:t>Penambahan</a:t>
            </a:r>
            <a:r>
              <a:rPr lang="en-US" dirty="0" smtClean="0"/>
              <a:t> </a:t>
            </a:r>
            <a:r>
              <a:rPr lang="en-US" dirty="0" err="1" smtClean="0"/>
              <a:t>Pengurangan</a:t>
            </a:r>
            <a:r>
              <a:rPr lang="en-US" dirty="0" smtClean="0"/>
              <a:t> </a:t>
            </a:r>
          </a:p>
          <a:p>
            <a:r>
              <a:rPr lang="en-US" dirty="0" smtClean="0"/>
              <a:t>7. </a:t>
            </a:r>
            <a:r>
              <a:rPr lang="en-US" err="1" smtClean="0"/>
              <a:t>Fungsi</a:t>
            </a:r>
            <a:r>
              <a:rPr lang="en-US" smtClean="0"/>
              <a:t> Gets</a:t>
            </a:r>
          </a:p>
          <a:p>
            <a:endParaRPr lang="en-US"/>
          </a:p>
          <a:p>
            <a:pPr marL="0" indent="0">
              <a:buNone/>
            </a:pPr>
            <a:r>
              <a:rPr lang="en-US" smtClean="0"/>
              <a:t>File yang dikumpulkan berupa laporan  dan program </a:t>
            </a:r>
            <a:br>
              <a:rPr lang="en-US" smtClean="0"/>
            </a:br>
            <a:r>
              <a:rPr lang="en-US" smtClean="0"/>
              <a:t>Laporan berisi : soal, algoritma , screen shoot program dan hasil compile program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95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kar</a:t>
            </a:r>
            <a:r>
              <a:rPr lang="en-US" dirty="0" smtClean="0"/>
              <a:t> </a:t>
            </a:r>
            <a:r>
              <a:rPr lang="en-US" dirty="0" err="1" smtClean="0"/>
              <a:t>bernilai</a:t>
            </a:r>
            <a:r>
              <a:rPr lang="en-US" dirty="0" smtClean="0"/>
              <a:t> ‘C’,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ekspresi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pPr lvl="1"/>
            <a:r>
              <a:rPr lang="en-US" dirty="0" err="1"/>
              <a:t>k</a:t>
            </a:r>
            <a:r>
              <a:rPr lang="en-US" dirty="0" err="1" smtClean="0"/>
              <a:t>ar</a:t>
            </a:r>
            <a:r>
              <a:rPr lang="en-US" dirty="0" smtClean="0"/>
              <a:t> == ‘A’</a:t>
            </a:r>
          </a:p>
          <a:p>
            <a:pPr lvl="1"/>
            <a:r>
              <a:rPr lang="en-US" dirty="0" err="1"/>
              <a:t>k</a:t>
            </a:r>
            <a:r>
              <a:rPr lang="en-US" dirty="0" err="1" smtClean="0"/>
              <a:t>ar</a:t>
            </a:r>
            <a:r>
              <a:rPr lang="en-US" dirty="0" smtClean="0"/>
              <a:t> &gt;= ‘C’</a:t>
            </a:r>
          </a:p>
          <a:p>
            <a:pPr lvl="1"/>
            <a:r>
              <a:rPr lang="en-US" dirty="0" err="1"/>
              <a:t>k</a:t>
            </a:r>
            <a:r>
              <a:rPr lang="en-US" dirty="0" err="1" smtClean="0"/>
              <a:t>ar</a:t>
            </a:r>
            <a:r>
              <a:rPr lang="en-US" dirty="0" smtClean="0"/>
              <a:t> &gt; ‘D’</a:t>
            </a:r>
          </a:p>
          <a:p>
            <a:pPr lvl="1"/>
            <a:r>
              <a:rPr lang="en-US" dirty="0" err="1"/>
              <a:t>k</a:t>
            </a:r>
            <a:r>
              <a:rPr lang="en-US" dirty="0" err="1" smtClean="0"/>
              <a:t>ar</a:t>
            </a:r>
            <a:r>
              <a:rPr lang="en-US" dirty="0" smtClean="0"/>
              <a:t> &gt;= ‘a’ &amp;&amp; </a:t>
            </a:r>
            <a:r>
              <a:rPr lang="en-US" dirty="0" err="1" smtClean="0"/>
              <a:t>kar</a:t>
            </a:r>
            <a:r>
              <a:rPr lang="en-US" dirty="0" smtClean="0"/>
              <a:t> &lt;= ‘z’</a:t>
            </a:r>
          </a:p>
          <a:p>
            <a:pPr lvl="1"/>
            <a:r>
              <a:rPr lang="en-US" dirty="0" err="1"/>
              <a:t>k</a:t>
            </a:r>
            <a:r>
              <a:rPr lang="en-US" dirty="0" err="1" smtClean="0"/>
              <a:t>ar</a:t>
            </a:r>
            <a:r>
              <a:rPr lang="en-US" dirty="0" smtClean="0"/>
              <a:t> &gt;= ‘A’ &amp;&amp; </a:t>
            </a:r>
            <a:r>
              <a:rPr lang="en-US" dirty="0" err="1" smtClean="0"/>
              <a:t>kar</a:t>
            </a:r>
            <a:r>
              <a:rPr lang="en-US" dirty="0" smtClean="0"/>
              <a:t> &lt;= ‘Z’</a:t>
            </a:r>
          </a:p>
          <a:p>
            <a:pPr lvl="1"/>
            <a:r>
              <a:rPr lang="en-US" dirty="0" err="1"/>
              <a:t>k</a:t>
            </a:r>
            <a:r>
              <a:rPr lang="en-US" dirty="0" err="1" smtClean="0"/>
              <a:t>ar</a:t>
            </a:r>
            <a:r>
              <a:rPr lang="en-US" dirty="0" smtClean="0"/>
              <a:t> == ‘A’ || </a:t>
            </a:r>
            <a:r>
              <a:rPr lang="en-US" dirty="0" err="1" smtClean="0"/>
              <a:t>kar</a:t>
            </a:r>
            <a:r>
              <a:rPr lang="en-US" dirty="0" smtClean="0"/>
              <a:t> == ‘B’ || </a:t>
            </a:r>
            <a:r>
              <a:rPr lang="en-US" dirty="0" err="1" smtClean="0"/>
              <a:t>kar</a:t>
            </a:r>
            <a:r>
              <a:rPr lang="en-US" dirty="0" smtClean="0"/>
              <a:t> == ‘C’</a:t>
            </a:r>
          </a:p>
          <a:p>
            <a:r>
              <a:rPr lang="en-US" dirty="0" err="1" smtClean="0"/>
              <a:t>Buatlah</a:t>
            </a:r>
            <a:r>
              <a:rPr lang="en-US" dirty="0" smtClean="0"/>
              <a:t> program C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membaca</a:t>
            </a:r>
            <a:r>
              <a:rPr lang="en-US" dirty="0" smtClean="0"/>
              <a:t> input 2 </a:t>
            </a:r>
            <a:r>
              <a:rPr lang="en-US" dirty="0" err="1" smtClean="0"/>
              <a:t>buah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bulat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keyboard user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menampilkan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penjumlahan</a:t>
            </a:r>
            <a:r>
              <a:rPr lang="en-US" dirty="0" smtClean="0"/>
              <a:t> </a:t>
            </a:r>
            <a:r>
              <a:rPr lang="en-US" dirty="0" err="1" smtClean="0"/>
              <a:t>keduanya</a:t>
            </a:r>
            <a:endParaRPr lang="en-US" dirty="0" smtClean="0"/>
          </a:p>
          <a:p>
            <a:r>
              <a:rPr lang="en-US" dirty="0" err="1" smtClean="0"/>
              <a:t>Buatlah</a:t>
            </a:r>
            <a:r>
              <a:rPr lang="en-US" dirty="0" smtClean="0"/>
              <a:t> program C yang </a:t>
            </a:r>
            <a:r>
              <a:rPr lang="en-US" dirty="0" err="1" smtClean="0"/>
              <a:t>membaca</a:t>
            </a:r>
            <a:r>
              <a:rPr lang="en-US" dirty="0" smtClean="0"/>
              <a:t> data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buah</a:t>
            </a:r>
            <a:r>
              <a:rPr lang="en-US" dirty="0" smtClean="0"/>
              <a:t> jam (jam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menit</a:t>
            </a:r>
            <a:r>
              <a:rPr lang="en-US" dirty="0" smtClean="0"/>
              <a:t>),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hitunglah</a:t>
            </a:r>
            <a:r>
              <a:rPr lang="en-US" dirty="0" smtClean="0"/>
              <a:t> </a:t>
            </a:r>
            <a:r>
              <a:rPr lang="en-US" dirty="0" err="1" smtClean="0"/>
              <a:t>selisih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jam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menit</a:t>
            </a:r>
            <a:r>
              <a:rPr lang="en-US" dirty="0" smtClean="0"/>
              <a:t>.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dialognya</a:t>
            </a:r>
            <a:r>
              <a:rPr lang="en-US" dirty="0" smtClean="0"/>
              <a:t> 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Jam 1 :</a:t>
            </a:r>
            <a:br>
              <a:rPr lang="en-US" dirty="0" smtClean="0"/>
            </a:br>
            <a:r>
              <a:rPr lang="en-US" dirty="0" err="1" smtClean="0"/>
              <a:t>Menit</a:t>
            </a:r>
            <a:r>
              <a:rPr lang="en-US" dirty="0" smtClean="0"/>
              <a:t> 1 :</a:t>
            </a:r>
            <a:br>
              <a:rPr lang="en-US" dirty="0" smtClean="0"/>
            </a:br>
            <a:r>
              <a:rPr lang="en-US" dirty="0" smtClean="0"/>
              <a:t>Jam 2 :</a:t>
            </a:r>
            <a:br>
              <a:rPr lang="en-US" dirty="0" smtClean="0"/>
            </a:br>
            <a:r>
              <a:rPr lang="en-US" dirty="0" err="1" smtClean="0"/>
              <a:t>Menit</a:t>
            </a:r>
            <a:r>
              <a:rPr lang="en-US" dirty="0" smtClean="0"/>
              <a:t> 2 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Selisih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jam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.     </a:t>
            </a:r>
            <a:r>
              <a:rPr lang="mr-IN" dirty="0" smtClean="0"/>
              <a:t>……</a:t>
            </a:r>
            <a:r>
              <a:rPr lang="en-US" dirty="0" smtClean="0"/>
              <a:t>. </a:t>
            </a:r>
            <a:r>
              <a:rPr lang="en-US" dirty="0" err="1" smtClean="0"/>
              <a:t>menit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3958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Tugas 6  </a:t>
            </a:r>
            <a:br>
              <a:rPr lang="en-US" smtClean="0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smtClean="0"/>
              <a:t>Buatlah 1 Program yang mengimplementasikan tipe Struct </a:t>
            </a:r>
            <a:br>
              <a:rPr lang="en-US" b="1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b="1" smtClean="0"/>
              <a:t>Ketentuan Tugas dan Program :</a:t>
            </a:r>
          </a:p>
          <a:p>
            <a:pPr marL="342900" indent="-342900">
              <a:buFont typeface="+mj-lt"/>
              <a:buAutoNum type="arabicPeriod"/>
            </a:pPr>
            <a:r>
              <a:rPr lang="en-US" smtClean="0"/>
              <a:t>Tuliskan Soal dan  Algoritma dari Program yang dibuat (dalam file laporan)</a:t>
            </a:r>
          </a:p>
          <a:p>
            <a:pPr marL="342900" indent="-342900">
              <a:buFont typeface="+mj-lt"/>
              <a:buAutoNum type="arabicPeriod"/>
            </a:pPr>
            <a:r>
              <a:rPr lang="en-US" smtClean="0"/>
              <a:t>Kirimkan source code program  dalam file .c  dan file laporan .doc</a:t>
            </a:r>
          </a:p>
          <a:p>
            <a:pPr marL="342900" indent="-342900">
              <a:buFont typeface="+mj-lt"/>
              <a:buAutoNum type="arabicPeriod"/>
            </a:pPr>
            <a:r>
              <a:rPr lang="en-US" smtClean="0"/>
              <a:t>Screenshoot source code dan hasil compile program pada file laporan </a:t>
            </a:r>
          </a:p>
          <a:p>
            <a:pPr marL="342900" indent="-342900">
              <a:buFont typeface="+mj-lt"/>
              <a:buAutoNum type="arabicPeriod"/>
            </a:pPr>
            <a:r>
              <a:rPr lang="en-US" smtClean="0"/>
              <a:t>Program Struct yang dibuat harus  berbeda dengan contoh program yang ada di slide materi </a:t>
            </a:r>
          </a:p>
          <a:p>
            <a:pPr marL="342900" indent="-342900">
              <a:buFont typeface="+mj-lt"/>
              <a:buAutoNum type="arabicPeriod"/>
            </a:pPr>
            <a:r>
              <a:rPr lang="en-US" smtClean="0"/>
              <a:t>Panjang Program minimal 25 linecode </a:t>
            </a:r>
          </a:p>
          <a:p>
            <a:endParaRPr lang="en-US"/>
          </a:p>
          <a:p>
            <a:r>
              <a:rPr lang="en-US" b="1" smtClean="0"/>
              <a:t>Deadline  </a:t>
            </a:r>
            <a:r>
              <a:rPr lang="en-US" b="1" smtClean="0"/>
              <a:t>14 </a:t>
            </a:r>
            <a:r>
              <a:rPr lang="en-US" b="1" smtClean="0"/>
              <a:t>April  </a:t>
            </a:r>
            <a:r>
              <a:rPr lang="en-US" b="1" smtClean="0"/>
              <a:t>2026  </a:t>
            </a:r>
            <a:r>
              <a:rPr lang="en-US" b="1" smtClean="0"/>
              <a:t>Pukul 23.59 WIB </a:t>
            </a:r>
            <a:r>
              <a:rPr lang="en-US" b="1"/>
              <a:t> di </a:t>
            </a:r>
            <a:r>
              <a:rPr lang="en-US" b="1">
                <a:hlinkClick r:id="rId3"/>
              </a:rPr>
              <a:t>https://</a:t>
            </a:r>
            <a:r>
              <a:rPr lang="en-US" b="1">
                <a:hlinkClick r:id="rId3"/>
              </a:rPr>
              <a:t>ilmu2.upnjatim.ac.id</a:t>
            </a:r>
            <a:r>
              <a:rPr lang="en-US" b="1" smtClean="0">
                <a:hlinkClick r:id="rId3"/>
              </a:rPr>
              <a:t>/</a:t>
            </a:r>
            <a:endParaRPr lang="en-US" b="1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5141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Daftar</a:t>
            </a:r>
            <a:r>
              <a:rPr lang="en-US" dirty="0" smtClean="0"/>
              <a:t> Operator </a:t>
            </a:r>
            <a:r>
              <a:rPr lang="en-US" dirty="0" err="1" smtClean="0"/>
              <a:t>Aritmatika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0121530"/>
              </p:ext>
            </p:extLst>
          </p:nvPr>
        </p:nvGraphicFramePr>
        <p:xfrm>
          <a:off x="1465384" y="1691322"/>
          <a:ext cx="7476324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7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72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06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06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8105">
                <a:tc>
                  <a:txBody>
                    <a:bodyPr/>
                    <a:lstStyle/>
                    <a:p>
                      <a:r>
                        <a:rPr lang="en-US" dirty="0" smtClean="0"/>
                        <a:t>Operator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Prioritas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Makna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Contoh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1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Unary</a:t>
                      </a:r>
                      <a:r>
                        <a:rPr lang="en-US" baseline="0" dirty="0" smtClean="0"/>
                        <a:t> minus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1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Unary plus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27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Perkalian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 * 3 </a:t>
                      </a:r>
                      <a:r>
                        <a:rPr lang="en-US" dirty="0" smtClean="0">
                          <a:sym typeface="Wingdings"/>
                        </a:rPr>
                        <a:t> 6</a:t>
                      </a:r>
                      <a:br>
                        <a:rPr lang="en-US" dirty="0" smtClean="0">
                          <a:sym typeface="Wingdings"/>
                        </a:rPr>
                      </a:br>
                      <a:r>
                        <a:rPr lang="en-US" dirty="0" smtClean="0">
                          <a:sym typeface="Wingdings"/>
                        </a:rPr>
                        <a:t>2.0 * 3  6.0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727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/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Pembagian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/ 2 </a:t>
                      </a:r>
                      <a:r>
                        <a:rPr lang="en-US" dirty="0" smtClean="0">
                          <a:sym typeface="Wingdings"/>
                        </a:rPr>
                        <a:t> 3</a:t>
                      </a:r>
                      <a:br>
                        <a:rPr lang="en-US" dirty="0" smtClean="0">
                          <a:sym typeface="Wingdings"/>
                        </a:rPr>
                      </a:br>
                      <a:r>
                        <a:rPr lang="en-US" dirty="0" smtClean="0">
                          <a:sym typeface="Wingdings"/>
                        </a:rPr>
                        <a:t>7 / 2.0</a:t>
                      </a:r>
                      <a:r>
                        <a:rPr lang="en-US" baseline="0" dirty="0" smtClean="0">
                          <a:sym typeface="Wingdings"/>
                        </a:rPr>
                        <a:t>  3.5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039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Sisa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pembagian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7 % 2 </a:t>
                      </a:r>
                      <a:r>
                        <a:rPr lang="en-US" dirty="0" smtClean="0">
                          <a:sym typeface="Wingdings"/>
                        </a:rPr>
                        <a:t></a:t>
                      </a:r>
                      <a:r>
                        <a:rPr lang="en-US" dirty="0" smtClean="0"/>
                        <a:t> 1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8 % 3 </a:t>
                      </a:r>
                      <a:r>
                        <a:rPr lang="en-US" dirty="0" smtClean="0">
                          <a:sym typeface="Wingdings"/>
                        </a:rPr>
                        <a:t> 2</a:t>
                      </a:r>
                      <a:br>
                        <a:rPr lang="en-US" dirty="0" smtClean="0">
                          <a:sym typeface="Wingdings"/>
                        </a:rPr>
                      </a:br>
                      <a:r>
                        <a:rPr lang="en-US" dirty="0" smtClean="0">
                          <a:sym typeface="Wingdings"/>
                        </a:rPr>
                        <a:t>8 % 2  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727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Penjumlahan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n-US" baseline="0" dirty="0" smtClean="0"/>
                        <a:t> + 3 </a:t>
                      </a:r>
                      <a:r>
                        <a:rPr lang="en-US" baseline="0" dirty="0" smtClean="0">
                          <a:sym typeface="Wingdings"/>
                        </a:rPr>
                        <a:t> 5</a:t>
                      </a:r>
                      <a:br>
                        <a:rPr lang="en-US" baseline="0" dirty="0" smtClean="0">
                          <a:sym typeface="Wingdings"/>
                        </a:rPr>
                      </a:br>
                      <a:r>
                        <a:rPr lang="en-US" baseline="0" dirty="0" smtClean="0">
                          <a:sym typeface="Wingdings"/>
                        </a:rPr>
                        <a:t>2 + 3.0  5.0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727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Pengurangan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 </a:t>
                      </a:r>
                      <a:r>
                        <a:rPr lang="mr-IN" dirty="0" smtClean="0"/>
                        <a:t>–</a:t>
                      </a:r>
                      <a:r>
                        <a:rPr lang="en-US" dirty="0" smtClean="0"/>
                        <a:t> 3 </a:t>
                      </a:r>
                      <a:r>
                        <a:rPr lang="en-US" dirty="0" smtClean="0">
                          <a:sym typeface="Wingdings"/>
                        </a:rPr>
                        <a:t> -1</a:t>
                      </a:r>
                      <a:br>
                        <a:rPr lang="en-US" dirty="0" smtClean="0">
                          <a:sym typeface="Wingdings"/>
                        </a:rPr>
                      </a:br>
                      <a:r>
                        <a:rPr lang="en-US" dirty="0" smtClean="0">
                          <a:sym typeface="Wingdings"/>
                        </a:rPr>
                        <a:t>2 </a:t>
                      </a:r>
                      <a:r>
                        <a:rPr lang="mr-IN" dirty="0" smtClean="0">
                          <a:sym typeface="Wingdings"/>
                        </a:rPr>
                        <a:t>–</a:t>
                      </a:r>
                      <a:r>
                        <a:rPr lang="en-US" dirty="0" smtClean="0">
                          <a:sym typeface="Wingdings"/>
                        </a:rPr>
                        <a:t> 3.0  -1.0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2156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Daftar</a:t>
            </a:r>
            <a:r>
              <a:rPr lang="en-US" dirty="0" smtClean="0"/>
              <a:t> Operator </a:t>
            </a:r>
            <a:r>
              <a:rPr lang="en-US" dirty="0" err="1" smtClean="0"/>
              <a:t>Pembanding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Operator yang </a:t>
            </a:r>
            <a:r>
              <a:rPr lang="en-US" dirty="0" err="1" smtClean="0"/>
              <a:t>berguna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pembandingan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b="1" dirty="0" err="1" smtClean="0"/>
              <a:t>dua</a:t>
            </a:r>
            <a:r>
              <a:rPr lang="en-US" b="1" dirty="0" smtClean="0"/>
              <a:t> </a:t>
            </a:r>
            <a:r>
              <a:rPr lang="en-US" b="1" dirty="0" err="1" smtClean="0"/>
              <a:t>buah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dirty="0" smtClean="0"/>
              <a:t>.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pembandingan</a:t>
            </a:r>
            <a:r>
              <a:rPr lang="en-US" dirty="0" smtClean="0"/>
              <a:t> : 1 (True) </a:t>
            </a:r>
            <a:r>
              <a:rPr lang="en-US" dirty="0" err="1" smtClean="0"/>
              <a:t>atau</a:t>
            </a:r>
            <a:r>
              <a:rPr lang="en-US" dirty="0" smtClean="0"/>
              <a:t> 0 (False)</a:t>
            </a:r>
          </a:p>
          <a:p>
            <a:r>
              <a:rPr lang="en-US" dirty="0" err="1" smtClean="0"/>
              <a:t>Daftar</a:t>
            </a:r>
            <a:r>
              <a:rPr lang="en-US" dirty="0" smtClean="0"/>
              <a:t> Operator </a:t>
            </a:r>
            <a:r>
              <a:rPr lang="en-US" dirty="0" err="1" smtClean="0"/>
              <a:t>Pembanding</a:t>
            </a:r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739986"/>
              </p:ext>
            </p:extLst>
          </p:nvPr>
        </p:nvGraphicFramePr>
        <p:xfrm>
          <a:off x="713563" y="3080094"/>
          <a:ext cx="9312939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5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5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64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Operator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Keterangan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Contoh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Ekspresi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Hasil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&gt;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Lebih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besar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 &gt;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Benar</a:t>
                      </a:r>
                      <a:r>
                        <a:rPr lang="en-US" dirty="0" smtClean="0"/>
                        <a:t> (1)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&gt;=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Lebih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besar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&gt;=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Benar</a:t>
                      </a:r>
                      <a:r>
                        <a:rPr lang="en-US" baseline="0" dirty="0" smtClean="0"/>
                        <a:t> (1)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&lt;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Lebih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kecil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&lt;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Salah (0)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&lt;=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Lebih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kecil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sama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dengan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 &lt;=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Salah (0)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!=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 !=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Benar</a:t>
                      </a:r>
                      <a:r>
                        <a:rPr lang="en-US" dirty="0" smtClean="0"/>
                        <a:t> (1)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==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Sama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dengan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==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Salah (0)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675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Daftar</a:t>
            </a:r>
            <a:r>
              <a:rPr lang="en-US" dirty="0" smtClean="0"/>
              <a:t> Operator </a:t>
            </a:r>
            <a:r>
              <a:rPr lang="en-US" dirty="0" err="1" smtClean="0"/>
              <a:t>Logika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Operator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b="1" dirty="0" err="1" smtClean="0"/>
              <a:t>membentuk</a:t>
            </a:r>
            <a:r>
              <a:rPr lang="en-US" b="1" dirty="0" smtClean="0"/>
              <a:t> </a:t>
            </a:r>
            <a:r>
              <a:rPr lang="en-US" b="1" dirty="0" err="1" smtClean="0"/>
              <a:t>suatu</a:t>
            </a:r>
            <a:r>
              <a:rPr lang="en-US" b="1" dirty="0" smtClean="0"/>
              <a:t> </a:t>
            </a:r>
            <a:r>
              <a:rPr lang="en-US" b="1" dirty="0" err="1" smtClean="0"/>
              <a:t>ekspresi</a:t>
            </a:r>
            <a:r>
              <a:rPr lang="en-US" b="1" dirty="0" smtClean="0"/>
              <a:t> </a:t>
            </a:r>
            <a:r>
              <a:rPr lang="en-US" b="1" dirty="0" err="1" smtClean="0"/>
              <a:t>pembandingan</a:t>
            </a:r>
            <a:r>
              <a:rPr lang="en-US" b="1" dirty="0" smtClean="0"/>
              <a:t> </a:t>
            </a:r>
            <a:r>
              <a:rPr lang="en-US" b="1" dirty="0" err="1" smtClean="0"/>
              <a:t>gabungan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satu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dua</a:t>
            </a:r>
            <a:r>
              <a:rPr lang="en-US" b="1" dirty="0" smtClean="0"/>
              <a:t> </a:t>
            </a:r>
            <a:r>
              <a:rPr lang="en-US" b="1" dirty="0" err="1" smtClean="0"/>
              <a:t>buah</a:t>
            </a:r>
            <a:r>
              <a:rPr lang="en-US" b="1" dirty="0" smtClean="0"/>
              <a:t> </a:t>
            </a:r>
            <a:r>
              <a:rPr lang="en-US" b="1" dirty="0" err="1" smtClean="0"/>
              <a:t>ekspresi</a:t>
            </a:r>
            <a:r>
              <a:rPr lang="en-US" b="1" dirty="0" smtClean="0"/>
              <a:t> </a:t>
            </a:r>
            <a:r>
              <a:rPr lang="en-US" b="1" dirty="0" err="1" smtClean="0"/>
              <a:t>pembanding</a:t>
            </a:r>
            <a:endParaRPr lang="en-US" b="1" dirty="0" smtClean="0"/>
          </a:p>
          <a:p>
            <a:r>
              <a:rPr lang="en-US" dirty="0" err="1" smtClean="0"/>
              <a:t>Pemakaian</a:t>
            </a:r>
            <a:r>
              <a:rPr lang="en-US" dirty="0" smtClean="0"/>
              <a:t> : </a:t>
            </a:r>
            <a:r>
              <a:rPr lang="en-US" dirty="0" err="1" smtClean="0"/>
              <a:t>Ekspresi</a:t>
            </a:r>
            <a:r>
              <a:rPr lang="en-US" dirty="0" smtClean="0"/>
              <a:t> </a:t>
            </a:r>
            <a:r>
              <a:rPr lang="en-US" dirty="0" err="1" smtClean="0"/>
              <a:t>Pembanding</a:t>
            </a:r>
            <a:r>
              <a:rPr lang="en-US" dirty="0" smtClean="0"/>
              <a:t> </a:t>
            </a:r>
            <a:r>
              <a:rPr lang="en-US" b="1" dirty="0" smtClean="0"/>
              <a:t>Operator </a:t>
            </a:r>
            <a:r>
              <a:rPr lang="en-US" b="1" dirty="0" err="1" smtClean="0"/>
              <a:t>Logika</a:t>
            </a:r>
            <a:r>
              <a:rPr lang="en-US" b="1" dirty="0"/>
              <a:t> </a:t>
            </a:r>
            <a:r>
              <a:rPr lang="en-US" dirty="0" err="1" smtClean="0"/>
              <a:t>Ekspresi</a:t>
            </a:r>
            <a:r>
              <a:rPr lang="en-US" dirty="0" smtClean="0"/>
              <a:t> </a:t>
            </a:r>
            <a:r>
              <a:rPr lang="en-US" dirty="0" err="1" smtClean="0"/>
              <a:t>Pembanding</a:t>
            </a:r>
            <a:endParaRPr lang="en-US" dirty="0"/>
          </a:p>
          <a:p>
            <a:r>
              <a:rPr lang="en-US" dirty="0" err="1" smtClean="0"/>
              <a:t>Daftar</a:t>
            </a:r>
            <a:r>
              <a:rPr lang="en-US" dirty="0" smtClean="0"/>
              <a:t> operator </a:t>
            </a:r>
            <a:r>
              <a:rPr lang="en-US" dirty="0" err="1" smtClean="0"/>
              <a:t>logika</a:t>
            </a:r>
            <a:endParaRPr lang="en-US" dirty="0"/>
          </a:p>
          <a:p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448783"/>
              </p:ext>
            </p:extLst>
          </p:nvPr>
        </p:nvGraphicFramePr>
        <p:xfrm>
          <a:off x="1495552" y="3814559"/>
          <a:ext cx="9149002" cy="275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8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5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51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Operator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Keterangan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&amp;&amp;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Operator</a:t>
                      </a:r>
                      <a:r>
                        <a:rPr lang="en-US" sz="1600" baseline="0" dirty="0" smtClean="0"/>
                        <a:t> “</a:t>
                      </a:r>
                      <a:r>
                        <a:rPr lang="en-US" sz="1600" baseline="0" dirty="0" err="1" smtClean="0"/>
                        <a:t>dan</a:t>
                      </a:r>
                      <a:r>
                        <a:rPr lang="en-US" sz="1600" baseline="0" dirty="0" smtClean="0"/>
                        <a:t>” </a:t>
                      </a:r>
                      <a:r>
                        <a:rPr lang="en-US" sz="1600" baseline="0" dirty="0" err="1" smtClean="0"/>
                        <a:t>atau</a:t>
                      </a:r>
                      <a:r>
                        <a:rPr lang="en-US" sz="1600" baseline="0" dirty="0" smtClean="0"/>
                        <a:t> AND.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True</a:t>
                      </a:r>
                      <a:r>
                        <a:rPr lang="en-US" sz="1600" baseline="0" dirty="0" smtClean="0"/>
                        <a:t> AND True </a:t>
                      </a:r>
                      <a:r>
                        <a:rPr lang="en-US" sz="1600" baseline="0" dirty="0" smtClean="0">
                          <a:sym typeface="Wingdings"/>
                        </a:rPr>
                        <a:t> TRUE</a:t>
                      </a:r>
                      <a:br>
                        <a:rPr lang="en-US" sz="1600" baseline="0" dirty="0" smtClean="0">
                          <a:sym typeface="Wingdings"/>
                        </a:rPr>
                      </a:br>
                      <a:r>
                        <a:rPr lang="en-US" sz="1600" baseline="0" dirty="0" smtClean="0">
                          <a:sym typeface="Wingdings"/>
                        </a:rPr>
                        <a:t>True AND False  FALSE</a:t>
                      </a:r>
                      <a:br>
                        <a:rPr lang="en-US" sz="1600" baseline="0" dirty="0" smtClean="0">
                          <a:sym typeface="Wingdings"/>
                        </a:rPr>
                      </a:br>
                      <a:r>
                        <a:rPr lang="en-US" sz="1600" baseline="0" dirty="0" smtClean="0">
                          <a:sym typeface="Wingdings"/>
                        </a:rPr>
                        <a:t>False AND False  FALSE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||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Operator “</a:t>
                      </a:r>
                      <a:r>
                        <a:rPr lang="en-US" sz="1600" dirty="0" err="1" smtClean="0"/>
                        <a:t>atau</a:t>
                      </a:r>
                      <a:r>
                        <a:rPr lang="en-US" sz="1600" dirty="0" smtClean="0"/>
                        <a:t>” </a:t>
                      </a:r>
                      <a:r>
                        <a:rPr lang="en-US" sz="1600" dirty="0" err="1" smtClean="0"/>
                        <a:t>atau</a:t>
                      </a:r>
                      <a:r>
                        <a:rPr lang="en-US" sz="1600" dirty="0" smtClean="0"/>
                        <a:t> OR.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True</a:t>
                      </a:r>
                      <a:r>
                        <a:rPr lang="en-US" sz="1600" baseline="0" dirty="0" smtClean="0"/>
                        <a:t> OR  True </a:t>
                      </a:r>
                      <a:r>
                        <a:rPr lang="en-US" sz="1600" baseline="0" dirty="0" smtClean="0">
                          <a:sym typeface="Wingdings"/>
                        </a:rPr>
                        <a:t> TRUE</a:t>
                      </a:r>
                      <a:br>
                        <a:rPr lang="en-US" sz="1600" baseline="0" dirty="0" smtClean="0">
                          <a:sym typeface="Wingdings"/>
                        </a:rPr>
                      </a:br>
                      <a:r>
                        <a:rPr lang="en-US" sz="1600" baseline="0" dirty="0" err="1" smtClean="0">
                          <a:sym typeface="Wingdings"/>
                        </a:rPr>
                        <a:t>True</a:t>
                      </a:r>
                      <a:r>
                        <a:rPr lang="en-US" sz="1600" baseline="0" dirty="0" smtClean="0">
                          <a:sym typeface="Wingdings"/>
                        </a:rPr>
                        <a:t> OR  False  TRUE</a:t>
                      </a:r>
                      <a:br>
                        <a:rPr lang="en-US" sz="1600" baseline="0" dirty="0" smtClean="0">
                          <a:sym typeface="Wingdings"/>
                        </a:rPr>
                      </a:br>
                      <a:r>
                        <a:rPr lang="en-US" sz="1600" baseline="0" dirty="0" smtClean="0">
                          <a:sym typeface="Wingdings"/>
                        </a:rPr>
                        <a:t>False OR  False  FALSE</a:t>
                      </a:r>
                      <a:endParaRPr lang="en-US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!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Operator “</a:t>
                      </a:r>
                      <a:r>
                        <a:rPr lang="en-US" sz="1600" dirty="0" err="1" smtClean="0"/>
                        <a:t>tidak</a:t>
                      </a:r>
                      <a:r>
                        <a:rPr lang="en-US" sz="1600" dirty="0" smtClean="0"/>
                        <a:t>”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?: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Operator </a:t>
                      </a:r>
                      <a:r>
                        <a:rPr lang="en-US" sz="1600" dirty="0" err="1" smtClean="0"/>
                        <a:t>berkondisi</a:t>
                      </a:r>
                      <a:r>
                        <a:rPr lang="en-US" sz="1600" dirty="0" smtClean="0"/>
                        <a:t>. </a:t>
                      </a:r>
                      <a:r>
                        <a:rPr lang="en-US" sz="1600" dirty="0" err="1" smtClean="0"/>
                        <a:t>Mirip</a:t>
                      </a:r>
                      <a:r>
                        <a:rPr lang="en-US" sz="1600" dirty="0" smtClean="0"/>
                        <a:t> if-else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6674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Operator </a:t>
            </a:r>
            <a:r>
              <a:rPr lang="en-US" dirty="0" err="1" smtClean="0"/>
              <a:t>Logika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3275489"/>
              </p:ext>
            </p:extLst>
          </p:nvPr>
        </p:nvGraphicFramePr>
        <p:xfrm>
          <a:off x="1163398" y="2461846"/>
          <a:ext cx="8468091" cy="24618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8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9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4572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Ekspresi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Keterangan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114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kar</a:t>
                      </a:r>
                      <a:r>
                        <a:rPr lang="en-US" dirty="0" smtClean="0"/>
                        <a:t> &gt;= ‘A’ &amp;&amp; </a:t>
                      </a:r>
                      <a:r>
                        <a:rPr lang="en-US" dirty="0" err="1" smtClean="0"/>
                        <a:t>kar</a:t>
                      </a:r>
                      <a:r>
                        <a:rPr lang="en-US" dirty="0" smtClean="0"/>
                        <a:t> &lt;=</a:t>
                      </a:r>
                      <a:r>
                        <a:rPr lang="en-US" baseline="0" dirty="0" smtClean="0"/>
                        <a:t> ‘Z’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Bernilai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benar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hanya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jika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variabel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i="1" baseline="0" dirty="0" err="1" smtClean="0"/>
                        <a:t>kar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berisi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huruf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kapital</a:t>
                      </a:r>
                      <a:r>
                        <a:rPr lang="en-US" i="0" baseline="0" dirty="0" smtClean="0"/>
                        <a:t> (‘A’ </a:t>
                      </a:r>
                      <a:r>
                        <a:rPr lang="mr-IN" i="0" baseline="0" dirty="0" smtClean="0"/>
                        <a:t>–</a:t>
                      </a:r>
                      <a:r>
                        <a:rPr lang="en-US" i="0" baseline="0" dirty="0" smtClean="0"/>
                        <a:t> ‘Z’)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kode</a:t>
                      </a:r>
                      <a:r>
                        <a:rPr lang="en-US" dirty="0" smtClean="0"/>
                        <a:t> == ‘a’ || </a:t>
                      </a:r>
                      <a:r>
                        <a:rPr lang="en-US" dirty="0" err="1" smtClean="0"/>
                        <a:t>kode</a:t>
                      </a:r>
                      <a:r>
                        <a:rPr lang="en-US" dirty="0" smtClean="0"/>
                        <a:t> == ‘A’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Bernilai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benar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hanya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jika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variabel</a:t>
                      </a:r>
                      <a:r>
                        <a:rPr lang="en-US" dirty="0" smtClean="0"/>
                        <a:t> </a:t>
                      </a:r>
                      <a:r>
                        <a:rPr lang="en-US" i="1" dirty="0" err="1" smtClean="0"/>
                        <a:t>kode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berisi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huruf</a:t>
                      </a:r>
                      <a:r>
                        <a:rPr lang="en-US" i="0" dirty="0" smtClean="0"/>
                        <a:t> ‘a’ </a:t>
                      </a:r>
                      <a:r>
                        <a:rPr lang="en-US" i="0" dirty="0" err="1" smtClean="0"/>
                        <a:t>atau</a:t>
                      </a:r>
                      <a:r>
                        <a:rPr lang="en-US" i="0" baseline="0" dirty="0" smtClean="0"/>
                        <a:t> ‘A’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! ( </a:t>
                      </a:r>
                      <a:r>
                        <a:rPr lang="en-US" dirty="0" err="1" smtClean="0"/>
                        <a:t>kar</a:t>
                      </a:r>
                      <a:r>
                        <a:rPr lang="en-US" dirty="0" smtClean="0"/>
                        <a:t> == ‘A’)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Bernilai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benar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hanya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jika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variabel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berisi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nilai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selain</a:t>
                      </a:r>
                      <a:r>
                        <a:rPr lang="en-US" dirty="0" smtClean="0"/>
                        <a:t> ‘A’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015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411" y="-363416"/>
            <a:ext cx="9692640" cy="1325562"/>
          </a:xfrm>
        </p:spPr>
        <p:txBody>
          <a:bodyPr/>
          <a:lstStyle/>
          <a:p>
            <a:r>
              <a:rPr lang="en-US" dirty="0" err="1" smtClean="0"/>
              <a:t>Prioritas</a:t>
            </a:r>
            <a:r>
              <a:rPr lang="en-US" dirty="0" smtClean="0"/>
              <a:t> Operator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7411" y="1137992"/>
            <a:ext cx="9359236" cy="4351337"/>
          </a:xfrm>
        </p:spPr>
        <p:txBody>
          <a:bodyPr>
            <a:normAutofit/>
          </a:bodyPr>
          <a:lstStyle/>
          <a:p>
            <a:r>
              <a:rPr lang="en-US" sz="1600" dirty="0" err="1" smtClean="0"/>
              <a:t>Setiap</a:t>
            </a:r>
            <a:r>
              <a:rPr lang="en-US" sz="1600" dirty="0" smtClean="0"/>
              <a:t> operator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sebuah</a:t>
            </a:r>
            <a:r>
              <a:rPr lang="en-US" sz="1600" dirty="0" smtClean="0"/>
              <a:t> </a:t>
            </a:r>
            <a:r>
              <a:rPr lang="en-US" sz="1600" dirty="0" err="1" smtClean="0"/>
              <a:t>ekspresi</a:t>
            </a:r>
            <a:r>
              <a:rPr lang="en-US" sz="1600" dirty="0" smtClean="0"/>
              <a:t> </a:t>
            </a:r>
            <a:r>
              <a:rPr lang="en-US" sz="1600" dirty="0" err="1" smtClean="0"/>
              <a:t>memiliki</a:t>
            </a:r>
            <a:r>
              <a:rPr lang="en-US" sz="1600" dirty="0" smtClean="0"/>
              <a:t> </a:t>
            </a:r>
            <a:r>
              <a:rPr lang="en-US" sz="1600" dirty="0" err="1" smtClean="0"/>
              <a:t>prioritas</a:t>
            </a:r>
            <a:r>
              <a:rPr lang="en-US" sz="1600" dirty="0" smtClean="0"/>
              <a:t> </a:t>
            </a:r>
            <a:r>
              <a:rPr lang="en-US" sz="1600" dirty="0" err="1" smtClean="0"/>
              <a:t>pengerjaan</a:t>
            </a:r>
            <a:r>
              <a:rPr lang="en-US" sz="1600" dirty="0" smtClean="0"/>
              <a:t> yang </a:t>
            </a:r>
            <a:r>
              <a:rPr lang="en-US" sz="1600" dirty="0" err="1" smtClean="0"/>
              <a:t>berbeda-beda</a:t>
            </a:r>
            <a:r>
              <a:rPr lang="en-US" sz="1600" dirty="0" smtClean="0"/>
              <a:t>.</a:t>
            </a:r>
          </a:p>
          <a:p>
            <a:r>
              <a:rPr lang="en-US" sz="1600" dirty="0" err="1" smtClean="0"/>
              <a:t>Misal</a:t>
            </a:r>
            <a:r>
              <a:rPr lang="en-US" sz="1600" dirty="0" smtClean="0"/>
              <a:t> : 1 + 4 * 2 = ?</a:t>
            </a:r>
          </a:p>
          <a:p>
            <a:r>
              <a:rPr lang="en-US" sz="1600" dirty="0" err="1" smtClean="0"/>
              <a:t>Urutannya</a:t>
            </a:r>
            <a:r>
              <a:rPr lang="en-US" sz="1600" dirty="0" smtClean="0"/>
              <a:t> </a:t>
            </a:r>
            <a:r>
              <a:rPr lang="en-US" sz="1600" dirty="0" err="1" smtClean="0"/>
              <a:t>adalah</a:t>
            </a:r>
            <a:r>
              <a:rPr lang="en-US" sz="1600" dirty="0" smtClean="0"/>
              <a:t> : 4 x 2 </a:t>
            </a:r>
            <a:r>
              <a:rPr lang="en-US" sz="1600" dirty="0" smtClean="0">
                <a:sym typeface="Wingdings"/>
              </a:rPr>
              <a:t> 8, </a:t>
            </a:r>
            <a:r>
              <a:rPr lang="en-US" sz="1600" dirty="0" err="1" smtClean="0">
                <a:sym typeface="Wingdings"/>
              </a:rPr>
              <a:t>kemudian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ditambahkan</a:t>
            </a:r>
            <a:r>
              <a:rPr lang="en-US" sz="1600" dirty="0" smtClean="0">
                <a:sym typeface="Wingdings"/>
              </a:rPr>
              <a:t> 1, </a:t>
            </a:r>
            <a:r>
              <a:rPr lang="en-US" sz="1600" dirty="0" err="1" smtClean="0">
                <a:sym typeface="Wingdings"/>
              </a:rPr>
              <a:t>menjadi</a:t>
            </a:r>
            <a:r>
              <a:rPr lang="en-US" sz="1600" dirty="0" smtClean="0">
                <a:sym typeface="Wingdings"/>
              </a:rPr>
              <a:t> 9.</a:t>
            </a:r>
          </a:p>
          <a:p>
            <a:r>
              <a:rPr lang="en-US" sz="1600" dirty="0" err="1" smtClean="0">
                <a:sym typeface="Wingdings"/>
              </a:rPr>
              <a:t>Misal</a:t>
            </a:r>
            <a:r>
              <a:rPr lang="en-US" sz="1600" dirty="0" smtClean="0">
                <a:sym typeface="Wingdings"/>
              </a:rPr>
              <a:t> : 5 * (5 + (6-2) + 1) ?</a:t>
            </a:r>
          </a:p>
          <a:p>
            <a:r>
              <a:rPr lang="en-US" sz="1600" dirty="0" err="1" smtClean="0">
                <a:sym typeface="Wingdings"/>
              </a:rPr>
              <a:t>Hasilnya</a:t>
            </a:r>
            <a:r>
              <a:rPr lang="en-US" sz="1600" dirty="0" smtClean="0">
                <a:sym typeface="Wingdings"/>
              </a:rPr>
              <a:t> : 50</a:t>
            </a:r>
          </a:p>
          <a:p>
            <a:r>
              <a:rPr lang="en-US" sz="1600" dirty="0" smtClean="0">
                <a:sym typeface="Wingdings"/>
              </a:rPr>
              <a:t>1 + 4 - 3. </a:t>
            </a:r>
            <a:r>
              <a:rPr lang="en-US" sz="1600" dirty="0" err="1" smtClean="0">
                <a:sym typeface="Wingdings"/>
              </a:rPr>
              <a:t>Nilainya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adalah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>
                <a:sym typeface="Wingdings"/>
              </a:rPr>
              <a:t>2</a:t>
            </a:r>
            <a:r>
              <a:rPr lang="en-US" sz="1600" dirty="0" smtClean="0">
                <a:sym typeface="Wingdings"/>
              </a:rPr>
              <a:t>. </a:t>
            </a:r>
            <a:r>
              <a:rPr lang="en-US" sz="1600" dirty="0" err="1" smtClean="0">
                <a:sym typeface="Wingdings"/>
              </a:rPr>
              <a:t>Jika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prioritasnya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sama</a:t>
            </a:r>
            <a:r>
              <a:rPr lang="en-US" sz="1600" dirty="0" smtClean="0">
                <a:sym typeface="Wingdings"/>
              </a:rPr>
              <a:t>, </a:t>
            </a:r>
            <a:r>
              <a:rPr lang="en-US" sz="1600" dirty="0" err="1" smtClean="0">
                <a:sym typeface="Wingdings"/>
              </a:rPr>
              <a:t>maka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dikerjakan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b="1" dirty="0" err="1" smtClean="0">
                <a:sym typeface="Wingdings"/>
              </a:rPr>
              <a:t>kiri</a:t>
            </a:r>
            <a:r>
              <a:rPr lang="en-US" sz="1600" b="1" dirty="0" smtClean="0">
                <a:sym typeface="Wingdings"/>
              </a:rPr>
              <a:t> </a:t>
            </a:r>
            <a:r>
              <a:rPr lang="en-US" sz="1600" b="1" dirty="0" err="1" smtClean="0">
                <a:sym typeface="Wingdings"/>
              </a:rPr>
              <a:t>kanan</a:t>
            </a:r>
            <a:endParaRPr lang="en-US" sz="1600" b="1" dirty="0" smtClean="0">
              <a:sym typeface="Wingdings"/>
            </a:endParaRPr>
          </a:p>
          <a:p>
            <a:r>
              <a:rPr lang="en-US" sz="1600" dirty="0" smtClean="0">
                <a:sym typeface="Wingdings"/>
              </a:rPr>
              <a:t>a = b = 5. </a:t>
            </a:r>
            <a:r>
              <a:rPr lang="en-US" sz="1600" dirty="0" err="1" smtClean="0">
                <a:sym typeface="Wingdings"/>
              </a:rPr>
              <a:t>Urutan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pengerjaannya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adalah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b="1" dirty="0" err="1" smtClean="0">
                <a:sym typeface="Wingdings"/>
              </a:rPr>
              <a:t>kanan</a:t>
            </a:r>
            <a:r>
              <a:rPr lang="en-US" sz="1600" b="1" dirty="0" smtClean="0">
                <a:sym typeface="Wingdings"/>
              </a:rPr>
              <a:t>  </a:t>
            </a:r>
            <a:r>
              <a:rPr lang="en-US" sz="1600" b="1" dirty="0" err="1" smtClean="0">
                <a:sym typeface="Wingdings"/>
              </a:rPr>
              <a:t>kiri</a:t>
            </a:r>
            <a:r>
              <a:rPr lang="en-US" sz="1600" dirty="0" smtClean="0">
                <a:sym typeface="Wingdings"/>
              </a:rPr>
              <a:t>. </a:t>
            </a:r>
            <a:br>
              <a:rPr lang="en-US" sz="1600" dirty="0" smtClean="0">
                <a:sym typeface="Wingdings"/>
              </a:rPr>
            </a:br>
            <a:r>
              <a:rPr lang="en-US" sz="1600" dirty="0" smtClean="0">
                <a:sym typeface="Wingdings"/>
              </a:rPr>
              <a:t>b </a:t>
            </a:r>
            <a:r>
              <a:rPr lang="en-US" sz="1600" dirty="0" err="1" smtClean="0">
                <a:sym typeface="Wingdings"/>
              </a:rPr>
              <a:t>diberi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nilai</a:t>
            </a:r>
            <a:r>
              <a:rPr lang="en-US" sz="1600" dirty="0" smtClean="0">
                <a:sym typeface="Wingdings"/>
              </a:rPr>
              <a:t> 5, </a:t>
            </a:r>
            <a:r>
              <a:rPr lang="en-US" sz="1600" dirty="0" err="1" smtClean="0">
                <a:sym typeface="Wingdings"/>
              </a:rPr>
              <a:t>kemudian</a:t>
            </a:r>
            <a:r>
              <a:rPr lang="en-US" sz="1600" dirty="0" smtClean="0">
                <a:sym typeface="Wingdings"/>
              </a:rPr>
              <a:t> a </a:t>
            </a:r>
            <a:r>
              <a:rPr lang="en-US" sz="1600" dirty="0" err="1" smtClean="0">
                <a:sym typeface="Wingdings"/>
              </a:rPr>
              <a:t>diberi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nilai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sama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dengan</a:t>
            </a:r>
            <a:r>
              <a:rPr lang="en-US" sz="1600" dirty="0" smtClean="0">
                <a:sym typeface="Wingdings"/>
              </a:rPr>
              <a:t> b (</a:t>
            </a:r>
            <a:r>
              <a:rPr lang="en-US" sz="1600" dirty="0" err="1" smtClean="0">
                <a:sym typeface="Wingdings"/>
              </a:rPr>
              <a:t>yaitu</a:t>
            </a:r>
            <a:r>
              <a:rPr lang="en-US" sz="1600" dirty="0" smtClean="0">
                <a:sym typeface="Wingdings"/>
              </a:rPr>
              <a:t> 5)</a:t>
            </a:r>
          </a:p>
          <a:p>
            <a:r>
              <a:rPr lang="en-US" sz="1600" dirty="0" err="1" smtClean="0">
                <a:sym typeface="Wingdings"/>
              </a:rPr>
              <a:t>Dalam</a:t>
            </a:r>
            <a:r>
              <a:rPr lang="en-US" sz="1600" dirty="0" smtClean="0">
                <a:sym typeface="Wingdings"/>
              </a:rPr>
              <a:t> C, </a:t>
            </a:r>
            <a:r>
              <a:rPr lang="en-US" sz="1600" dirty="0" err="1" smtClean="0">
                <a:sym typeface="Wingdings"/>
              </a:rPr>
              <a:t>juga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terdapat</a:t>
            </a:r>
            <a:r>
              <a:rPr lang="en-US" sz="1600" dirty="0" smtClean="0">
                <a:sym typeface="Wingdings"/>
              </a:rPr>
              <a:t> operator </a:t>
            </a:r>
            <a:r>
              <a:rPr lang="en-US" sz="1600" i="1" dirty="0" smtClean="0">
                <a:sym typeface="Wingdings"/>
              </a:rPr>
              <a:t>increment </a:t>
            </a:r>
            <a:r>
              <a:rPr lang="en-US" sz="1600" dirty="0" err="1" smtClean="0">
                <a:sym typeface="Wingdings"/>
              </a:rPr>
              <a:t>dan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i="1" dirty="0" smtClean="0">
                <a:sym typeface="Wingdings"/>
              </a:rPr>
              <a:t>decrement </a:t>
            </a:r>
            <a:r>
              <a:rPr lang="en-US" sz="1600" dirty="0">
                <a:sym typeface="Wingdings"/>
              </a:rPr>
              <a:t/>
            </a:r>
            <a:br>
              <a:rPr lang="en-US" sz="1600" dirty="0">
                <a:sym typeface="Wingdings"/>
              </a:rPr>
            </a:br>
            <a:r>
              <a:rPr lang="en-US" sz="1600" dirty="0" err="1" smtClean="0">
                <a:sym typeface="Wingdings"/>
              </a:rPr>
              <a:t>int</a:t>
            </a:r>
            <a:r>
              <a:rPr lang="en-US" sz="1600" dirty="0" smtClean="0">
                <a:sym typeface="Wingdings"/>
              </a:rPr>
              <a:t> a = 5;</a:t>
            </a:r>
            <a:br>
              <a:rPr lang="en-US" sz="1600" dirty="0" smtClean="0">
                <a:sym typeface="Wingdings"/>
              </a:rPr>
            </a:br>
            <a:r>
              <a:rPr lang="en-US" sz="1600" dirty="0" smtClean="0">
                <a:sym typeface="Wingdings"/>
              </a:rPr>
              <a:t>a--;  </a:t>
            </a:r>
            <a:r>
              <a:rPr lang="en-US" sz="1600" dirty="0" err="1" smtClean="0">
                <a:sym typeface="Wingdings"/>
              </a:rPr>
              <a:t>nilai</a:t>
            </a:r>
            <a:r>
              <a:rPr lang="en-US" sz="1600" dirty="0" smtClean="0">
                <a:sym typeface="Wingdings"/>
              </a:rPr>
              <a:t> a = 4;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087" y="5448300"/>
            <a:ext cx="7251700" cy="14097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70347" y="4595280"/>
            <a:ext cx="22620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ym typeface="Wingdings"/>
              </a:rPr>
              <a:t>int</a:t>
            </a:r>
            <a:r>
              <a:rPr lang="en-US" sz="1600" dirty="0">
                <a:sym typeface="Wingdings"/>
              </a:rPr>
              <a:t> </a:t>
            </a:r>
            <a:r>
              <a:rPr lang="en-US" sz="1600" dirty="0" smtClean="0">
                <a:sym typeface="Wingdings"/>
              </a:rPr>
              <a:t>b = 7;</a:t>
            </a:r>
            <a:r>
              <a:rPr lang="en-US" sz="1600" dirty="0">
                <a:sym typeface="Wingdings"/>
              </a:rPr>
              <a:t/>
            </a:r>
            <a:br>
              <a:rPr lang="en-US" sz="1600" dirty="0">
                <a:sym typeface="Wingdings"/>
              </a:rPr>
            </a:br>
            <a:r>
              <a:rPr lang="en-US" sz="1600" dirty="0" smtClean="0">
                <a:sym typeface="Wingdings"/>
              </a:rPr>
              <a:t>b++; </a:t>
            </a:r>
            <a:r>
              <a:rPr lang="en-US" sz="1600" dirty="0">
                <a:sym typeface="Wingdings"/>
              </a:rPr>
              <a:t> </a:t>
            </a:r>
            <a:r>
              <a:rPr lang="en-US" sz="1600" dirty="0" err="1">
                <a:sym typeface="Wingdings"/>
              </a:rPr>
              <a:t>nilai</a:t>
            </a:r>
            <a:r>
              <a:rPr lang="en-US" sz="1600" dirty="0">
                <a:sym typeface="Wingdings"/>
              </a:rPr>
              <a:t> </a:t>
            </a:r>
            <a:r>
              <a:rPr lang="en-US" sz="1600" dirty="0" smtClean="0">
                <a:sym typeface="Wingdings"/>
              </a:rPr>
              <a:t>b </a:t>
            </a:r>
            <a:r>
              <a:rPr lang="en-US" sz="1600" dirty="0">
                <a:sym typeface="Wingdings"/>
              </a:rPr>
              <a:t>= </a:t>
            </a:r>
            <a:r>
              <a:rPr lang="en-US" sz="1600" dirty="0" smtClean="0">
                <a:sym typeface="Wingdings"/>
              </a:rPr>
              <a:t>8;</a:t>
            </a:r>
            <a:endParaRPr lang="en-US" sz="1600" dirty="0">
              <a:sym typeface="Wingdings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Ink 5"/>
              <p14:cNvContentPartPr/>
              <p14:nvPr/>
            </p14:nvContentPartPr>
            <p14:xfrm>
              <a:off x="679320" y="6179760"/>
              <a:ext cx="360" cy="360"/>
            </p14:xfrm>
          </p:contentPart>
        </mc:Choice>
        <mc:Fallback xmlns="">
          <p:pic>
            <p:nvPicPr>
              <p:cNvPr id="6" name="Ink 5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69960" y="617040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55203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54864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Konversi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914400"/>
            <a:ext cx="8595360" cy="5810865"/>
          </a:xfrm>
        </p:spPr>
        <p:txBody>
          <a:bodyPr>
            <a:noAutofit/>
          </a:bodyPr>
          <a:lstStyle/>
          <a:p>
            <a:r>
              <a:rPr lang="en-US" sz="1400" dirty="0" err="1" smtClean="0"/>
              <a:t>Operasi</a:t>
            </a:r>
            <a:r>
              <a:rPr lang="en-US" sz="1400" dirty="0" smtClean="0"/>
              <a:t> </a:t>
            </a:r>
            <a:r>
              <a:rPr lang="en-US" sz="1400" dirty="0" err="1" smtClean="0"/>
              <a:t>perhitungan</a:t>
            </a:r>
            <a:r>
              <a:rPr lang="en-US" sz="1400" dirty="0" smtClean="0"/>
              <a:t> </a:t>
            </a:r>
            <a:r>
              <a:rPr lang="en-US" sz="1400" dirty="0" err="1" smtClean="0"/>
              <a:t>dalam</a:t>
            </a:r>
            <a:r>
              <a:rPr lang="en-US" sz="1400" dirty="0" smtClean="0"/>
              <a:t> C </a:t>
            </a:r>
            <a:r>
              <a:rPr lang="en-US" sz="1400" dirty="0" err="1" smtClean="0"/>
              <a:t>dilakukan</a:t>
            </a:r>
            <a:r>
              <a:rPr lang="en-US" sz="1400" dirty="0" smtClean="0"/>
              <a:t> </a:t>
            </a:r>
            <a:r>
              <a:rPr lang="en-US" sz="1400" dirty="0" err="1" smtClean="0"/>
              <a:t>antar</a:t>
            </a:r>
            <a:r>
              <a:rPr lang="en-US" sz="1400" dirty="0" smtClean="0"/>
              <a:t> operand </a:t>
            </a: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 smtClean="0"/>
              <a:t>tipe</a:t>
            </a:r>
            <a:r>
              <a:rPr lang="en-US" sz="1400" dirty="0" smtClean="0"/>
              <a:t> data yang </a:t>
            </a:r>
            <a:r>
              <a:rPr lang="en-US" sz="1400" dirty="0" err="1" smtClean="0"/>
              <a:t>sama</a:t>
            </a:r>
            <a:r>
              <a:rPr lang="en-US" sz="1400" dirty="0" smtClean="0"/>
              <a:t>.</a:t>
            </a:r>
          </a:p>
          <a:p>
            <a:r>
              <a:rPr lang="en-US" sz="1400" dirty="0" err="1" smtClean="0"/>
              <a:t>Jika</a:t>
            </a:r>
            <a:r>
              <a:rPr lang="en-US" sz="1400" dirty="0" smtClean="0"/>
              <a:t> </a:t>
            </a:r>
            <a:r>
              <a:rPr lang="en-US" sz="1400" dirty="0" err="1" smtClean="0"/>
              <a:t>terdapat</a:t>
            </a:r>
            <a:r>
              <a:rPr lang="en-US" sz="1400" dirty="0" smtClean="0"/>
              <a:t> operand </a:t>
            </a: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 smtClean="0"/>
              <a:t>tipe</a:t>
            </a:r>
            <a:r>
              <a:rPr lang="en-US" sz="1400" dirty="0" smtClean="0"/>
              <a:t> yang </a:t>
            </a:r>
            <a:r>
              <a:rPr lang="en-US" sz="1400" dirty="0" err="1" smtClean="0"/>
              <a:t>berbeda</a:t>
            </a:r>
            <a:r>
              <a:rPr lang="en-US" sz="1400" dirty="0" smtClean="0"/>
              <a:t>, C / C++ </a:t>
            </a:r>
            <a:r>
              <a:rPr lang="en-US" sz="1400" dirty="0" err="1" smtClean="0"/>
              <a:t>akan</a:t>
            </a:r>
            <a:r>
              <a:rPr lang="en-US" sz="1400" dirty="0" smtClean="0"/>
              <a:t> </a:t>
            </a:r>
            <a:r>
              <a:rPr lang="en-US" sz="1400" dirty="0" err="1" smtClean="0"/>
              <a:t>mengkonversi</a:t>
            </a:r>
            <a:r>
              <a:rPr lang="en-US" sz="1400" dirty="0" smtClean="0"/>
              <a:t> </a:t>
            </a:r>
            <a:r>
              <a:rPr lang="en-US" sz="1400" dirty="0" err="1" smtClean="0"/>
              <a:t>sehingga</a:t>
            </a:r>
            <a:r>
              <a:rPr lang="en-US" sz="1400" dirty="0" smtClean="0"/>
              <a:t> </a:t>
            </a:r>
            <a:r>
              <a:rPr lang="en-US" sz="1400" dirty="0" err="1" smtClean="0"/>
              <a:t>tipe</a:t>
            </a:r>
            <a:r>
              <a:rPr lang="en-US" sz="1400" dirty="0" smtClean="0"/>
              <a:t> </a:t>
            </a:r>
            <a:r>
              <a:rPr lang="en-US" sz="1400" dirty="0" err="1" smtClean="0"/>
              <a:t>datanya</a:t>
            </a:r>
            <a:r>
              <a:rPr lang="en-US" sz="1400" dirty="0" smtClean="0"/>
              <a:t> </a:t>
            </a:r>
            <a:r>
              <a:rPr lang="en-US" sz="1400" dirty="0" err="1" smtClean="0"/>
              <a:t>menjadi</a:t>
            </a:r>
            <a:r>
              <a:rPr lang="en-US" sz="1400" dirty="0" smtClean="0"/>
              <a:t> </a:t>
            </a:r>
            <a:r>
              <a:rPr lang="en-US" sz="1400" dirty="0" err="1" smtClean="0"/>
              <a:t>sama</a:t>
            </a:r>
            <a:r>
              <a:rPr lang="en-US" sz="1400" dirty="0" smtClean="0"/>
              <a:t>, </a:t>
            </a: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 smtClean="0"/>
              <a:t>urutan</a:t>
            </a:r>
            <a:r>
              <a:rPr lang="en-US" sz="1400" dirty="0" smtClean="0"/>
              <a:t> </a:t>
            </a:r>
            <a:r>
              <a:rPr lang="en-US" sz="1400" dirty="0" err="1" smtClean="0"/>
              <a:t>prioritas</a:t>
            </a:r>
            <a:r>
              <a:rPr lang="en-US" sz="1400" dirty="0" smtClean="0"/>
              <a:t> </a:t>
            </a:r>
            <a:r>
              <a:rPr lang="en-US" sz="1400" dirty="0" err="1" smtClean="0"/>
              <a:t>sebagai</a:t>
            </a:r>
            <a:r>
              <a:rPr lang="en-US" sz="1400" dirty="0" smtClean="0"/>
              <a:t> </a:t>
            </a:r>
            <a:r>
              <a:rPr lang="en-US" sz="1400" dirty="0" err="1" smtClean="0"/>
              <a:t>berikut</a:t>
            </a:r>
            <a:r>
              <a:rPr lang="en-US" sz="1400" dirty="0" smtClean="0"/>
              <a:t> :</a:t>
            </a:r>
            <a:br>
              <a:rPr lang="en-US" sz="1400" dirty="0" smtClean="0"/>
            </a:br>
            <a:r>
              <a:rPr lang="en-US" sz="1400" dirty="0" smtClean="0"/>
              <a:t>- Long Double</a:t>
            </a:r>
            <a:br>
              <a:rPr lang="en-US" sz="1400" dirty="0" smtClean="0"/>
            </a:br>
            <a:r>
              <a:rPr lang="en-US" sz="1400" dirty="0" smtClean="0"/>
              <a:t>- Double</a:t>
            </a:r>
            <a:br>
              <a:rPr lang="en-US" sz="1400" dirty="0" smtClean="0"/>
            </a:br>
            <a:r>
              <a:rPr lang="en-US" sz="1400" dirty="0" smtClean="0"/>
              <a:t>- Float</a:t>
            </a:r>
            <a:br>
              <a:rPr lang="en-US" sz="1400" dirty="0" smtClean="0"/>
            </a:br>
            <a:r>
              <a:rPr lang="en-US" sz="1400" dirty="0" smtClean="0"/>
              <a:t>- (Char) </a:t>
            </a:r>
            <a:r>
              <a:rPr lang="en-US" sz="1400" dirty="0" err="1" smtClean="0"/>
              <a:t>akan</a:t>
            </a:r>
            <a:r>
              <a:rPr lang="en-US" sz="1400" dirty="0" smtClean="0"/>
              <a:t> </a:t>
            </a:r>
            <a:r>
              <a:rPr lang="en-US" sz="1400" dirty="0" err="1" smtClean="0"/>
              <a:t>dikonversi</a:t>
            </a:r>
            <a:r>
              <a:rPr lang="en-US" sz="1400" dirty="0" smtClean="0"/>
              <a:t> </a:t>
            </a:r>
            <a:r>
              <a:rPr lang="en-US" sz="1400" dirty="0" err="1" smtClean="0"/>
              <a:t>menjadi</a:t>
            </a:r>
            <a:r>
              <a:rPr lang="en-US" sz="1400" dirty="0" smtClean="0"/>
              <a:t> </a:t>
            </a:r>
            <a:r>
              <a:rPr lang="en-US" sz="1400" dirty="0" err="1" smtClean="0"/>
              <a:t>Int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- Unsigned Long</a:t>
            </a:r>
            <a:br>
              <a:rPr lang="en-US" sz="1400" dirty="0" smtClean="0"/>
            </a:br>
            <a:r>
              <a:rPr lang="en-US" sz="1400" dirty="0" smtClean="0"/>
              <a:t>- Long</a:t>
            </a:r>
            <a:br>
              <a:rPr lang="en-US" sz="1400" dirty="0" smtClean="0"/>
            </a:br>
            <a:r>
              <a:rPr lang="en-US" sz="1400" dirty="0" smtClean="0"/>
              <a:t>- </a:t>
            </a:r>
            <a:r>
              <a:rPr lang="en-US" sz="1400" dirty="0" err="1" smtClean="0"/>
              <a:t>Int</a:t>
            </a:r>
            <a:endParaRPr lang="en-US" sz="1400" dirty="0" smtClean="0"/>
          </a:p>
          <a:p>
            <a:r>
              <a:rPr lang="en-US" sz="1400" dirty="0" err="1"/>
              <a:t>i</a:t>
            </a:r>
            <a:r>
              <a:rPr lang="en-US" sz="1400" dirty="0" err="1" smtClean="0"/>
              <a:t>nt</a:t>
            </a:r>
            <a:r>
              <a:rPr lang="en-US" sz="1400" dirty="0" smtClean="0"/>
              <a:t> </a:t>
            </a:r>
            <a:r>
              <a:rPr lang="en-US" sz="1400" dirty="0" err="1" smtClean="0"/>
              <a:t>jumlah</a:t>
            </a:r>
            <a:r>
              <a:rPr lang="en-US" sz="1400" dirty="0" smtClean="0"/>
              <a:t>;</a:t>
            </a:r>
            <a:br>
              <a:rPr lang="en-US" sz="1400" dirty="0" smtClean="0"/>
            </a:br>
            <a:r>
              <a:rPr lang="en-US" sz="1400" dirty="0" smtClean="0"/>
              <a:t>float </a:t>
            </a:r>
            <a:r>
              <a:rPr lang="en-US" sz="1400" dirty="0" err="1" smtClean="0"/>
              <a:t>harga_per_unit</a:t>
            </a:r>
            <a:r>
              <a:rPr lang="en-US" sz="1400" dirty="0" smtClean="0"/>
              <a:t>;</a:t>
            </a:r>
            <a:br>
              <a:rPr lang="en-US" sz="1400" dirty="0" smtClean="0"/>
            </a:br>
            <a:r>
              <a:rPr lang="en-US" sz="1400" dirty="0" smtClean="0"/>
              <a:t>double </a:t>
            </a:r>
            <a:r>
              <a:rPr lang="en-US" sz="1400" dirty="0" err="1" smtClean="0"/>
              <a:t>harga_total</a:t>
            </a:r>
            <a:r>
              <a:rPr lang="en-US" sz="1400" dirty="0" smtClean="0"/>
              <a:t>;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err="1" smtClean="0"/>
              <a:t>harga_total</a:t>
            </a:r>
            <a:r>
              <a:rPr lang="en-US" sz="1400" dirty="0" smtClean="0"/>
              <a:t> = </a:t>
            </a:r>
            <a:r>
              <a:rPr lang="en-US" sz="1400" dirty="0" err="1" smtClean="0"/>
              <a:t>harga_per_unit</a:t>
            </a:r>
            <a:r>
              <a:rPr lang="en-US" sz="1400" dirty="0" smtClean="0"/>
              <a:t> * </a:t>
            </a:r>
            <a:r>
              <a:rPr lang="en-US" sz="1400" dirty="0" err="1" smtClean="0"/>
              <a:t>jumlah</a:t>
            </a:r>
            <a:r>
              <a:rPr lang="en-US" sz="1400" dirty="0" smtClean="0"/>
              <a:t>;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maka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jumlah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akan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dikonversi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menjadi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float,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harga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per_unit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tetap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float</a:t>
            </a:r>
            <a:b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hasil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kali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nya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dalam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float,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kemudian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dikonversi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ke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double (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sesuai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harga_total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en-US" sz="1400" dirty="0" err="1" smtClean="0"/>
              <a:t>Misal</a:t>
            </a:r>
            <a:r>
              <a:rPr lang="en-US" sz="1400" dirty="0" smtClean="0"/>
              <a:t> :</a:t>
            </a:r>
          </a:p>
          <a:p>
            <a:pPr lvl="1"/>
            <a:r>
              <a:rPr lang="en-US" sz="1400" dirty="0" smtClean="0"/>
              <a:t>0.00005 x 8 = 0.00040</a:t>
            </a:r>
          </a:p>
          <a:p>
            <a:pPr lvl="1"/>
            <a:r>
              <a:rPr lang="en-US" sz="1400" dirty="0" smtClean="0"/>
              <a:t>8 x 0.5 = 4.0</a:t>
            </a:r>
          </a:p>
          <a:p>
            <a:pPr lvl="1"/>
            <a:r>
              <a:rPr lang="en-US" sz="1400" dirty="0" err="1" smtClean="0"/>
              <a:t>Dll</a:t>
            </a:r>
            <a:r>
              <a:rPr lang="en-US" sz="1400" dirty="0" smtClean="0"/>
              <a:t>                                                                             # coding</a:t>
            </a:r>
            <a:br>
              <a:rPr lang="en-US" sz="1400" dirty="0" smtClean="0"/>
            </a:b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976209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Konversi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int</a:t>
            </a:r>
            <a:r>
              <a:rPr lang="en-US" dirty="0" smtClean="0"/>
              <a:t> main ( )</a:t>
            </a:r>
            <a:br>
              <a:rPr lang="en-US" dirty="0" smtClean="0"/>
            </a:br>
            <a:r>
              <a:rPr lang="en-US" dirty="0" smtClean="0"/>
              <a:t>{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	</a:t>
            </a:r>
            <a:r>
              <a:rPr lang="en-US" dirty="0" smtClean="0"/>
              <a:t>char </a:t>
            </a:r>
            <a:r>
              <a:rPr lang="en-US" dirty="0" err="1" smtClean="0"/>
              <a:t>kar</a:t>
            </a:r>
            <a:r>
              <a:rPr lang="en-US" dirty="0" smtClean="0"/>
              <a:t> = ‘A’;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	</a:t>
            </a:r>
            <a:r>
              <a:rPr lang="en-US" dirty="0" err="1" smtClean="0"/>
              <a:t>nilai</a:t>
            </a:r>
            <a:r>
              <a:rPr lang="en-US" dirty="0" smtClean="0"/>
              <a:t> = (</a:t>
            </a:r>
            <a:r>
              <a:rPr lang="en-US" dirty="0" err="1" smtClean="0"/>
              <a:t>int</a:t>
            </a:r>
            <a:r>
              <a:rPr lang="en-US" dirty="0" smtClean="0"/>
              <a:t>) </a:t>
            </a:r>
            <a:r>
              <a:rPr lang="en-US" dirty="0" err="1" smtClean="0"/>
              <a:t>kar</a:t>
            </a:r>
            <a:r>
              <a:rPr lang="en-US" dirty="0" smtClean="0"/>
              <a:t>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(“</a:t>
            </a:r>
            <a:r>
              <a:rPr lang="en-US" dirty="0" err="1" smtClean="0"/>
              <a:t>Nilai</a:t>
            </a:r>
            <a:r>
              <a:rPr lang="en-US" dirty="0" smtClean="0"/>
              <a:t> ASCII %c : %d”, </a:t>
            </a:r>
            <a:r>
              <a:rPr lang="en-US" dirty="0" err="1" smtClean="0"/>
              <a:t>kar</a:t>
            </a:r>
            <a:r>
              <a:rPr lang="en-US" dirty="0" smtClean="0"/>
              <a:t>, </a:t>
            </a:r>
            <a:r>
              <a:rPr lang="en-US" dirty="0" err="1" smtClean="0"/>
              <a:t>nilai</a:t>
            </a:r>
            <a:r>
              <a:rPr lang="en-US" dirty="0" smtClean="0"/>
              <a:t>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	</a:t>
            </a:r>
            <a:r>
              <a:rPr lang="en-US" dirty="0" smtClean="0"/>
              <a:t>return 0;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}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//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konversi.c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tampilannya</a:t>
            </a:r>
            <a:r>
              <a:rPr lang="en-US" dirty="0" smtClean="0"/>
              <a:t> ?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15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26018</TotalTime>
  <Words>1172</Words>
  <Application>Microsoft Office PowerPoint</Application>
  <PresentationFormat>Widescreen</PresentationFormat>
  <Paragraphs>291</Paragraphs>
  <Slides>27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Calibri</vt:lpstr>
      <vt:lpstr>Century Schoolbook</vt:lpstr>
      <vt:lpstr>Courier New</vt:lpstr>
      <vt:lpstr>Mangal</vt:lpstr>
      <vt:lpstr>Wingdings</vt:lpstr>
      <vt:lpstr>Wingdings 2</vt:lpstr>
      <vt:lpstr>View</vt:lpstr>
      <vt:lpstr>Pemrograman Dasar</vt:lpstr>
      <vt:lpstr>Operator</vt:lpstr>
      <vt:lpstr>Daftar Operator Aritmatika</vt:lpstr>
      <vt:lpstr>Daftar Operator Pembanding</vt:lpstr>
      <vt:lpstr>Daftar Operator Logika</vt:lpstr>
      <vt:lpstr>Contoh Operator Logika</vt:lpstr>
      <vt:lpstr>Prioritas Operator</vt:lpstr>
      <vt:lpstr>Konversi Tipe Data</vt:lpstr>
      <vt:lpstr>Contoh Kode Konversi</vt:lpstr>
      <vt:lpstr>Komentar </vt:lpstr>
      <vt:lpstr>Tipe Struct</vt:lpstr>
      <vt:lpstr>PowerPoint Presentation</vt:lpstr>
      <vt:lpstr>Output</vt:lpstr>
      <vt:lpstr>Operasi Matematika</vt:lpstr>
      <vt:lpstr>Contoh Operasi Matematika</vt:lpstr>
      <vt:lpstr>Operator Penambahan dan Pengurangan</vt:lpstr>
      <vt:lpstr>PowerPoint Presentation</vt:lpstr>
      <vt:lpstr>Operator Penugasan</vt:lpstr>
      <vt:lpstr>Contoh Operator Penambahan dan Pengurangan</vt:lpstr>
      <vt:lpstr>Menangani Pemasukan Data</vt:lpstr>
      <vt:lpstr>Contoh Penggunaan scanf( )</vt:lpstr>
      <vt:lpstr>Fungsi gets</vt:lpstr>
      <vt:lpstr>bacanama.c</vt:lpstr>
      <vt:lpstr>PowerPoint Presentation</vt:lpstr>
      <vt:lpstr>Rekap Latihan </vt:lpstr>
      <vt:lpstr>Latihan Soal</vt:lpstr>
      <vt:lpstr>Tugas 6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Pemrograman Dasar</dc:title>
  <dc:creator>Microsoft Office User</dc:creator>
  <cp:lastModifiedBy>Reviewer Santika 2023</cp:lastModifiedBy>
  <cp:revision>155</cp:revision>
  <cp:lastPrinted>2017-08-28T16:06:06Z</cp:lastPrinted>
  <dcterms:created xsi:type="dcterms:W3CDTF">2017-08-28T12:37:46Z</dcterms:created>
  <dcterms:modified xsi:type="dcterms:W3CDTF">2026-04-07T00:36:49Z</dcterms:modified>
</cp:coreProperties>
</file>