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grandir" panose="020B0604020202020204" charset="0"/>
      <p:regular r:id="rId9"/>
    </p:embeddedFont>
    <p:embeddedFont>
      <p:font typeface="Agrandir Bold" panose="020B0604020202020204" charset="0"/>
      <p:regular r:id="rId10"/>
    </p:embeddedFont>
    <p:embeddedFont>
      <p:font typeface="Agrandir Italics" panose="020B0604020202020204" charset="0"/>
      <p:regular r:id="rId11"/>
    </p:embeddedFont>
    <p:embeddedFont>
      <p:font typeface="Horizon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198422" y="2510035"/>
            <a:ext cx="15891157" cy="6208548"/>
            <a:chOff x="0" y="0"/>
            <a:chExt cx="21188209" cy="8278064"/>
          </a:xfrm>
        </p:grpSpPr>
        <p:sp>
          <p:nvSpPr>
            <p:cNvPr id="4" name="TextBox 4"/>
            <p:cNvSpPr txBox="1"/>
            <p:nvPr/>
          </p:nvSpPr>
          <p:spPr>
            <a:xfrm>
              <a:off x="0" y="-28575"/>
              <a:ext cx="21188209" cy="6930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200"/>
                </a:lnSpc>
              </a:pPr>
              <a:r>
                <a:rPr lang="en-US" sz="12000" b="1">
                  <a:solidFill>
                    <a:srgbClr val="FFFFFF"/>
                  </a:solidFill>
                  <a:latin typeface="Horizon"/>
                  <a:ea typeface="Horizon"/>
                  <a:cs typeface="Horizon"/>
                  <a:sym typeface="Horizon"/>
                </a:rPr>
                <a:t>ALJABAR LINEAR DAN</a:t>
              </a:r>
            </a:p>
            <a:p>
              <a:pPr algn="ctr">
                <a:lnSpc>
                  <a:spcPts val="13200"/>
                </a:lnSpc>
              </a:pPr>
              <a:r>
                <a:rPr lang="en-US" sz="12000" b="1">
                  <a:solidFill>
                    <a:srgbClr val="FFFFFF"/>
                  </a:solidFill>
                  <a:latin typeface="Horizon"/>
                  <a:ea typeface="Horizon"/>
                  <a:cs typeface="Horizon"/>
                  <a:sym typeface="Horizon"/>
                </a:rPr>
                <a:t>MATRIKS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7653565"/>
              <a:ext cx="21188209" cy="6244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500"/>
                </a:lnSpc>
                <a:spcBef>
                  <a:spcPct val="0"/>
                </a:spcBef>
              </a:pPr>
              <a:r>
                <a:rPr lang="en-US" sz="2500" b="1">
                  <a:solidFill>
                    <a:srgbClr val="57FFFF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PERTEMUAN 01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326257" y="952500"/>
            <a:ext cx="3933043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879"/>
              </a:lnSpc>
            </a:pPr>
            <a:r>
              <a:rPr lang="en-US" sz="240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UPN Veteran Jawa Timur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952500"/>
            <a:ext cx="3933043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79"/>
              </a:lnSpc>
            </a:pPr>
            <a:r>
              <a:rPr lang="en-US" sz="240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Aljabar Linear dan Matriks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97603" y="3054692"/>
            <a:ext cx="13892794" cy="1161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7500" b="1">
                <a:solidFill>
                  <a:srgbClr val="FFFFFF"/>
                </a:solidFill>
                <a:latin typeface="Horizon"/>
                <a:ea typeface="Horizon"/>
                <a:cs typeface="Horizon"/>
                <a:sym typeface="Horizon"/>
              </a:rPr>
              <a:t>PERTEMUAN 01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3148263" y="5701821"/>
            <a:ext cx="881343" cy="881343"/>
            <a:chOff x="0" y="0"/>
            <a:chExt cx="1175123" cy="1175123"/>
          </a:xfrm>
        </p:grpSpPr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0" y="0"/>
              <a:ext cx="1175123" cy="1175123"/>
              <a:chOff x="-2540" y="-2540"/>
              <a:chExt cx="6355080" cy="635508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57FFFF"/>
              </a:solidFill>
            </p:spPr>
            <p:txBody>
              <a:bodyPr/>
              <a:lstStyle/>
              <a:p>
                <a:endParaRPr lang="en-ID"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366298" y="330796"/>
              <a:ext cx="442528" cy="5325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12"/>
                </a:lnSpc>
                <a:spcBef>
                  <a:spcPct val="0"/>
                </a:spcBef>
              </a:pPr>
              <a:r>
                <a:rPr lang="en-US" sz="2721" b="1" u="none">
                  <a:solidFill>
                    <a:srgbClr val="FFFFFF"/>
                  </a:solidFill>
                  <a:latin typeface="Horizon"/>
                  <a:ea typeface="Horizon"/>
                  <a:cs typeface="Horizon"/>
                  <a:sym typeface="Horizon"/>
                </a:rPr>
                <a:t>1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505855" y="5878374"/>
            <a:ext cx="4190940" cy="423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Apa itu ALIMA?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148263" y="7579932"/>
            <a:ext cx="881343" cy="881343"/>
            <a:chOff x="0" y="0"/>
            <a:chExt cx="1175123" cy="1175123"/>
          </a:xfrm>
        </p:grpSpPr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0" y="0"/>
              <a:ext cx="1175123" cy="1175123"/>
              <a:chOff x="-2540" y="-2540"/>
              <a:chExt cx="6355080" cy="635508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57FFFF"/>
              </a:solidFill>
            </p:spPr>
            <p:txBody>
              <a:bodyPr/>
              <a:lstStyle/>
              <a:p>
                <a:endParaRPr lang="en-ID"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66298" y="330796"/>
              <a:ext cx="442528" cy="5325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12"/>
                </a:lnSpc>
                <a:spcBef>
                  <a:spcPct val="0"/>
                </a:spcBef>
              </a:pPr>
              <a:r>
                <a:rPr lang="en-US" sz="2721" b="1">
                  <a:solidFill>
                    <a:srgbClr val="FFFFFF"/>
                  </a:solidFill>
                  <a:latin typeface="Horizon"/>
                  <a:ea typeface="Horizon"/>
                  <a:cs typeface="Horizon"/>
                  <a:sym typeface="Horizon"/>
                </a:rPr>
                <a:t>2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505855" y="7756486"/>
            <a:ext cx="4190940" cy="423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ALIMA dan Kegunaannya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631083" y="5701821"/>
            <a:ext cx="881343" cy="881343"/>
            <a:chOff x="0" y="0"/>
            <a:chExt cx="1175123" cy="1175123"/>
          </a:xfrm>
        </p:grpSpPr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0" y="0"/>
              <a:ext cx="1175123" cy="1175123"/>
              <a:chOff x="-2540" y="-2540"/>
              <a:chExt cx="6355080" cy="635508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57FFFF"/>
              </a:solidFill>
            </p:spPr>
            <p:txBody>
              <a:bodyPr/>
              <a:lstStyle/>
              <a:p>
                <a:endParaRPr lang="en-ID"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366298" y="330796"/>
              <a:ext cx="442528" cy="5325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12"/>
                </a:lnSpc>
                <a:spcBef>
                  <a:spcPct val="0"/>
                </a:spcBef>
              </a:pPr>
              <a:r>
                <a:rPr lang="en-US" sz="2721" b="1">
                  <a:solidFill>
                    <a:srgbClr val="FFFFFF"/>
                  </a:solidFill>
                  <a:latin typeface="Horizon"/>
                  <a:ea typeface="Horizon"/>
                  <a:cs typeface="Horizon"/>
                  <a:sym typeface="Horizon"/>
                </a:rPr>
                <a:t>3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988675" y="5878374"/>
            <a:ext cx="4190940" cy="423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ALIMA di Informatika UPNV JATIM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9631083" y="7579932"/>
            <a:ext cx="881343" cy="881343"/>
            <a:chOff x="0" y="0"/>
            <a:chExt cx="1175123" cy="1175123"/>
          </a:xfrm>
        </p:grpSpPr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>
              <a:off x="0" y="0"/>
              <a:ext cx="1175123" cy="1175123"/>
              <a:chOff x="-2540" y="-2540"/>
              <a:chExt cx="6355080" cy="635508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57FFFF"/>
              </a:solidFill>
            </p:spPr>
            <p:txBody>
              <a:bodyPr/>
              <a:lstStyle/>
              <a:p>
                <a:endParaRPr lang="en-ID"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366298" y="330796"/>
              <a:ext cx="442528" cy="5325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12"/>
                </a:lnSpc>
                <a:spcBef>
                  <a:spcPct val="0"/>
                </a:spcBef>
              </a:pPr>
              <a:r>
                <a:rPr lang="en-US" sz="2721" b="1">
                  <a:solidFill>
                    <a:srgbClr val="FFFFFF"/>
                  </a:solidFill>
                  <a:latin typeface="Horizon"/>
                  <a:ea typeface="Horizon"/>
                  <a:cs typeface="Horizon"/>
                  <a:sym typeface="Horizon"/>
                </a:rPr>
                <a:t>4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0988675" y="7756486"/>
            <a:ext cx="4190940" cy="423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Administrasi Perkuliahaan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36518" y="2906684"/>
            <a:ext cx="5500825" cy="5904426"/>
            <a:chOff x="0" y="0"/>
            <a:chExt cx="10860394" cy="116572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60394" cy="11657233"/>
            </a:xfrm>
            <a:custGeom>
              <a:avLst/>
              <a:gdLst/>
              <a:ahLst/>
              <a:cxnLst/>
              <a:rect l="l" t="t" r="r" b="b"/>
              <a:pathLst>
                <a:path w="10860394" h="11657233">
                  <a:moveTo>
                    <a:pt x="10735934" y="59690"/>
                  </a:moveTo>
                  <a:cubicBezTo>
                    <a:pt x="10771494" y="59690"/>
                    <a:pt x="10800704" y="88900"/>
                    <a:pt x="10800704" y="124460"/>
                  </a:cubicBezTo>
                  <a:lnTo>
                    <a:pt x="10800704" y="11532773"/>
                  </a:lnTo>
                  <a:cubicBezTo>
                    <a:pt x="10800704" y="11568333"/>
                    <a:pt x="10771494" y="11597542"/>
                    <a:pt x="10735934" y="11597542"/>
                  </a:cubicBezTo>
                  <a:lnTo>
                    <a:pt x="124460" y="11597542"/>
                  </a:lnTo>
                  <a:cubicBezTo>
                    <a:pt x="88900" y="11597542"/>
                    <a:pt x="59690" y="11568333"/>
                    <a:pt x="59690" y="1153277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735934" y="59690"/>
                  </a:lnTo>
                  <a:moveTo>
                    <a:pt x="107359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532773"/>
                  </a:lnTo>
                  <a:cubicBezTo>
                    <a:pt x="0" y="11601352"/>
                    <a:pt x="55880" y="11657233"/>
                    <a:pt x="124460" y="11657233"/>
                  </a:cubicBezTo>
                  <a:lnTo>
                    <a:pt x="10735935" y="11657233"/>
                  </a:lnTo>
                  <a:cubicBezTo>
                    <a:pt x="10804514" y="11657233"/>
                    <a:pt x="10860394" y="11601352"/>
                    <a:pt x="10860394" y="11532773"/>
                  </a:cubicBezTo>
                  <a:lnTo>
                    <a:pt x="10860394" y="124460"/>
                  </a:lnTo>
                  <a:cubicBezTo>
                    <a:pt x="10860394" y="55880"/>
                    <a:pt x="10804514" y="0"/>
                    <a:pt x="10735934" y="0"/>
                  </a:cubicBezTo>
                  <a:close/>
                </a:path>
              </a:pathLst>
            </a:custGeom>
            <a:solidFill>
              <a:srgbClr val="57FFFF"/>
            </a:solid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4" name="Freeform 4"/>
          <p:cNvSpPr/>
          <p:nvPr/>
        </p:nvSpPr>
        <p:spPr>
          <a:xfrm>
            <a:off x="11770645" y="3047018"/>
            <a:ext cx="4632571" cy="5623759"/>
          </a:xfrm>
          <a:custGeom>
            <a:avLst/>
            <a:gdLst/>
            <a:ahLst/>
            <a:cxnLst/>
            <a:rect l="l" t="t" r="r" b="b"/>
            <a:pathLst>
              <a:path w="4632571" h="5623759">
                <a:moveTo>
                  <a:pt x="0" y="0"/>
                </a:moveTo>
                <a:lnTo>
                  <a:pt x="4632572" y="0"/>
                </a:lnTo>
                <a:lnTo>
                  <a:pt x="4632572" y="5623759"/>
                </a:lnTo>
                <a:lnTo>
                  <a:pt x="0" y="56237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TextBox 5"/>
          <p:cNvSpPr txBox="1"/>
          <p:nvPr/>
        </p:nvSpPr>
        <p:spPr>
          <a:xfrm>
            <a:off x="13326257" y="952500"/>
            <a:ext cx="3933043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239"/>
              </a:lnSpc>
            </a:pPr>
            <a:r>
              <a:rPr lang="en-US" sz="2699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UPNV JATIM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952500"/>
            <a:ext cx="3933043" cy="89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39"/>
              </a:lnSpc>
            </a:pPr>
            <a:r>
              <a:rPr lang="en-US" sz="2699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Aljabar Linear dan Matriks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855177" y="3358284"/>
            <a:ext cx="8379842" cy="5830257"/>
            <a:chOff x="0" y="0"/>
            <a:chExt cx="11173122" cy="7773676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5"/>
              <a:ext cx="11173122" cy="21487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50"/>
                </a:lnSpc>
              </a:pPr>
              <a:r>
                <a:rPr lang="en-US" sz="5499" b="1">
                  <a:solidFill>
                    <a:srgbClr val="FFFFFF"/>
                  </a:solidFill>
                  <a:latin typeface="Horizon"/>
                  <a:ea typeface="Horizon"/>
                  <a:cs typeface="Horizon"/>
                  <a:sym typeface="Horizon"/>
                </a:rPr>
                <a:t>APA ITU ALIMA?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743914"/>
              <a:ext cx="11173122" cy="6453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39"/>
                </a:lnSpc>
              </a:pPr>
              <a:r>
                <a:rPr lang="en-US" sz="2599" b="1">
                  <a:solidFill>
                    <a:srgbClr val="FFFFFF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Aljabar Linear </a:t>
              </a:r>
              <a:r>
                <a:rPr lang="en-US" sz="2599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dan </a:t>
              </a:r>
              <a:r>
                <a:rPr lang="en-US" sz="2599" b="1">
                  <a:solidFill>
                    <a:srgbClr val="FFFFFF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Matriks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4003469"/>
              <a:ext cx="11173122" cy="37702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219"/>
                </a:lnSpc>
              </a:pPr>
              <a:r>
                <a:rPr lang="en-US" sz="2299" b="1">
                  <a:solidFill>
                    <a:srgbClr val="FFFFFF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Aljabar Linear </a:t>
              </a:r>
              <a:r>
                <a:rPr lang="en-US" sz="2299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adalah cabang matematika yang mempelajari vektor, ruang vektor (ruang linear), transformasi linear, dan sistem persamaan linear.</a:t>
              </a:r>
            </a:p>
            <a:p>
              <a:pPr algn="just">
                <a:lnSpc>
                  <a:spcPts val="3219"/>
                </a:lnSpc>
              </a:pPr>
              <a:endParaRPr lang="en-US" sz="2299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endParaRPr>
            </a:p>
            <a:p>
              <a:pPr marL="0" lvl="0" indent="0" algn="just">
                <a:lnSpc>
                  <a:spcPts val="3219"/>
                </a:lnSpc>
              </a:pPr>
              <a:r>
                <a:rPr lang="en-US" sz="2299" b="1">
                  <a:solidFill>
                    <a:srgbClr val="FFFFFF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Matriks </a:t>
              </a:r>
              <a:r>
                <a:rPr lang="en-US" sz="2299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adalah susunan angka atau elemen  yang digunakan untuk merepresentasikan data, persamaan linear, atau transformasi linear. 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11892" y="2457179"/>
            <a:ext cx="881343" cy="881343"/>
            <a:chOff x="0" y="0"/>
            <a:chExt cx="1175123" cy="1175123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1175123" cy="1175123"/>
              <a:chOff x="-2540" y="-2540"/>
              <a:chExt cx="6355080" cy="63550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57FFFF"/>
              </a:solidFill>
            </p:spPr>
            <p:txBody>
              <a:bodyPr/>
              <a:lstStyle/>
              <a:p>
                <a:endParaRPr lang="en-ID"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366298" y="330796"/>
              <a:ext cx="442528" cy="5325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12"/>
                </a:lnSpc>
                <a:spcBef>
                  <a:spcPct val="0"/>
                </a:spcBef>
              </a:pPr>
              <a:r>
                <a:rPr lang="en-US" sz="2721" b="1" u="none">
                  <a:solidFill>
                    <a:srgbClr val="FFFFFF"/>
                  </a:solidFill>
                  <a:latin typeface="Horizon"/>
                  <a:ea typeface="Horizon"/>
                  <a:cs typeface="Horizon"/>
                  <a:sym typeface="Horizon"/>
                </a:rPr>
                <a:t>1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311892" y="6428589"/>
            <a:ext cx="881343" cy="881343"/>
            <a:chOff x="0" y="0"/>
            <a:chExt cx="1175123" cy="1175123"/>
          </a:xfrm>
        </p:grpSpPr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0" y="0"/>
              <a:ext cx="1175123" cy="1175123"/>
              <a:chOff x="-2540" y="-2540"/>
              <a:chExt cx="6355080" cy="635508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57FFFF"/>
              </a:solidFill>
            </p:spPr>
            <p:txBody>
              <a:bodyPr/>
              <a:lstStyle/>
              <a:p>
                <a:endParaRPr lang="en-ID"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366298" y="330796"/>
              <a:ext cx="442528" cy="5325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12"/>
                </a:lnSpc>
                <a:spcBef>
                  <a:spcPct val="0"/>
                </a:spcBef>
              </a:pPr>
              <a:r>
                <a:rPr lang="en-US" sz="2721" b="1">
                  <a:solidFill>
                    <a:srgbClr val="FFFFFF"/>
                  </a:solidFill>
                  <a:latin typeface="Horizon"/>
                  <a:ea typeface="Horizon"/>
                  <a:cs typeface="Horizon"/>
                  <a:sym typeface="Horizon"/>
                </a:rPr>
                <a:t>2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2408377" y="3749071"/>
            <a:ext cx="3795190" cy="2390970"/>
          </a:xfrm>
          <a:custGeom>
            <a:avLst/>
            <a:gdLst/>
            <a:ahLst/>
            <a:cxnLst/>
            <a:rect l="l" t="t" r="r" b="b"/>
            <a:pathLst>
              <a:path w="3795190" h="2390970">
                <a:moveTo>
                  <a:pt x="0" y="0"/>
                </a:moveTo>
                <a:lnTo>
                  <a:pt x="3795190" y="0"/>
                </a:lnTo>
                <a:lnTo>
                  <a:pt x="3795190" y="2390969"/>
                </a:lnTo>
                <a:lnTo>
                  <a:pt x="0" y="23909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12584899" y="7489674"/>
            <a:ext cx="3618668" cy="2578301"/>
          </a:xfrm>
          <a:custGeom>
            <a:avLst/>
            <a:gdLst/>
            <a:ahLst/>
            <a:cxnLst/>
            <a:rect l="l" t="t" r="r" b="b"/>
            <a:pathLst>
              <a:path w="3618668" h="2578301">
                <a:moveTo>
                  <a:pt x="0" y="0"/>
                </a:moveTo>
                <a:lnTo>
                  <a:pt x="3618668" y="0"/>
                </a:lnTo>
                <a:lnTo>
                  <a:pt x="3618668" y="2578301"/>
                </a:lnTo>
                <a:lnTo>
                  <a:pt x="0" y="25783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TextBox 12"/>
          <p:cNvSpPr txBox="1"/>
          <p:nvPr/>
        </p:nvSpPr>
        <p:spPr>
          <a:xfrm>
            <a:off x="12584899" y="952500"/>
            <a:ext cx="4674401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879"/>
              </a:lnSpc>
            </a:pPr>
            <a:r>
              <a:rPr lang="en-US" sz="240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UPN VETERAN JAWA TIMUR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952500"/>
            <a:ext cx="5268451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79"/>
              </a:lnSpc>
            </a:pPr>
            <a:r>
              <a:rPr lang="en-US" sz="240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ALJABAR LINEAR DAN MATRIKS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820008" y="2897851"/>
            <a:ext cx="7129481" cy="4807941"/>
            <a:chOff x="0" y="0"/>
            <a:chExt cx="9505975" cy="641058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19050"/>
              <a:ext cx="9505975" cy="2939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250"/>
                </a:lnSpc>
              </a:pPr>
              <a:r>
                <a:rPr lang="en-US" sz="7500" b="1">
                  <a:solidFill>
                    <a:srgbClr val="FFFFFF"/>
                  </a:solidFill>
                  <a:latin typeface="Horizon"/>
                  <a:ea typeface="Horizon"/>
                  <a:cs typeface="Horizon"/>
                  <a:sym typeface="Horizon"/>
                </a:rPr>
                <a:t>FUNGSI ALIMA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3405133"/>
              <a:ext cx="9505975" cy="3005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940"/>
                </a:lnSpc>
              </a:pPr>
              <a:r>
                <a:rPr lang="en-US" sz="2100" dirty="0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Dalam </a:t>
              </a:r>
              <a:r>
                <a:rPr lang="en-US" sz="2100" dirty="0" err="1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Informatika</a:t>
              </a:r>
              <a:r>
                <a:rPr lang="en-US" sz="2100" dirty="0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, </a:t>
              </a:r>
              <a:r>
                <a:rPr lang="en-US" sz="2100" dirty="0" err="1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Aljabar</a:t>
              </a:r>
              <a:r>
                <a:rPr lang="en-US" sz="2100" dirty="0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 Linear dan </a:t>
              </a:r>
              <a:r>
                <a:rPr lang="en-US" sz="2100" dirty="0" err="1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Matriks</a:t>
              </a:r>
              <a:r>
                <a:rPr lang="en-US" sz="2100" dirty="0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merupakan</a:t>
              </a:r>
              <a:r>
                <a:rPr lang="en-US" sz="2100" dirty="0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ilmu</a:t>
              </a:r>
              <a:r>
                <a:rPr lang="en-US" sz="2100" dirty="0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pengetahuan</a:t>
              </a:r>
              <a:r>
                <a:rPr lang="en-US" sz="2100" dirty="0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 fundamental </a:t>
              </a:r>
              <a:r>
                <a:rPr lang="en-US" sz="2100" dirty="0" err="1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untuk</a:t>
              </a:r>
              <a:r>
                <a:rPr lang="en-US" sz="2100" dirty="0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melakukan</a:t>
              </a:r>
              <a:r>
                <a:rPr lang="en-US" sz="2100" dirty="0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pemrosesan</a:t>
              </a:r>
              <a:r>
                <a:rPr lang="en-US" sz="2100" dirty="0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 data yang </a:t>
              </a:r>
              <a:r>
                <a:rPr lang="en-US" sz="2100" dirty="0" err="1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kompleks</a:t>
              </a:r>
              <a:r>
                <a:rPr lang="en-US" sz="2100" dirty="0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.</a:t>
              </a:r>
            </a:p>
            <a:p>
              <a:pPr algn="just">
                <a:lnSpc>
                  <a:spcPts val="2940"/>
                </a:lnSpc>
              </a:pPr>
              <a:endParaRPr lang="en-US" sz="2100" dirty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endParaRPr>
            </a:p>
            <a:p>
              <a:pPr marL="0" lvl="0" indent="0" algn="just">
                <a:lnSpc>
                  <a:spcPts val="2940"/>
                </a:lnSpc>
              </a:pPr>
              <a:r>
                <a:rPr lang="en-US" sz="2100" dirty="0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Karena </a:t>
              </a:r>
              <a:r>
                <a:rPr lang="en-US" sz="2100" dirty="0" err="1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itu</a:t>
              </a:r>
              <a:r>
                <a:rPr lang="en-US" sz="2100" dirty="0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mata</a:t>
              </a:r>
              <a:r>
                <a:rPr lang="en-US" sz="2100" dirty="0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kuliah</a:t>
              </a:r>
              <a:r>
                <a:rPr lang="en-US" sz="2100" dirty="0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ini</a:t>
              </a:r>
              <a:r>
                <a:rPr lang="en-US" sz="2100" dirty="0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selalu</a:t>
              </a:r>
              <a:r>
                <a:rPr lang="en-US" sz="2100" dirty="0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diberikan</a:t>
              </a:r>
              <a:r>
                <a:rPr lang="en-US" sz="2100" dirty="0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sedini</a:t>
              </a:r>
              <a:r>
                <a:rPr lang="en-US" sz="2100" dirty="0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mungkin</a:t>
              </a:r>
              <a:r>
                <a:rPr lang="en-US" sz="2100" dirty="0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bagi</a:t>
              </a:r>
              <a:r>
                <a:rPr lang="en-US" sz="2100" dirty="0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 </a:t>
              </a:r>
              <a:r>
                <a:rPr lang="en-US" sz="2100" dirty="0" err="1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mahasiswa</a:t>
              </a:r>
              <a:r>
                <a:rPr lang="en-US" sz="2100" dirty="0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 S1 </a:t>
              </a:r>
              <a:r>
                <a:rPr lang="en-US" sz="2100" dirty="0" err="1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Informatika</a:t>
              </a:r>
              <a:r>
                <a:rPr lang="en-US" sz="2100" dirty="0">
                  <a:solidFill>
                    <a:srgbClr val="FFFFFF"/>
                  </a:solidFill>
                  <a:latin typeface="Agrandir"/>
                  <a:ea typeface="Agrandir"/>
                  <a:cs typeface="Agrandir"/>
                  <a:sym typeface="Agrandir"/>
                </a:rPr>
                <a:t>.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1833297" y="2076796"/>
            <a:ext cx="5259828" cy="1537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Pada Bidang Keilmuan </a:t>
            </a:r>
            <a:r>
              <a:rPr lang="en-US" sz="2100" b="1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Pemrosesan Citra</a:t>
            </a:r>
            <a:r>
              <a:rPr lang="en-US" sz="210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. Semua proses pengolahan citra berbasiskan </a:t>
            </a:r>
            <a:r>
              <a:rPr lang="en-US" sz="2100" b="1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Matriks</a:t>
            </a:r>
            <a:r>
              <a:rPr lang="en-US" sz="210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. Matriks adalah cara bagi komputer untuk memahami </a:t>
            </a:r>
            <a:r>
              <a:rPr lang="en-US" sz="2100" b="1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gambar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926951" y="6323814"/>
            <a:ext cx="5166174" cy="1165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Pada Bidang Keilmuan </a:t>
            </a:r>
            <a:r>
              <a:rPr lang="en-US" sz="2100" b="1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Machine Learning </a:t>
            </a:r>
            <a:r>
              <a:rPr lang="en-US" sz="210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dan </a:t>
            </a:r>
            <a:r>
              <a:rPr lang="en-US" sz="2100" b="1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Big Data</a:t>
            </a:r>
            <a:r>
              <a:rPr lang="en-US" sz="210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. Penggambaran </a:t>
            </a:r>
            <a:r>
              <a:rPr lang="en-US" sz="2100" i="1">
                <a:solidFill>
                  <a:srgbClr val="FFFFFF"/>
                </a:solidFill>
                <a:latin typeface="Agrandir Italics"/>
                <a:ea typeface="Agrandir Italics"/>
                <a:cs typeface="Agrandir Italics"/>
                <a:sym typeface="Agrandir Italics"/>
              </a:rPr>
              <a:t>Pattern data </a:t>
            </a:r>
            <a:r>
              <a:rPr lang="en-US" sz="210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sering menggunakan </a:t>
            </a:r>
            <a:r>
              <a:rPr lang="en-US" sz="2100" i="1">
                <a:solidFill>
                  <a:srgbClr val="FFFFFF"/>
                </a:solidFill>
                <a:latin typeface="Agrandir Italics"/>
                <a:ea typeface="Agrandir Italics"/>
                <a:cs typeface="Agrandir Italics"/>
                <a:sym typeface="Agrandir Italics"/>
              </a:rPr>
              <a:t>vektor </a:t>
            </a:r>
          </a:p>
        </p:txBody>
      </p:sp>
      <p:grpSp>
        <p:nvGrpSpPr>
          <p:cNvPr id="19" name="Group 30">
            <a:extLst>
              <a:ext uri="{FF2B5EF4-FFF2-40B4-BE49-F238E27FC236}">
                <a16:creationId xmlns:a16="http://schemas.microsoft.com/office/drawing/2014/main" id="{838603A3-9615-BB9D-F478-683D196ECC6D}"/>
              </a:ext>
            </a:extLst>
          </p:cNvPr>
          <p:cNvGrpSpPr/>
          <p:nvPr/>
        </p:nvGrpSpPr>
        <p:grpSpPr>
          <a:xfrm>
            <a:off x="1875531" y="7705792"/>
            <a:ext cx="7129481" cy="2178634"/>
            <a:chOff x="0" y="0"/>
            <a:chExt cx="7172891" cy="4320204"/>
          </a:xfrm>
        </p:grpSpPr>
        <p:grpSp>
          <p:nvGrpSpPr>
            <p:cNvPr id="20" name="Group 31">
              <a:extLst>
                <a:ext uri="{FF2B5EF4-FFF2-40B4-BE49-F238E27FC236}">
                  <a16:creationId xmlns:a16="http://schemas.microsoft.com/office/drawing/2014/main" id="{11B71C04-3AAC-E27D-8A12-E365E8B58D50}"/>
                </a:ext>
              </a:extLst>
            </p:cNvPr>
            <p:cNvGrpSpPr/>
            <p:nvPr/>
          </p:nvGrpSpPr>
          <p:grpSpPr>
            <a:xfrm>
              <a:off x="0" y="0"/>
              <a:ext cx="7172891" cy="4320204"/>
              <a:chOff x="0" y="0"/>
              <a:chExt cx="14799135" cy="8913460"/>
            </a:xfrm>
          </p:grpSpPr>
          <p:sp>
            <p:nvSpPr>
              <p:cNvPr id="24" name="Freeform 32">
                <a:extLst>
                  <a:ext uri="{FF2B5EF4-FFF2-40B4-BE49-F238E27FC236}">
                    <a16:creationId xmlns:a16="http://schemas.microsoft.com/office/drawing/2014/main" id="{CC032016-CAA7-6CB2-214F-ACCD97FC6EFB}"/>
                  </a:ext>
                </a:extLst>
              </p:cNvPr>
              <p:cNvSpPr/>
              <p:nvPr/>
            </p:nvSpPr>
            <p:spPr>
              <a:xfrm>
                <a:off x="31750" y="31750"/>
                <a:ext cx="14734394" cy="8849961"/>
              </a:xfrm>
              <a:custGeom>
                <a:avLst/>
                <a:gdLst/>
                <a:ahLst/>
                <a:cxnLst/>
                <a:rect l="l" t="t" r="r" b="b"/>
                <a:pathLst>
                  <a:path w="14734394" h="8849961">
                    <a:moveTo>
                      <a:pt x="14642925" y="8849961"/>
                    </a:moveTo>
                    <a:lnTo>
                      <a:pt x="92710" y="8849961"/>
                    </a:lnTo>
                    <a:cubicBezTo>
                      <a:pt x="41910" y="8849961"/>
                      <a:pt x="0" y="8808050"/>
                      <a:pt x="0" y="875725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4641655" y="0"/>
                    </a:lnTo>
                    <a:cubicBezTo>
                      <a:pt x="14692455" y="0"/>
                      <a:pt x="14734366" y="41910"/>
                      <a:pt x="14734366" y="92710"/>
                    </a:cubicBezTo>
                    <a:lnTo>
                      <a:pt x="14734366" y="8755980"/>
                    </a:lnTo>
                    <a:cubicBezTo>
                      <a:pt x="14735635" y="8808050"/>
                      <a:pt x="14693725" y="8849961"/>
                      <a:pt x="14642925" y="8849961"/>
                    </a:cubicBezTo>
                    <a:close/>
                  </a:path>
                </a:pathLst>
              </a:custGeom>
              <a:solidFill>
                <a:srgbClr val="101010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25" name="Freeform 33">
                <a:extLst>
                  <a:ext uri="{FF2B5EF4-FFF2-40B4-BE49-F238E27FC236}">
                    <a16:creationId xmlns:a16="http://schemas.microsoft.com/office/drawing/2014/main" id="{AC170570-0C68-F230-1B9E-48C506723C9C}"/>
                  </a:ext>
                </a:extLst>
              </p:cNvPr>
              <p:cNvSpPr/>
              <p:nvPr/>
            </p:nvSpPr>
            <p:spPr>
              <a:xfrm>
                <a:off x="0" y="0"/>
                <a:ext cx="14799135" cy="8913461"/>
              </a:xfrm>
              <a:custGeom>
                <a:avLst/>
                <a:gdLst/>
                <a:ahLst/>
                <a:cxnLst/>
                <a:rect l="l" t="t" r="r" b="b"/>
                <a:pathLst>
                  <a:path w="14799135" h="8913461">
                    <a:moveTo>
                      <a:pt x="14674675" y="59690"/>
                    </a:moveTo>
                    <a:cubicBezTo>
                      <a:pt x="14710235" y="59690"/>
                      <a:pt x="14739445" y="88900"/>
                      <a:pt x="14739445" y="124460"/>
                    </a:cubicBezTo>
                    <a:lnTo>
                      <a:pt x="14739445" y="8789001"/>
                    </a:lnTo>
                    <a:cubicBezTo>
                      <a:pt x="14739445" y="8824561"/>
                      <a:pt x="14710235" y="8853770"/>
                      <a:pt x="14674675" y="8853770"/>
                    </a:cubicBezTo>
                    <a:lnTo>
                      <a:pt x="124460" y="8853770"/>
                    </a:lnTo>
                    <a:cubicBezTo>
                      <a:pt x="88900" y="8853770"/>
                      <a:pt x="59690" y="8824561"/>
                      <a:pt x="59690" y="878900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4674675" y="59690"/>
                    </a:lnTo>
                    <a:moveTo>
                      <a:pt x="1467467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8789001"/>
                    </a:lnTo>
                    <a:cubicBezTo>
                      <a:pt x="0" y="8857580"/>
                      <a:pt x="55880" y="8913461"/>
                      <a:pt x="124460" y="8913461"/>
                    </a:cubicBezTo>
                    <a:lnTo>
                      <a:pt x="14674675" y="8913461"/>
                    </a:lnTo>
                    <a:cubicBezTo>
                      <a:pt x="14743255" y="8913461"/>
                      <a:pt x="14799135" y="8857580"/>
                      <a:pt x="14799135" y="8789001"/>
                    </a:cubicBezTo>
                    <a:lnTo>
                      <a:pt x="14799135" y="124460"/>
                    </a:lnTo>
                    <a:cubicBezTo>
                      <a:pt x="14799135" y="55880"/>
                      <a:pt x="14743255" y="0"/>
                      <a:pt x="14674675" y="0"/>
                    </a:cubicBezTo>
                    <a:close/>
                  </a:path>
                </a:pathLst>
              </a:custGeom>
              <a:solidFill>
                <a:srgbClr val="57FFFF"/>
              </a:solidFill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21" name="Group 34">
              <a:extLst>
                <a:ext uri="{FF2B5EF4-FFF2-40B4-BE49-F238E27FC236}">
                  <a16:creationId xmlns:a16="http://schemas.microsoft.com/office/drawing/2014/main" id="{9C00407C-EEB9-31E3-58D9-9ACCEFD1B3C6}"/>
                </a:ext>
              </a:extLst>
            </p:cNvPr>
            <p:cNvGrpSpPr/>
            <p:nvPr/>
          </p:nvGrpSpPr>
          <p:grpSpPr>
            <a:xfrm>
              <a:off x="0" y="0"/>
              <a:ext cx="7172891" cy="716777"/>
              <a:chOff x="0" y="0"/>
              <a:chExt cx="14799135" cy="1478857"/>
            </a:xfrm>
          </p:grpSpPr>
          <p:sp>
            <p:nvSpPr>
              <p:cNvPr id="22" name="Freeform 35">
                <a:extLst>
                  <a:ext uri="{FF2B5EF4-FFF2-40B4-BE49-F238E27FC236}">
                    <a16:creationId xmlns:a16="http://schemas.microsoft.com/office/drawing/2014/main" id="{E5F96A21-AC57-20B1-E164-16C0AEB23CAD}"/>
                  </a:ext>
                </a:extLst>
              </p:cNvPr>
              <p:cNvSpPr/>
              <p:nvPr/>
            </p:nvSpPr>
            <p:spPr>
              <a:xfrm>
                <a:off x="31750" y="31750"/>
                <a:ext cx="14734394" cy="1415357"/>
              </a:xfrm>
              <a:custGeom>
                <a:avLst/>
                <a:gdLst/>
                <a:ahLst/>
                <a:cxnLst/>
                <a:rect l="l" t="t" r="r" b="b"/>
                <a:pathLst>
                  <a:path w="14734394" h="1415357">
                    <a:moveTo>
                      <a:pt x="14642925" y="1415357"/>
                    </a:moveTo>
                    <a:lnTo>
                      <a:pt x="92710" y="1415357"/>
                    </a:lnTo>
                    <a:cubicBezTo>
                      <a:pt x="41910" y="1415357"/>
                      <a:pt x="0" y="1373446"/>
                      <a:pt x="0" y="132264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4641655" y="0"/>
                    </a:lnTo>
                    <a:cubicBezTo>
                      <a:pt x="14692455" y="0"/>
                      <a:pt x="14734366" y="41910"/>
                      <a:pt x="14734366" y="92710"/>
                    </a:cubicBezTo>
                    <a:lnTo>
                      <a:pt x="14734366" y="1321377"/>
                    </a:lnTo>
                    <a:cubicBezTo>
                      <a:pt x="14735635" y="1373446"/>
                      <a:pt x="14693725" y="1415357"/>
                      <a:pt x="14642925" y="1415357"/>
                    </a:cubicBezTo>
                    <a:close/>
                  </a:path>
                </a:pathLst>
              </a:custGeom>
              <a:solidFill>
                <a:srgbClr val="101010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23" name="Freeform 36">
                <a:extLst>
                  <a:ext uri="{FF2B5EF4-FFF2-40B4-BE49-F238E27FC236}">
                    <a16:creationId xmlns:a16="http://schemas.microsoft.com/office/drawing/2014/main" id="{E8B909C0-55C3-2C72-6140-D6896C31E272}"/>
                  </a:ext>
                </a:extLst>
              </p:cNvPr>
              <p:cNvSpPr/>
              <p:nvPr/>
            </p:nvSpPr>
            <p:spPr>
              <a:xfrm>
                <a:off x="0" y="0"/>
                <a:ext cx="14799135" cy="1478857"/>
              </a:xfrm>
              <a:custGeom>
                <a:avLst/>
                <a:gdLst/>
                <a:ahLst/>
                <a:cxnLst/>
                <a:rect l="l" t="t" r="r" b="b"/>
                <a:pathLst>
                  <a:path w="14799135" h="1478857">
                    <a:moveTo>
                      <a:pt x="14674675" y="59690"/>
                    </a:moveTo>
                    <a:cubicBezTo>
                      <a:pt x="14710235" y="59690"/>
                      <a:pt x="14739445" y="88900"/>
                      <a:pt x="14739445" y="124460"/>
                    </a:cubicBezTo>
                    <a:lnTo>
                      <a:pt x="14739445" y="1354397"/>
                    </a:lnTo>
                    <a:cubicBezTo>
                      <a:pt x="14739445" y="1389957"/>
                      <a:pt x="14710235" y="1419167"/>
                      <a:pt x="14674675" y="1419167"/>
                    </a:cubicBezTo>
                    <a:lnTo>
                      <a:pt x="124460" y="1419167"/>
                    </a:lnTo>
                    <a:cubicBezTo>
                      <a:pt x="88900" y="1419167"/>
                      <a:pt x="59690" y="1389957"/>
                      <a:pt x="59690" y="1354397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4674675" y="59690"/>
                    </a:lnTo>
                    <a:moveTo>
                      <a:pt x="1467467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7"/>
                    </a:lnTo>
                    <a:cubicBezTo>
                      <a:pt x="0" y="1422977"/>
                      <a:pt x="55880" y="1478857"/>
                      <a:pt x="124460" y="1478857"/>
                    </a:cubicBezTo>
                    <a:lnTo>
                      <a:pt x="14674675" y="1478857"/>
                    </a:lnTo>
                    <a:cubicBezTo>
                      <a:pt x="14743255" y="1478857"/>
                      <a:pt x="14799135" y="1422977"/>
                      <a:pt x="14799135" y="1354397"/>
                    </a:cubicBezTo>
                    <a:lnTo>
                      <a:pt x="14799135" y="124460"/>
                    </a:lnTo>
                    <a:cubicBezTo>
                      <a:pt x="14799135" y="55880"/>
                      <a:pt x="14743255" y="0"/>
                      <a:pt x="14674675" y="0"/>
                    </a:cubicBezTo>
                    <a:close/>
                  </a:path>
                </a:pathLst>
              </a:custGeom>
              <a:solidFill>
                <a:srgbClr val="57FFFF"/>
              </a:solidFill>
            </p:spPr>
            <p:txBody>
              <a:bodyPr/>
              <a:lstStyle/>
              <a:p>
                <a:endParaRPr lang="en-ID"/>
              </a:p>
            </p:txBody>
          </p:sp>
        </p:grpSp>
      </p:grpSp>
      <p:sp>
        <p:nvSpPr>
          <p:cNvPr id="26" name="TextBox 41">
            <a:extLst>
              <a:ext uri="{FF2B5EF4-FFF2-40B4-BE49-F238E27FC236}">
                <a16:creationId xmlns:a16="http://schemas.microsoft.com/office/drawing/2014/main" id="{E9C188A4-5B8D-59EE-408F-31728716BBC5}"/>
              </a:ext>
            </a:extLst>
          </p:cNvPr>
          <p:cNvSpPr txBox="1"/>
          <p:nvPr/>
        </p:nvSpPr>
        <p:spPr>
          <a:xfrm>
            <a:off x="3697044" y="7795114"/>
            <a:ext cx="2708714" cy="212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37"/>
              </a:lnSpc>
              <a:spcBef>
                <a:spcPct val="0"/>
              </a:spcBef>
            </a:pPr>
            <a:r>
              <a:rPr lang="en-US" sz="1705" b="1" dirty="0">
                <a:solidFill>
                  <a:srgbClr val="57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Coba </a:t>
            </a:r>
            <a:r>
              <a:rPr lang="en-US" sz="1705" b="1" dirty="0" err="1">
                <a:solidFill>
                  <a:srgbClr val="57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dijawab</a:t>
            </a:r>
            <a:endParaRPr lang="en-US" sz="1705" b="1" dirty="0">
              <a:solidFill>
                <a:srgbClr val="57FFFF"/>
              </a:solidFill>
              <a:latin typeface="Agrandir Bold"/>
              <a:ea typeface="Agrandir Bold"/>
              <a:cs typeface="Agrandir Bold"/>
              <a:sym typeface="Agrandir Bold"/>
            </a:endParaRPr>
          </a:p>
        </p:txBody>
      </p:sp>
      <p:sp>
        <p:nvSpPr>
          <p:cNvPr id="27" name="TextBox 16">
            <a:extLst>
              <a:ext uri="{FF2B5EF4-FFF2-40B4-BE49-F238E27FC236}">
                <a16:creationId xmlns:a16="http://schemas.microsoft.com/office/drawing/2014/main" id="{10641E2E-58CA-E40A-1FF1-C8522BABB802}"/>
              </a:ext>
            </a:extLst>
          </p:cNvPr>
          <p:cNvSpPr txBox="1"/>
          <p:nvPr/>
        </p:nvSpPr>
        <p:spPr>
          <a:xfrm>
            <a:off x="1987375" y="8409083"/>
            <a:ext cx="6775626" cy="10950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Saat </a:t>
            </a:r>
            <a:r>
              <a:rPr lang="en-US" sz="2100" dirty="0" err="1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ini</a:t>
            </a:r>
            <a:r>
              <a:rPr lang="en-US" sz="2100" dirty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kita</a:t>
            </a:r>
            <a:r>
              <a:rPr lang="en-US" sz="2100" dirty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tahu</a:t>
            </a:r>
            <a:r>
              <a:rPr lang="en-US" sz="2100" dirty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fungsi</a:t>
            </a:r>
            <a:r>
              <a:rPr lang="en-US" sz="2100" dirty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 Vektor dan </a:t>
            </a:r>
            <a:r>
              <a:rPr lang="en-US" sz="2100" dirty="0" err="1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Matriks</a:t>
            </a:r>
            <a:r>
              <a:rPr lang="en-US" sz="2100" dirty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 di </a:t>
            </a:r>
            <a:r>
              <a:rPr lang="en-US" sz="2100" dirty="0" err="1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Informatika</a:t>
            </a:r>
            <a:r>
              <a:rPr lang="en-US" sz="2100" dirty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. </a:t>
            </a:r>
            <a:r>
              <a:rPr lang="en-US" sz="2100" dirty="0" err="1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Bagaimana</a:t>
            </a:r>
            <a:r>
              <a:rPr lang="en-US" sz="2100" dirty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fungsi</a:t>
            </a:r>
            <a:r>
              <a:rPr lang="en-US" sz="2100" dirty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mereka</a:t>
            </a:r>
            <a:r>
              <a:rPr lang="en-US" sz="2100" dirty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 di </a:t>
            </a:r>
            <a:r>
              <a:rPr lang="en-US" sz="2100" dirty="0" err="1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pengetahuan</a:t>
            </a:r>
            <a:r>
              <a:rPr lang="en-US" sz="2100" dirty="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umum</a:t>
            </a:r>
            <a:r>
              <a:rPr lang="en-US" sz="210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?</a:t>
            </a:r>
            <a:endParaRPr lang="en-US" sz="2100" dirty="0">
              <a:solidFill>
                <a:srgbClr val="FFFFFF"/>
              </a:solidFill>
              <a:latin typeface="Agrandir"/>
              <a:ea typeface="Agrandir"/>
              <a:cs typeface="Agrandir"/>
              <a:sym typeface="Agrand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36967" y="2643425"/>
            <a:ext cx="12814067" cy="5883069"/>
            <a:chOff x="0" y="0"/>
            <a:chExt cx="17085423" cy="7844091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17085423" cy="65559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61"/>
                </a:lnSpc>
              </a:pPr>
              <a:r>
                <a:rPr lang="en-US" sz="8600" b="1">
                  <a:solidFill>
                    <a:srgbClr val="FFFFFF"/>
                  </a:solidFill>
                  <a:latin typeface="Horizon"/>
                  <a:ea typeface="Horizon"/>
                  <a:cs typeface="Horizon"/>
                  <a:sym typeface="Horizon"/>
                </a:rPr>
                <a:t>ALIMA</a:t>
              </a:r>
            </a:p>
            <a:p>
              <a:pPr algn="ctr">
                <a:lnSpc>
                  <a:spcPts val="9461"/>
                </a:lnSpc>
              </a:pPr>
              <a:r>
                <a:rPr lang="en-US" sz="8600" b="1">
                  <a:solidFill>
                    <a:srgbClr val="FFFFFF"/>
                  </a:solidFill>
                  <a:latin typeface="Horizon"/>
                  <a:ea typeface="Horizon"/>
                  <a:cs typeface="Horizon"/>
                  <a:sym typeface="Horizon"/>
                </a:rPr>
                <a:t>DI INFORMATIKA UPN JATIM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7219593"/>
              <a:ext cx="17085423" cy="6244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500"/>
                </a:lnSpc>
                <a:spcBef>
                  <a:spcPct val="0"/>
                </a:spcBef>
              </a:pPr>
              <a:r>
                <a:rPr lang="en-US" sz="2500" b="1">
                  <a:solidFill>
                    <a:srgbClr val="57FFFF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Kita Intip RPS ya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893649" y="5483986"/>
            <a:ext cx="7656727" cy="153816"/>
            <a:chOff x="0" y="0"/>
            <a:chExt cx="21367895" cy="429260"/>
          </a:xfrm>
        </p:grpSpPr>
        <p:sp>
          <p:nvSpPr>
            <p:cNvPr id="3" name="Freeform 3"/>
            <p:cNvSpPr/>
            <p:nvPr/>
          </p:nvSpPr>
          <p:spPr>
            <a:xfrm>
              <a:off x="0" y="-148"/>
              <a:ext cx="21367894" cy="429408"/>
            </a:xfrm>
            <a:custGeom>
              <a:avLst/>
              <a:gdLst/>
              <a:ahLst/>
              <a:cxnLst/>
              <a:rect l="l" t="t" r="r" b="b"/>
              <a:pathLst>
                <a:path w="21367894" h="429408">
                  <a:moveTo>
                    <a:pt x="21350115" y="183028"/>
                  </a:moveTo>
                  <a:lnTo>
                    <a:pt x="21088494" y="6498"/>
                  </a:lnTo>
                  <a:cubicBezTo>
                    <a:pt x="21070715" y="-4932"/>
                    <a:pt x="21047855" y="-1122"/>
                    <a:pt x="21035155" y="16658"/>
                  </a:cubicBezTo>
                  <a:cubicBezTo>
                    <a:pt x="21023724" y="34438"/>
                    <a:pt x="21027535" y="57298"/>
                    <a:pt x="21045315" y="69998"/>
                  </a:cubicBezTo>
                  <a:lnTo>
                    <a:pt x="21204065" y="176678"/>
                  </a:lnTo>
                  <a:lnTo>
                    <a:pt x="0" y="176678"/>
                  </a:lnTo>
                  <a:lnTo>
                    <a:pt x="0" y="252878"/>
                  </a:lnTo>
                  <a:lnTo>
                    <a:pt x="21204065" y="252878"/>
                  </a:lnTo>
                  <a:lnTo>
                    <a:pt x="21045315" y="359558"/>
                  </a:lnTo>
                  <a:cubicBezTo>
                    <a:pt x="21027535" y="370988"/>
                    <a:pt x="21023724" y="395118"/>
                    <a:pt x="21035155" y="412898"/>
                  </a:cubicBezTo>
                  <a:cubicBezTo>
                    <a:pt x="21042774" y="424328"/>
                    <a:pt x="21054205" y="429408"/>
                    <a:pt x="21066905" y="429408"/>
                  </a:cubicBezTo>
                  <a:cubicBezTo>
                    <a:pt x="21074524" y="429408"/>
                    <a:pt x="21082144" y="426868"/>
                    <a:pt x="21088494" y="423058"/>
                  </a:cubicBezTo>
                  <a:lnTo>
                    <a:pt x="21351385" y="246528"/>
                  </a:lnTo>
                  <a:cubicBezTo>
                    <a:pt x="21361544" y="238908"/>
                    <a:pt x="21367894" y="227478"/>
                    <a:pt x="21367894" y="214778"/>
                  </a:cubicBezTo>
                  <a:cubicBezTo>
                    <a:pt x="21367894" y="202078"/>
                    <a:pt x="21361544" y="190648"/>
                    <a:pt x="21350115" y="18302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709874" y="9312349"/>
            <a:ext cx="11911044" cy="153816"/>
            <a:chOff x="0" y="0"/>
            <a:chExt cx="33240567" cy="429260"/>
          </a:xfrm>
        </p:grpSpPr>
        <p:sp>
          <p:nvSpPr>
            <p:cNvPr id="5" name="Freeform 5"/>
            <p:cNvSpPr/>
            <p:nvPr/>
          </p:nvSpPr>
          <p:spPr>
            <a:xfrm>
              <a:off x="0" y="-148"/>
              <a:ext cx="33240566" cy="429408"/>
            </a:xfrm>
            <a:custGeom>
              <a:avLst/>
              <a:gdLst/>
              <a:ahLst/>
              <a:cxnLst/>
              <a:rect l="l" t="t" r="r" b="b"/>
              <a:pathLst>
                <a:path w="33240566" h="429408">
                  <a:moveTo>
                    <a:pt x="33222788" y="183028"/>
                  </a:moveTo>
                  <a:lnTo>
                    <a:pt x="32961166" y="6498"/>
                  </a:lnTo>
                  <a:cubicBezTo>
                    <a:pt x="32943388" y="-4932"/>
                    <a:pt x="32920527" y="-1122"/>
                    <a:pt x="32907827" y="16658"/>
                  </a:cubicBezTo>
                  <a:cubicBezTo>
                    <a:pt x="32896398" y="34438"/>
                    <a:pt x="32900206" y="57298"/>
                    <a:pt x="32917988" y="69998"/>
                  </a:cubicBezTo>
                  <a:lnTo>
                    <a:pt x="33076738" y="176678"/>
                  </a:lnTo>
                  <a:lnTo>
                    <a:pt x="0" y="176678"/>
                  </a:lnTo>
                  <a:lnTo>
                    <a:pt x="0" y="252878"/>
                  </a:lnTo>
                  <a:lnTo>
                    <a:pt x="33076738" y="252878"/>
                  </a:lnTo>
                  <a:lnTo>
                    <a:pt x="32917988" y="359558"/>
                  </a:lnTo>
                  <a:cubicBezTo>
                    <a:pt x="32900206" y="370988"/>
                    <a:pt x="32896398" y="395118"/>
                    <a:pt x="32907827" y="412898"/>
                  </a:cubicBezTo>
                  <a:cubicBezTo>
                    <a:pt x="32915448" y="424328"/>
                    <a:pt x="32926877" y="429408"/>
                    <a:pt x="32939577" y="429408"/>
                  </a:cubicBezTo>
                  <a:cubicBezTo>
                    <a:pt x="32947198" y="429408"/>
                    <a:pt x="32954816" y="426868"/>
                    <a:pt x="32961166" y="423058"/>
                  </a:cubicBezTo>
                  <a:lnTo>
                    <a:pt x="33224056" y="246528"/>
                  </a:lnTo>
                  <a:cubicBezTo>
                    <a:pt x="33234216" y="238908"/>
                    <a:pt x="33240566" y="227478"/>
                    <a:pt x="33240566" y="214778"/>
                  </a:cubicBezTo>
                  <a:cubicBezTo>
                    <a:pt x="33240566" y="202078"/>
                    <a:pt x="33234216" y="190648"/>
                    <a:pt x="33222788" y="18302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043179" y="8814835"/>
            <a:ext cx="4201643" cy="228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400" u="none" spc="14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LOW</a:t>
            </a:r>
          </a:p>
        </p:txBody>
      </p:sp>
      <p:sp>
        <p:nvSpPr>
          <p:cNvPr id="7" name="TextBox 7"/>
          <p:cNvSpPr txBox="1"/>
          <p:nvPr/>
        </p:nvSpPr>
        <p:spPr>
          <a:xfrm rot="-5400000">
            <a:off x="5332288" y="6853668"/>
            <a:ext cx="1603667" cy="228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400" u="none" spc="14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LOW</a:t>
            </a:r>
          </a:p>
        </p:txBody>
      </p:sp>
      <p:sp>
        <p:nvSpPr>
          <p:cNvPr id="8" name="TextBox 8"/>
          <p:cNvSpPr txBox="1"/>
          <p:nvPr/>
        </p:nvSpPr>
        <p:spPr>
          <a:xfrm rot="-5400000">
            <a:off x="5332288" y="3238526"/>
            <a:ext cx="1603667" cy="228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400" u="none" spc="14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HIGH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830263" y="8814835"/>
            <a:ext cx="4201643" cy="228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"/>
              </a:lnSpc>
              <a:spcBef>
                <a:spcPct val="0"/>
              </a:spcBef>
            </a:pPr>
            <a:r>
              <a:rPr lang="en-US" sz="1400" u="none" spc="14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HIGH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3589308" y="3934108"/>
            <a:ext cx="129368" cy="129368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01010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65518" y="1732531"/>
            <a:ext cx="4345084" cy="7668644"/>
            <a:chOff x="0" y="0"/>
            <a:chExt cx="5793445" cy="10224859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461255"/>
              <a:ext cx="5778205" cy="9763603"/>
              <a:chOff x="0" y="0"/>
              <a:chExt cx="11921614" cy="2014430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31750" y="31750"/>
                <a:ext cx="11856873" cy="20080802"/>
              </a:xfrm>
              <a:custGeom>
                <a:avLst/>
                <a:gdLst/>
                <a:ahLst/>
                <a:cxnLst/>
                <a:rect l="l" t="t" r="r" b="b"/>
                <a:pathLst>
                  <a:path w="11856873" h="20080802">
                    <a:moveTo>
                      <a:pt x="11765404" y="20080802"/>
                    </a:moveTo>
                    <a:lnTo>
                      <a:pt x="92710" y="20080802"/>
                    </a:lnTo>
                    <a:cubicBezTo>
                      <a:pt x="41910" y="20080802"/>
                      <a:pt x="0" y="20038892"/>
                      <a:pt x="0" y="1998809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1764135" y="0"/>
                    </a:lnTo>
                    <a:cubicBezTo>
                      <a:pt x="11814935" y="0"/>
                      <a:pt x="11856844" y="41910"/>
                      <a:pt x="11856844" y="92710"/>
                    </a:cubicBezTo>
                    <a:lnTo>
                      <a:pt x="11856844" y="19986822"/>
                    </a:lnTo>
                    <a:cubicBezTo>
                      <a:pt x="11858114" y="20038892"/>
                      <a:pt x="11816204" y="20080802"/>
                      <a:pt x="11765404" y="20080802"/>
                    </a:cubicBezTo>
                    <a:close/>
                  </a:path>
                </a:pathLst>
              </a:custGeom>
              <a:solidFill>
                <a:srgbClr val="101010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0" y="0"/>
                <a:ext cx="11921614" cy="20144302"/>
              </a:xfrm>
              <a:custGeom>
                <a:avLst/>
                <a:gdLst/>
                <a:ahLst/>
                <a:cxnLst/>
                <a:rect l="l" t="t" r="r" b="b"/>
                <a:pathLst>
                  <a:path w="11921614" h="20144302">
                    <a:moveTo>
                      <a:pt x="11797154" y="59690"/>
                    </a:moveTo>
                    <a:cubicBezTo>
                      <a:pt x="11832714" y="59690"/>
                      <a:pt x="11861924" y="88900"/>
                      <a:pt x="11861924" y="124460"/>
                    </a:cubicBezTo>
                    <a:lnTo>
                      <a:pt x="11861924" y="20019842"/>
                    </a:lnTo>
                    <a:cubicBezTo>
                      <a:pt x="11861924" y="20055402"/>
                      <a:pt x="11832714" y="20084611"/>
                      <a:pt x="11797154" y="20084611"/>
                    </a:cubicBezTo>
                    <a:lnTo>
                      <a:pt x="124460" y="20084611"/>
                    </a:lnTo>
                    <a:cubicBezTo>
                      <a:pt x="88900" y="20084611"/>
                      <a:pt x="59690" y="20055402"/>
                      <a:pt x="59690" y="2001984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1797154" y="59690"/>
                    </a:lnTo>
                    <a:moveTo>
                      <a:pt x="11797154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0019842"/>
                    </a:lnTo>
                    <a:cubicBezTo>
                      <a:pt x="0" y="20088422"/>
                      <a:pt x="55880" y="20144302"/>
                      <a:pt x="124460" y="20144302"/>
                    </a:cubicBezTo>
                    <a:lnTo>
                      <a:pt x="11797154" y="20144302"/>
                    </a:lnTo>
                    <a:cubicBezTo>
                      <a:pt x="11865735" y="20144302"/>
                      <a:pt x="11921614" y="20088422"/>
                      <a:pt x="11921614" y="20019842"/>
                    </a:cubicBezTo>
                    <a:lnTo>
                      <a:pt x="11921614" y="124460"/>
                    </a:lnTo>
                    <a:cubicBezTo>
                      <a:pt x="11921614" y="55880"/>
                      <a:pt x="11865735" y="0"/>
                      <a:pt x="11797154" y="0"/>
                    </a:cubicBezTo>
                    <a:close/>
                  </a:path>
                </a:pathLst>
              </a:custGeom>
              <a:solidFill>
                <a:srgbClr val="57FFFF"/>
              </a:solidFill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0" y="0"/>
              <a:ext cx="5793445" cy="854706"/>
              <a:chOff x="0" y="0"/>
              <a:chExt cx="11953058" cy="176343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31750" y="31750"/>
                <a:ext cx="11888316" cy="1699933"/>
              </a:xfrm>
              <a:custGeom>
                <a:avLst/>
                <a:gdLst/>
                <a:ahLst/>
                <a:cxnLst/>
                <a:rect l="l" t="t" r="r" b="b"/>
                <a:pathLst>
                  <a:path w="11888316" h="1699933">
                    <a:moveTo>
                      <a:pt x="11796847" y="1699933"/>
                    </a:moveTo>
                    <a:lnTo>
                      <a:pt x="92710" y="1699933"/>
                    </a:lnTo>
                    <a:cubicBezTo>
                      <a:pt x="41910" y="1699933"/>
                      <a:pt x="0" y="1658023"/>
                      <a:pt x="0" y="160722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1795578" y="0"/>
                    </a:lnTo>
                    <a:cubicBezTo>
                      <a:pt x="11846378" y="0"/>
                      <a:pt x="11888288" y="41910"/>
                      <a:pt x="11888288" y="92710"/>
                    </a:cubicBezTo>
                    <a:lnTo>
                      <a:pt x="11888288" y="1605953"/>
                    </a:lnTo>
                    <a:cubicBezTo>
                      <a:pt x="11889557" y="1658023"/>
                      <a:pt x="11847647" y="1699933"/>
                      <a:pt x="11796847" y="1699933"/>
                    </a:cubicBezTo>
                    <a:close/>
                  </a:path>
                </a:pathLst>
              </a:custGeom>
              <a:solidFill>
                <a:srgbClr val="101010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0" y="0"/>
                <a:ext cx="11953058" cy="1763433"/>
              </a:xfrm>
              <a:custGeom>
                <a:avLst/>
                <a:gdLst/>
                <a:ahLst/>
                <a:cxnLst/>
                <a:rect l="l" t="t" r="r" b="b"/>
                <a:pathLst>
                  <a:path w="11953058" h="1763433">
                    <a:moveTo>
                      <a:pt x="11828597" y="59690"/>
                    </a:moveTo>
                    <a:cubicBezTo>
                      <a:pt x="11864157" y="59690"/>
                      <a:pt x="11893368" y="88900"/>
                      <a:pt x="11893368" y="124460"/>
                    </a:cubicBezTo>
                    <a:lnTo>
                      <a:pt x="11893368" y="1638973"/>
                    </a:lnTo>
                    <a:cubicBezTo>
                      <a:pt x="11893368" y="1674533"/>
                      <a:pt x="11864157" y="1703743"/>
                      <a:pt x="11828597" y="1703743"/>
                    </a:cubicBezTo>
                    <a:lnTo>
                      <a:pt x="124460" y="1703743"/>
                    </a:lnTo>
                    <a:cubicBezTo>
                      <a:pt x="88900" y="1703743"/>
                      <a:pt x="59690" y="1674533"/>
                      <a:pt x="59690" y="163897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1828597" y="59690"/>
                    </a:lnTo>
                    <a:moveTo>
                      <a:pt x="11828597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638973"/>
                    </a:lnTo>
                    <a:cubicBezTo>
                      <a:pt x="0" y="1707553"/>
                      <a:pt x="55880" y="1763433"/>
                      <a:pt x="124460" y="1763433"/>
                    </a:cubicBezTo>
                    <a:lnTo>
                      <a:pt x="11828597" y="1763433"/>
                    </a:lnTo>
                    <a:cubicBezTo>
                      <a:pt x="11897178" y="1763433"/>
                      <a:pt x="11953058" y="1707553"/>
                      <a:pt x="11953058" y="1638973"/>
                    </a:cubicBezTo>
                    <a:lnTo>
                      <a:pt x="11953058" y="124460"/>
                    </a:lnTo>
                    <a:cubicBezTo>
                      <a:pt x="11953058" y="55880"/>
                      <a:pt x="11897178" y="0"/>
                      <a:pt x="11828597" y="0"/>
                    </a:cubicBezTo>
                    <a:close/>
                  </a:path>
                </a:pathLst>
              </a:custGeom>
              <a:solidFill>
                <a:srgbClr val="57FFFF"/>
              </a:solidFill>
            </p:spPr>
            <p:txBody>
              <a:bodyPr/>
              <a:lstStyle/>
              <a:p>
                <a:endParaRPr lang="en-ID"/>
              </a:p>
            </p:txBody>
          </p:sp>
        </p:grpSp>
      </p:grpSp>
      <p:grpSp>
        <p:nvGrpSpPr>
          <p:cNvPr id="19" name="Group 19"/>
          <p:cNvGrpSpPr/>
          <p:nvPr/>
        </p:nvGrpSpPr>
        <p:grpSpPr>
          <a:xfrm>
            <a:off x="12439022" y="1939043"/>
            <a:ext cx="129368" cy="129368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01010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241250" y="5347672"/>
            <a:ext cx="5379668" cy="3240153"/>
            <a:chOff x="0" y="0"/>
            <a:chExt cx="7172891" cy="4320204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7172891" cy="4320204"/>
              <a:chOff x="0" y="0"/>
              <a:chExt cx="14799135" cy="891346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31750" y="31750"/>
                <a:ext cx="14734394" cy="8849961"/>
              </a:xfrm>
              <a:custGeom>
                <a:avLst/>
                <a:gdLst/>
                <a:ahLst/>
                <a:cxnLst/>
                <a:rect l="l" t="t" r="r" b="b"/>
                <a:pathLst>
                  <a:path w="14734394" h="8849961">
                    <a:moveTo>
                      <a:pt x="14642925" y="8849961"/>
                    </a:moveTo>
                    <a:lnTo>
                      <a:pt x="92710" y="8849961"/>
                    </a:lnTo>
                    <a:cubicBezTo>
                      <a:pt x="41910" y="8849961"/>
                      <a:pt x="0" y="8808050"/>
                      <a:pt x="0" y="875725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4641655" y="0"/>
                    </a:lnTo>
                    <a:cubicBezTo>
                      <a:pt x="14692455" y="0"/>
                      <a:pt x="14734366" y="41910"/>
                      <a:pt x="14734366" y="92710"/>
                    </a:cubicBezTo>
                    <a:lnTo>
                      <a:pt x="14734366" y="8755980"/>
                    </a:lnTo>
                    <a:cubicBezTo>
                      <a:pt x="14735635" y="8808050"/>
                      <a:pt x="14693725" y="8849961"/>
                      <a:pt x="14642925" y="8849961"/>
                    </a:cubicBezTo>
                    <a:close/>
                  </a:path>
                </a:pathLst>
              </a:custGeom>
              <a:solidFill>
                <a:srgbClr val="101010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0" y="0"/>
                <a:ext cx="14799135" cy="8913461"/>
              </a:xfrm>
              <a:custGeom>
                <a:avLst/>
                <a:gdLst/>
                <a:ahLst/>
                <a:cxnLst/>
                <a:rect l="l" t="t" r="r" b="b"/>
                <a:pathLst>
                  <a:path w="14799135" h="8913461">
                    <a:moveTo>
                      <a:pt x="14674675" y="59690"/>
                    </a:moveTo>
                    <a:cubicBezTo>
                      <a:pt x="14710235" y="59690"/>
                      <a:pt x="14739445" y="88900"/>
                      <a:pt x="14739445" y="124460"/>
                    </a:cubicBezTo>
                    <a:lnTo>
                      <a:pt x="14739445" y="8789001"/>
                    </a:lnTo>
                    <a:cubicBezTo>
                      <a:pt x="14739445" y="8824561"/>
                      <a:pt x="14710235" y="8853770"/>
                      <a:pt x="14674675" y="8853770"/>
                    </a:cubicBezTo>
                    <a:lnTo>
                      <a:pt x="124460" y="8853770"/>
                    </a:lnTo>
                    <a:cubicBezTo>
                      <a:pt x="88900" y="8853770"/>
                      <a:pt x="59690" y="8824561"/>
                      <a:pt x="59690" y="878900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4674675" y="59690"/>
                    </a:lnTo>
                    <a:moveTo>
                      <a:pt x="1467467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8789001"/>
                    </a:lnTo>
                    <a:cubicBezTo>
                      <a:pt x="0" y="8857580"/>
                      <a:pt x="55880" y="8913461"/>
                      <a:pt x="124460" y="8913461"/>
                    </a:cubicBezTo>
                    <a:lnTo>
                      <a:pt x="14674675" y="8913461"/>
                    </a:lnTo>
                    <a:cubicBezTo>
                      <a:pt x="14743255" y="8913461"/>
                      <a:pt x="14799135" y="8857580"/>
                      <a:pt x="14799135" y="8789001"/>
                    </a:cubicBezTo>
                    <a:lnTo>
                      <a:pt x="14799135" y="124460"/>
                    </a:lnTo>
                    <a:cubicBezTo>
                      <a:pt x="14799135" y="55880"/>
                      <a:pt x="14743255" y="0"/>
                      <a:pt x="14674675" y="0"/>
                    </a:cubicBezTo>
                    <a:close/>
                  </a:path>
                </a:pathLst>
              </a:custGeom>
              <a:solidFill>
                <a:srgbClr val="57FFFF"/>
              </a:solidFill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0" y="0"/>
              <a:ext cx="7172891" cy="716777"/>
              <a:chOff x="0" y="0"/>
              <a:chExt cx="14799135" cy="1478857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31750" y="31750"/>
                <a:ext cx="14734394" cy="1415357"/>
              </a:xfrm>
              <a:custGeom>
                <a:avLst/>
                <a:gdLst/>
                <a:ahLst/>
                <a:cxnLst/>
                <a:rect l="l" t="t" r="r" b="b"/>
                <a:pathLst>
                  <a:path w="14734394" h="1415357">
                    <a:moveTo>
                      <a:pt x="14642925" y="1415357"/>
                    </a:moveTo>
                    <a:lnTo>
                      <a:pt x="92710" y="1415357"/>
                    </a:lnTo>
                    <a:cubicBezTo>
                      <a:pt x="41910" y="1415357"/>
                      <a:pt x="0" y="1373446"/>
                      <a:pt x="0" y="132264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4641655" y="0"/>
                    </a:lnTo>
                    <a:cubicBezTo>
                      <a:pt x="14692455" y="0"/>
                      <a:pt x="14734366" y="41910"/>
                      <a:pt x="14734366" y="92710"/>
                    </a:cubicBezTo>
                    <a:lnTo>
                      <a:pt x="14734366" y="1321377"/>
                    </a:lnTo>
                    <a:cubicBezTo>
                      <a:pt x="14735635" y="1373446"/>
                      <a:pt x="14693725" y="1415357"/>
                      <a:pt x="14642925" y="1415357"/>
                    </a:cubicBezTo>
                    <a:close/>
                  </a:path>
                </a:pathLst>
              </a:custGeom>
              <a:solidFill>
                <a:srgbClr val="101010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0" y="0"/>
                <a:ext cx="14799135" cy="1478857"/>
              </a:xfrm>
              <a:custGeom>
                <a:avLst/>
                <a:gdLst/>
                <a:ahLst/>
                <a:cxnLst/>
                <a:rect l="l" t="t" r="r" b="b"/>
                <a:pathLst>
                  <a:path w="14799135" h="1478857">
                    <a:moveTo>
                      <a:pt x="14674675" y="59690"/>
                    </a:moveTo>
                    <a:cubicBezTo>
                      <a:pt x="14710235" y="59690"/>
                      <a:pt x="14739445" y="88900"/>
                      <a:pt x="14739445" y="124460"/>
                    </a:cubicBezTo>
                    <a:lnTo>
                      <a:pt x="14739445" y="1354397"/>
                    </a:lnTo>
                    <a:cubicBezTo>
                      <a:pt x="14739445" y="1389957"/>
                      <a:pt x="14710235" y="1419167"/>
                      <a:pt x="14674675" y="1419167"/>
                    </a:cubicBezTo>
                    <a:lnTo>
                      <a:pt x="124460" y="1419167"/>
                    </a:lnTo>
                    <a:cubicBezTo>
                      <a:pt x="88900" y="1419167"/>
                      <a:pt x="59690" y="1389957"/>
                      <a:pt x="59690" y="1354397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4674675" y="59690"/>
                    </a:lnTo>
                    <a:moveTo>
                      <a:pt x="1467467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7"/>
                    </a:lnTo>
                    <a:cubicBezTo>
                      <a:pt x="0" y="1422977"/>
                      <a:pt x="55880" y="1478857"/>
                      <a:pt x="124460" y="1478857"/>
                    </a:cubicBezTo>
                    <a:lnTo>
                      <a:pt x="14674675" y="1478857"/>
                    </a:lnTo>
                    <a:cubicBezTo>
                      <a:pt x="14743255" y="1478857"/>
                      <a:pt x="14799135" y="1422977"/>
                      <a:pt x="14799135" y="1354397"/>
                    </a:cubicBezTo>
                    <a:lnTo>
                      <a:pt x="14799135" y="124460"/>
                    </a:lnTo>
                    <a:cubicBezTo>
                      <a:pt x="14799135" y="55880"/>
                      <a:pt x="14743255" y="0"/>
                      <a:pt x="14674675" y="0"/>
                    </a:cubicBezTo>
                    <a:close/>
                  </a:path>
                </a:pathLst>
              </a:custGeom>
              <a:solidFill>
                <a:srgbClr val="57FFFF"/>
              </a:solidFill>
            </p:spPr>
            <p:txBody>
              <a:bodyPr/>
              <a:lstStyle/>
              <a:p>
                <a:endParaRPr lang="en-ID"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2439022" y="5552982"/>
            <a:ext cx="129368" cy="129368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01010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6510294" y="1732531"/>
            <a:ext cx="5379668" cy="3240153"/>
            <a:chOff x="0" y="0"/>
            <a:chExt cx="7172891" cy="4320204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7172891" cy="4320204"/>
              <a:chOff x="0" y="0"/>
              <a:chExt cx="14799135" cy="891346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31750" y="31750"/>
                <a:ext cx="14734394" cy="8849961"/>
              </a:xfrm>
              <a:custGeom>
                <a:avLst/>
                <a:gdLst/>
                <a:ahLst/>
                <a:cxnLst/>
                <a:rect l="l" t="t" r="r" b="b"/>
                <a:pathLst>
                  <a:path w="14734394" h="8849961">
                    <a:moveTo>
                      <a:pt x="14642925" y="8849961"/>
                    </a:moveTo>
                    <a:lnTo>
                      <a:pt x="92710" y="8849961"/>
                    </a:lnTo>
                    <a:cubicBezTo>
                      <a:pt x="41910" y="8849961"/>
                      <a:pt x="0" y="8808050"/>
                      <a:pt x="0" y="875725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4641655" y="0"/>
                    </a:lnTo>
                    <a:cubicBezTo>
                      <a:pt x="14692455" y="0"/>
                      <a:pt x="14734366" y="41910"/>
                      <a:pt x="14734366" y="92710"/>
                    </a:cubicBezTo>
                    <a:lnTo>
                      <a:pt x="14734366" y="8755980"/>
                    </a:lnTo>
                    <a:cubicBezTo>
                      <a:pt x="14735635" y="8808050"/>
                      <a:pt x="14693725" y="8849961"/>
                      <a:pt x="14642925" y="8849961"/>
                    </a:cubicBezTo>
                    <a:close/>
                  </a:path>
                </a:pathLst>
              </a:custGeom>
              <a:solidFill>
                <a:srgbClr val="101010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33" name="Freeform 33"/>
              <p:cNvSpPr/>
              <p:nvPr/>
            </p:nvSpPr>
            <p:spPr>
              <a:xfrm>
                <a:off x="0" y="0"/>
                <a:ext cx="14799135" cy="8913461"/>
              </a:xfrm>
              <a:custGeom>
                <a:avLst/>
                <a:gdLst/>
                <a:ahLst/>
                <a:cxnLst/>
                <a:rect l="l" t="t" r="r" b="b"/>
                <a:pathLst>
                  <a:path w="14799135" h="8913461">
                    <a:moveTo>
                      <a:pt x="14674675" y="59690"/>
                    </a:moveTo>
                    <a:cubicBezTo>
                      <a:pt x="14710235" y="59690"/>
                      <a:pt x="14739445" y="88900"/>
                      <a:pt x="14739445" y="124460"/>
                    </a:cubicBezTo>
                    <a:lnTo>
                      <a:pt x="14739445" y="8789001"/>
                    </a:lnTo>
                    <a:cubicBezTo>
                      <a:pt x="14739445" y="8824561"/>
                      <a:pt x="14710235" y="8853770"/>
                      <a:pt x="14674675" y="8853770"/>
                    </a:cubicBezTo>
                    <a:lnTo>
                      <a:pt x="124460" y="8853770"/>
                    </a:lnTo>
                    <a:cubicBezTo>
                      <a:pt x="88900" y="8853770"/>
                      <a:pt x="59690" y="8824561"/>
                      <a:pt x="59690" y="878900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4674675" y="59690"/>
                    </a:lnTo>
                    <a:moveTo>
                      <a:pt x="1467467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8789001"/>
                    </a:lnTo>
                    <a:cubicBezTo>
                      <a:pt x="0" y="8857580"/>
                      <a:pt x="55880" y="8913461"/>
                      <a:pt x="124460" y="8913461"/>
                    </a:cubicBezTo>
                    <a:lnTo>
                      <a:pt x="14674675" y="8913461"/>
                    </a:lnTo>
                    <a:cubicBezTo>
                      <a:pt x="14743255" y="8913461"/>
                      <a:pt x="14799135" y="8857580"/>
                      <a:pt x="14799135" y="8789001"/>
                    </a:cubicBezTo>
                    <a:lnTo>
                      <a:pt x="14799135" y="124460"/>
                    </a:lnTo>
                    <a:cubicBezTo>
                      <a:pt x="14799135" y="55880"/>
                      <a:pt x="14743255" y="0"/>
                      <a:pt x="14674675" y="0"/>
                    </a:cubicBezTo>
                    <a:close/>
                  </a:path>
                </a:pathLst>
              </a:custGeom>
              <a:solidFill>
                <a:srgbClr val="57FFFF"/>
              </a:solidFill>
            </p:spPr>
            <p:txBody>
              <a:bodyPr/>
              <a:lstStyle/>
              <a:p>
                <a:endParaRPr lang="en-ID"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0" y="0"/>
              <a:ext cx="7172891" cy="716777"/>
              <a:chOff x="0" y="0"/>
              <a:chExt cx="14799135" cy="1478857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31750" y="31750"/>
                <a:ext cx="14734394" cy="1415357"/>
              </a:xfrm>
              <a:custGeom>
                <a:avLst/>
                <a:gdLst/>
                <a:ahLst/>
                <a:cxnLst/>
                <a:rect l="l" t="t" r="r" b="b"/>
                <a:pathLst>
                  <a:path w="14734394" h="1415357">
                    <a:moveTo>
                      <a:pt x="14642925" y="1415357"/>
                    </a:moveTo>
                    <a:lnTo>
                      <a:pt x="92710" y="1415357"/>
                    </a:lnTo>
                    <a:cubicBezTo>
                      <a:pt x="41910" y="1415357"/>
                      <a:pt x="0" y="1373446"/>
                      <a:pt x="0" y="132264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4641655" y="0"/>
                    </a:lnTo>
                    <a:cubicBezTo>
                      <a:pt x="14692455" y="0"/>
                      <a:pt x="14734366" y="41910"/>
                      <a:pt x="14734366" y="92710"/>
                    </a:cubicBezTo>
                    <a:lnTo>
                      <a:pt x="14734366" y="1321377"/>
                    </a:lnTo>
                    <a:cubicBezTo>
                      <a:pt x="14735635" y="1373446"/>
                      <a:pt x="14693725" y="1415357"/>
                      <a:pt x="14642925" y="1415357"/>
                    </a:cubicBezTo>
                    <a:close/>
                  </a:path>
                </a:pathLst>
              </a:custGeom>
              <a:solidFill>
                <a:srgbClr val="101010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36" name="Freeform 36"/>
              <p:cNvSpPr/>
              <p:nvPr/>
            </p:nvSpPr>
            <p:spPr>
              <a:xfrm>
                <a:off x="0" y="0"/>
                <a:ext cx="14799135" cy="1478857"/>
              </a:xfrm>
              <a:custGeom>
                <a:avLst/>
                <a:gdLst/>
                <a:ahLst/>
                <a:cxnLst/>
                <a:rect l="l" t="t" r="r" b="b"/>
                <a:pathLst>
                  <a:path w="14799135" h="1478857">
                    <a:moveTo>
                      <a:pt x="14674675" y="59690"/>
                    </a:moveTo>
                    <a:cubicBezTo>
                      <a:pt x="14710235" y="59690"/>
                      <a:pt x="14739445" y="88900"/>
                      <a:pt x="14739445" y="124460"/>
                    </a:cubicBezTo>
                    <a:lnTo>
                      <a:pt x="14739445" y="1354397"/>
                    </a:lnTo>
                    <a:cubicBezTo>
                      <a:pt x="14739445" y="1389957"/>
                      <a:pt x="14710235" y="1419167"/>
                      <a:pt x="14674675" y="1419167"/>
                    </a:cubicBezTo>
                    <a:lnTo>
                      <a:pt x="124460" y="1419167"/>
                    </a:lnTo>
                    <a:cubicBezTo>
                      <a:pt x="88900" y="1419167"/>
                      <a:pt x="59690" y="1389957"/>
                      <a:pt x="59690" y="1354397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4674675" y="59690"/>
                    </a:lnTo>
                    <a:moveTo>
                      <a:pt x="1467467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7"/>
                    </a:lnTo>
                    <a:cubicBezTo>
                      <a:pt x="0" y="1422977"/>
                      <a:pt x="55880" y="1478857"/>
                      <a:pt x="124460" y="1478857"/>
                    </a:cubicBezTo>
                    <a:lnTo>
                      <a:pt x="14674675" y="1478857"/>
                    </a:lnTo>
                    <a:cubicBezTo>
                      <a:pt x="14743255" y="1478857"/>
                      <a:pt x="14799135" y="1422977"/>
                      <a:pt x="14799135" y="1354397"/>
                    </a:cubicBezTo>
                    <a:lnTo>
                      <a:pt x="14799135" y="124460"/>
                    </a:lnTo>
                    <a:cubicBezTo>
                      <a:pt x="14799135" y="55880"/>
                      <a:pt x="14743255" y="0"/>
                      <a:pt x="14674675" y="0"/>
                    </a:cubicBezTo>
                    <a:close/>
                  </a:path>
                </a:pathLst>
              </a:custGeom>
              <a:solidFill>
                <a:srgbClr val="57FFFF"/>
              </a:solidFill>
            </p:spPr>
            <p:txBody>
              <a:bodyPr/>
              <a:lstStyle/>
              <a:p>
                <a:endParaRPr lang="en-ID"/>
              </a:p>
            </p:txBody>
          </p:sp>
        </p:grpSp>
      </p:grpSp>
      <p:sp>
        <p:nvSpPr>
          <p:cNvPr id="37" name="TextBox 37"/>
          <p:cNvSpPr txBox="1"/>
          <p:nvPr/>
        </p:nvSpPr>
        <p:spPr>
          <a:xfrm rot="-5400000">
            <a:off x="3193528" y="5317093"/>
            <a:ext cx="4201643" cy="272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00"/>
              </a:lnSpc>
            </a:pPr>
            <a:r>
              <a:rPr lang="en-US" sz="1800" b="1" spc="180">
                <a:solidFill>
                  <a:srgbClr val="FFFFFF"/>
                </a:solidFill>
                <a:latin typeface="Horizon"/>
                <a:ea typeface="Horizon"/>
                <a:cs typeface="Horizon"/>
                <a:sym typeface="Horizon"/>
              </a:rPr>
              <a:t>IMPACT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831676" y="9654844"/>
            <a:ext cx="4201643" cy="272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00"/>
              </a:lnSpc>
            </a:pPr>
            <a:r>
              <a:rPr lang="en-US" sz="1800" b="1" u="none" spc="180">
                <a:solidFill>
                  <a:srgbClr val="FFFFFF"/>
                </a:solidFill>
                <a:latin typeface="Horizon"/>
                <a:ea typeface="Horizon"/>
                <a:cs typeface="Horizon"/>
                <a:sym typeface="Horizon"/>
              </a:rPr>
              <a:t>EFFORT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65518" y="410947"/>
            <a:ext cx="12494364" cy="550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61"/>
              </a:lnSpc>
            </a:pPr>
            <a:r>
              <a:rPr lang="en-US" sz="3814" b="1">
                <a:solidFill>
                  <a:srgbClr val="FFFFFF"/>
                </a:solidFill>
                <a:latin typeface="Horizon"/>
                <a:ea typeface="Horizon"/>
                <a:cs typeface="Horizon"/>
                <a:sym typeface="Horizon"/>
              </a:rPr>
              <a:t>ADMINISTRASI PERKULIAHAAN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88352" y="1929518"/>
            <a:ext cx="3299414" cy="324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4"/>
              </a:lnSpc>
            </a:pPr>
            <a:r>
              <a:rPr lang="en-US" sz="2077" b="1">
                <a:solidFill>
                  <a:srgbClr val="57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Penilaian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845771" y="1900104"/>
            <a:ext cx="2708714" cy="268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37"/>
              </a:lnSpc>
              <a:spcBef>
                <a:spcPct val="0"/>
              </a:spcBef>
            </a:pPr>
            <a:r>
              <a:rPr lang="en-US" sz="1705" b="1">
                <a:solidFill>
                  <a:srgbClr val="57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Komting Mata Kuliah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3576727" y="5498213"/>
            <a:ext cx="2708714" cy="268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37"/>
              </a:lnSpc>
              <a:spcBef>
                <a:spcPct val="0"/>
              </a:spcBef>
            </a:pPr>
            <a:r>
              <a:rPr lang="en-US" sz="1705" b="1">
                <a:solidFill>
                  <a:srgbClr val="57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Absensi Kehadiran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63124" y="2502872"/>
            <a:ext cx="4142464" cy="4735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Penilaian untuk perkuliahaan dibagi menjadi dua bagian: UTS dan UAS.</a:t>
            </a:r>
          </a:p>
          <a:p>
            <a:pPr algn="just">
              <a:lnSpc>
                <a:spcPts val="3079"/>
              </a:lnSpc>
            </a:pPr>
            <a:endParaRPr lang="en-US" sz="2199">
              <a:solidFill>
                <a:srgbClr val="FFFFFF"/>
              </a:solidFill>
              <a:latin typeface="Agrandir"/>
              <a:ea typeface="Agrandir"/>
              <a:cs typeface="Agrandir"/>
              <a:sym typeface="Agrandir"/>
            </a:endParaRPr>
          </a:p>
          <a:p>
            <a:pPr algn="just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Nilai pada UTS terdiri dari:</a:t>
            </a:r>
          </a:p>
          <a:p>
            <a:pPr marL="474979" lvl="1" indent="-237490" algn="just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Keaktifan UTS (Tugas dan keaktifan dikelas)</a:t>
            </a:r>
          </a:p>
          <a:p>
            <a:pPr marL="474979" lvl="1" indent="-237490" algn="just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Nilai Test ETS</a:t>
            </a:r>
          </a:p>
          <a:p>
            <a:pPr algn="just">
              <a:lnSpc>
                <a:spcPts val="3079"/>
              </a:lnSpc>
            </a:pPr>
            <a:endParaRPr lang="en-US" sz="2199">
              <a:solidFill>
                <a:srgbClr val="FFFFFF"/>
              </a:solidFill>
              <a:latin typeface="Agrandir"/>
              <a:ea typeface="Agrandir"/>
              <a:cs typeface="Agrandir"/>
              <a:sym typeface="Agrandir"/>
            </a:endParaRPr>
          </a:p>
          <a:p>
            <a:pPr algn="just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Nilai pada UAS terdiri dari:</a:t>
            </a:r>
          </a:p>
          <a:p>
            <a:pPr marL="474979" lvl="1" indent="-237490" algn="just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Keaktifan UAS</a:t>
            </a:r>
          </a:p>
          <a:p>
            <a:pPr marL="474979" lvl="1" indent="-237490" algn="just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NIlai Test EAS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600627" y="2349657"/>
            <a:ext cx="5155027" cy="2392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1  Mahasiswa mengajukan diri / ditunjuk untuk menjadi Komting Mata Kuliah. Tugas Komting adalah membantu Dosen agar perkuliahaan berjalan lancar. Tugas pertama Komting adalah membuat grup WhatsApp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2353571" y="6051769"/>
            <a:ext cx="5155027" cy="1610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Batas minimal kehadiran adalah 75%. Jika sampai kurang dari itu maka nilai akan automatis mendapatkan </a:t>
            </a:r>
            <a:r>
              <a:rPr lang="en-US" sz="2199" b="1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K. </a:t>
            </a:r>
            <a:r>
              <a:rPr lang="en-US" sz="2199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Harap berhati-hati mengenai hal ini!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326257" y="952500"/>
            <a:ext cx="3933043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879"/>
              </a:lnSpc>
            </a:pPr>
            <a:r>
              <a:rPr lang="en-US" sz="240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UPNV JATIM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952500"/>
            <a:ext cx="3933043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79"/>
              </a:lnSpc>
            </a:pPr>
            <a:r>
              <a:rPr lang="en-US" sz="240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Aljabar Linear dan Matriks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882833" y="4490463"/>
            <a:ext cx="14522333" cy="2247692"/>
            <a:chOff x="0" y="0"/>
            <a:chExt cx="19363111" cy="2996922"/>
          </a:xfrm>
        </p:grpSpPr>
        <p:sp>
          <p:nvSpPr>
            <p:cNvPr id="5" name="TextBox 5"/>
            <p:cNvSpPr txBox="1"/>
            <p:nvPr/>
          </p:nvSpPr>
          <p:spPr>
            <a:xfrm>
              <a:off x="0" y="-19050"/>
              <a:ext cx="19363111" cy="16400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00"/>
                </a:lnSpc>
              </a:pPr>
              <a:r>
                <a:rPr lang="en-US" sz="8000" b="1">
                  <a:solidFill>
                    <a:srgbClr val="FFFFFF"/>
                  </a:solidFill>
                  <a:latin typeface="Horizon"/>
                  <a:ea typeface="Horizon"/>
                  <a:cs typeface="Horizon"/>
                  <a:sym typeface="Horizon"/>
                </a:rPr>
                <a:t>ANY QUESTION?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372424"/>
              <a:ext cx="19363111" cy="6244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500"/>
                </a:lnSpc>
                <a:spcBef>
                  <a:spcPct val="0"/>
                </a:spcBef>
              </a:pPr>
              <a:r>
                <a:rPr lang="en-US" sz="2500" b="1">
                  <a:solidFill>
                    <a:srgbClr val="57FFFF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Sampai Bertemu di Pertemuan 02!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321</Words>
  <Application>Microsoft Office PowerPoint</Application>
  <PresentationFormat>Custom</PresentationFormat>
  <Paragraphs>61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Horizon</vt:lpstr>
      <vt:lpstr>Agrandir Italics</vt:lpstr>
      <vt:lpstr>Arial</vt:lpstr>
      <vt:lpstr>Agrandir Bold</vt:lpstr>
      <vt:lpstr>Calibri</vt:lpstr>
      <vt:lpstr>Agrandir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aljabar linear dan matrix</dc:title>
  <cp:lastModifiedBy>Jul 1205</cp:lastModifiedBy>
  <cp:revision>6</cp:revision>
  <dcterms:created xsi:type="dcterms:W3CDTF">2006-08-16T00:00:00Z</dcterms:created>
  <dcterms:modified xsi:type="dcterms:W3CDTF">2026-02-12T06:42:36Z</dcterms:modified>
  <dc:identifier>DAHBEIS-puk</dc:identifier>
</cp:coreProperties>
</file>