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3.xml" ContentType="application/inkml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4"/>
  </p:notesMasterIdLst>
  <p:sldIdLst>
    <p:sldId id="256" r:id="rId2"/>
    <p:sldId id="352" r:id="rId3"/>
    <p:sldId id="353" r:id="rId4"/>
    <p:sldId id="354" r:id="rId5"/>
    <p:sldId id="355" r:id="rId6"/>
    <p:sldId id="367" r:id="rId7"/>
    <p:sldId id="356" r:id="rId8"/>
    <p:sldId id="368" r:id="rId9"/>
    <p:sldId id="357" r:id="rId10"/>
    <p:sldId id="369" r:id="rId11"/>
    <p:sldId id="358" r:id="rId12"/>
    <p:sldId id="371" r:id="rId13"/>
    <p:sldId id="359" r:id="rId14"/>
    <p:sldId id="372" r:id="rId15"/>
    <p:sldId id="361" r:id="rId16"/>
    <p:sldId id="373" r:id="rId17"/>
    <p:sldId id="362" r:id="rId18"/>
    <p:sldId id="363" r:id="rId19"/>
    <p:sldId id="370" r:id="rId20"/>
    <p:sldId id="376" r:id="rId21"/>
    <p:sldId id="375" r:id="rId22"/>
    <p:sldId id="3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75722" autoAdjust="0"/>
  </p:normalViewPr>
  <p:slideViewPr>
    <p:cSldViewPr snapToGrid="0" snapToObjects="1">
      <p:cViewPr varScale="1">
        <p:scale>
          <a:sx n="59" d="100"/>
          <a:sy n="59" d="100"/>
        </p:scale>
        <p:origin x="92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46259" units="1/cm"/>
          <inkml:channelProperty channel="Y" name="resolution" value="46.26506" units="1/cm"/>
          <inkml:channelProperty channel="T" name="resolution" value="1" units="1/dev"/>
        </inkml:channelProperties>
      </inkml:inkSource>
      <inkml:timestamp xml:id="ts0" timeString="2024-06-07T03:05:35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6102 10071 0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46259" units="1/cm"/>
          <inkml:channelProperty channel="Y" name="resolution" value="46.26506" units="1/cm"/>
          <inkml:channelProperty channel="T" name="resolution" value="1" units="1/dev"/>
        </inkml:channelProperties>
      </inkml:inkSource>
      <inkml:timestamp xml:id="ts0" timeString="2024-06-07T03:27:46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8285 6152 0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46259" units="1/cm"/>
          <inkml:channelProperty channel="Y" name="resolution" value="46.26506" units="1/cm"/>
          <inkml:channelProperty channel="T" name="resolution" value="1" units="1/dev"/>
        </inkml:channelProperties>
      </inkml:inkSource>
      <inkml:timestamp xml:id="ts0" timeString="2024-06-07T03:41:20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3820 13419 0,'0'-24'31</inkml:trace>
  <inkml:trace contextRef="#ctx0" brushRef="#br0" timeOffset="11546.971">10666 12650 0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CB43F-6B8E-3F40-AE03-53CEDE1D3B3B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66A9C-5E29-E94C-8D66-91F3BA880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Fungsi</a:t>
            </a:r>
            <a:r>
              <a:rPr lang="en-US" dirty="0"/>
              <a:t> sub </a:t>
            </a:r>
            <a:r>
              <a:rPr lang="en-US" dirty="0" err="1"/>
              <a:t>rutinnya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add3, yang </a:t>
            </a:r>
            <a:r>
              <a:rPr lang="en-US" dirty="0" err="1"/>
              <a:t>mempunyai</a:t>
            </a:r>
            <a:r>
              <a:rPr lang="en-US" dirty="0"/>
              <a:t> 3 </a:t>
            </a:r>
            <a:r>
              <a:rPr lang="en-US" dirty="0" err="1"/>
              <a:t>inputan</a:t>
            </a:r>
            <a:r>
              <a:rPr lang="en-US" dirty="0"/>
              <a:t> : a, b, </a:t>
            </a:r>
            <a:r>
              <a:rPr lang="en-US" dirty="0" err="1"/>
              <a:t>dan</a:t>
            </a:r>
            <a:r>
              <a:rPr lang="en-US" dirty="0"/>
              <a:t> c- </a:t>
            </a:r>
            <a:r>
              <a:rPr lang="en-US" dirty="0" err="1"/>
              <a:t>Fungsi</a:t>
            </a:r>
            <a:r>
              <a:rPr lang="en-US" dirty="0"/>
              <a:t> sub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kali </a:t>
            </a:r>
            <a:r>
              <a:rPr lang="en-US" dirty="0" err="1"/>
              <a:t>dipanggil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a + b + </a:t>
            </a:r>
            <a:r>
              <a:rPr lang="en-US" dirty="0" err="1"/>
              <a:t>c.Sekarang</a:t>
            </a:r>
            <a:r>
              <a:rPr lang="en-US" dirty="0"/>
              <a:t>,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utamanya.Mulai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sum = 0.Pertama kali, </a:t>
            </a:r>
            <a:r>
              <a:rPr lang="en-US" dirty="0" err="1"/>
              <a:t>semua</a:t>
            </a:r>
            <a:r>
              <a:rPr lang="en-US" dirty="0"/>
              <a:t> program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main ().</a:t>
            </a:r>
            <a:r>
              <a:rPr lang="en-US" dirty="0" err="1"/>
              <a:t>Maka</a:t>
            </a:r>
            <a:r>
              <a:rPr lang="en-US" dirty="0"/>
              <a:t> di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:sum += add3 (1, 2, 3)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subrutin</a:t>
            </a:r>
            <a:r>
              <a:rPr lang="en-US" dirty="0"/>
              <a:t> add3,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err="1"/>
              <a:t>subrutin</a:t>
            </a:r>
            <a:r>
              <a:rPr lang="en-US"/>
              <a:t> </a:t>
            </a:r>
            <a:r>
              <a:rPr lang="en-US" smtClean="0"/>
              <a:t>add3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/>
              <a:t>6</a:t>
            </a:r>
            <a:r>
              <a:rPr lang="en-US" smtClean="0"/>
              <a:t>, (sehingga sum bernilai 6). sum+=</a:t>
            </a:r>
            <a:r>
              <a:rPr lang="en-US" baseline="0" smtClean="0"/>
              <a:t> artinya </a:t>
            </a:r>
            <a:r>
              <a:rPr lang="en-US" smtClean="0"/>
              <a:t>dalah operator penugasan penambahan. Ini adalah cara singkat untuk menulis sum = sum + ....Berikut adalah penjelasan lebih rinci:</a:t>
            </a:r>
          </a:p>
          <a:p>
            <a:r>
              <a:rPr lang="en-US" smtClean="0"/>
              <a:t>sum += ... berarti "tambahkan nilai ... ke variabel sum dan simpan hasilnya kembali ke sum".</a:t>
            </a:r>
          </a:p>
          <a:p>
            <a:r>
              <a:rPr lang="en-US" smtClean="0"/>
              <a:t>Dengan kata lain, sum += x adalah cara yang lebih ringkas untuk menulis sum = sum + x.</a:t>
            </a:r>
          </a:p>
          <a:p>
            <a:r>
              <a:rPr lang="en-US" smtClean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dijumlahkan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sum (</a:t>
            </a:r>
            <a:r>
              <a:rPr lang="en-US" dirty="0" err="1"/>
              <a:t>sehingga</a:t>
            </a:r>
            <a:r>
              <a:rPr lang="en-US" dirty="0"/>
              <a:t> sum </a:t>
            </a:r>
            <a:r>
              <a:rPr lang="en-US" dirty="0" err="1"/>
              <a:t>bernilai</a:t>
            </a:r>
            <a:r>
              <a:rPr lang="en-US" dirty="0"/>
              <a:t> 6).</a:t>
            </a:r>
            <a:r>
              <a:rPr lang="en-US" dirty="0" err="1"/>
              <a:t>Maka</a:t>
            </a:r>
            <a:r>
              <a:rPr lang="en-US" dirty="0"/>
              <a:t> di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kedua:sum</a:t>
            </a:r>
            <a:r>
              <a:rPr lang="en-US" dirty="0"/>
              <a:t> += 10akan </a:t>
            </a:r>
            <a:r>
              <a:rPr lang="en-US" dirty="0" err="1"/>
              <a:t>menjumlahkan</a:t>
            </a:r>
            <a:r>
              <a:rPr lang="en-US" dirty="0"/>
              <a:t> 10 </a:t>
            </a:r>
            <a:r>
              <a:rPr lang="en-US" dirty="0" err="1"/>
              <a:t>ke</a:t>
            </a:r>
            <a:r>
              <a:rPr lang="en-US" dirty="0"/>
              <a:t> sum (</a:t>
            </a:r>
            <a:r>
              <a:rPr lang="en-US" dirty="0" err="1"/>
              <a:t>sehingga</a:t>
            </a:r>
            <a:r>
              <a:rPr lang="en-US" dirty="0"/>
              <a:t> sum </a:t>
            </a:r>
            <a:r>
              <a:rPr lang="en-US" dirty="0" err="1"/>
              <a:t>bernilai</a:t>
            </a:r>
            <a:r>
              <a:rPr lang="en-US" dirty="0"/>
              <a:t> 16).</a:t>
            </a:r>
            <a:r>
              <a:rPr lang="en-US" dirty="0" err="1"/>
              <a:t>Maka</a:t>
            </a:r>
            <a:r>
              <a:rPr lang="en-US" dirty="0"/>
              <a:t> di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ketiga:sum</a:t>
            </a:r>
            <a:r>
              <a:rPr lang="en-US" dirty="0"/>
              <a:t> += add3 (10, 20, 30)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subrutin</a:t>
            </a:r>
            <a:r>
              <a:rPr lang="en-US" dirty="0"/>
              <a:t> add3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subrutin</a:t>
            </a:r>
            <a:r>
              <a:rPr lang="en-US" dirty="0"/>
              <a:t> add3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60,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dijumlahkan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sum yang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16. </a:t>
            </a:r>
            <a:r>
              <a:rPr lang="en-US" dirty="0" err="1"/>
              <a:t>Sehingga</a:t>
            </a:r>
            <a:r>
              <a:rPr lang="en-US" dirty="0"/>
              <a:t> sum </a:t>
            </a:r>
            <a:r>
              <a:rPr lang="en-US" dirty="0" err="1"/>
              <a:t>bernilai</a:t>
            </a:r>
            <a:r>
              <a:rPr lang="en-US" dirty="0"/>
              <a:t> 60 + 16 = 76.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5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1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0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7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6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26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9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phEIMaqms&amp;t=11s" TargetMode="External"/><Relationship Id="rId2" Type="http://schemas.openxmlformats.org/officeDocument/2006/relationships/hyperlink" Target="https://www.youtube.com/watch?v=HEiPxjVR8C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Rsv3ZXoHt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Algoritma Pemrograman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Pertemuan</a:t>
            </a:r>
            <a:r>
              <a:rPr lang="en-US"/>
              <a:t> </a:t>
            </a:r>
            <a:r>
              <a:rPr lang="en-US" smtClean="0"/>
              <a:t>IX </a:t>
            </a:r>
            <a:r>
              <a:rPr lang="en-US" dirty="0"/>
              <a:t>–Function / </a:t>
            </a:r>
            <a:r>
              <a:rPr lang="en-US" err="1"/>
              <a:t>Subrutin</a:t>
            </a:r>
            <a:r>
              <a:rPr lang="en-US"/>
              <a:t> </a:t>
            </a:r>
            <a:endParaRPr lang="en-US" smtClean="0"/>
          </a:p>
          <a:p>
            <a:endParaRPr lang="en-US"/>
          </a:p>
          <a:p>
            <a:r>
              <a:rPr lang="en-US" smtClean="0"/>
              <a:t>Retno Mumpuni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3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25">
        <p15:prstTrans prst="drape"/>
      </p:transition>
    </mc:Choice>
    <mc:Fallback xmlns="">
      <p:transition spd="slow" advTm="85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68" r="34833" b="35686"/>
          <a:stretch/>
        </p:blipFill>
        <p:spPr>
          <a:xfrm>
            <a:off x="294967" y="277270"/>
            <a:ext cx="7185071" cy="6064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142" t="32538" r="32566" b="36618"/>
          <a:stretch/>
        </p:blipFill>
        <p:spPr>
          <a:xfrm>
            <a:off x="4418026" y="1445341"/>
            <a:ext cx="6339624" cy="27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55"/>
    </mc:Choice>
    <mc:Fallback xmlns="">
      <p:transition spd="slow" advTm="10535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98" y="362810"/>
            <a:ext cx="9692640" cy="769866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Program IV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098" y="1864426"/>
            <a:ext cx="5103302" cy="4351337"/>
          </a:xfrm>
        </p:spPr>
        <p:txBody>
          <a:bodyPr>
            <a:norm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terkecil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array</a:t>
            </a:r>
            <a:br>
              <a:rPr lang="en-US" b="1" dirty="0"/>
            </a:br>
            <a:endParaRPr lang="en-US" b="1" dirty="0"/>
          </a:p>
          <a:p>
            <a:r>
              <a:rPr lang="en-US" dirty="0" err="1"/>
              <a:t>Algoritma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SUBRUTIN </a:t>
            </a:r>
            <a:r>
              <a:rPr lang="en-US" dirty="0" err="1"/>
              <a:t>terkecil</a:t>
            </a:r>
            <a:r>
              <a:rPr lang="en-US" dirty="0"/>
              <a:t>(</a:t>
            </a:r>
            <a:r>
              <a:rPr lang="en-US" dirty="0" err="1"/>
              <a:t>X,jum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min </a:t>
            </a:r>
            <a:r>
              <a:rPr lang="en-US" dirty="0">
                <a:sym typeface="Wingdings"/>
              </a:rPr>
              <a:t> X[0]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UNTUK </a:t>
            </a:r>
            <a:r>
              <a:rPr lang="en-US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=1 S/D </a:t>
            </a:r>
            <a:r>
              <a:rPr lang="en-US" dirty="0" err="1">
                <a:sym typeface="Wingdings"/>
              </a:rPr>
              <a:t>jum</a:t>
            </a:r>
            <a:r>
              <a:rPr lang="en-US" dirty="0">
                <a:sym typeface="Wingdings"/>
              </a:rPr>
              <a:t> </a:t>
            </a:r>
            <a:r>
              <a:rPr lang="mr-IN" dirty="0">
                <a:sym typeface="Wingdings"/>
              </a:rPr>
              <a:t>–</a:t>
            </a:r>
            <a:r>
              <a:rPr lang="en-US" dirty="0">
                <a:sym typeface="Wingdings"/>
              </a:rPr>
              <a:t> 1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       JIKA X[</a:t>
            </a:r>
            <a:r>
              <a:rPr lang="en-US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] &lt; min MAKA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                min  X[</a:t>
            </a:r>
            <a:r>
              <a:rPr lang="en-US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]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        AKHIR-JIKA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AKHIR-UNTUK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NILAI-BALIK min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AKHIR-SUBRUTIN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7084" y="1283337"/>
            <a:ext cx="57223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#include &lt;</a:t>
            </a:r>
            <a:r>
              <a:rPr lang="en-US" sz="1600" dirty="0" err="1"/>
              <a:t>stdio.h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double </a:t>
            </a:r>
            <a:r>
              <a:rPr lang="en-US" sz="1600" dirty="0" err="1"/>
              <a:t>terkecil</a:t>
            </a:r>
            <a:r>
              <a:rPr lang="en-US" sz="1600" dirty="0"/>
              <a:t> (double x[],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jum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{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	double min;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min = x[0];</a:t>
            </a:r>
            <a:br>
              <a:rPr lang="en-US" sz="1600" dirty="0"/>
            </a:br>
            <a:r>
              <a:rPr lang="en-US" sz="1600" dirty="0"/>
              <a:t>	for (</a:t>
            </a:r>
            <a:r>
              <a:rPr lang="en-US" sz="1600" dirty="0" err="1"/>
              <a:t>i</a:t>
            </a:r>
            <a:r>
              <a:rPr lang="en-US" sz="1600" dirty="0"/>
              <a:t>=1; </a:t>
            </a:r>
            <a:r>
              <a:rPr lang="en-US" sz="1600" dirty="0" err="1"/>
              <a:t>i</a:t>
            </a:r>
            <a:r>
              <a:rPr lang="en-US" sz="1600" dirty="0"/>
              <a:t>&lt; </a:t>
            </a:r>
            <a:r>
              <a:rPr lang="en-US" sz="1600" dirty="0" err="1"/>
              <a:t>jum</a:t>
            </a:r>
            <a:r>
              <a:rPr lang="en-US" sz="1600" dirty="0"/>
              <a:t>; </a:t>
            </a:r>
            <a:r>
              <a:rPr lang="en-US" sz="1600" dirty="0" err="1"/>
              <a:t>i</a:t>
            </a:r>
            <a:r>
              <a:rPr lang="en-US" sz="1600" dirty="0"/>
              <a:t>++)</a:t>
            </a:r>
            <a:br>
              <a:rPr lang="en-US" sz="1600" dirty="0"/>
            </a:br>
            <a:r>
              <a:rPr lang="en-US" sz="1600" dirty="0"/>
              <a:t>		if(x[</a:t>
            </a:r>
            <a:r>
              <a:rPr lang="en-US" sz="1600" dirty="0" err="1"/>
              <a:t>i</a:t>
            </a:r>
            <a:r>
              <a:rPr lang="en-US" sz="1600" dirty="0"/>
              <a:t>] &lt; min)</a:t>
            </a:r>
            <a:br>
              <a:rPr lang="en-US" sz="1600" dirty="0"/>
            </a:br>
            <a:r>
              <a:rPr lang="en-US" sz="1600" dirty="0"/>
              <a:t>			min = x[</a:t>
            </a:r>
            <a:r>
              <a:rPr lang="en-US" sz="1600" dirty="0" err="1"/>
              <a:t>i</a:t>
            </a:r>
            <a:r>
              <a:rPr lang="en-US" sz="1600" dirty="0"/>
              <a:t>];</a:t>
            </a:r>
            <a:br>
              <a:rPr lang="en-US" sz="1600" dirty="0"/>
            </a:br>
            <a:r>
              <a:rPr lang="en-US" sz="1600" dirty="0"/>
              <a:t>	return min;</a:t>
            </a:r>
            <a:br>
              <a:rPr lang="en-US" sz="1600" dirty="0"/>
            </a:b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int</a:t>
            </a:r>
            <a:r>
              <a:rPr lang="en-US" sz="1600" dirty="0"/>
              <a:t> main ()</a:t>
            </a:r>
            <a:br>
              <a:rPr lang="en-US" sz="1600" dirty="0"/>
            </a:br>
            <a:r>
              <a:rPr lang="en-US" sz="1600" dirty="0"/>
              <a:t>{</a:t>
            </a:r>
            <a:br>
              <a:rPr lang="en-US" sz="1600" dirty="0"/>
            </a:br>
            <a:r>
              <a:rPr lang="en-US" sz="1600" dirty="0"/>
              <a:t>	double y;</a:t>
            </a:r>
          </a:p>
          <a:p>
            <a:r>
              <a:rPr lang="en-US" sz="1600" dirty="0"/>
              <a:t>	double data [] = {578, 67.8, 2.3, 24,123.5};</a:t>
            </a:r>
            <a:br>
              <a:rPr lang="en-US" sz="1600" dirty="0"/>
            </a:br>
            <a:r>
              <a:rPr lang="en-US" sz="1600" dirty="0"/>
              <a:t>	y = </a:t>
            </a:r>
            <a:r>
              <a:rPr lang="en-US" sz="1600" dirty="0" err="1"/>
              <a:t>terkecil</a:t>
            </a:r>
            <a:r>
              <a:rPr lang="en-US" sz="1600" dirty="0"/>
              <a:t>(data,5);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dirty="0" err="1"/>
              <a:t>printf</a:t>
            </a:r>
            <a:r>
              <a:rPr lang="en-US" sz="1600" dirty="0"/>
              <a:t>(“</a:t>
            </a:r>
            <a:r>
              <a:rPr lang="en-US" sz="1600" dirty="0" err="1"/>
              <a:t>Terkecil</a:t>
            </a:r>
            <a:r>
              <a:rPr lang="en-US" sz="1600" dirty="0"/>
              <a:t> : %lf \n”, y);</a:t>
            </a:r>
            <a:br>
              <a:rPr lang="en-US" sz="1600" dirty="0"/>
            </a:br>
            <a:r>
              <a:rPr lang="en-US" sz="1600" dirty="0"/>
              <a:t>	return 0;</a:t>
            </a:r>
            <a:br>
              <a:rPr lang="en-US" sz="1600" dirty="0"/>
            </a:br>
            <a:r>
              <a:rPr lang="en-US" sz="1600" dirty="0"/>
              <a:t>} //</a:t>
            </a:r>
            <a:r>
              <a:rPr lang="en-US" sz="1600" dirty="0" err="1"/>
              <a:t>minim.c</a:t>
            </a:r>
            <a:r>
              <a:rPr lang="en-US" sz="16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9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8"/>
    </mc:Choice>
    <mc:Fallback xmlns="">
      <p:transition spd="slow" advTm="13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82" t="11290" r="33690" b="29436"/>
          <a:stretch/>
        </p:blipFill>
        <p:spPr>
          <a:xfrm>
            <a:off x="412955" y="1002890"/>
            <a:ext cx="8062851" cy="5338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5" y="365760"/>
            <a:ext cx="10541557" cy="2979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137" t="14236" r="49180" b="64411"/>
          <a:stretch/>
        </p:blipFill>
        <p:spPr>
          <a:xfrm>
            <a:off x="4719486" y="235973"/>
            <a:ext cx="5973095" cy="21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70"/>
    </mc:Choice>
    <mc:Fallback xmlns="">
      <p:transition spd="slow" advTm="37087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92" y="203528"/>
            <a:ext cx="9692640" cy="62238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Program V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098" y="1864426"/>
            <a:ext cx="5103302" cy="4351337"/>
          </a:xfrm>
        </p:spPr>
        <p:txBody>
          <a:bodyPr>
            <a:norm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subrutin</a:t>
            </a:r>
            <a:r>
              <a:rPr lang="en-US" b="1" dirty="0"/>
              <a:t> </a:t>
            </a:r>
            <a:r>
              <a:rPr lang="en-US" b="1" dirty="0" err="1"/>
              <a:t>untu</a:t>
            </a:r>
            <a:r>
              <a:rPr lang="en-US" b="1" dirty="0"/>
              <a:t> </a:t>
            </a:r>
            <a:r>
              <a:rPr lang="en-US" b="1" dirty="0" err="1"/>
              <a:t>membedakan</a:t>
            </a:r>
            <a:r>
              <a:rPr lang="en-US" b="1" dirty="0"/>
              <a:t> </a:t>
            </a: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genap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ganjil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r>
              <a:rPr lang="en-US" dirty="0" err="1"/>
              <a:t>Algoritma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/>
              <a:t>SUBRUTIN </a:t>
            </a:r>
            <a:r>
              <a:rPr lang="en-US" dirty="0" err="1"/>
              <a:t>ganjil</a:t>
            </a:r>
            <a:r>
              <a:rPr lang="en-US" dirty="0"/>
              <a:t> (</a:t>
            </a:r>
            <a:r>
              <a:rPr lang="en-US" dirty="0" err="1"/>
              <a:t>bil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JIKA </a:t>
            </a:r>
            <a:r>
              <a:rPr lang="en-US" dirty="0" err="1"/>
              <a:t>sisaPembagian</a:t>
            </a:r>
            <a:r>
              <a:rPr lang="en-US" dirty="0"/>
              <a:t>(bil,2) = 1 MAKA</a:t>
            </a:r>
            <a:br>
              <a:rPr lang="en-US" dirty="0"/>
            </a:br>
            <a:r>
              <a:rPr lang="en-US" dirty="0"/>
              <a:t>	NILAI-BALIK BENAR</a:t>
            </a:r>
            <a:br>
              <a:rPr lang="en-US" dirty="0"/>
            </a:br>
            <a:r>
              <a:rPr lang="en-US" dirty="0"/>
              <a:t>  SEBALIKNYA</a:t>
            </a:r>
            <a:r>
              <a:rPr lang="en-US" dirty="0">
                <a:sym typeface="Wingdings"/>
              </a:rPr>
              <a:t> 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         NILAI-BALIK min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AKHIR-JIKA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AKHIR-SUBRUTIN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8192" y="1864426"/>
            <a:ext cx="45843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#include &lt;</a:t>
            </a:r>
            <a:r>
              <a:rPr lang="en-US" sz="2000" dirty="0" err="1"/>
              <a:t>stdio.h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ganjil</a:t>
            </a:r>
            <a:r>
              <a:rPr lang="en-US" sz="2000" dirty="0"/>
              <a:t>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bil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{</a:t>
            </a:r>
          </a:p>
          <a:p>
            <a:r>
              <a:rPr lang="en-US" sz="2000" dirty="0"/>
              <a:t>	if(</a:t>
            </a:r>
            <a:r>
              <a:rPr lang="en-US" sz="2000" dirty="0" err="1"/>
              <a:t>bil</a:t>
            </a:r>
            <a:r>
              <a:rPr lang="en-US" sz="2000" dirty="0"/>
              <a:t> % 2 == 1)  return 1;</a:t>
            </a:r>
          </a:p>
          <a:p>
            <a:r>
              <a:rPr lang="en-US" sz="2000" dirty="0"/>
              <a:t>	else return 0;</a:t>
            </a:r>
            <a:br>
              <a:rPr lang="en-US" sz="2000" dirty="0"/>
            </a:br>
            <a:r>
              <a:rPr lang="en-US" sz="2000" dirty="0"/>
              <a:t>}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int</a:t>
            </a:r>
            <a:r>
              <a:rPr lang="en-US" sz="2000" dirty="0"/>
              <a:t> main ()</a:t>
            </a:r>
            <a:br>
              <a:rPr lang="en-US" sz="2000" dirty="0"/>
            </a:b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err="1"/>
              <a:t>printf</a:t>
            </a:r>
            <a:r>
              <a:rPr lang="en-US" sz="2000" dirty="0"/>
              <a:t>(“%d\n”, </a:t>
            </a:r>
            <a:r>
              <a:rPr lang="en-US" sz="2000" dirty="0" err="1"/>
              <a:t>ganjil</a:t>
            </a:r>
            <a:r>
              <a:rPr lang="en-US" sz="2000" dirty="0"/>
              <a:t> (5));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printf</a:t>
            </a:r>
            <a:r>
              <a:rPr lang="en-US" sz="2000" dirty="0"/>
              <a:t>(“%d\n”, </a:t>
            </a:r>
            <a:r>
              <a:rPr lang="en-US" sz="2000" dirty="0" err="1"/>
              <a:t>ganjil</a:t>
            </a:r>
            <a:r>
              <a:rPr lang="en-US" sz="2000" dirty="0"/>
              <a:t> (7));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err="1"/>
              <a:t>printf</a:t>
            </a:r>
            <a:r>
              <a:rPr lang="en-US" sz="2000" dirty="0"/>
              <a:t>(“%d\n”, </a:t>
            </a:r>
            <a:r>
              <a:rPr lang="en-US" sz="2000" dirty="0" err="1"/>
              <a:t>ganjil</a:t>
            </a:r>
            <a:r>
              <a:rPr lang="en-US" sz="2000" dirty="0"/>
              <a:t> (6));</a:t>
            </a:r>
            <a:br>
              <a:rPr lang="en-US" sz="2000" dirty="0"/>
            </a:br>
            <a:r>
              <a:rPr lang="en-US" sz="2000" dirty="0"/>
              <a:t>} //</a:t>
            </a:r>
            <a:r>
              <a:rPr lang="en-US" sz="2000" dirty="0" err="1"/>
              <a:t>ganjil.c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3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2"/>
    </mc:Choice>
    <mc:Fallback xmlns="">
      <p:transition spd="slow" advTm="18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03" t="-403" r="54773" b="40322"/>
          <a:stretch/>
        </p:blipFill>
        <p:spPr>
          <a:xfrm>
            <a:off x="349832" y="515533"/>
            <a:ext cx="4645744" cy="5244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48" t="4032" r="57153" b="61290"/>
          <a:stretch/>
        </p:blipFill>
        <p:spPr>
          <a:xfrm>
            <a:off x="4640877" y="1268949"/>
            <a:ext cx="6128395" cy="3273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59" y="407055"/>
            <a:ext cx="9692640" cy="1325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10"/>
    </mc:Choice>
    <mc:Fallback xmlns="">
      <p:transition spd="slow" advTm="962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85" y="365760"/>
            <a:ext cx="9692640" cy="5486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Program VII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098" y="1864426"/>
            <a:ext cx="5103302" cy="4351337"/>
          </a:xfrm>
        </p:spPr>
        <p:txBody>
          <a:bodyPr>
            <a:norm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subrutin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sisi</a:t>
            </a:r>
            <a:r>
              <a:rPr lang="en-US" b="1" dirty="0"/>
              <a:t> miring </a:t>
            </a:r>
            <a:r>
              <a:rPr lang="en-US" b="1" dirty="0" err="1"/>
              <a:t>segitiga</a:t>
            </a:r>
            <a:r>
              <a:rPr lang="en-US" b="1" dirty="0"/>
              <a:t> </a:t>
            </a:r>
            <a:r>
              <a:rPr lang="en-US" b="1" dirty="0" err="1"/>
              <a:t>siku-siku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Algoritma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/>
              <a:t>SUBRUTIN </a:t>
            </a:r>
            <a:r>
              <a:rPr lang="en-US" i="1" dirty="0" err="1"/>
              <a:t>sisiMiring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NILAI-BALIK </a:t>
            </a:r>
            <a:r>
              <a:rPr lang="en-US" dirty="0" err="1"/>
              <a:t>akar</a:t>
            </a:r>
            <a:r>
              <a:rPr lang="en-US" dirty="0"/>
              <a:t>(</a:t>
            </a:r>
            <a:r>
              <a:rPr lang="en-US" dirty="0" err="1"/>
              <a:t>kuadrat</a:t>
            </a:r>
            <a:r>
              <a:rPr lang="en-US" dirty="0"/>
              <a:t>(x) +   			</a:t>
            </a:r>
            <a:r>
              <a:rPr lang="en-US" dirty="0" err="1"/>
              <a:t>kuadrat</a:t>
            </a:r>
            <a:r>
              <a:rPr lang="en-US" dirty="0"/>
              <a:t>(y))</a:t>
            </a:r>
            <a:br>
              <a:rPr lang="en-US" dirty="0"/>
            </a:br>
            <a:r>
              <a:rPr lang="en-US" dirty="0"/>
              <a:t>AKHIR-SUBRUTIN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8192" y="1864426"/>
            <a:ext cx="56645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#include &lt;</a:t>
            </a:r>
            <a:r>
              <a:rPr lang="en-US" sz="2000" dirty="0" err="1"/>
              <a:t>stdio.h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#include &lt;</a:t>
            </a:r>
            <a:r>
              <a:rPr lang="en-US" sz="2000" dirty="0" err="1"/>
              <a:t>math.h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sisi_miring</a:t>
            </a:r>
            <a:r>
              <a:rPr lang="en-US" sz="2000" dirty="0"/>
              <a:t> (</a:t>
            </a:r>
            <a:r>
              <a:rPr lang="en-US" sz="2000" dirty="0" err="1"/>
              <a:t>int</a:t>
            </a:r>
            <a:r>
              <a:rPr lang="en-US" sz="2000" dirty="0"/>
              <a:t> x, </a:t>
            </a:r>
            <a:r>
              <a:rPr lang="en-US" sz="2000" dirty="0" err="1"/>
              <a:t>int</a:t>
            </a:r>
            <a:r>
              <a:rPr lang="en-US" sz="2000" dirty="0"/>
              <a:t> y)</a:t>
            </a:r>
            <a:br>
              <a:rPr lang="en-US" sz="2000" dirty="0"/>
            </a:br>
            <a:r>
              <a:rPr lang="en-US" sz="2000" dirty="0"/>
              <a:t>{</a:t>
            </a:r>
          </a:p>
          <a:p>
            <a:r>
              <a:rPr lang="en-US" sz="2000" dirty="0"/>
              <a:t>	return </a:t>
            </a:r>
            <a:r>
              <a:rPr lang="en-US" sz="2000" dirty="0" err="1"/>
              <a:t>sqrt</a:t>
            </a:r>
            <a:r>
              <a:rPr lang="en-US" sz="2000" dirty="0"/>
              <a:t> (x * x + y * y)</a:t>
            </a:r>
            <a:br>
              <a:rPr lang="en-US" sz="2000" dirty="0"/>
            </a:br>
            <a:r>
              <a:rPr lang="en-US" sz="2000" dirty="0"/>
              <a:t>}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int</a:t>
            </a:r>
            <a:r>
              <a:rPr lang="en-US" sz="2000" dirty="0"/>
              <a:t> main ()</a:t>
            </a:r>
            <a:br>
              <a:rPr lang="en-US" sz="2000" dirty="0"/>
            </a:b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err="1"/>
              <a:t>printf</a:t>
            </a:r>
            <a:r>
              <a:rPr lang="en-US" sz="2000" dirty="0"/>
              <a:t>(“%d\n”, </a:t>
            </a:r>
            <a:r>
              <a:rPr lang="en-US" sz="2000" dirty="0" err="1"/>
              <a:t>sisi_miring</a:t>
            </a:r>
            <a:r>
              <a:rPr lang="en-US" sz="2000" dirty="0"/>
              <a:t>(3,4));</a:t>
            </a:r>
            <a:br>
              <a:rPr lang="en-US" sz="2000" dirty="0"/>
            </a:br>
            <a:r>
              <a:rPr lang="en-US" sz="2000" dirty="0"/>
              <a:t>	return 0;</a:t>
            </a:r>
          </a:p>
          <a:p>
            <a:r>
              <a:rPr lang="en-US" sz="2000" dirty="0"/>
              <a:t>} //</a:t>
            </a:r>
            <a:r>
              <a:rPr lang="en-US" sz="2000" dirty="0" err="1"/>
              <a:t>sisimir.c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8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1"/>
    </mc:Choice>
    <mc:Fallback xmlns="">
      <p:transition spd="slow" advTm="13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96" t="12096" r="37996" b="48388"/>
          <a:stretch/>
        </p:blipFill>
        <p:spPr>
          <a:xfrm>
            <a:off x="104713" y="684323"/>
            <a:ext cx="7953971" cy="384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56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467" t="6984" r="50753" b="66783"/>
          <a:stretch/>
        </p:blipFill>
        <p:spPr>
          <a:xfrm>
            <a:off x="5176683" y="1965959"/>
            <a:ext cx="6106019" cy="25676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75200" y="4554000"/>
              <a:ext cx="2464920" cy="2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840" y="4544640"/>
                <a:ext cx="248364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5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75"/>
    </mc:Choice>
    <mc:Fallback xmlns="">
      <p:transition spd="slow" advTm="7177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by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C, </a:t>
            </a:r>
            <a:r>
              <a:rPr lang="en-US" dirty="0" err="1"/>
              <a:t>pelewatan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call by reference</a:t>
            </a:r>
            <a:r>
              <a:rPr lang="en-US" dirty="0"/>
              <a:t>. </a:t>
            </a:r>
            <a:r>
              <a:rPr lang="en-US" err="1"/>
              <a:t>Terdapat</a:t>
            </a:r>
            <a:r>
              <a:rPr lang="en-US"/>
              <a:t> </a:t>
            </a:r>
            <a:r>
              <a:rPr lang="en-US" smtClean="0"/>
              <a:t>tiga</a:t>
            </a:r>
            <a:r>
              <a:rPr lang="en-US" smtClean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Parameter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ditulis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awalan</a:t>
            </a:r>
            <a:r>
              <a:rPr lang="en-US" b="1" dirty="0"/>
              <a:t> </a:t>
            </a:r>
            <a:r>
              <a:rPr lang="en-US" b="1" dirty="0" err="1"/>
              <a:t>tanda</a:t>
            </a:r>
            <a:r>
              <a:rPr lang="en-US" b="1" dirty="0"/>
              <a:t> *. Hal </a:t>
            </a:r>
            <a:r>
              <a:rPr lang="en-US" b="1" dirty="0" err="1"/>
              <a:t>serupa</a:t>
            </a:r>
            <a:r>
              <a:rPr lang="en-US" b="1" dirty="0"/>
              <a:t> </a:t>
            </a:r>
            <a:r>
              <a:rPr lang="en-US" b="1" dirty="0" err="1"/>
              <a:t>dikenakan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akses</a:t>
            </a:r>
            <a:r>
              <a:rPr lang="en-US" b="1" dirty="0"/>
              <a:t> parameter yang </a:t>
            </a:r>
            <a:r>
              <a:rPr lang="en-US" b="1" dirty="0" err="1"/>
              <a:t>disebutkan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tubuh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Awalan</a:t>
            </a:r>
            <a:r>
              <a:rPr lang="en-US" b="1" dirty="0"/>
              <a:t> &amp;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ditulis</a:t>
            </a:r>
            <a:r>
              <a:rPr lang="en-US" b="1" dirty="0"/>
              <a:t> di </a:t>
            </a:r>
            <a:r>
              <a:rPr lang="en-US" b="1" dirty="0" err="1"/>
              <a:t>depan</a:t>
            </a:r>
            <a:r>
              <a:rPr lang="en-US" b="1" dirty="0"/>
              <a:t> </a:t>
            </a:r>
            <a:r>
              <a:rPr lang="en-US" b="1" dirty="0" err="1"/>
              <a:t>argumen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pemanggilan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perkecualian</a:t>
            </a:r>
            <a:r>
              <a:rPr lang="en-US" b="1" dirty="0"/>
              <a:t>, </a:t>
            </a:r>
            <a:r>
              <a:rPr lang="en-US" b="1" dirty="0" err="1"/>
              <a:t>tanda</a:t>
            </a:r>
            <a:r>
              <a:rPr lang="en-US" b="1" dirty="0"/>
              <a:t> *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disebutkan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argumennya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array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7"/>
    </mc:Choice>
    <mc:Fallback xmlns="">
      <p:transition spd="slow" advTm="9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33025"/>
            <a:ext cx="9692640" cy="725621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Program VIII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098" y="1864426"/>
            <a:ext cx="5103302" cy="4351337"/>
          </a:xfrm>
        </p:spPr>
        <p:txBody>
          <a:bodyPr>
            <a:norm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subrutin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menukar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x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y</a:t>
            </a:r>
            <a:br>
              <a:rPr lang="en-US" b="1" dirty="0"/>
            </a:br>
            <a:endParaRPr lang="en-US" b="1" dirty="0"/>
          </a:p>
          <a:p>
            <a:r>
              <a:rPr lang="en-US" dirty="0" err="1"/>
              <a:t>Algoritma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/>
              <a:t>SUBRUTIN </a:t>
            </a:r>
            <a:r>
              <a:rPr lang="en-US" i="1" dirty="0" err="1"/>
              <a:t>tukar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z </a:t>
            </a:r>
            <a:r>
              <a:rPr lang="en-US" dirty="0">
                <a:sym typeface="Wingdings"/>
              </a:rPr>
              <a:t> x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	x  y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	y  z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AKHIR-SUBRUTIN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2942" y="1445342"/>
            <a:ext cx="5810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void </a:t>
            </a:r>
            <a:r>
              <a:rPr lang="en-US" dirty="0" err="1"/>
              <a:t>tukar</a:t>
            </a:r>
            <a:r>
              <a:rPr lang="en-US" dirty="0"/>
              <a:t> (double *x, double *y)</a:t>
            </a:r>
            <a:br>
              <a:rPr lang="en-US" dirty="0"/>
            </a:br>
            <a:r>
              <a:rPr lang="en-US" dirty="0"/>
              <a:t>{</a:t>
            </a:r>
          </a:p>
          <a:p>
            <a:r>
              <a:rPr lang="en-US" dirty="0"/>
              <a:t>	double z;</a:t>
            </a:r>
            <a:br>
              <a:rPr lang="en-US" dirty="0"/>
            </a:br>
            <a:r>
              <a:rPr lang="en-US" dirty="0"/>
              <a:t>	z = *x;</a:t>
            </a:r>
            <a:br>
              <a:rPr lang="en-US" dirty="0"/>
            </a:br>
            <a:r>
              <a:rPr lang="en-US" dirty="0"/>
              <a:t>	*x = *y;</a:t>
            </a:r>
            <a:br>
              <a:rPr lang="en-US" dirty="0"/>
            </a:br>
            <a:r>
              <a:rPr lang="en-US" dirty="0"/>
              <a:t>	*y =  z;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main ()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double </a:t>
            </a:r>
            <a:r>
              <a:rPr lang="en-US" dirty="0" err="1"/>
              <a:t>a,b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a = 56.7;</a:t>
            </a:r>
            <a:br>
              <a:rPr lang="en-US" dirty="0"/>
            </a:br>
            <a:r>
              <a:rPr lang="en-US" dirty="0"/>
              <a:t>	b = 12.3;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tukar</a:t>
            </a:r>
            <a:r>
              <a:rPr lang="en-US" dirty="0"/>
              <a:t>(&amp;a, &amp;b);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(“a = %lf, b = %lf \n”, a, b)</a:t>
            </a:r>
            <a:br>
              <a:rPr lang="en-US" dirty="0"/>
            </a:br>
            <a:r>
              <a:rPr lang="en-US" dirty="0"/>
              <a:t>} //</a:t>
            </a:r>
            <a:r>
              <a:rPr lang="en-US" dirty="0" err="1"/>
              <a:t>tukar.c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03" t="9476" r="49104" b="43549"/>
          <a:stretch/>
        </p:blipFill>
        <p:spPr>
          <a:xfrm>
            <a:off x="280220" y="1553376"/>
            <a:ext cx="6203148" cy="4602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096" t="18561" r="27283" b="66002"/>
          <a:stretch/>
        </p:blipFill>
        <p:spPr>
          <a:xfrm>
            <a:off x="4516448" y="712535"/>
            <a:ext cx="5925410" cy="20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Subrutin</a:t>
            </a:r>
            <a:r>
              <a:rPr lang="en-US" dirty="0"/>
              <a:t>/</a:t>
            </a:r>
            <a:r>
              <a:rPr lang="en-US" dirty="0" err="1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00" y="2137559"/>
            <a:ext cx="4545162" cy="4351337"/>
          </a:xfrm>
        </p:spPr>
        <p:txBody>
          <a:bodyPr>
            <a:normAutofit/>
          </a:bodyPr>
          <a:lstStyle/>
          <a:p>
            <a:r>
              <a:rPr lang="en-US" sz="2000" dirty="0" err="1"/>
              <a:t>Sebuah</a:t>
            </a:r>
            <a:r>
              <a:rPr lang="en-US" sz="2000" dirty="0"/>
              <a:t> program yang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disusun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subrutin</a:t>
            </a:r>
            <a:r>
              <a:rPr lang="en-US" sz="2000" dirty="0">
                <a:sym typeface="Wingdings"/>
              </a:rPr>
              <a:t> / subprogram</a:t>
            </a:r>
          </a:p>
          <a:p>
            <a:r>
              <a:rPr lang="en-US" sz="2000" dirty="0" err="1">
                <a:sym typeface="Wingdings"/>
              </a:rPr>
              <a:t>Tujuan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penggunaan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subrutin</a:t>
            </a:r>
            <a:r>
              <a:rPr lang="en-US" sz="2000" dirty="0">
                <a:sym typeface="Wingdings"/>
              </a:rPr>
              <a:t> :</a:t>
            </a:r>
          </a:p>
          <a:p>
            <a:pPr lvl="1"/>
            <a:r>
              <a:rPr lang="en-US" sz="1800" dirty="0" err="1">
                <a:sym typeface="Wingdings"/>
              </a:rPr>
              <a:t>Untuk</a:t>
            </a:r>
            <a:r>
              <a:rPr lang="en-US" sz="1800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memudahkan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pengelolaan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atau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pengembangan</a:t>
            </a:r>
            <a:r>
              <a:rPr lang="en-US" sz="1800" dirty="0">
                <a:sym typeface="Wingdings"/>
              </a:rPr>
              <a:t> program</a:t>
            </a:r>
          </a:p>
          <a:p>
            <a:pPr lvl="1"/>
            <a:endParaRPr lang="en-US" sz="1800" dirty="0">
              <a:sym typeface="Wingdings"/>
            </a:endParaRPr>
          </a:p>
          <a:p>
            <a:pPr lvl="1"/>
            <a:r>
              <a:rPr lang="en-US" sz="1800" dirty="0" err="1">
                <a:sym typeface="Wingdings"/>
              </a:rPr>
              <a:t>Untuk</a:t>
            </a:r>
            <a:r>
              <a:rPr lang="en-US" sz="1800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mengurangi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jumlah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b="1" dirty="0" err="1">
                <a:sym typeface="Wingdings"/>
              </a:rPr>
              <a:t>kode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 err="1">
                <a:sym typeface="Wingdings"/>
              </a:rPr>
              <a:t>pada</a:t>
            </a:r>
            <a:r>
              <a:rPr lang="en-US" sz="1800" dirty="0">
                <a:sym typeface="Wingdings"/>
              </a:rPr>
              <a:t> program yang </a:t>
            </a:r>
            <a:r>
              <a:rPr lang="en-US" sz="1800" dirty="0" err="1">
                <a:sym typeface="Wingdings"/>
              </a:rPr>
              <a:t>besar</a:t>
            </a:r>
            <a:r>
              <a:rPr lang="en-US" sz="1800" dirty="0">
                <a:sym typeface="Wingdings"/>
              </a:rPr>
              <a:t>, </a:t>
            </a:r>
            <a:r>
              <a:rPr lang="en-US" sz="1800" dirty="0" err="1">
                <a:sym typeface="Wingdings"/>
              </a:rPr>
              <a:t>seringkali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potongan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kode</a:t>
            </a:r>
            <a:r>
              <a:rPr lang="en-US" sz="1800" dirty="0">
                <a:sym typeface="Wingdings"/>
              </a:rPr>
              <a:t> yang </a:t>
            </a:r>
            <a:r>
              <a:rPr lang="en-US" sz="1800" dirty="0" err="1">
                <a:sym typeface="Wingdings"/>
              </a:rPr>
              <a:t>sama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diketik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berulang-ulang</a:t>
            </a:r>
            <a:r>
              <a:rPr lang="en-US" sz="1800" dirty="0">
                <a:sym typeface="Wingdings"/>
              </a:rPr>
              <a:t> / </a:t>
            </a:r>
            <a:r>
              <a:rPr lang="en-US" sz="1800" dirty="0" err="1">
                <a:sym typeface="Wingdings"/>
              </a:rPr>
              <a:t>digunakan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berkali</a:t>
            </a:r>
            <a:r>
              <a:rPr lang="en-US" sz="1800" dirty="0">
                <a:sym typeface="Wingdings"/>
              </a:rPr>
              <a:t>-kali.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11" y="1502565"/>
            <a:ext cx="5384800" cy="387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9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39"/>
    </mc:Choice>
    <mc:Fallback xmlns="">
      <p:transition spd="slow" advTm="160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Pemanggilan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By Value </a:t>
            </a:r>
          </a:p>
          <a:p>
            <a:r>
              <a:rPr lang="en-US" dirty="0"/>
              <a:t>Call By Reference </a:t>
            </a:r>
          </a:p>
          <a:p>
            <a:r>
              <a:rPr lang="en-US" dirty="0">
                <a:hlinkClick r:id="rId2"/>
              </a:rPr>
              <a:t>https://www.youtube.com/watch?v=HEiPxjVR8CU</a:t>
            </a:r>
            <a:endParaRPr lang="en-US" dirty="0"/>
          </a:p>
          <a:p>
            <a:r>
              <a:rPr lang="en-US" dirty="0"/>
              <a:t>Call By Pointer</a:t>
            </a:r>
          </a:p>
          <a:p>
            <a:r>
              <a:rPr lang="en-US" dirty="0">
                <a:hlinkClick r:id="rId3"/>
              </a:rPr>
              <a:t>https://www.youtube.com/watch?v=cEphEIMaqms&amp;t=11s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https://www.youtube.com/watch?v=BRsv3ZXoHto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0" y="675689"/>
            <a:ext cx="10515481" cy="1325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b="1" dirty="0" err="1"/>
              <a:t>Tugas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b="1"/>
              <a:t>Deadline 5</a:t>
            </a:r>
            <a:r>
              <a:rPr lang="en-US" sz="3100" b="1" smtClean="0"/>
              <a:t> Juni 2025 23.00 </a:t>
            </a:r>
            <a:r>
              <a:rPr lang="en-US" sz="3100" b="1" dirty="0"/>
              <a:t>WIB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1630017"/>
            <a:ext cx="9366902" cy="47310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err="1"/>
              <a:t>Buatlah</a:t>
            </a:r>
            <a:r>
              <a:rPr lang="en-US" sz="8000" b="1"/>
              <a:t> 2</a:t>
            </a:r>
            <a:r>
              <a:rPr lang="en-US" sz="8000" b="1" smtClean="0"/>
              <a:t> Program </a:t>
            </a:r>
            <a:r>
              <a:rPr lang="en-US" sz="8000" smtClean="0"/>
              <a:t>yang mengimplementasikan  konsep subrutin </a:t>
            </a:r>
            <a:r>
              <a:rPr lang="en-US" sz="8000"/>
              <a:t>/ </a:t>
            </a:r>
            <a:r>
              <a:rPr lang="en-US" sz="8000" smtClean="0"/>
              <a:t>fungsi.  (1 program call by reference dan 1 program call </a:t>
            </a:r>
            <a:r>
              <a:rPr lang="en-US" sz="8000" dirty="0"/>
              <a:t>by pointer)</a:t>
            </a:r>
            <a:br>
              <a:rPr lang="en-US" sz="8000" dirty="0"/>
            </a:br>
            <a:endParaRPr lang="en-US" sz="8000" dirty="0"/>
          </a:p>
          <a:p>
            <a:r>
              <a:rPr lang="en-US" sz="6600" b="1" dirty="0" err="1"/>
              <a:t>Ketentuan</a:t>
            </a:r>
            <a:r>
              <a:rPr lang="en-US" sz="6600" b="1" dirty="0"/>
              <a:t> Program :</a:t>
            </a:r>
          </a:p>
          <a:p>
            <a:r>
              <a:rPr lang="en-US" sz="6600" dirty="0"/>
              <a:t>1. Program </a:t>
            </a:r>
            <a:r>
              <a:rPr lang="en-US" sz="6600" dirty="0" err="1"/>
              <a:t>selain</a:t>
            </a:r>
            <a:r>
              <a:rPr lang="en-US" sz="6600" dirty="0"/>
              <a:t> </a:t>
            </a:r>
            <a:r>
              <a:rPr lang="en-US" sz="6600" dirty="0" err="1"/>
              <a:t>yg</a:t>
            </a:r>
            <a:r>
              <a:rPr lang="en-US" sz="6600" dirty="0"/>
              <a:t> </a:t>
            </a:r>
            <a:r>
              <a:rPr lang="en-US" sz="6600" dirty="0" err="1"/>
              <a:t>ada</a:t>
            </a:r>
            <a:r>
              <a:rPr lang="en-US" sz="6600" dirty="0"/>
              <a:t> di </a:t>
            </a:r>
            <a:r>
              <a:rPr lang="en-US" sz="6600"/>
              <a:t>slide </a:t>
            </a:r>
          </a:p>
          <a:p>
            <a:r>
              <a:rPr lang="en-US" sz="6600" smtClean="0"/>
              <a:t>2. Panjang Program minimal 25 linecode </a:t>
            </a:r>
            <a:endParaRPr lang="en-US" sz="6600" dirty="0"/>
          </a:p>
          <a:p>
            <a:r>
              <a:rPr lang="en-US" sz="6600" b="1" dirty="0"/>
              <a:t>File </a:t>
            </a:r>
            <a:r>
              <a:rPr lang="en-US" sz="6600" b="1" err="1"/>
              <a:t>yg</a:t>
            </a:r>
            <a:r>
              <a:rPr lang="en-US" sz="6600" b="1"/>
              <a:t> </a:t>
            </a:r>
            <a:r>
              <a:rPr lang="en-US" sz="6600" b="1" smtClean="0"/>
              <a:t>dikumpulkan (dalam 1 folder)  </a:t>
            </a:r>
            <a:r>
              <a:rPr lang="en-US" sz="6600" b="1" dirty="0"/>
              <a:t>:</a:t>
            </a:r>
          </a:p>
          <a:p>
            <a:r>
              <a:rPr lang="en-US" sz="6600" dirty="0"/>
              <a:t>1. </a:t>
            </a:r>
            <a:r>
              <a:rPr lang="en-US" sz="6600" dirty="0" err="1"/>
              <a:t>Sourcecode</a:t>
            </a:r>
            <a:r>
              <a:rPr lang="en-US" sz="6600" dirty="0"/>
              <a:t> program </a:t>
            </a:r>
            <a:r>
              <a:rPr lang="en-US" sz="6600"/>
              <a:t>.</a:t>
            </a:r>
            <a:r>
              <a:rPr lang="en-US" sz="6600" smtClean="0"/>
              <a:t>c</a:t>
            </a:r>
          </a:p>
          <a:p>
            <a:r>
              <a:rPr lang="en-US" sz="6600" smtClean="0"/>
              <a:t>2. Laporan Program </a:t>
            </a:r>
          </a:p>
          <a:p>
            <a:r>
              <a:rPr lang="en-US" sz="6600" smtClean="0"/>
              <a:t>     Isi Laporan : </a:t>
            </a:r>
            <a:br>
              <a:rPr lang="en-US" sz="6600" smtClean="0"/>
            </a:br>
            <a:r>
              <a:rPr lang="en-US" sz="6600" smtClean="0"/>
              <a:t>     -Cover (Nama , NPM ,Nama Program )</a:t>
            </a:r>
            <a:br>
              <a:rPr lang="en-US" sz="6600" smtClean="0"/>
            </a:br>
            <a:r>
              <a:rPr lang="en-US" sz="6600" smtClean="0"/>
              <a:t>     -Screenshot Source Code dan Penjelasan Source Code Program </a:t>
            </a:r>
            <a:endParaRPr lang="en-US" sz="6600" dirty="0"/>
          </a:p>
          <a:p>
            <a:r>
              <a:rPr lang="en-US" sz="6600" smtClean="0"/>
              <a:t>3</a:t>
            </a:r>
            <a:r>
              <a:rPr lang="en-US" sz="6600" dirty="0"/>
              <a:t>. Format </a:t>
            </a:r>
            <a:r>
              <a:rPr lang="en-US" sz="6600" err="1"/>
              <a:t>Pengumpulan</a:t>
            </a:r>
            <a:r>
              <a:rPr lang="en-US" sz="6600"/>
              <a:t>  </a:t>
            </a:r>
            <a:r>
              <a:rPr lang="en-US" sz="6600" smtClean="0"/>
              <a:t>Nama_NPM_Tugas 9 Subrutin </a:t>
            </a:r>
            <a:endParaRPr lang="en-US" sz="6600" dirty="0"/>
          </a:p>
          <a:p>
            <a:endParaRPr lang="en-US" sz="64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463040"/>
          </a:xfrm>
        </p:spPr>
        <p:txBody>
          <a:bodyPr>
            <a:normAutofit/>
          </a:bodyPr>
          <a:lstStyle/>
          <a:p>
            <a:r>
              <a:rPr lang="en-US" sz="2800" dirty="0" err="1"/>
              <a:t>Latihan</a:t>
            </a:r>
            <a:r>
              <a:rPr lang="en-US" sz="2800" dirty="0"/>
              <a:t> </a:t>
            </a:r>
            <a:r>
              <a:rPr lang="en-US" sz="2800" dirty="0" err="1"/>
              <a:t>Soal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448232"/>
            <a:ext cx="8595360" cy="3731905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Buatlah</a:t>
            </a:r>
            <a:r>
              <a:rPr lang="en-US" dirty="0"/>
              <a:t> program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subrutin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argument/ </a:t>
            </a:r>
            <a:r>
              <a:rPr lang="en-US" dirty="0" err="1"/>
              <a:t>pernyataan</a:t>
            </a:r>
            <a:r>
              <a:rPr lang="en-US" dirty="0"/>
              <a:t>  array L (array integer) </a:t>
            </a:r>
            <a:r>
              <a:rPr lang="en-US" dirty="0" err="1"/>
              <a:t>dan</a:t>
            </a:r>
            <a:r>
              <a:rPr lang="en-US" dirty="0"/>
              <a:t> h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array L. </a:t>
            </a:r>
            <a:r>
              <a:rPr lang="en-US" dirty="0" err="1"/>
              <a:t>Subrutin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rata-rata </a:t>
            </a:r>
            <a:r>
              <a:rPr lang="en-US" dirty="0" err="1"/>
              <a:t>dari</a:t>
            </a:r>
            <a:r>
              <a:rPr lang="en-US" dirty="0"/>
              <a:t> array L.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Buatlah</a:t>
            </a:r>
            <a:r>
              <a:rPr lang="en-US" dirty="0"/>
              <a:t> program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subrutin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input </a:t>
            </a:r>
            <a:r>
              <a:rPr lang="en-US" dirty="0" err="1"/>
              <a:t>berupa</a:t>
            </a:r>
            <a:r>
              <a:rPr lang="en-US" dirty="0"/>
              <a:t> string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outputnya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string </a:t>
            </a:r>
            <a:r>
              <a:rPr lang="en-US" dirty="0" err="1"/>
              <a:t>kebalikan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inputan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 input “</a:t>
            </a:r>
            <a:r>
              <a:rPr lang="en-US" dirty="0" err="1"/>
              <a:t>Yogya</a:t>
            </a:r>
            <a:r>
              <a:rPr lang="en-US" dirty="0"/>
              <a:t>”,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outputnya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aygoY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40369"/>
          </a:xfrm>
        </p:spPr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Subrutin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485" y="1342104"/>
            <a:ext cx="8595360" cy="535558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SUBRUTIN </a:t>
            </a:r>
            <a:r>
              <a:rPr lang="en-US" i="1" dirty="0"/>
              <a:t>type </a:t>
            </a:r>
            <a:r>
              <a:rPr lang="en-US" i="1" dirty="0" err="1"/>
              <a:t>Subrutin</a:t>
            </a:r>
            <a:r>
              <a:rPr lang="en-US" i="1" dirty="0"/>
              <a:t> </a:t>
            </a:r>
            <a:r>
              <a:rPr lang="en-US" i="1" dirty="0" err="1"/>
              <a:t>namaSubrutin</a:t>
            </a:r>
            <a:r>
              <a:rPr lang="en-US" i="1" dirty="0"/>
              <a:t> (</a:t>
            </a:r>
            <a:r>
              <a:rPr lang="en-US" i="1" dirty="0" err="1"/>
              <a:t>daftarParameter</a:t>
            </a:r>
            <a:r>
              <a:rPr lang="en-US" i="1" dirty="0"/>
              <a:t>)</a:t>
            </a:r>
            <a:br>
              <a:rPr lang="en-US" i="1" dirty="0"/>
            </a:br>
            <a:r>
              <a:rPr lang="en-US" i="1" dirty="0"/>
              <a:t>	Pernyataan1</a:t>
            </a:r>
            <a:br>
              <a:rPr lang="en-US" i="1" dirty="0"/>
            </a:br>
            <a:r>
              <a:rPr lang="en-US" i="1" dirty="0"/>
              <a:t>	Pernyataan2</a:t>
            </a:r>
            <a:br>
              <a:rPr lang="en-US" i="1" dirty="0"/>
            </a:br>
            <a:r>
              <a:rPr lang="en-US" i="1" dirty="0"/>
              <a:t>	</a:t>
            </a:r>
            <a:r>
              <a:rPr lang="mr-IN" i="1" dirty="0"/>
              <a:t>…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i="1" dirty="0" err="1"/>
              <a:t>PernyataanN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AKHIR-SUBRUTIN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SUBRUTIN </a:t>
            </a:r>
            <a:r>
              <a:rPr lang="en-US" i="1" dirty="0" err="1"/>
              <a:t>namaSubrutin</a:t>
            </a:r>
            <a:r>
              <a:rPr lang="en-US" i="1" dirty="0"/>
              <a:t> </a:t>
            </a:r>
            <a:r>
              <a:rPr lang="en-US" dirty="0"/>
              <a:t>: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subrutin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/>
              <a:t>Subrutin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: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pemanggilnya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/>
              <a:t>Contoh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	SUBRUTIN </a:t>
            </a:r>
            <a:r>
              <a:rPr lang="en-US" i="1" dirty="0" err="1"/>
              <a:t>perolehKelilingKotak</a:t>
            </a:r>
            <a:r>
              <a:rPr lang="en-US" i="1" dirty="0"/>
              <a:t> (</a:t>
            </a:r>
            <a:r>
              <a:rPr lang="en-US" i="1" dirty="0" err="1"/>
              <a:t>panjang</a:t>
            </a:r>
            <a:r>
              <a:rPr lang="en-US" i="1" dirty="0"/>
              <a:t>, </a:t>
            </a:r>
            <a:r>
              <a:rPr lang="en-US" i="1" dirty="0" err="1"/>
              <a:t>lebar</a:t>
            </a:r>
            <a:r>
              <a:rPr lang="en-US" i="1" dirty="0"/>
              <a:t>)</a:t>
            </a:r>
            <a:br>
              <a:rPr lang="en-US" i="1" dirty="0"/>
            </a:br>
            <a:r>
              <a:rPr lang="en-US" i="1" dirty="0"/>
              <a:t>		</a:t>
            </a:r>
            <a:r>
              <a:rPr lang="en-US" i="1" dirty="0" err="1"/>
              <a:t>keliling</a:t>
            </a:r>
            <a:r>
              <a:rPr lang="en-US" i="1" dirty="0"/>
              <a:t> </a:t>
            </a:r>
            <a:r>
              <a:rPr lang="en-US" i="1" dirty="0">
                <a:sym typeface="Wingdings"/>
              </a:rPr>
              <a:t> 2 x (</a:t>
            </a:r>
            <a:r>
              <a:rPr lang="en-US" i="1" dirty="0" err="1">
                <a:sym typeface="Wingdings"/>
              </a:rPr>
              <a:t>panjang</a:t>
            </a:r>
            <a:r>
              <a:rPr lang="en-US" i="1" dirty="0">
                <a:sym typeface="Wingdings"/>
              </a:rPr>
              <a:t> + </a:t>
            </a:r>
            <a:r>
              <a:rPr lang="en-US" i="1" dirty="0" err="1">
                <a:sym typeface="Wingdings"/>
              </a:rPr>
              <a:t>lebar</a:t>
            </a:r>
            <a:r>
              <a:rPr lang="en-US" i="1" dirty="0">
                <a:sym typeface="Wingdings"/>
              </a:rPr>
              <a:t>)</a:t>
            </a:r>
            <a:br>
              <a:rPr lang="en-US" i="1" dirty="0">
                <a:sym typeface="Wingdings"/>
              </a:rPr>
            </a:br>
            <a:r>
              <a:rPr lang="en-US" i="1" dirty="0">
                <a:sym typeface="Wingdings"/>
              </a:rPr>
              <a:t>		</a:t>
            </a:r>
            <a:r>
              <a:rPr lang="en-US" dirty="0">
                <a:sym typeface="Wingdings"/>
              </a:rPr>
              <a:t>NILAI-BALIK </a:t>
            </a:r>
            <a:r>
              <a:rPr lang="en-US" i="1" dirty="0" err="1">
                <a:sym typeface="Wingdings"/>
              </a:rPr>
              <a:t>keliling</a:t>
            </a:r>
            <a:r>
              <a:rPr lang="en-US" i="1" dirty="0">
                <a:sym typeface="Wingdings"/>
              </a:rPr>
              <a:t/>
            </a:r>
            <a:br>
              <a:rPr lang="en-US" i="1" dirty="0">
                <a:sym typeface="Wingdings"/>
              </a:rPr>
            </a:br>
            <a:r>
              <a:rPr lang="en-US" i="1" dirty="0">
                <a:sym typeface="Wingdings"/>
              </a:rPr>
              <a:t>	</a:t>
            </a:r>
            <a:r>
              <a:rPr lang="en-US" dirty="0">
                <a:sym typeface="Wingdings"/>
              </a:rPr>
              <a:t>AKHIR-SUBRUTIN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>
                <a:sym typeface="Wingdings"/>
              </a:rPr>
              <a:t>Contoh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pemanggilannya</a:t>
            </a:r>
            <a:r>
              <a:rPr lang="en-US" dirty="0">
                <a:sym typeface="Wingdings"/>
              </a:rPr>
              <a:t> :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	</a:t>
            </a:r>
            <a:r>
              <a:rPr lang="en-US" i="1" dirty="0" err="1">
                <a:sym typeface="Wingdings"/>
              </a:rPr>
              <a:t>hasil</a:t>
            </a:r>
            <a:r>
              <a:rPr lang="en-US" i="1" dirty="0">
                <a:sym typeface="Wingdings"/>
              </a:rPr>
              <a:t>  </a:t>
            </a:r>
            <a:r>
              <a:rPr lang="en-US" i="1" dirty="0" err="1">
                <a:sym typeface="Wingdings"/>
              </a:rPr>
              <a:t>perolehKelilingKotak</a:t>
            </a:r>
            <a:r>
              <a:rPr lang="en-US" i="1" dirty="0">
                <a:sym typeface="Wingdings"/>
              </a:rPr>
              <a:t> </a:t>
            </a:r>
            <a:r>
              <a:rPr lang="en-US" dirty="0">
                <a:sym typeface="Wingdings"/>
              </a:rPr>
              <a:t>(2,3)</a:t>
            </a:r>
            <a:br>
              <a:rPr lang="en-US" dirty="0">
                <a:sym typeface="Wingdings"/>
              </a:rPr>
            </a:br>
            <a:r>
              <a:rPr lang="en-US" dirty="0" err="1">
                <a:sym typeface="Wingdings"/>
              </a:rPr>
              <a:t>Maka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nanti</a:t>
            </a:r>
            <a:r>
              <a:rPr lang="en-US" dirty="0">
                <a:sym typeface="Wingdings"/>
              </a:rPr>
              <a:t> </a:t>
            </a:r>
            <a:r>
              <a:rPr lang="en-US" i="1" dirty="0" err="1">
                <a:sym typeface="Wingdings"/>
              </a:rPr>
              <a:t>hasil</a:t>
            </a:r>
            <a:r>
              <a:rPr lang="en-US" i="1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akan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bernilai</a:t>
            </a:r>
            <a:r>
              <a:rPr lang="en-US" dirty="0">
                <a:sym typeface="Wingdings"/>
              </a:rPr>
              <a:t>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6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27"/>
    </mc:Choice>
    <mc:Fallback xmlns="">
      <p:transition spd="slow" advTm="154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</a:t>
            </a:r>
            <a:r>
              <a:rPr lang="en-US" dirty="0" err="1"/>
              <a:t>Subrutin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" y="1924682"/>
            <a:ext cx="5798925" cy="469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/>
          <a:stretch/>
        </p:blipFill>
        <p:spPr>
          <a:xfrm>
            <a:off x="5438898" y="2227025"/>
            <a:ext cx="5813631" cy="408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6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80"/>
    </mc:Choice>
    <mc:Fallback xmlns="">
      <p:transition spd="slow" advTm="293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63" y="-216130"/>
            <a:ext cx="9692640" cy="806066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Program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44" y="589936"/>
            <a:ext cx="7043775" cy="1356851"/>
          </a:xfrm>
        </p:spPr>
        <p:txBody>
          <a:bodyPr>
            <a:normAutofit lnSpcReduction="10000"/>
          </a:bodyPr>
          <a:lstStyle/>
          <a:p>
            <a:r>
              <a:rPr lang="en-US" sz="1600" dirty="0" err="1"/>
              <a:t>Menghitung</a:t>
            </a:r>
            <a:r>
              <a:rPr lang="en-US" sz="1600" dirty="0"/>
              <a:t> </a:t>
            </a:r>
            <a:r>
              <a:rPr lang="en-US" sz="1600" dirty="0" err="1"/>
              <a:t>keliling</a:t>
            </a:r>
            <a:r>
              <a:rPr lang="en-US" sz="1600" dirty="0"/>
              <a:t> </a:t>
            </a:r>
            <a:r>
              <a:rPr lang="en-US" sz="1600" dirty="0" err="1"/>
              <a:t>kotak</a:t>
            </a:r>
            <a:endParaRPr lang="en-US" sz="1600" dirty="0"/>
          </a:p>
          <a:p>
            <a:r>
              <a:rPr lang="en-US" sz="1600" dirty="0"/>
              <a:t>	SUBRUTIN </a:t>
            </a:r>
            <a:r>
              <a:rPr lang="en-US" sz="1600" i="1" dirty="0" err="1"/>
              <a:t>perolehKelilingKotak</a:t>
            </a:r>
            <a:r>
              <a:rPr lang="en-US" sz="1600" i="1" dirty="0"/>
              <a:t> (</a:t>
            </a:r>
            <a:r>
              <a:rPr lang="en-US" sz="1600" i="1" dirty="0" err="1"/>
              <a:t>panjang</a:t>
            </a:r>
            <a:r>
              <a:rPr lang="en-US" sz="1600" i="1" dirty="0"/>
              <a:t>, </a:t>
            </a:r>
            <a:r>
              <a:rPr lang="en-US" sz="1600" i="1" dirty="0" err="1"/>
              <a:t>lebar</a:t>
            </a:r>
            <a:r>
              <a:rPr lang="en-US" sz="1600" i="1" dirty="0"/>
              <a:t>)</a:t>
            </a:r>
            <a:br>
              <a:rPr lang="en-US" sz="1600" i="1" dirty="0"/>
            </a:br>
            <a:r>
              <a:rPr lang="en-US" sz="1600" i="1" dirty="0"/>
              <a:t>		</a:t>
            </a:r>
            <a:r>
              <a:rPr lang="en-US" sz="1600" i="1" dirty="0" err="1"/>
              <a:t>keliling</a:t>
            </a:r>
            <a:r>
              <a:rPr lang="en-US" sz="1600" i="1" dirty="0"/>
              <a:t> </a:t>
            </a:r>
            <a:r>
              <a:rPr lang="en-US" sz="1600" i="1" dirty="0">
                <a:sym typeface="Wingdings"/>
              </a:rPr>
              <a:t> 2 x (</a:t>
            </a:r>
            <a:r>
              <a:rPr lang="en-US" sz="1600" i="1" dirty="0" err="1">
                <a:sym typeface="Wingdings"/>
              </a:rPr>
              <a:t>panjang</a:t>
            </a:r>
            <a:r>
              <a:rPr lang="en-US" sz="1600" i="1" dirty="0">
                <a:sym typeface="Wingdings"/>
              </a:rPr>
              <a:t> + </a:t>
            </a:r>
            <a:r>
              <a:rPr lang="en-US" sz="1600" i="1" dirty="0" err="1">
                <a:sym typeface="Wingdings"/>
              </a:rPr>
              <a:t>lebar</a:t>
            </a:r>
            <a:r>
              <a:rPr lang="en-US" sz="1600" i="1" dirty="0">
                <a:sym typeface="Wingdings"/>
              </a:rPr>
              <a:t>)</a:t>
            </a:r>
            <a:br>
              <a:rPr lang="en-US" sz="1600" i="1" dirty="0">
                <a:sym typeface="Wingdings"/>
              </a:rPr>
            </a:br>
            <a:r>
              <a:rPr lang="en-US" sz="1600" i="1" dirty="0">
                <a:sym typeface="Wingdings"/>
              </a:rPr>
              <a:t>		</a:t>
            </a:r>
            <a:r>
              <a:rPr lang="en-US" sz="1600" dirty="0">
                <a:sym typeface="Wingdings"/>
              </a:rPr>
              <a:t>NILAI-BALIK </a:t>
            </a:r>
            <a:r>
              <a:rPr lang="en-US" sz="1600" i="1" dirty="0" err="1">
                <a:sym typeface="Wingdings"/>
              </a:rPr>
              <a:t>keliling</a:t>
            </a:r>
            <a:r>
              <a:rPr lang="en-US" sz="1600" i="1" dirty="0">
                <a:sym typeface="Wingdings"/>
              </a:rPr>
              <a:t/>
            </a:r>
            <a:br>
              <a:rPr lang="en-US" sz="1600" i="1" dirty="0">
                <a:sym typeface="Wingdings"/>
              </a:rPr>
            </a:br>
            <a:r>
              <a:rPr lang="en-US" sz="1600" i="1" dirty="0">
                <a:sym typeface="Wingdings"/>
              </a:rPr>
              <a:t>	</a:t>
            </a:r>
            <a:r>
              <a:rPr lang="en-US" sz="1600" dirty="0">
                <a:sym typeface="Wingdings"/>
              </a:rPr>
              <a:t>AKHIR-SUBRUTIN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188543" y="1946787"/>
            <a:ext cx="6858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#include &lt;</a:t>
            </a:r>
            <a:r>
              <a:rPr lang="en-US" sz="1600" err="1">
                <a:solidFill>
                  <a:srgbClr val="0070C0"/>
                </a:solidFill>
              </a:rPr>
              <a:t>stdio.h</a:t>
            </a:r>
            <a:r>
              <a:rPr lang="en-US" sz="1600" smtClean="0">
                <a:solidFill>
                  <a:srgbClr val="0070C0"/>
                </a:solidFill>
              </a:rPr>
              <a:t>&gt;</a:t>
            </a:r>
            <a:r>
              <a:rPr lang="en-US" sz="1600" dirty="0">
                <a:solidFill>
                  <a:srgbClr val="0070C0"/>
                </a:solidFill>
              </a:rPr>
              <a:t/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/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double </a:t>
            </a:r>
            <a:r>
              <a:rPr lang="en-US" sz="1600" dirty="0" err="1">
                <a:solidFill>
                  <a:srgbClr val="0070C0"/>
                </a:solidFill>
              </a:rPr>
              <a:t>hitung_keliling_kotak</a:t>
            </a:r>
            <a:r>
              <a:rPr lang="en-US" sz="1600" dirty="0">
                <a:solidFill>
                  <a:srgbClr val="0070C0"/>
                </a:solidFill>
              </a:rPr>
              <a:t> (double </a:t>
            </a:r>
            <a:r>
              <a:rPr lang="en-US" sz="1600" dirty="0" err="1">
                <a:solidFill>
                  <a:srgbClr val="0070C0"/>
                </a:solidFill>
              </a:rPr>
              <a:t>panjang</a:t>
            </a:r>
            <a:r>
              <a:rPr lang="en-US" sz="1600" dirty="0">
                <a:solidFill>
                  <a:srgbClr val="0070C0"/>
                </a:solidFill>
              </a:rPr>
              <a:t>, double </a:t>
            </a:r>
            <a:r>
              <a:rPr lang="en-US" sz="1600" dirty="0" err="1">
                <a:solidFill>
                  <a:srgbClr val="0070C0"/>
                </a:solidFill>
              </a:rPr>
              <a:t>lebar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{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double </a:t>
            </a:r>
            <a:r>
              <a:rPr lang="en-US" sz="1600" dirty="0" err="1">
                <a:solidFill>
                  <a:srgbClr val="0070C0"/>
                </a:solidFill>
              </a:rPr>
              <a:t>keliling</a:t>
            </a:r>
            <a:r>
              <a:rPr lang="en-US" sz="1600" dirty="0">
                <a:solidFill>
                  <a:srgbClr val="0070C0"/>
                </a:solidFill>
              </a:rPr>
              <a:t>;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err="1">
                <a:solidFill>
                  <a:srgbClr val="0070C0"/>
                </a:solidFill>
              </a:rPr>
              <a:t>keliling</a:t>
            </a:r>
            <a:r>
              <a:rPr lang="en-US" sz="1600" dirty="0">
                <a:solidFill>
                  <a:srgbClr val="0070C0"/>
                </a:solidFill>
              </a:rPr>
              <a:t> = 2 * (</a:t>
            </a:r>
            <a:r>
              <a:rPr lang="en-US" sz="1600" dirty="0" err="1">
                <a:solidFill>
                  <a:srgbClr val="0070C0"/>
                </a:solidFill>
              </a:rPr>
              <a:t>panjang</a:t>
            </a:r>
            <a:r>
              <a:rPr lang="en-US" sz="1600" dirty="0">
                <a:solidFill>
                  <a:srgbClr val="0070C0"/>
                </a:solidFill>
              </a:rPr>
              <a:t> + </a:t>
            </a:r>
            <a:r>
              <a:rPr lang="en-US" sz="1600" dirty="0" err="1">
                <a:solidFill>
                  <a:srgbClr val="0070C0"/>
                </a:solidFill>
              </a:rPr>
              <a:t>lebar</a:t>
            </a:r>
            <a:r>
              <a:rPr lang="en-US" sz="1600" dirty="0">
                <a:solidFill>
                  <a:srgbClr val="0070C0"/>
                </a:solidFill>
              </a:rPr>
              <a:t>);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return </a:t>
            </a:r>
            <a:r>
              <a:rPr lang="en-US" sz="1600" dirty="0" err="1">
                <a:solidFill>
                  <a:srgbClr val="0070C0"/>
                </a:solidFill>
              </a:rPr>
              <a:t>keliling</a:t>
            </a:r>
            <a:r>
              <a:rPr lang="en-US" sz="1600" dirty="0">
                <a:solidFill>
                  <a:srgbClr val="0070C0"/>
                </a:solidFill>
              </a:rPr>
              <a:t>;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}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/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 err="1">
                <a:solidFill>
                  <a:srgbClr val="0070C0"/>
                </a:solidFill>
              </a:rPr>
              <a:t>int</a:t>
            </a:r>
            <a:r>
              <a:rPr lang="en-US" sz="1600" dirty="0">
                <a:solidFill>
                  <a:srgbClr val="0070C0"/>
                </a:solidFill>
              </a:rPr>
              <a:t> main ()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{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double </a:t>
            </a:r>
            <a:r>
              <a:rPr lang="en-US" sz="1600" dirty="0" err="1">
                <a:solidFill>
                  <a:srgbClr val="0070C0"/>
                </a:solidFill>
              </a:rPr>
              <a:t>keliling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panjang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lebar</a:t>
            </a:r>
            <a:r>
              <a:rPr lang="en-US" sz="1600" dirty="0">
                <a:solidFill>
                  <a:srgbClr val="0070C0"/>
                </a:solidFill>
              </a:rPr>
              <a:t>;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err="1">
                <a:solidFill>
                  <a:srgbClr val="0070C0"/>
                </a:solidFill>
              </a:rPr>
              <a:t>panjang</a:t>
            </a:r>
            <a:r>
              <a:rPr lang="en-US" sz="1600" dirty="0">
                <a:solidFill>
                  <a:srgbClr val="0070C0"/>
                </a:solidFill>
              </a:rPr>
              <a:t> = 56.5;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err="1">
                <a:solidFill>
                  <a:srgbClr val="0070C0"/>
                </a:solidFill>
              </a:rPr>
              <a:t>lebar</a:t>
            </a:r>
            <a:r>
              <a:rPr lang="en-US" sz="1600" dirty="0">
                <a:solidFill>
                  <a:srgbClr val="0070C0"/>
                </a:solidFill>
              </a:rPr>
              <a:t> = 2;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err="1">
                <a:solidFill>
                  <a:srgbClr val="0070C0"/>
                </a:solidFill>
              </a:rPr>
              <a:t>keliling</a:t>
            </a:r>
            <a:r>
              <a:rPr lang="en-US" sz="1600" dirty="0">
                <a:solidFill>
                  <a:srgbClr val="0070C0"/>
                </a:solidFill>
              </a:rPr>
              <a:t> = </a:t>
            </a:r>
            <a:r>
              <a:rPr lang="en-US" sz="1600" dirty="0" err="1">
                <a:solidFill>
                  <a:srgbClr val="0070C0"/>
                </a:solidFill>
              </a:rPr>
              <a:t>hitung_keliling_kotak</a:t>
            </a:r>
            <a:r>
              <a:rPr lang="en-US" sz="1600" dirty="0">
                <a:solidFill>
                  <a:srgbClr val="0070C0"/>
                </a:solidFill>
              </a:rPr>
              <a:t> (</a:t>
            </a:r>
            <a:r>
              <a:rPr lang="en-US" sz="1600" dirty="0" err="1">
                <a:solidFill>
                  <a:srgbClr val="0070C0"/>
                </a:solidFill>
              </a:rPr>
              <a:t>panjang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lebar</a:t>
            </a:r>
            <a:r>
              <a:rPr lang="en-US" sz="1600" dirty="0">
                <a:solidFill>
                  <a:srgbClr val="0070C0"/>
                </a:solidFill>
              </a:rPr>
              <a:t>);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err="1">
                <a:solidFill>
                  <a:srgbClr val="0070C0"/>
                </a:solidFill>
              </a:rPr>
              <a:t>printf</a:t>
            </a:r>
            <a:r>
              <a:rPr lang="en-US" sz="1600" dirty="0">
                <a:solidFill>
                  <a:srgbClr val="0070C0"/>
                </a:solidFill>
              </a:rPr>
              <a:t>(“</a:t>
            </a:r>
            <a:r>
              <a:rPr lang="en-US" sz="1600" dirty="0" err="1">
                <a:solidFill>
                  <a:srgbClr val="0070C0"/>
                </a:solidFill>
              </a:rPr>
              <a:t>keliling</a:t>
            </a:r>
            <a:r>
              <a:rPr lang="en-US" sz="1600" dirty="0">
                <a:solidFill>
                  <a:srgbClr val="0070C0"/>
                </a:solidFill>
              </a:rPr>
              <a:t> = %lf\n”, </a:t>
            </a:r>
            <a:r>
              <a:rPr lang="en-US" sz="1600" dirty="0" err="1">
                <a:solidFill>
                  <a:srgbClr val="0070C0"/>
                </a:solidFill>
              </a:rPr>
              <a:t>keliling</a:t>
            </a:r>
            <a:r>
              <a:rPr lang="en-US" sz="1600" dirty="0">
                <a:solidFill>
                  <a:srgbClr val="0070C0"/>
                </a:solidFill>
              </a:rPr>
              <a:t>);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return 0</a:t>
            </a: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} //</a:t>
            </a:r>
            <a:r>
              <a:rPr lang="en-US" sz="1400" dirty="0" err="1">
                <a:solidFill>
                  <a:srgbClr val="0070C0"/>
                </a:solidFill>
              </a:rPr>
              <a:t>kelkotak.c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3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7"/>
    </mc:Choice>
    <mc:Fallback xmlns="">
      <p:transition spd="slow" advTm="10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92047"/>
            <a:ext cx="9692640" cy="1325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42" t="17440" r="57014" b="57963"/>
          <a:stretch/>
        </p:blipFill>
        <p:spPr>
          <a:xfrm>
            <a:off x="4615630" y="192047"/>
            <a:ext cx="6065520" cy="25216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05" y="1851818"/>
            <a:ext cx="7019925" cy="4305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196720" y="36255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7360" y="3616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867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40"/>
    </mc:Choice>
    <mc:Fallback xmlns="">
      <p:transition spd="slow" advTm="154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4614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Program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balik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void </a:t>
            </a:r>
            <a:r>
              <a:rPr lang="en-US" dirty="0" err="1"/>
              <a:t>infoPerusahaan</a:t>
            </a:r>
            <a:r>
              <a:rPr lang="en-US" dirty="0"/>
              <a:t>()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 UPN Veteran </a:t>
            </a:r>
            <a:r>
              <a:rPr lang="en-US" dirty="0" err="1"/>
              <a:t>Jatim</a:t>
            </a:r>
            <a:r>
              <a:rPr lang="en-US" dirty="0"/>
              <a:t>”);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main ()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infoPerusahaan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	return 0;</a:t>
            </a:r>
            <a:br>
              <a:rPr lang="en-US" dirty="0"/>
            </a:br>
            <a:r>
              <a:rPr lang="en-US" dirty="0"/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6"/>
    </mc:Choice>
    <mc:Fallback xmlns="">
      <p:transition spd="slow" advTm="8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09" t="202" r="47121" b="52551"/>
          <a:stretch/>
        </p:blipFill>
        <p:spPr>
          <a:xfrm>
            <a:off x="267831" y="365759"/>
            <a:ext cx="5779008" cy="4412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169" t="17137" r="44118" b="55041"/>
          <a:stretch/>
        </p:blipFill>
        <p:spPr>
          <a:xfrm>
            <a:off x="3603915" y="3122511"/>
            <a:ext cx="6764594" cy="2536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388" y="289661"/>
            <a:ext cx="9692640" cy="1325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31" y="1873046"/>
            <a:ext cx="9589401" cy="4130111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982600" y="221472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3240" y="2205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85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95"/>
    </mc:Choice>
    <mc:Fallback xmlns="">
      <p:transition spd="slow" advTm="72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33" y="188779"/>
            <a:ext cx="9692640" cy="696124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Program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33" y="1494504"/>
            <a:ext cx="5103302" cy="4873660"/>
          </a:xfrm>
        </p:spPr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terkecil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Algoritma</a:t>
            </a:r>
            <a:r>
              <a:rPr lang="en-US" b="1" dirty="0"/>
              <a:t> :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SUBRUTIN </a:t>
            </a:r>
            <a:r>
              <a:rPr lang="en-US" dirty="0" err="1"/>
              <a:t>terkecil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JIKA x &lt; y MAKA</a:t>
            </a:r>
            <a:br>
              <a:rPr lang="en-US" dirty="0"/>
            </a:br>
            <a:r>
              <a:rPr lang="en-US" dirty="0"/>
              <a:t>	min </a:t>
            </a:r>
            <a:r>
              <a:rPr lang="en-US" dirty="0">
                <a:sym typeface="Wingdings"/>
              </a:rPr>
              <a:t> x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SEBALIKNYA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	min  y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AKHIR-JIKA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NILAI-BALIK min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AKHIR-SUBRUTIN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1401" y="1691322"/>
            <a:ext cx="62995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#include &lt;</a:t>
            </a:r>
            <a:r>
              <a:rPr lang="en-US" sz="1600" dirty="0" err="1"/>
              <a:t>stdio.h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double </a:t>
            </a:r>
            <a:r>
              <a:rPr lang="en-US" sz="1600" dirty="0" err="1"/>
              <a:t>terkecil</a:t>
            </a:r>
            <a:r>
              <a:rPr lang="en-US" sz="1600" dirty="0"/>
              <a:t> (double x, double y)</a:t>
            </a:r>
            <a:br>
              <a:rPr lang="en-US" sz="1600" dirty="0"/>
            </a:br>
            <a:r>
              <a:rPr lang="en-US" sz="1600" dirty="0"/>
              <a:t>{</a:t>
            </a:r>
            <a:br>
              <a:rPr lang="en-US" sz="1600" dirty="0"/>
            </a:br>
            <a:r>
              <a:rPr lang="en-US" sz="1600" dirty="0"/>
              <a:t>	double min;</a:t>
            </a:r>
            <a:br>
              <a:rPr lang="en-US" sz="1600" dirty="0"/>
            </a:br>
            <a:r>
              <a:rPr lang="en-US" sz="1600" dirty="0"/>
              <a:t>	if (x &lt; y)   min = x;</a:t>
            </a:r>
            <a:br>
              <a:rPr lang="en-US" sz="1600" dirty="0"/>
            </a:br>
            <a:r>
              <a:rPr lang="en-US" sz="1600" dirty="0"/>
              <a:t>	else   min = y</a:t>
            </a:r>
            <a:br>
              <a:rPr lang="en-US" sz="1600" dirty="0"/>
            </a:br>
            <a:r>
              <a:rPr lang="en-US" sz="1600" dirty="0"/>
              <a:t>	return min;</a:t>
            </a:r>
            <a:br>
              <a:rPr lang="en-US" sz="1600" dirty="0"/>
            </a:b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int</a:t>
            </a:r>
            <a:r>
              <a:rPr lang="en-US" sz="1600" dirty="0"/>
              <a:t> main ()</a:t>
            </a:r>
            <a:br>
              <a:rPr lang="en-US" sz="1600" dirty="0"/>
            </a:br>
            <a:r>
              <a:rPr lang="en-US" sz="1600" dirty="0"/>
              <a:t>{</a:t>
            </a:r>
            <a:br>
              <a:rPr lang="en-US" sz="1600" dirty="0"/>
            </a:br>
            <a:r>
              <a:rPr lang="en-US" sz="1600" dirty="0"/>
              <a:t>	double a, b, c;</a:t>
            </a:r>
            <a:br>
              <a:rPr lang="en-US" sz="1600" dirty="0"/>
            </a:br>
            <a:r>
              <a:rPr lang="en-US" sz="1600" dirty="0"/>
              <a:t>	a = 35.6;</a:t>
            </a:r>
            <a:br>
              <a:rPr lang="en-US" sz="1600" dirty="0"/>
            </a:br>
            <a:r>
              <a:rPr lang="en-US" sz="1600" dirty="0"/>
              <a:t>  	b = 78.5;</a:t>
            </a:r>
            <a:br>
              <a:rPr lang="en-US" sz="1600" dirty="0"/>
            </a:br>
            <a:r>
              <a:rPr lang="en-US" sz="1600" dirty="0"/>
              <a:t>	c = </a:t>
            </a:r>
            <a:r>
              <a:rPr lang="en-US" sz="1600" dirty="0" err="1"/>
              <a:t>terkecil</a:t>
            </a:r>
            <a:r>
              <a:rPr lang="en-US" sz="1600" dirty="0"/>
              <a:t> (</a:t>
            </a:r>
            <a:r>
              <a:rPr lang="en-US" sz="1600" dirty="0" err="1"/>
              <a:t>a,b</a:t>
            </a:r>
            <a:r>
              <a:rPr lang="en-US" sz="1600" dirty="0"/>
              <a:t>);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dirty="0" err="1"/>
              <a:t>printf</a:t>
            </a:r>
            <a:r>
              <a:rPr lang="en-US" sz="1600" dirty="0"/>
              <a:t>(“</a:t>
            </a:r>
            <a:r>
              <a:rPr lang="en-US" sz="1600" dirty="0" err="1"/>
              <a:t>Terkecil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%lf </a:t>
            </a:r>
            <a:r>
              <a:rPr lang="en-US" sz="1600" dirty="0" err="1"/>
              <a:t>dan</a:t>
            </a:r>
            <a:r>
              <a:rPr lang="en-US" sz="1600" dirty="0"/>
              <a:t> %</a:t>
            </a:r>
            <a:r>
              <a:rPr lang="en-US" sz="1600"/>
              <a:t>lf </a:t>
            </a:r>
            <a:r>
              <a:rPr lang="en-US" sz="1600" smtClean="0"/>
              <a:t>adalah %lf </a:t>
            </a:r>
            <a:r>
              <a:rPr lang="en-US" sz="1600" dirty="0"/>
              <a:t>\n”, a</a:t>
            </a:r>
            <a:r>
              <a:rPr lang="en-US" sz="1600"/>
              <a:t>, </a:t>
            </a:r>
            <a:r>
              <a:rPr lang="en-US" sz="1600" smtClean="0"/>
              <a:t> b</a:t>
            </a:r>
            <a:r>
              <a:rPr lang="en-US" sz="1600" dirty="0"/>
              <a:t>, c);</a:t>
            </a:r>
            <a:br>
              <a:rPr lang="en-US" sz="1600" dirty="0"/>
            </a:br>
            <a:r>
              <a:rPr lang="en-US" sz="1600" dirty="0"/>
              <a:t>	return 0;</a:t>
            </a:r>
            <a:br>
              <a:rPr lang="en-US" sz="1600" dirty="0"/>
            </a:br>
            <a:r>
              <a:rPr lang="en-US" sz="1600" dirty="0"/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1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03"/>
    </mc:Choice>
    <mc:Fallback xmlns="">
      <p:transition spd="slow" advTm="68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0.5|2.9|6.6|2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1.8|8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9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9.5|13.4|6.7|4.6|8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5|1.1|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.9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22828</TotalTime>
  <Words>609</Words>
  <Application>Microsoft Office PowerPoint</Application>
  <PresentationFormat>Widescreen</PresentationFormat>
  <Paragraphs>91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Mangal</vt:lpstr>
      <vt:lpstr>Wingdings</vt:lpstr>
      <vt:lpstr>Wingdings 2</vt:lpstr>
      <vt:lpstr>View</vt:lpstr>
      <vt:lpstr>Algoritma Pemrograman </vt:lpstr>
      <vt:lpstr>Subrutin/Fungsi</vt:lpstr>
      <vt:lpstr>Bentuk Subrutin</vt:lpstr>
      <vt:lpstr>Contoh Lain Subrutin</vt:lpstr>
      <vt:lpstr>Contoh Program I</vt:lpstr>
      <vt:lpstr>PowerPoint Presentation</vt:lpstr>
      <vt:lpstr>Contoh Program II</vt:lpstr>
      <vt:lpstr>PowerPoint Presentation</vt:lpstr>
      <vt:lpstr>Contoh Program III</vt:lpstr>
      <vt:lpstr>PowerPoint Presentation</vt:lpstr>
      <vt:lpstr>Contoh Program IV</vt:lpstr>
      <vt:lpstr>PowerPoint Presentation</vt:lpstr>
      <vt:lpstr>Contoh Program V</vt:lpstr>
      <vt:lpstr>PowerPoint Presentation</vt:lpstr>
      <vt:lpstr>Contoh Program VII</vt:lpstr>
      <vt:lpstr>PowerPoint Presentation</vt:lpstr>
      <vt:lpstr>Call by Reference</vt:lpstr>
      <vt:lpstr>Contoh Program VIII</vt:lpstr>
      <vt:lpstr>PowerPoint Presentation</vt:lpstr>
      <vt:lpstr>Pemanggilan Fungsi </vt:lpstr>
      <vt:lpstr>     Tugas Deadline 5 Juni 2025 23.00 WIB  </vt:lpstr>
      <vt:lpstr>Latihan Soal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Dasar</dc:title>
  <dc:creator>Microsoft Office User</dc:creator>
  <cp:lastModifiedBy>Reviewer Santika 2023</cp:lastModifiedBy>
  <cp:revision>210</cp:revision>
  <cp:lastPrinted>2017-08-28T16:06:06Z</cp:lastPrinted>
  <dcterms:created xsi:type="dcterms:W3CDTF">2017-08-28T12:37:46Z</dcterms:created>
  <dcterms:modified xsi:type="dcterms:W3CDTF">2026-05-26T04:37:00Z</dcterms:modified>
</cp:coreProperties>
</file>