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9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8411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71108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8973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2589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18374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8225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854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2666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3980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31537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581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90675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7618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701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40464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4301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77866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9913000-A3A4-4760-8BCD-2781C97D734B}" type="datetimeFigureOut">
              <a:rPr lang="en-ID" smtClean="0"/>
              <a:t>16/10/2025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60626E5-81E1-4DB6-91CA-CFFC8F3905B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54769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890E3-1EEA-C4AD-A4D6-3B35B1D9E8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Advanced SQL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8E227A-EA74-5197-E7C3-EA9C1249A2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87829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2E955-E92D-9B17-F976-30B58283F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Common Table Expressions (CTEs)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A29646-C928-AF73-CAD8-DFB02CB78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CTE </a:t>
            </a:r>
            <a:r>
              <a:rPr lang="en-ID" dirty="0" err="1"/>
              <a:t>adalah</a:t>
            </a:r>
            <a:r>
              <a:rPr lang="en-ID" dirty="0"/>
              <a:t> query </a:t>
            </a:r>
            <a:r>
              <a:rPr lang="en-ID" dirty="0" err="1"/>
              <a:t>sementara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memecah</a:t>
            </a:r>
            <a:r>
              <a:rPr lang="en-ID" dirty="0"/>
              <a:t> query yang </a:t>
            </a:r>
            <a:r>
              <a:rPr lang="en-ID" dirty="0" err="1"/>
              <a:t>rumit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bagian-bagian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dipahami</a:t>
            </a:r>
            <a:r>
              <a:rPr lang="en-ID" dirty="0"/>
              <a:t> dan </a:t>
            </a:r>
            <a:r>
              <a:rPr lang="en-ID" dirty="0" err="1"/>
              <a:t>dikelola</a:t>
            </a:r>
            <a:r>
              <a:rPr lang="en-ID" dirty="0"/>
              <a:t>, yang </a:t>
            </a:r>
            <a:r>
              <a:rPr lang="en-ID" dirty="0" err="1"/>
              <a:t>kemudian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 </a:t>
            </a:r>
            <a:r>
              <a:rPr lang="en-ID" dirty="0" err="1"/>
              <a:t>sementara</a:t>
            </a:r>
            <a:r>
              <a:rPr lang="en-ID" dirty="0"/>
              <a:t> di </a:t>
            </a:r>
            <a:r>
              <a:rPr lang="en-ID" dirty="0" err="1"/>
              <a:t>bagian</a:t>
            </a:r>
            <a:r>
              <a:rPr lang="en-ID" dirty="0"/>
              <a:t> lain </a:t>
            </a:r>
            <a:r>
              <a:rPr lang="en-ID" dirty="0" err="1"/>
              <a:t>dari</a:t>
            </a:r>
            <a:r>
              <a:rPr lang="en-ID" dirty="0"/>
              <a:t> query</a:t>
            </a:r>
          </a:p>
          <a:p>
            <a:r>
              <a:rPr lang="en-ID" dirty="0"/>
              <a:t>CTE </a:t>
            </a:r>
            <a:r>
              <a:rPr lang="en-ID" dirty="0" err="1"/>
              <a:t>sering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menyederhanakan</a:t>
            </a:r>
            <a:r>
              <a:rPr lang="en-ID" dirty="0"/>
              <a:t> query yang </a:t>
            </a:r>
            <a:r>
              <a:rPr lang="en-ID" dirty="0" err="1"/>
              <a:t>kompleks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8803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4AB42-B09C-4158-6E53-842BFE6BC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Struktur</a:t>
            </a:r>
            <a:r>
              <a:rPr lang="en-US" dirty="0"/>
              <a:t> CTE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7C4EF-2B85-F589-F2FA-4F1F123658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CTE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diawali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kata </a:t>
            </a:r>
            <a:r>
              <a:rPr lang="en-ID" dirty="0" err="1"/>
              <a:t>kunci</a:t>
            </a:r>
            <a:r>
              <a:rPr lang="en-ID" dirty="0"/>
              <a:t> WITH, </a:t>
            </a:r>
            <a:r>
              <a:rPr lang="en-ID" dirty="0" err="1"/>
              <a:t>diikuti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nama CTE dan query yang </a:t>
            </a:r>
            <a:r>
              <a:rPr lang="en-ID" dirty="0" err="1"/>
              <a:t>mendefinisikan</a:t>
            </a:r>
            <a:r>
              <a:rPr lang="en-ID" dirty="0"/>
              <a:t> CTE </a:t>
            </a:r>
            <a:r>
              <a:rPr lang="en-ID" dirty="0" err="1"/>
              <a:t>tersebut</a:t>
            </a:r>
            <a:r>
              <a:rPr lang="en-ID" dirty="0"/>
              <a:t>. </a:t>
            </a:r>
          </a:p>
          <a:p>
            <a:r>
              <a:rPr lang="en-ID" dirty="0"/>
              <a:t>CTE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kemudian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bagian</a:t>
            </a:r>
            <a:r>
              <a:rPr lang="en-ID" dirty="0"/>
              <a:t> SELECT, INSERT, UPDATE, </a:t>
            </a:r>
            <a:r>
              <a:rPr lang="en-ID" dirty="0" err="1"/>
              <a:t>atau</a:t>
            </a:r>
            <a:r>
              <a:rPr lang="en-ID" dirty="0"/>
              <a:t> DELETE </a:t>
            </a:r>
            <a:r>
              <a:rPr lang="en-ID" dirty="0" err="1"/>
              <a:t>dari</a:t>
            </a:r>
            <a:r>
              <a:rPr lang="en-ID" dirty="0"/>
              <a:t> query </a:t>
            </a:r>
            <a:r>
              <a:rPr lang="en-ID" dirty="0" err="1"/>
              <a:t>utama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439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1B75C-0F2B-11DE-7FC0-B8329722C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8B653-A635-758F-0950-CB96DC4EF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ID" dirty="0"/>
              <a:t>CTE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F5C1F6-743E-A743-0EF9-A0529BC3E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Data </a:t>
            </a:r>
            <a:r>
              <a:rPr lang="en-ID" dirty="0" err="1"/>
              <a:t>penjualan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. </a:t>
            </a:r>
            <a:r>
              <a:rPr lang="en-ID" dirty="0" err="1"/>
              <a:t>Hitung</a:t>
            </a:r>
            <a:r>
              <a:rPr lang="en-ID" dirty="0"/>
              <a:t> total </a:t>
            </a:r>
            <a:r>
              <a:rPr lang="en-ID" dirty="0" err="1"/>
              <a:t>penjualan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produk</a:t>
            </a:r>
            <a:endParaRPr lang="en-ID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01EAE7-A8A4-3985-DFA4-ACB259C64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950" y="3429000"/>
            <a:ext cx="6562605" cy="308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648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86F2C-8F82-5C8F-50BF-D6CC81A51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</a:t>
            </a:r>
            <a:r>
              <a:rPr lang="en-US" dirty="0" err="1"/>
              <a:t>dengan</a:t>
            </a:r>
            <a:r>
              <a:rPr lang="en-US" dirty="0"/>
              <a:t> CTE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263380-D4EE-D392-8F84-A21B47828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4446270"/>
            <a:ext cx="9601196" cy="1737360"/>
          </a:xfrm>
        </p:spPr>
        <p:txBody>
          <a:bodyPr>
            <a:normAutofit/>
          </a:bodyPr>
          <a:lstStyle/>
          <a:p>
            <a:r>
              <a:rPr lang="en-ID" sz="1800" b="1" dirty="0"/>
              <a:t>WITH </a:t>
            </a:r>
            <a:r>
              <a:rPr lang="en-ID" sz="1800" b="1" dirty="0" err="1"/>
              <a:t>TotalPenjualan</a:t>
            </a:r>
            <a:r>
              <a:rPr lang="en-ID" sz="1800" b="1" dirty="0"/>
              <a:t> AS (...)</a:t>
            </a:r>
            <a:r>
              <a:rPr lang="en-ID" sz="1800" dirty="0"/>
              <a:t>: Bagian </a:t>
            </a:r>
            <a:r>
              <a:rPr lang="en-ID" sz="1800" dirty="0" err="1"/>
              <a:t>ini</a:t>
            </a:r>
            <a:r>
              <a:rPr lang="en-ID" sz="1800" dirty="0"/>
              <a:t> </a:t>
            </a:r>
            <a:r>
              <a:rPr lang="en-ID" sz="1800" dirty="0" err="1"/>
              <a:t>mendefinisikan</a:t>
            </a:r>
            <a:r>
              <a:rPr lang="en-ID" sz="1800" dirty="0"/>
              <a:t> CTE </a:t>
            </a:r>
            <a:r>
              <a:rPr lang="en-ID" sz="1800" dirty="0" err="1"/>
              <a:t>dengan</a:t>
            </a:r>
            <a:r>
              <a:rPr lang="en-ID" sz="1800" dirty="0"/>
              <a:t> nama </a:t>
            </a:r>
            <a:r>
              <a:rPr lang="en-ID" sz="1800" dirty="0" err="1"/>
              <a:t>TotalPenjualan</a:t>
            </a:r>
            <a:r>
              <a:rPr lang="en-ID" sz="1800" dirty="0"/>
              <a:t>. Query </a:t>
            </a:r>
            <a:r>
              <a:rPr lang="en-ID" sz="1800" dirty="0" err="1"/>
              <a:t>dalam</a:t>
            </a:r>
            <a:r>
              <a:rPr lang="en-ID" sz="1800" dirty="0"/>
              <a:t> </a:t>
            </a:r>
            <a:r>
              <a:rPr lang="en-ID" sz="1800" dirty="0" err="1"/>
              <a:t>tanda</a:t>
            </a:r>
            <a:r>
              <a:rPr lang="en-ID" sz="1800" dirty="0"/>
              <a:t> </a:t>
            </a:r>
            <a:r>
              <a:rPr lang="en-ID" sz="1800" dirty="0" err="1"/>
              <a:t>kurung</a:t>
            </a:r>
            <a:r>
              <a:rPr lang="en-ID" sz="1800" dirty="0"/>
              <a:t> </a:t>
            </a:r>
            <a:r>
              <a:rPr lang="en-ID" sz="1800" dirty="0" err="1"/>
              <a:t>tersebut</a:t>
            </a:r>
            <a:r>
              <a:rPr lang="en-ID" sz="1800" dirty="0"/>
              <a:t> </a:t>
            </a:r>
            <a:r>
              <a:rPr lang="en-ID" sz="1800" dirty="0" err="1"/>
              <a:t>menghitung</a:t>
            </a:r>
            <a:r>
              <a:rPr lang="en-ID" sz="1800" dirty="0"/>
              <a:t> total </a:t>
            </a:r>
            <a:r>
              <a:rPr lang="en-ID" sz="1800" dirty="0" err="1"/>
              <a:t>penjualan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setiap</a:t>
            </a:r>
            <a:r>
              <a:rPr lang="en-ID" sz="1800" dirty="0"/>
              <a:t> </a:t>
            </a:r>
            <a:r>
              <a:rPr lang="en-ID" sz="1800" dirty="0" err="1"/>
              <a:t>produk</a:t>
            </a:r>
            <a:r>
              <a:rPr lang="en-ID" sz="1800" dirty="0"/>
              <a:t>.</a:t>
            </a:r>
          </a:p>
          <a:p>
            <a:r>
              <a:rPr lang="en-ID" sz="1800" b="1" dirty="0"/>
              <a:t>SELECT * FROM </a:t>
            </a:r>
            <a:r>
              <a:rPr lang="en-ID" sz="1800" b="1" dirty="0" err="1"/>
              <a:t>TotalPenjualan</a:t>
            </a:r>
            <a:r>
              <a:rPr lang="en-ID" sz="1800" dirty="0"/>
              <a:t>: </a:t>
            </a:r>
            <a:r>
              <a:rPr lang="en-ID" sz="1800" dirty="0" err="1"/>
              <a:t>Setelah</a:t>
            </a:r>
            <a:r>
              <a:rPr lang="en-ID" sz="1800" dirty="0"/>
              <a:t> CTE </a:t>
            </a:r>
            <a:r>
              <a:rPr lang="en-ID" sz="1800" dirty="0" err="1"/>
              <a:t>didefinisikan</a:t>
            </a:r>
            <a:r>
              <a:rPr lang="en-ID" sz="1800" dirty="0"/>
              <a:t>, </a:t>
            </a:r>
            <a:r>
              <a:rPr lang="en-ID" sz="1800" dirty="0" err="1"/>
              <a:t>kita</a:t>
            </a:r>
            <a:r>
              <a:rPr lang="en-ID" sz="1800" dirty="0"/>
              <a:t> </a:t>
            </a:r>
            <a:r>
              <a:rPr lang="en-ID" sz="1800" dirty="0" err="1"/>
              <a:t>bisa</a:t>
            </a:r>
            <a:r>
              <a:rPr lang="en-ID" sz="1800" dirty="0"/>
              <a:t> </a:t>
            </a:r>
            <a:r>
              <a:rPr lang="en-ID" sz="1800" dirty="0" err="1"/>
              <a:t>langsung</a:t>
            </a:r>
            <a:r>
              <a:rPr lang="en-ID" sz="1800" dirty="0"/>
              <a:t> </a:t>
            </a:r>
            <a:r>
              <a:rPr lang="en-ID" sz="1800" dirty="0" err="1"/>
              <a:t>menggunakannya</a:t>
            </a:r>
            <a:r>
              <a:rPr lang="en-ID" sz="1800" dirty="0"/>
              <a:t> </a:t>
            </a:r>
            <a:r>
              <a:rPr lang="en-ID" sz="1800" dirty="0" err="1"/>
              <a:t>dalam</a:t>
            </a:r>
            <a:r>
              <a:rPr lang="en-ID" sz="1800" dirty="0"/>
              <a:t> query </a:t>
            </a:r>
            <a:r>
              <a:rPr lang="en-ID" sz="1800" dirty="0" err="1"/>
              <a:t>utama</a:t>
            </a:r>
            <a:r>
              <a:rPr lang="en-ID" sz="1800" dirty="0"/>
              <a:t>. Di </a:t>
            </a:r>
            <a:r>
              <a:rPr lang="en-ID" sz="1800" dirty="0" err="1"/>
              <a:t>sini</a:t>
            </a:r>
            <a:r>
              <a:rPr lang="en-ID" sz="1800" dirty="0"/>
              <a:t>, </a:t>
            </a:r>
            <a:r>
              <a:rPr lang="en-ID" sz="1800" dirty="0" err="1"/>
              <a:t>kita</a:t>
            </a:r>
            <a:r>
              <a:rPr lang="en-ID" sz="1800" dirty="0"/>
              <a:t> </a:t>
            </a:r>
            <a:r>
              <a:rPr lang="en-ID" sz="1800" dirty="0" err="1"/>
              <a:t>memilih</a:t>
            </a:r>
            <a:r>
              <a:rPr lang="en-ID" sz="1800" dirty="0"/>
              <a:t> </a:t>
            </a:r>
            <a:r>
              <a:rPr lang="en-ID" sz="1800" dirty="0" err="1"/>
              <a:t>semua</a:t>
            </a:r>
            <a:r>
              <a:rPr lang="en-ID" sz="1800" dirty="0"/>
              <a:t> data </a:t>
            </a:r>
            <a:r>
              <a:rPr lang="en-ID" sz="1800" dirty="0" err="1"/>
              <a:t>dari</a:t>
            </a:r>
            <a:r>
              <a:rPr lang="en-ID" sz="1800" dirty="0"/>
              <a:t> CTE </a:t>
            </a:r>
            <a:r>
              <a:rPr lang="en-ID" sz="1800" dirty="0" err="1"/>
              <a:t>TotalPenjualan</a:t>
            </a:r>
            <a:r>
              <a:rPr lang="en-ID" sz="1800" dirty="0"/>
              <a:t>, yang </a:t>
            </a:r>
            <a:r>
              <a:rPr lang="en-ID" sz="1800" dirty="0" err="1"/>
              <a:t>berisi</a:t>
            </a:r>
            <a:r>
              <a:rPr lang="en-ID" sz="1800" dirty="0"/>
              <a:t> </a:t>
            </a:r>
            <a:r>
              <a:rPr lang="en-ID" sz="1800" dirty="0" err="1"/>
              <a:t>hasil</a:t>
            </a:r>
            <a:r>
              <a:rPr lang="en-ID" sz="1800" dirty="0"/>
              <a:t> total </a:t>
            </a:r>
            <a:r>
              <a:rPr lang="en-ID" sz="1800" dirty="0" err="1"/>
              <a:t>penjualan</a:t>
            </a:r>
            <a:r>
              <a:rPr lang="en-ID" sz="1800" dirty="0"/>
              <a:t> per </a:t>
            </a:r>
            <a:r>
              <a:rPr lang="en-ID" sz="1800" dirty="0" err="1"/>
              <a:t>produk</a:t>
            </a:r>
            <a:r>
              <a:rPr lang="en-ID" sz="1800" dirty="0"/>
              <a:t>.</a:t>
            </a:r>
          </a:p>
        </p:txBody>
      </p:sp>
      <p:graphicFrame>
        <p:nvGraphicFramePr>
          <p:cNvPr id="4" name="Content Placeholder 6">
            <a:extLst>
              <a:ext uri="{FF2B5EF4-FFF2-40B4-BE49-F238E27FC236}">
                <a16:creationId xmlns:a16="http://schemas.microsoft.com/office/drawing/2014/main" id="{B45A3A08-4548-2E98-1E43-D214A112DA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923323"/>
              </p:ext>
            </p:extLst>
          </p:nvPr>
        </p:nvGraphicFramePr>
        <p:xfrm>
          <a:off x="1295400" y="2557463"/>
          <a:ext cx="97917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91700">
                  <a:extLst>
                    <a:ext uri="{9D8B030D-6E8A-4147-A177-3AD203B41FA5}">
                      <a16:colId xmlns:a16="http://schemas.microsoft.com/office/drawing/2014/main" val="1758764277"/>
                    </a:ext>
                  </a:extLst>
                </a:gridCol>
              </a:tblGrid>
              <a:tr h="120300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WITH </a:t>
                      </a:r>
                      <a:r>
                        <a:rPr lang="en-US" dirty="0" err="1">
                          <a:solidFill>
                            <a:sysClr val="windowText" lastClr="000000"/>
                          </a:solidFill>
                        </a:rPr>
                        <a:t>TotalPenjualan</a:t>
                      </a:r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 AS (</a:t>
                      </a: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    SELECT </a:t>
                      </a:r>
                      <a:r>
                        <a:rPr lang="en-US" dirty="0" err="1">
                          <a:solidFill>
                            <a:sysClr val="windowText" lastClr="000000"/>
                          </a:solidFill>
                        </a:rPr>
                        <a:t>Produk</a:t>
                      </a:r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, SUM(</a:t>
                      </a:r>
                      <a:r>
                        <a:rPr lang="en-US" dirty="0" err="1">
                          <a:solidFill>
                            <a:sysClr val="windowText" lastClr="000000"/>
                          </a:solidFill>
                        </a:rPr>
                        <a:t>Penjualan</a:t>
                      </a:r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) AS Total</a:t>
                      </a: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    FROM </a:t>
                      </a:r>
                      <a:r>
                        <a:rPr lang="en-US" dirty="0" err="1">
                          <a:solidFill>
                            <a:sysClr val="windowText" lastClr="000000"/>
                          </a:solidFill>
                        </a:rPr>
                        <a:t>Penjualan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    GROUP BY </a:t>
                      </a:r>
                      <a:r>
                        <a:rPr lang="en-US" dirty="0" err="1">
                          <a:solidFill>
                            <a:sysClr val="windowText" lastClr="000000"/>
                          </a:solidFill>
                        </a:rPr>
                        <a:t>Produk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)</a:t>
                      </a: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SELECT * FROM </a:t>
                      </a:r>
                      <a:r>
                        <a:rPr lang="en-US" dirty="0" err="1">
                          <a:solidFill>
                            <a:sysClr val="windowText" lastClr="000000"/>
                          </a:solidFill>
                        </a:rPr>
                        <a:t>TotalPenjualan</a:t>
                      </a:r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;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210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083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4DF50-30AB-2DB2-CC7E-EC1B44372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Optimasi</a:t>
            </a:r>
            <a:r>
              <a:rPr lang="en-US" dirty="0"/>
              <a:t> Query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90AED-1F30-0918-602B-AE74DAE39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 dirty="0" err="1"/>
              <a:t>Optimasi</a:t>
            </a:r>
            <a:r>
              <a:rPr lang="en-ID" b="1" dirty="0"/>
              <a:t> Query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proses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query SQL </a:t>
            </a:r>
            <a:r>
              <a:rPr lang="en-ID" dirty="0" err="1"/>
              <a:t>berjalan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cepat</a:t>
            </a:r>
            <a:r>
              <a:rPr lang="en-ID" dirty="0"/>
              <a:t> dan </a:t>
            </a:r>
            <a:r>
              <a:rPr lang="en-ID" dirty="0" err="1"/>
              <a:t>efisien</a:t>
            </a:r>
            <a:r>
              <a:rPr lang="en-ID" dirty="0"/>
              <a:t>.</a:t>
            </a:r>
          </a:p>
          <a:p>
            <a:r>
              <a:rPr lang="en-ID" dirty="0"/>
              <a:t>Ini sangat </a:t>
            </a:r>
            <a:r>
              <a:rPr lang="en-ID" dirty="0" err="1"/>
              <a:t>penting</a:t>
            </a:r>
            <a:r>
              <a:rPr lang="en-ID" dirty="0"/>
              <a:t> </a:t>
            </a:r>
            <a:r>
              <a:rPr lang="en-ID" dirty="0" err="1"/>
              <a:t>ketika</a:t>
            </a:r>
            <a:r>
              <a:rPr lang="en-ID" dirty="0"/>
              <a:t> </a:t>
            </a:r>
            <a:r>
              <a:rPr lang="en-ID" dirty="0" err="1"/>
              <a:t>bekerja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database </a:t>
            </a:r>
            <a:r>
              <a:rPr lang="en-ID" dirty="0" err="1"/>
              <a:t>besar</a:t>
            </a:r>
            <a:r>
              <a:rPr lang="en-ID" dirty="0"/>
              <a:t> </a:t>
            </a:r>
            <a:r>
              <a:rPr lang="en-ID" dirty="0">
                <a:sym typeface="Wingdings" panose="05000000000000000000" pitchFamily="2" charset="2"/>
              </a:rPr>
              <a:t> </a:t>
            </a:r>
            <a:r>
              <a:rPr lang="en-ID" dirty="0"/>
              <a:t>query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dioptimalkan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lambat</a:t>
            </a:r>
            <a:endParaRPr lang="en-ID" dirty="0"/>
          </a:p>
          <a:p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teknik</a:t>
            </a:r>
            <a:r>
              <a:rPr lang="en-ID" dirty="0"/>
              <a:t> </a:t>
            </a:r>
            <a:r>
              <a:rPr lang="en-ID" dirty="0" err="1"/>
              <a:t>optimasi</a:t>
            </a:r>
            <a:r>
              <a:rPr lang="en-ID" dirty="0"/>
              <a:t> query </a:t>
            </a:r>
            <a:r>
              <a:rPr lang="en-ID" dirty="0" err="1"/>
              <a:t>meliputi</a:t>
            </a:r>
            <a:r>
              <a:rPr lang="en-ID" dirty="0"/>
              <a:t> </a:t>
            </a:r>
            <a:r>
              <a:rPr lang="en-ID" dirty="0" err="1"/>
              <a:t>penggunaan</a:t>
            </a:r>
            <a:r>
              <a:rPr lang="en-ID" dirty="0"/>
              <a:t> </a:t>
            </a:r>
            <a:r>
              <a:rPr lang="en-ID" i="1" dirty="0"/>
              <a:t>index</a:t>
            </a:r>
            <a:r>
              <a:rPr lang="en-ID" dirty="0"/>
              <a:t>, </a:t>
            </a:r>
            <a:r>
              <a:rPr lang="en-ID" dirty="0" err="1"/>
              <a:t>pemilihan</a:t>
            </a:r>
            <a:r>
              <a:rPr lang="en-ID" dirty="0"/>
              <a:t> strategi </a:t>
            </a:r>
            <a:r>
              <a:rPr lang="en-ID" i="1" dirty="0"/>
              <a:t>join</a:t>
            </a:r>
            <a:r>
              <a:rPr lang="en-ID" dirty="0"/>
              <a:t> yang </a:t>
            </a:r>
            <a:r>
              <a:rPr lang="en-ID" dirty="0" err="1"/>
              <a:t>tepat</a:t>
            </a:r>
            <a:r>
              <a:rPr lang="en-ID" dirty="0"/>
              <a:t>, dan </a:t>
            </a:r>
            <a:r>
              <a:rPr lang="en-ID" dirty="0" err="1"/>
              <a:t>menghindari</a:t>
            </a:r>
            <a:r>
              <a:rPr lang="en-ID" dirty="0"/>
              <a:t> </a:t>
            </a:r>
            <a:r>
              <a:rPr lang="en-ID" dirty="0" err="1"/>
              <a:t>pengambilan</a:t>
            </a:r>
            <a:r>
              <a:rPr lang="en-ID" dirty="0"/>
              <a:t> data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diperlukan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5595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80712-E5A1-00ED-00D3-A1560E49A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Optimasi</a:t>
            </a:r>
            <a:r>
              <a:rPr lang="en-US" dirty="0"/>
              <a:t> Query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73086-FF2B-EDE1-B742-2A3620B3D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D" b="1" dirty="0"/>
              <a:t>Indexing</a:t>
            </a:r>
            <a:r>
              <a:rPr lang="en-ID" dirty="0"/>
              <a:t>: Membuat index pada </a:t>
            </a:r>
            <a:r>
              <a:rPr lang="en-ID" dirty="0" err="1"/>
              <a:t>kolom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 di </a:t>
            </a:r>
            <a:r>
              <a:rPr lang="en-ID" dirty="0" err="1"/>
              <a:t>tabel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mempercepat</a:t>
            </a:r>
            <a:r>
              <a:rPr lang="en-ID" dirty="0"/>
              <a:t> </a:t>
            </a:r>
            <a:r>
              <a:rPr lang="en-ID" dirty="0" err="1"/>
              <a:t>pencarian</a:t>
            </a:r>
            <a:r>
              <a:rPr lang="en-ID" dirty="0"/>
              <a:t> data. Index </a:t>
            </a:r>
            <a:r>
              <a:rPr lang="en-ID" dirty="0" err="1"/>
              <a:t>seperti</a:t>
            </a:r>
            <a:r>
              <a:rPr lang="en-ID" dirty="0"/>
              <a:t> daftar </a:t>
            </a:r>
            <a:r>
              <a:rPr lang="en-ID" dirty="0" err="1"/>
              <a:t>isi</a:t>
            </a:r>
            <a:r>
              <a:rPr lang="en-ID" dirty="0"/>
              <a:t> pada </a:t>
            </a:r>
            <a:r>
              <a:rPr lang="en-ID" dirty="0" err="1"/>
              <a:t>buku</a:t>
            </a:r>
            <a:r>
              <a:rPr lang="en-ID" dirty="0"/>
              <a:t>, yang </a:t>
            </a:r>
            <a:r>
              <a:rPr lang="en-ID" dirty="0" err="1"/>
              <a:t>memungkinkan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database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menemukan</a:t>
            </a:r>
            <a:r>
              <a:rPr lang="en-ID" dirty="0"/>
              <a:t> data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cepat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mencari</a:t>
            </a:r>
            <a:r>
              <a:rPr lang="en-ID" dirty="0"/>
              <a:t> </a:t>
            </a:r>
            <a:r>
              <a:rPr lang="en-ID" dirty="0" err="1"/>
              <a:t>seluruh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.</a:t>
            </a:r>
          </a:p>
          <a:p>
            <a:r>
              <a:rPr lang="en-ID" b="1" dirty="0" err="1"/>
              <a:t>Pemilihan</a:t>
            </a:r>
            <a:r>
              <a:rPr lang="en-ID" b="1" dirty="0"/>
              <a:t> Strategi Join yang </a:t>
            </a:r>
            <a:r>
              <a:rPr lang="en-ID" b="1" dirty="0" err="1"/>
              <a:t>Tepat</a:t>
            </a:r>
            <a:r>
              <a:rPr lang="en-ID" dirty="0"/>
              <a:t>: Saat </a:t>
            </a:r>
            <a:r>
              <a:rPr lang="en-ID" dirty="0" err="1"/>
              <a:t>menggabungkan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, </a:t>
            </a: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jenis</a:t>
            </a:r>
            <a:r>
              <a:rPr lang="en-ID" dirty="0"/>
              <a:t> join yang </a:t>
            </a:r>
            <a:r>
              <a:rPr lang="en-ID" dirty="0" err="1"/>
              <a:t>tepat</a:t>
            </a:r>
            <a:r>
              <a:rPr lang="en-ID" dirty="0"/>
              <a:t> (</a:t>
            </a:r>
            <a:r>
              <a:rPr lang="en-ID" dirty="0" err="1"/>
              <a:t>seperti</a:t>
            </a:r>
            <a:r>
              <a:rPr lang="en-ID" dirty="0"/>
              <a:t> INNER JOIN, LEFT JOIN, </a:t>
            </a:r>
            <a:r>
              <a:rPr lang="en-ID" dirty="0" err="1"/>
              <a:t>dll</a:t>
            </a:r>
            <a:r>
              <a:rPr lang="en-ID" dirty="0"/>
              <a:t>) sangat </a:t>
            </a:r>
            <a:r>
              <a:rPr lang="en-ID" dirty="0" err="1"/>
              <a:t>penting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memastikan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 </a:t>
            </a:r>
            <a:r>
              <a:rPr lang="en-ID" dirty="0" err="1"/>
              <a:t>berjalan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efisien</a:t>
            </a:r>
            <a:r>
              <a:rPr lang="en-ID" dirty="0"/>
              <a:t>.</a:t>
            </a:r>
          </a:p>
          <a:p>
            <a:r>
              <a:rPr lang="en-ID" b="1" dirty="0" err="1"/>
              <a:t>Menghindari</a:t>
            </a:r>
            <a:r>
              <a:rPr lang="en-ID" b="1" dirty="0"/>
              <a:t> </a:t>
            </a:r>
            <a:r>
              <a:rPr lang="en-ID" b="1" dirty="0" err="1"/>
              <a:t>Pengambilan</a:t>
            </a:r>
            <a:r>
              <a:rPr lang="en-ID" b="1" dirty="0"/>
              <a:t> Data yang Tidak </a:t>
            </a:r>
            <a:r>
              <a:rPr lang="en-ID" b="1" dirty="0" err="1"/>
              <a:t>Diperlukan</a:t>
            </a:r>
            <a:r>
              <a:rPr lang="en-ID" dirty="0"/>
              <a:t>: Jika query </a:t>
            </a:r>
            <a:r>
              <a:rPr lang="en-ID" dirty="0" err="1"/>
              <a:t>mengambil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data </a:t>
            </a:r>
            <a:r>
              <a:rPr lang="en-ID" dirty="0" err="1"/>
              <a:t>daripada</a:t>
            </a:r>
            <a:r>
              <a:rPr lang="en-ID" dirty="0"/>
              <a:t> yang </a:t>
            </a:r>
            <a:r>
              <a:rPr lang="en-ID" dirty="0" err="1"/>
              <a:t>sebenarnya</a:t>
            </a:r>
            <a:r>
              <a:rPr lang="en-ID" dirty="0"/>
              <a:t> </a:t>
            </a:r>
            <a:r>
              <a:rPr lang="en-ID" dirty="0" err="1"/>
              <a:t>dibutuhkan</a:t>
            </a:r>
            <a:r>
              <a:rPr lang="en-ID" dirty="0"/>
              <a:t>,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memperlambat</a:t>
            </a:r>
            <a:r>
              <a:rPr lang="en-ID" dirty="0"/>
              <a:t> </a:t>
            </a:r>
            <a:r>
              <a:rPr lang="en-ID" dirty="0" err="1"/>
              <a:t>kinerja</a:t>
            </a:r>
            <a:r>
              <a:rPr lang="en-ID" dirty="0"/>
              <a:t>. </a:t>
            </a:r>
            <a:r>
              <a:rPr lang="en-ID" dirty="0" err="1"/>
              <a:t>Mengambil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data yang </a:t>
            </a:r>
            <a:r>
              <a:rPr lang="en-ID" dirty="0" err="1"/>
              <a:t>relevan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mengoptimalkan</a:t>
            </a:r>
            <a:r>
              <a:rPr lang="en-ID" dirty="0"/>
              <a:t> </a:t>
            </a:r>
            <a:r>
              <a:rPr lang="en-ID" dirty="0" err="1"/>
              <a:t>performa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94314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DC449-F755-8513-7061-143DED83C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/>
              <a:t>Case 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D1ECE-9E40-22BE-515D-55D8BE5C55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CASE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b="1" dirty="0" err="1"/>
              <a:t>ekspresi</a:t>
            </a:r>
            <a:r>
              <a:rPr lang="en-ID" dirty="0"/>
              <a:t> (</a:t>
            </a:r>
            <a:r>
              <a:rPr lang="en-ID" dirty="0" err="1"/>
              <a:t>bukan</a:t>
            </a:r>
            <a:r>
              <a:rPr lang="en-ID" dirty="0"/>
              <a:t> </a:t>
            </a:r>
            <a:r>
              <a:rPr lang="en-ID" dirty="0" err="1"/>
              <a:t>pernyataan</a:t>
            </a:r>
            <a:r>
              <a:rPr lang="en-ID" dirty="0"/>
              <a:t> </a:t>
            </a:r>
            <a:r>
              <a:rPr lang="en-ID" dirty="0" err="1"/>
              <a:t>kontrol</a:t>
            </a:r>
            <a:r>
              <a:rPr lang="en-ID" dirty="0"/>
              <a:t> </a:t>
            </a:r>
            <a:r>
              <a:rPr lang="en-ID" dirty="0" err="1"/>
              <a:t>alur</a:t>
            </a:r>
            <a:r>
              <a:rPr lang="en-ID" dirty="0"/>
              <a:t>) yang </a:t>
            </a:r>
            <a:r>
              <a:rPr lang="en-ID" dirty="0" err="1"/>
              <a:t>mengevaluasi</a:t>
            </a:r>
            <a:r>
              <a:rPr lang="en-ID" dirty="0"/>
              <a:t> </a:t>
            </a:r>
            <a:r>
              <a:rPr lang="en-ID" dirty="0" err="1"/>
              <a:t>kondisi</a:t>
            </a:r>
            <a:r>
              <a:rPr lang="en-ID" dirty="0"/>
              <a:t> dan </a:t>
            </a:r>
            <a:r>
              <a:rPr lang="en-ID" b="1" dirty="0" err="1"/>
              <a:t>mengembalikan</a:t>
            </a:r>
            <a:r>
              <a:rPr lang="en-ID" b="1" dirty="0"/>
              <a:t> </a:t>
            </a:r>
            <a:r>
              <a:rPr lang="en-ID" b="1" dirty="0" err="1"/>
              <a:t>satu</a:t>
            </a:r>
            <a:r>
              <a:rPr lang="en-ID" b="1" dirty="0"/>
              <a:t> </a:t>
            </a:r>
            <a:r>
              <a:rPr lang="en-ID" b="1" dirty="0" err="1"/>
              <a:t>nilai</a:t>
            </a:r>
            <a:r>
              <a:rPr lang="en-ID" dirty="0"/>
              <a:t>. Bisa </a:t>
            </a:r>
            <a:r>
              <a:rPr lang="en-ID" dirty="0" err="1"/>
              <a:t>dipakai</a:t>
            </a:r>
            <a:r>
              <a:rPr lang="en-ID" dirty="0"/>
              <a:t> di SELECT, WHERE, ORDER BY, GROUP BY, HAVING, </a:t>
            </a:r>
            <a:r>
              <a:rPr lang="en-ID" dirty="0" err="1"/>
              <a:t>hingga</a:t>
            </a:r>
            <a:r>
              <a:rPr lang="en-ID" dirty="0"/>
              <a:t> UPDATE ... SET.</a:t>
            </a:r>
          </a:p>
          <a:p>
            <a:r>
              <a:rPr lang="en-ID" dirty="0"/>
              <a:t>Dua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:</a:t>
            </a:r>
          </a:p>
          <a:p>
            <a:pPr lvl="1"/>
            <a:r>
              <a:rPr lang="en-ID" b="1" dirty="0"/>
              <a:t>Simple CASE</a:t>
            </a:r>
            <a:r>
              <a:rPr lang="en-ID" dirty="0"/>
              <a:t> – </a:t>
            </a:r>
            <a:r>
              <a:rPr lang="en-ID" dirty="0" err="1"/>
              <a:t>membandingkan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ekspresi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tetap</a:t>
            </a:r>
            <a:endParaRPr lang="en-ID" dirty="0"/>
          </a:p>
          <a:p>
            <a:pPr lvl="1"/>
            <a:r>
              <a:rPr lang="en-ID" b="1" dirty="0"/>
              <a:t>Searched CASE</a:t>
            </a:r>
            <a:r>
              <a:rPr lang="en-ID" dirty="0"/>
              <a:t> – </a:t>
            </a:r>
            <a:r>
              <a:rPr lang="en-ID" dirty="0" err="1"/>
              <a:t>langsung</a:t>
            </a:r>
            <a:r>
              <a:rPr lang="en-ID" dirty="0"/>
              <a:t> </a:t>
            </a:r>
            <a:r>
              <a:rPr lang="en-ID" dirty="0" err="1"/>
              <a:t>menuliskan</a:t>
            </a:r>
            <a:r>
              <a:rPr lang="en-ID" dirty="0"/>
              <a:t>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logis</a:t>
            </a:r>
            <a:r>
              <a:rPr lang="en-ID" dirty="0"/>
              <a:t> (paling </a:t>
            </a:r>
            <a:r>
              <a:rPr lang="en-ID" dirty="0" err="1"/>
              <a:t>fleksibel</a:t>
            </a:r>
            <a:r>
              <a:rPr lang="en-ID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28639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DFB39-F07A-651C-3551-6564CADA2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/>
              <a:t>Simple CASE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61E5B22-09CC-86A9-882A-8569523C7A5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53100181"/>
              </p:ext>
            </p:extLst>
          </p:nvPr>
        </p:nvGraphicFramePr>
        <p:xfrm>
          <a:off x="1298575" y="2560638"/>
          <a:ext cx="471805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8050">
                  <a:extLst>
                    <a:ext uri="{9D8B030D-6E8A-4147-A177-3AD203B41FA5}">
                      <a16:colId xmlns:a16="http://schemas.microsoft.com/office/drawing/2014/main" val="3764521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CASE </a:t>
                      </a:r>
                      <a:r>
                        <a:rPr lang="en-US" dirty="0" err="1">
                          <a:solidFill>
                            <a:sysClr val="windowText" lastClr="000000"/>
                          </a:solidFill>
                        </a:rPr>
                        <a:t>ekspresi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  WHEN nilai1 THEN hasil1</a:t>
                      </a: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  WHEN nilai2 THEN hasil2</a:t>
                      </a: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  ELSE </a:t>
                      </a:r>
                      <a:r>
                        <a:rPr lang="en-US" dirty="0" err="1">
                          <a:solidFill>
                            <a:sysClr val="windowText" lastClr="000000"/>
                          </a:solidFill>
                        </a:rPr>
                        <a:t>hasil_default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END</a:t>
                      </a:r>
                    </a:p>
                    <a:p>
                      <a:endParaRPr lang="en-ID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2166252"/>
                  </a:ext>
                </a:extLst>
              </a:tr>
            </a:tbl>
          </a:graphicData>
        </a:graphic>
      </p:graphicFrame>
      <p:graphicFrame>
        <p:nvGraphicFramePr>
          <p:cNvPr id="11" name="Content Placeholder 3">
            <a:extLst>
              <a:ext uri="{FF2B5EF4-FFF2-40B4-BE49-F238E27FC236}">
                <a16:creationId xmlns:a16="http://schemas.microsoft.com/office/drawing/2014/main" id="{F0DFAF16-79CC-3054-2272-D0D06EF7127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1551746"/>
              </p:ext>
            </p:extLst>
          </p:nvPr>
        </p:nvGraphicFramePr>
        <p:xfrm>
          <a:off x="6179820" y="2641283"/>
          <a:ext cx="471805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8050">
                  <a:extLst>
                    <a:ext uri="{9D8B030D-6E8A-4147-A177-3AD203B41FA5}">
                      <a16:colId xmlns:a16="http://schemas.microsoft.com/office/drawing/2014/main" val="3764521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SELECT </a:t>
                      </a:r>
                      <a:r>
                        <a:rPr lang="en-US" dirty="0" err="1">
                          <a:solidFill>
                            <a:sysClr val="windowText" lastClr="000000"/>
                          </a:solidFill>
                        </a:rPr>
                        <a:t>metode_bayar</a:t>
                      </a:r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       CASE </a:t>
                      </a:r>
                      <a:r>
                        <a:rPr lang="en-US" dirty="0" err="1">
                          <a:solidFill>
                            <a:sysClr val="windowText" lastClr="000000"/>
                          </a:solidFill>
                        </a:rPr>
                        <a:t>metode_bayar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         WHEN 'TRF' THEN 'Transfer'</a:t>
                      </a: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         WHEN 'CSH' THEN '</a:t>
                      </a:r>
                      <a:r>
                        <a:rPr lang="en-US" dirty="0" err="1">
                          <a:solidFill>
                            <a:sysClr val="windowText" lastClr="000000"/>
                          </a:solidFill>
                        </a:rPr>
                        <a:t>Tunai</a:t>
                      </a:r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'</a:t>
                      </a: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         WHEN 'CRD' THEN 'Kartu'</a:t>
                      </a: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         ELSE '</a:t>
                      </a:r>
                      <a:r>
                        <a:rPr lang="en-US" dirty="0" err="1">
                          <a:solidFill>
                            <a:sysClr val="windowText" lastClr="000000"/>
                          </a:solidFill>
                        </a:rPr>
                        <a:t>Lainnya</a:t>
                      </a:r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'</a:t>
                      </a: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       END AS </a:t>
                      </a:r>
                      <a:r>
                        <a:rPr lang="en-US" dirty="0" err="1">
                          <a:solidFill>
                            <a:sysClr val="windowText" lastClr="000000"/>
                          </a:solidFill>
                        </a:rPr>
                        <a:t>metode_bayar_label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  <a:p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FROM </a:t>
                      </a:r>
                      <a:r>
                        <a:rPr lang="en-US" dirty="0" err="1">
                          <a:solidFill>
                            <a:sysClr val="windowText" lastClr="000000"/>
                          </a:solidFill>
                        </a:rPr>
                        <a:t>transaksi</a:t>
                      </a:r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;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2166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1105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52712-288B-97FC-A058-C9D3FDC44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Searched CASE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382A6-9EEF-A551-1AA2-3358F8DA19D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CASE</a:t>
            </a:r>
          </a:p>
          <a:p>
            <a:pPr marL="0" indent="0">
              <a:buNone/>
            </a:pPr>
            <a:r>
              <a:rPr lang="en-US" b="1" dirty="0"/>
              <a:t>  WHEN kondisi1 THEN hasil1</a:t>
            </a:r>
          </a:p>
          <a:p>
            <a:pPr marL="0" indent="0">
              <a:buNone/>
            </a:pPr>
            <a:r>
              <a:rPr lang="en-US" b="1" dirty="0"/>
              <a:t>  WHEN kondisi2 THEN hasil2</a:t>
            </a:r>
          </a:p>
          <a:p>
            <a:pPr marL="0" indent="0">
              <a:buNone/>
            </a:pPr>
            <a:r>
              <a:rPr lang="en-US" b="1" dirty="0"/>
              <a:t>  ELSE </a:t>
            </a:r>
            <a:r>
              <a:rPr lang="en-US" b="1" dirty="0" err="1"/>
              <a:t>hasil_default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END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892C77-DE48-F939-4057-3429D6516E5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ID" b="1" dirty="0"/>
              <a:t>SELECT nama,</a:t>
            </a:r>
          </a:p>
          <a:p>
            <a:pPr marL="0" indent="0">
              <a:buNone/>
            </a:pPr>
            <a:r>
              <a:rPr lang="en-ID" b="1" dirty="0"/>
              <a:t>       </a:t>
            </a:r>
            <a:r>
              <a:rPr lang="en-ID" b="1" dirty="0" err="1"/>
              <a:t>nilai</a:t>
            </a:r>
            <a:r>
              <a:rPr lang="en-ID" b="1" dirty="0"/>
              <a:t>,</a:t>
            </a:r>
          </a:p>
          <a:p>
            <a:pPr marL="0" indent="0">
              <a:buNone/>
            </a:pPr>
            <a:r>
              <a:rPr lang="en-ID" b="1" dirty="0"/>
              <a:t>       CASE</a:t>
            </a:r>
          </a:p>
          <a:p>
            <a:pPr marL="0" indent="0">
              <a:buNone/>
            </a:pPr>
            <a:r>
              <a:rPr lang="en-ID" b="1" dirty="0"/>
              <a:t>         WHEN </a:t>
            </a:r>
            <a:r>
              <a:rPr lang="en-ID" b="1" dirty="0" err="1"/>
              <a:t>nilai</a:t>
            </a:r>
            <a:r>
              <a:rPr lang="en-ID" b="1" dirty="0"/>
              <a:t> &gt;= 85 THEN 'A'</a:t>
            </a:r>
          </a:p>
          <a:p>
            <a:pPr marL="0" indent="0">
              <a:buNone/>
            </a:pPr>
            <a:r>
              <a:rPr lang="en-ID" b="1" dirty="0"/>
              <a:t>         WHEN </a:t>
            </a:r>
            <a:r>
              <a:rPr lang="en-ID" b="1" dirty="0" err="1"/>
              <a:t>nilai</a:t>
            </a:r>
            <a:r>
              <a:rPr lang="en-ID" b="1" dirty="0"/>
              <a:t> &gt;= 70 THEN 'B'</a:t>
            </a:r>
          </a:p>
          <a:p>
            <a:pPr marL="0" indent="0">
              <a:buNone/>
            </a:pPr>
            <a:r>
              <a:rPr lang="en-ID" b="1" dirty="0"/>
              <a:t>         WHEN </a:t>
            </a:r>
            <a:r>
              <a:rPr lang="en-ID" b="1" dirty="0" err="1"/>
              <a:t>nilai</a:t>
            </a:r>
            <a:r>
              <a:rPr lang="en-ID" b="1" dirty="0"/>
              <a:t> &gt;= 55 THEN 'C'</a:t>
            </a:r>
          </a:p>
          <a:p>
            <a:pPr marL="0" indent="0">
              <a:buNone/>
            </a:pPr>
            <a:r>
              <a:rPr lang="en-ID" b="1" dirty="0"/>
              <a:t>         ELSE 'D'</a:t>
            </a:r>
          </a:p>
          <a:p>
            <a:pPr marL="0" indent="0">
              <a:buNone/>
            </a:pPr>
            <a:r>
              <a:rPr lang="en-ID" b="1" dirty="0"/>
              <a:t>       END AS grade</a:t>
            </a:r>
          </a:p>
          <a:p>
            <a:pPr marL="0" indent="0">
              <a:buNone/>
            </a:pPr>
            <a:r>
              <a:rPr lang="en-ID" b="1" dirty="0"/>
              <a:t>FROM </a:t>
            </a:r>
            <a:r>
              <a:rPr lang="en-ID" b="1" dirty="0" err="1"/>
              <a:t>mahasiswa</a:t>
            </a:r>
            <a:r>
              <a:rPr lang="en-ID" b="1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219876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993AC-C349-999D-91A8-65F95915B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Case Statement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CE78E8-E49B-A5CE-E861-768EE12FEB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ORDER BY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B0F5FF-8AD8-6F6A-DFC4-C011CDDC108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SELECT nama, </a:t>
            </a:r>
            <a:r>
              <a:rPr lang="en-US" b="1" dirty="0" err="1"/>
              <a:t>tipe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FROM </a:t>
            </a:r>
            <a:r>
              <a:rPr lang="en-US" b="1" dirty="0" err="1"/>
              <a:t>pelanggan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ORDER BY CASE </a:t>
            </a:r>
            <a:r>
              <a:rPr lang="en-US" b="1" dirty="0" err="1"/>
              <a:t>tipe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           WHEN 'VIP' THEN 0</a:t>
            </a:r>
          </a:p>
          <a:p>
            <a:pPr marL="0" indent="0">
              <a:buNone/>
            </a:pPr>
            <a:r>
              <a:rPr lang="en-US" b="1" dirty="0"/>
              <a:t>           WHEN 'REGULER' THEN 1</a:t>
            </a:r>
          </a:p>
          <a:p>
            <a:pPr marL="0" indent="0">
              <a:buNone/>
            </a:pPr>
            <a:r>
              <a:rPr lang="en-US" b="1" dirty="0"/>
              <a:t>           ELSE 2</a:t>
            </a:r>
          </a:p>
          <a:p>
            <a:pPr marL="0" indent="0">
              <a:buNone/>
            </a:pPr>
            <a:r>
              <a:rPr lang="en-US" b="1" dirty="0"/>
              <a:t>         END, nama;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36AFC7D-11F9-BA32-3482-9617C9B44E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D" b="1" dirty="0" err="1"/>
              <a:t>Agregasi</a:t>
            </a:r>
            <a:endParaRPr lang="en-ID" b="1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F792EA4-25F8-641D-3704-E9BADF9A955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SELECT</a:t>
            </a:r>
          </a:p>
          <a:p>
            <a:pPr marL="0" indent="0">
              <a:buNone/>
            </a:pPr>
            <a:r>
              <a:rPr lang="en-US" b="1" dirty="0"/>
              <a:t>  COUNT(*) AS total,</a:t>
            </a:r>
          </a:p>
          <a:p>
            <a:pPr marL="0" indent="0">
              <a:buNone/>
            </a:pPr>
            <a:r>
              <a:rPr lang="en-US" b="1" dirty="0"/>
              <a:t>  SUM(CASE WHEN status='</a:t>
            </a:r>
            <a:r>
              <a:rPr lang="en-US" b="1" dirty="0" err="1"/>
              <a:t>lunas</a:t>
            </a:r>
            <a:r>
              <a:rPr lang="en-US" b="1" dirty="0"/>
              <a:t>' THEN 1 ELSE 0 END) AS </a:t>
            </a:r>
            <a:r>
              <a:rPr lang="en-US" b="1" dirty="0" err="1"/>
              <a:t>jml_lunas</a:t>
            </a:r>
            <a:r>
              <a:rPr lang="en-US" b="1" dirty="0"/>
              <a:t>,</a:t>
            </a:r>
          </a:p>
          <a:p>
            <a:pPr marL="0" indent="0">
              <a:buNone/>
            </a:pPr>
            <a:r>
              <a:rPr lang="en-US" b="1" dirty="0"/>
              <a:t>  SUM(CASE WHEN status='</a:t>
            </a:r>
            <a:r>
              <a:rPr lang="en-US" b="1" dirty="0" err="1"/>
              <a:t>belum</a:t>
            </a:r>
            <a:r>
              <a:rPr lang="en-US" b="1" dirty="0"/>
              <a:t>' THEN 1 ELSE 0 END) AS </a:t>
            </a:r>
            <a:r>
              <a:rPr lang="en-US" b="1" dirty="0" err="1"/>
              <a:t>jml_belum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FROM </a:t>
            </a:r>
            <a:r>
              <a:rPr lang="en-US" b="1" dirty="0" err="1"/>
              <a:t>pembayaran</a:t>
            </a:r>
            <a:r>
              <a:rPr lang="en-US" b="1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554734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837BE-891B-9EED-EDF5-C4511C040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58DC8-E18A-D7A9-E25D-7CE3AD35F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Advanced SQL </a:t>
            </a:r>
            <a:r>
              <a:rPr lang="en-ID" dirty="0" err="1"/>
              <a:t>merujuk</a:t>
            </a:r>
            <a:r>
              <a:rPr lang="en-ID" dirty="0"/>
              <a:t> pada </a:t>
            </a:r>
            <a:r>
              <a:rPr lang="en-ID" dirty="0" err="1"/>
              <a:t>teknik</a:t>
            </a:r>
            <a:r>
              <a:rPr lang="en-ID" dirty="0"/>
              <a:t> dan </a:t>
            </a:r>
            <a:r>
              <a:rPr lang="en-ID" dirty="0" err="1"/>
              <a:t>konsep</a:t>
            </a:r>
            <a:r>
              <a:rPr lang="en-ID" dirty="0"/>
              <a:t> SQL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kompleks</a:t>
            </a:r>
            <a:r>
              <a:rPr lang="en-ID" dirty="0"/>
              <a:t> </a:t>
            </a:r>
            <a:r>
              <a:rPr lang="en-ID" dirty="0" err="1"/>
              <a:t>daripada</a:t>
            </a:r>
            <a:r>
              <a:rPr lang="en-ID" dirty="0"/>
              <a:t> </a:t>
            </a:r>
            <a:r>
              <a:rPr lang="en-ID" dirty="0" err="1"/>
              <a:t>penggunaan</a:t>
            </a:r>
            <a:r>
              <a:rPr lang="en-ID" dirty="0"/>
              <a:t> </a:t>
            </a:r>
            <a:r>
              <a:rPr lang="en-ID" dirty="0" err="1"/>
              <a:t>dasar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SELECT, INSERT, UPDATE, dan DELETE.</a:t>
            </a:r>
          </a:p>
          <a:p>
            <a:r>
              <a:rPr lang="en-ID" dirty="0"/>
              <a:t>Advanced SQL </a:t>
            </a:r>
            <a:r>
              <a:rPr lang="en-ID" dirty="0" err="1"/>
              <a:t>memungkinkan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mengelola</a:t>
            </a:r>
            <a:r>
              <a:rPr lang="en-ID" dirty="0"/>
              <a:t>:</a:t>
            </a:r>
          </a:p>
          <a:p>
            <a:pPr lvl="1"/>
            <a:r>
              <a:rPr lang="en-ID" dirty="0" err="1"/>
              <a:t>Manipulasi</a:t>
            </a:r>
            <a:r>
              <a:rPr lang="en-ID" dirty="0"/>
              <a:t> Data yang </a:t>
            </a:r>
            <a:r>
              <a:rPr lang="en-ID" dirty="0" err="1"/>
              <a:t>Kompleks</a:t>
            </a:r>
            <a:endParaRPr lang="en-ID" dirty="0"/>
          </a:p>
          <a:p>
            <a:pPr lvl="1"/>
            <a:r>
              <a:rPr lang="fi-FI" dirty="0"/>
              <a:t>Automatisasi dan Penggunaan Kembali Kode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168166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1F8BD-06C1-CE1D-F586-4A73F7B54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Case Statement</a:t>
            </a:r>
            <a:br>
              <a:rPr lang="en-US" dirty="0"/>
            </a:br>
            <a:r>
              <a:rPr lang="en-US" dirty="0"/>
              <a:t>(Update </a:t>
            </a:r>
            <a:r>
              <a:rPr lang="en-US" dirty="0" err="1"/>
              <a:t>Bersyarat</a:t>
            </a:r>
            <a:r>
              <a:rPr lang="en-US" dirty="0"/>
              <a:t>)</a:t>
            </a:r>
            <a:endParaRPr lang="en-ID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CBFFE1-B6F7-2C34-B76D-3D5286F84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9905999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2000" b="1" dirty="0"/>
              <a:t>UPDATE </a:t>
            </a:r>
            <a:r>
              <a:rPr lang="en-ID" sz="2000" b="1" dirty="0" err="1"/>
              <a:t>pengguna</a:t>
            </a:r>
            <a:endParaRPr lang="en-ID" sz="2000" b="1" dirty="0"/>
          </a:p>
          <a:p>
            <a:pPr marL="0" indent="0">
              <a:buNone/>
            </a:pPr>
            <a:r>
              <a:rPr lang="en-ID" sz="2000" b="1" dirty="0"/>
              <a:t>SET status =</a:t>
            </a:r>
          </a:p>
          <a:p>
            <a:pPr marL="0" indent="0">
              <a:buNone/>
            </a:pPr>
            <a:r>
              <a:rPr lang="en-ID" sz="2000" b="1" dirty="0"/>
              <a:t>  CASE</a:t>
            </a:r>
          </a:p>
          <a:p>
            <a:pPr marL="0" indent="0">
              <a:buNone/>
            </a:pPr>
            <a:r>
              <a:rPr lang="en-ID" sz="2000" b="1" dirty="0"/>
              <a:t>    WHEN </a:t>
            </a:r>
            <a:r>
              <a:rPr lang="en-ID" sz="2000" b="1" dirty="0" err="1"/>
              <a:t>terakhir_login</a:t>
            </a:r>
            <a:r>
              <a:rPr lang="en-ID" sz="2000" b="1" dirty="0"/>
              <a:t> &lt; CURRENT_DATE - INTERVAL '90' DAY THEN '</a:t>
            </a:r>
            <a:r>
              <a:rPr lang="en-ID" sz="2000" b="1" dirty="0" err="1"/>
              <a:t>nonaktif</a:t>
            </a:r>
            <a:r>
              <a:rPr lang="en-ID" sz="2000" b="1" dirty="0"/>
              <a:t>'</a:t>
            </a:r>
          </a:p>
          <a:p>
            <a:pPr marL="0" indent="0">
              <a:buNone/>
            </a:pPr>
            <a:r>
              <a:rPr lang="en-ID" sz="2000" b="1" dirty="0"/>
              <a:t>    ELSE '</a:t>
            </a:r>
            <a:r>
              <a:rPr lang="en-ID" sz="2000" b="1" dirty="0" err="1"/>
              <a:t>aktif</a:t>
            </a:r>
            <a:r>
              <a:rPr lang="en-ID" sz="2000" b="1" dirty="0"/>
              <a:t>'</a:t>
            </a:r>
          </a:p>
          <a:p>
            <a:pPr marL="0" indent="0">
              <a:buNone/>
            </a:pPr>
            <a:r>
              <a:rPr lang="en-ID" sz="2000" b="1" dirty="0"/>
              <a:t>  END;</a:t>
            </a:r>
          </a:p>
        </p:txBody>
      </p:sp>
    </p:spTree>
    <p:extLst>
      <p:ext uri="{BB962C8B-B14F-4D97-AF65-F5344CB8AC3E}">
        <p14:creationId xmlns:p14="http://schemas.microsoft.com/office/powerpoint/2010/main" val="4172391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680BD-83AA-B59B-BFE6-B4D5270FB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Stored Procedure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B626E4-3E76-0C5E-9E1B-C09B4EFB8D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Program </a:t>
            </a:r>
            <a:r>
              <a:rPr lang="en-ID" dirty="0" err="1"/>
              <a:t>kecil</a:t>
            </a:r>
            <a:r>
              <a:rPr lang="en-ID" dirty="0"/>
              <a:t> </a:t>
            </a:r>
            <a:r>
              <a:rPr lang="en-ID" dirty="0" err="1"/>
              <a:t>berisi</a:t>
            </a:r>
            <a:r>
              <a:rPr lang="en-ID" dirty="0"/>
              <a:t> </a:t>
            </a:r>
            <a:r>
              <a:rPr lang="en-ID" dirty="0" err="1"/>
              <a:t>perintah</a:t>
            </a:r>
            <a:r>
              <a:rPr lang="en-ID" dirty="0"/>
              <a:t> SQL yang</a:t>
            </a:r>
            <a:r>
              <a:rPr lang="en-ID" b="1" dirty="0"/>
              <a:t> </a:t>
            </a:r>
            <a:r>
              <a:rPr lang="en-ID" b="1" dirty="0" err="1"/>
              <a:t>disimpan</a:t>
            </a:r>
            <a:r>
              <a:rPr lang="en-ID" b="1" dirty="0"/>
              <a:t> di server, </a:t>
            </a:r>
            <a:r>
              <a:rPr lang="en-ID" dirty="0"/>
              <a:t>dan </a:t>
            </a:r>
            <a:r>
              <a:rPr lang="en-ID" dirty="0" err="1"/>
              <a:t>dipanggil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b="1" dirty="0"/>
              <a:t> CALL ....</a:t>
            </a:r>
            <a:endParaRPr lang="en-ID" dirty="0"/>
          </a:p>
          <a:p>
            <a:r>
              <a:rPr lang="en-ID" dirty="0" err="1"/>
              <a:t>Gunanya</a:t>
            </a:r>
            <a:r>
              <a:rPr lang="en-ID" dirty="0"/>
              <a:t>: </a:t>
            </a:r>
            <a:r>
              <a:rPr lang="en-ID" b="1" dirty="0" err="1"/>
              <a:t>mengulang</a:t>
            </a:r>
            <a:r>
              <a:rPr lang="en-ID" b="1" dirty="0"/>
              <a:t> </a:t>
            </a:r>
            <a:r>
              <a:rPr lang="en-ID" b="1" dirty="0" err="1"/>
              <a:t>pekerjaan</a:t>
            </a:r>
            <a:r>
              <a:rPr lang="en-ID" b="1" dirty="0"/>
              <a:t> yang </a:t>
            </a:r>
            <a:r>
              <a:rPr lang="en-ID" b="1" dirty="0" err="1"/>
              <a:t>sama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ketik</a:t>
            </a:r>
            <a:r>
              <a:rPr lang="en-ID" dirty="0"/>
              <a:t> query </a:t>
            </a:r>
            <a:r>
              <a:rPr lang="en-ID" dirty="0" err="1"/>
              <a:t>panjang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kali.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67941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EEA0A-4E15-6D57-9393-9E41FD3D8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Aturan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B35C1-131B-3047-A9EB-B30B034D9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D" dirty="0"/>
              <a:t>Saat </a:t>
            </a:r>
            <a:r>
              <a:rPr lang="en-ID" dirty="0" err="1"/>
              <a:t>membuat</a:t>
            </a:r>
            <a:r>
              <a:rPr lang="en-ID" dirty="0"/>
              <a:t> procedure, </a:t>
            </a:r>
            <a:r>
              <a:rPr lang="en-ID" dirty="0" err="1"/>
              <a:t>ganti</a:t>
            </a:r>
            <a:r>
              <a:rPr lang="en-ID" dirty="0"/>
              <a:t> </a:t>
            </a:r>
            <a:r>
              <a:rPr lang="en-ID" dirty="0" err="1"/>
              <a:t>pembatas</a:t>
            </a:r>
            <a:r>
              <a:rPr lang="en-ID" dirty="0"/>
              <a:t> </a:t>
            </a:r>
            <a:r>
              <a:rPr lang="en-ID" dirty="0" err="1"/>
              <a:t>perintah</a:t>
            </a:r>
            <a:r>
              <a:rPr lang="en-ID" dirty="0"/>
              <a:t>: </a:t>
            </a:r>
            <a:r>
              <a:rPr lang="en-ID" b="1" dirty="0"/>
              <a:t>DELIMITER //</a:t>
            </a:r>
            <a:r>
              <a:rPr lang="en-ID" dirty="0"/>
              <a:t> </a:t>
            </a:r>
            <a:r>
              <a:rPr lang="en-ID" dirty="0" err="1"/>
              <a:t>lalu</a:t>
            </a:r>
            <a:r>
              <a:rPr lang="en-ID" dirty="0"/>
              <a:t> </a:t>
            </a:r>
            <a:r>
              <a:rPr lang="en-ID" dirty="0" err="1"/>
              <a:t>kembalikan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b="1" dirty="0"/>
              <a:t>;</a:t>
            </a:r>
            <a:r>
              <a:rPr lang="en-ID" dirty="0"/>
              <a:t> </a:t>
            </a:r>
            <a:r>
              <a:rPr lang="en-ID" dirty="0" err="1"/>
              <a:t>lagi</a:t>
            </a:r>
            <a:r>
              <a:rPr lang="en-ID" dirty="0"/>
              <a:t>.</a:t>
            </a:r>
          </a:p>
          <a:p>
            <a:pPr lvl="0"/>
            <a:r>
              <a:rPr lang="en-ID" dirty="0" err="1"/>
              <a:t>Panggil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b="1" dirty="0"/>
              <a:t>CALL </a:t>
            </a:r>
            <a:r>
              <a:rPr lang="en-ID" b="1" dirty="0" err="1"/>
              <a:t>NamaProsedur</a:t>
            </a:r>
            <a:r>
              <a:rPr lang="en-ID" b="1" dirty="0"/>
              <a:t>(...)</a:t>
            </a:r>
            <a:r>
              <a:rPr lang="en-ID" dirty="0"/>
              <a:t>.</a:t>
            </a:r>
          </a:p>
          <a:p>
            <a:r>
              <a:rPr lang="en-ID" dirty="0"/>
              <a:t>Jika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b="1" dirty="0"/>
              <a:t>OUT parameter</a:t>
            </a:r>
            <a:r>
              <a:rPr lang="en-ID" dirty="0"/>
              <a:t>, </a:t>
            </a:r>
            <a:r>
              <a:rPr lang="en-ID" dirty="0" err="1"/>
              <a:t>hasilnya</a:t>
            </a:r>
            <a:r>
              <a:rPr lang="en-ID" dirty="0"/>
              <a:t> </a:t>
            </a:r>
            <a:r>
              <a:rPr lang="en-ID" dirty="0" err="1"/>
              <a:t>ditampung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variabel</a:t>
            </a:r>
            <a:r>
              <a:rPr lang="en-ID" dirty="0"/>
              <a:t> user </a:t>
            </a:r>
            <a:r>
              <a:rPr lang="en-ID" b="1" dirty="0"/>
              <a:t>@namavariabel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77914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D3F0C-A963-45F7-8CC0-BCAEF8B3B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Stored Procedure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CED7E-7D61-45CA-762F-0369ABA75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CREATE PROCEDURE </a:t>
            </a:r>
            <a:r>
              <a:rPr lang="en-US" dirty="0" err="1"/>
              <a:t>pr_provinsi</a:t>
            </a:r>
            <a:r>
              <a:rPr lang="en-US" dirty="0"/>
              <a:t> (</a:t>
            </a:r>
            <a:r>
              <a:rPr lang="en-US" dirty="0" err="1"/>
              <a:t>kode</a:t>
            </a:r>
            <a:r>
              <a:rPr lang="en-US" dirty="0"/>
              <a:t> int) SELECT * FROM </a:t>
            </a:r>
            <a:r>
              <a:rPr lang="en-US" dirty="0" err="1"/>
              <a:t>provinsi</a:t>
            </a:r>
            <a:r>
              <a:rPr lang="en-US" dirty="0"/>
              <a:t> WHERE </a:t>
            </a:r>
            <a:r>
              <a:rPr lang="en-US" dirty="0" err="1"/>
              <a:t>kode_provinsi</a:t>
            </a:r>
            <a:r>
              <a:rPr lang="en-US" dirty="0"/>
              <a:t> = </a:t>
            </a:r>
            <a:r>
              <a:rPr lang="en-US" dirty="0" err="1"/>
              <a:t>kode</a:t>
            </a:r>
            <a:r>
              <a:rPr lang="en-US" dirty="0"/>
              <a:t>;</a:t>
            </a:r>
          </a:p>
          <a:p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BEFFAB-321B-D12A-3544-BB1E387A5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754" y="3516947"/>
            <a:ext cx="7628255" cy="28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687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01E1F-AB82-0DD1-6F93-850C98048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804CF-25C6-4855-04FE-8A7BE842F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D" dirty="0" err="1"/>
              <a:t>Fungsi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program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dipanggil</a:t>
            </a:r>
            <a:r>
              <a:rPr lang="en-ID" dirty="0"/>
              <a:t>/</a:t>
            </a:r>
            <a:r>
              <a:rPr lang="en-ID" dirty="0" err="1"/>
              <a:t>dieksekusi</a:t>
            </a:r>
            <a:r>
              <a:rPr lang="en-ID" dirty="0"/>
              <a:t> oleh program </a:t>
            </a:r>
            <a:r>
              <a:rPr lang="en-ID" dirty="0" err="1"/>
              <a:t>lainnya</a:t>
            </a:r>
            <a:r>
              <a:rPr lang="en-ID" dirty="0"/>
              <a:t>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dieksekusi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SQL Query dan </a:t>
            </a:r>
            <a:r>
              <a:rPr lang="en-ID" dirty="0" err="1"/>
              <a:t>memberi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balik</a:t>
            </a:r>
            <a:r>
              <a:rPr lang="en-ID" dirty="0"/>
              <a:t> (return value). </a:t>
            </a:r>
          </a:p>
          <a:p>
            <a:r>
              <a:rPr lang="en-ID" dirty="0" err="1"/>
              <a:t>Bedanya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b="1" dirty="0"/>
              <a:t>stored procedure</a:t>
            </a:r>
            <a:r>
              <a:rPr lang="en-ID" dirty="0"/>
              <a:t>: procedure </a:t>
            </a:r>
            <a:r>
              <a:rPr lang="en-ID" dirty="0" err="1"/>
              <a:t>dipanggil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CALL dan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mengembalikan</a:t>
            </a:r>
            <a:r>
              <a:rPr lang="en-ID" dirty="0"/>
              <a:t> </a:t>
            </a:r>
            <a:r>
              <a:rPr lang="en-ID" i="1" dirty="0"/>
              <a:t>result set.</a:t>
            </a:r>
            <a:endParaRPr lang="en-ID" dirty="0"/>
          </a:p>
          <a:p>
            <a:r>
              <a:rPr lang="en-ID" b="1" dirty="0"/>
              <a:t>function</a:t>
            </a:r>
            <a:r>
              <a:rPr lang="en-ID" dirty="0"/>
              <a:t> </a:t>
            </a:r>
            <a:r>
              <a:rPr lang="en-ID" dirty="0" err="1"/>
              <a:t>dipakai</a:t>
            </a:r>
            <a:r>
              <a:rPr lang="en-ID" dirty="0"/>
              <a:t> di </a:t>
            </a:r>
            <a:r>
              <a:rPr lang="en-ID" dirty="0" err="1"/>
              <a:t>ekspresi</a:t>
            </a:r>
            <a:r>
              <a:rPr lang="en-ID" dirty="0"/>
              <a:t>/WHERE/ORDER BY dan </a:t>
            </a:r>
            <a:r>
              <a:rPr lang="en-ID" b="1" dirty="0" err="1"/>
              <a:t>wajib</a:t>
            </a:r>
            <a:r>
              <a:rPr lang="en-ID" b="1" dirty="0"/>
              <a:t> RETURN </a:t>
            </a:r>
            <a:r>
              <a:rPr lang="en-ID" b="1" dirty="0" err="1"/>
              <a:t>satu</a:t>
            </a:r>
            <a:r>
              <a:rPr lang="en-ID" b="1" dirty="0"/>
              <a:t> </a:t>
            </a:r>
            <a:r>
              <a:rPr lang="en-ID" b="1" dirty="0" err="1"/>
              <a:t>nilai</a:t>
            </a:r>
            <a:r>
              <a:rPr lang="en-ID" dirty="0"/>
              <a:t>. </a:t>
            </a:r>
          </a:p>
          <a:p>
            <a:r>
              <a:rPr lang="en-ID" dirty="0"/>
              <a:t>Function </a:t>
            </a:r>
            <a:r>
              <a:rPr lang="en-ID" b="1" dirty="0" err="1"/>
              <a:t>tidak</a:t>
            </a:r>
            <a:r>
              <a:rPr lang="en-ID" b="1" dirty="0"/>
              <a:t> punya OUT</a:t>
            </a:r>
            <a:r>
              <a:rPr lang="en-ID" dirty="0"/>
              <a:t> parameter; </a:t>
            </a:r>
            <a:r>
              <a:rPr lang="en-ID" dirty="0" err="1"/>
              <a:t>hanya</a:t>
            </a:r>
            <a:r>
              <a:rPr lang="en-ID" dirty="0"/>
              <a:t> input dan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balik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46168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8AB5E3-68C1-CF5E-104E-5B0158A75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Function</a:t>
            </a:r>
            <a:endParaRPr lang="en-ID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A8B5355-699B-9104-8647-7CC1E73033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6837749"/>
              </p:ext>
            </p:extLst>
          </p:nvPr>
        </p:nvGraphicFramePr>
        <p:xfrm>
          <a:off x="1908219" y="2445068"/>
          <a:ext cx="3875361" cy="3909314"/>
        </p:xfrm>
        <a:graphic>
          <a:graphicData uri="http://schemas.openxmlformats.org/drawingml/2006/table">
            <a:tbl>
              <a:tblPr firstRow="1" firstCol="1" bandRow="1"/>
              <a:tblGrid>
                <a:gridCol w="3875361">
                  <a:extLst>
                    <a:ext uri="{9D8B030D-6E8A-4147-A177-3AD203B41FA5}">
                      <a16:colId xmlns:a16="http://schemas.microsoft.com/office/drawing/2014/main" val="1365352105"/>
                    </a:ext>
                  </a:extLst>
                </a:gridCol>
              </a:tblGrid>
              <a:tr h="33178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DELIMITER //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ID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CREATE FUNCTION </a:t>
                      </a:r>
                      <a:r>
                        <a:rPr lang="en-ID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AsetKategori</a:t>
                      </a: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ID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p_aset</a:t>
                      </a: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INT)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RETURNS VARCHAR(10)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DETERMINISTIC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BEGIN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RETURN CASE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WHEN </a:t>
                      </a:r>
                      <a:r>
                        <a:rPr lang="en-ID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p_aset</a:t>
                      </a: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&gt;= 2000 THEN 'Tinggi'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WHEN </a:t>
                      </a:r>
                      <a:r>
                        <a:rPr lang="en-ID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p_aset</a:t>
                      </a: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&gt;= 1000 THEN 'Sedang'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ELSE '</a:t>
                      </a:r>
                      <a:r>
                        <a:rPr lang="en-ID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Rendah</a:t>
                      </a: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'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END;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END //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endParaRPr lang="en-ID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DELIMITER ;</a:t>
                      </a:r>
                    </a:p>
                  </a:txBody>
                  <a:tcPr marL="53503" marR="535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558832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8479361-417B-952E-B34F-FCC4BB348C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726117"/>
              </p:ext>
            </p:extLst>
          </p:nvPr>
        </p:nvGraphicFramePr>
        <p:xfrm>
          <a:off x="6456680" y="3024950"/>
          <a:ext cx="4207510" cy="1791970"/>
        </p:xfrm>
        <a:graphic>
          <a:graphicData uri="http://schemas.openxmlformats.org/drawingml/2006/table">
            <a:tbl>
              <a:tblPr firstRow="1" firstCol="1" bandRow="1"/>
              <a:tblGrid>
                <a:gridCol w="4207510">
                  <a:extLst>
                    <a:ext uri="{9D8B030D-6E8A-4147-A177-3AD203B41FA5}">
                      <a16:colId xmlns:a16="http://schemas.microsoft.com/office/drawing/2014/main" val="32068059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SELECT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ID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kode_provinsi</a:t>
                      </a: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nama_provinsi</a:t>
                      </a: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nilai_aset</a:t>
                      </a: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ID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AsetKategori</a:t>
                      </a: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ID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nilai_aset</a:t>
                      </a: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AS </a:t>
                      </a:r>
                      <a:r>
                        <a:rPr lang="en-ID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kategori</a:t>
                      </a:r>
                      <a:endParaRPr lang="en-ID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FROM </a:t>
                      </a:r>
                      <a:r>
                        <a:rPr lang="en-ID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provinsi</a:t>
                      </a:r>
                      <a:endParaRPr lang="en-ID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ORDER BY </a:t>
                      </a:r>
                      <a:r>
                        <a:rPr lang="en-ID" sz="1600" kern="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nilai_aset</a:t>
                      </a:r>
                      <a:r>
                        <a:rPr lang="en-ID" sz="1600" kern="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DESC;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1872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0172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59972-3479-24EF-2F47-C9E025887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Trigger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691AD-AFAB-D769-ADEC-765BA6445E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 dirty="0"/>
              <a:t>Trigger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database </a:t>
            </a:r>
            <a:r>
              <a:rPr lang="en-ID" dirty="0" err="1"/>
              <a:t>berisi</a:t>
            </a:r>
            <a:r>
              <a:rPr lang="en-ID" dirty="0"/>
              <a:t> </a:t>
            </a:r>
            <a:r>
              <a:rPr lang="en-ID" dirty="0" err="1"/>
              <a:t>prosedur</a:t>
            </a:r>
            <a:r>
              <a:rPr lang="en-ID" dirty="0"/>
              <a:t> (</a:t>
            </a:r>
            <a:r>
              <a:rPr lang="en-ID" dirty="0" err="1"/>
              <a:t>kode</a:t>
            </a:r>
            <a:r>
              <a:rPr lang="en-ID" dirty="0"/>
              <a:t>) yang </a:t>
            </a:r>
            <a:r>
              <a:rPr lang="en-ID" dirty="0" err="1"/>
              <a:t>dieksekusi</a:t>
            </a:r>
            <a:r>
              <a:rPr lang="en-ID" dirty="0"/>
              <a:t> </a:t>
            </a:r>
            <a:r>
              <a:rPr lang="en-ID" b="1" dirty="0" err="1"/>
              <a:t>secara</a:t>
            </a:r>
            <a:r>
              <a:rPr lang="en-ID" b="1" dirty="0"/>
              <a:t> </a:t>
            </a:r>
            <a:r>
              <a:rPr lang="en-ID" b="1" dirty="0" err="1"/>
              <a:t>otomatis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respons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b="1" dirty="0" err="1"/>
              <a:t>peristiwa</a:t>
            </a:r>
            <a:r>
              <a:rPr lang="en-ID" b="1" dirty="0"/>
              <a:t> (event) DML</a:t>
            </a:r>
            <a:r>
              <a:rPr lang="en-ID" dirty="0"/>
              <a:t> pada </a:t>
            </a: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view—</a:t>
            </a:r>
            <a:r>
              <a:rPr lang="en-ID" dirty="0" err="1"/>
              <a:t>umumnya</a:t>
            </a:r>
            <a:r>
              <a:rPr lang="en-ID" dirty="0"/>
              <a:t> INSERT, UPDATE, </a:t>
            </a:r>
            <a:r>
              <a:rPr lang="en-ID" dirty="0" err="1"/>
              <a:t>atau</a:t>
            </a:r>
            <a:r>
              <a:rPr lang="en-ID" dirty="0"/>
              <a:t> DELETE</a:t>
            </a:r>
          </a:p>
          <a:p>
            <a:r>
              <a:rPr lang="en-ID" dirty="0"/>
              <a:t>Trigger </a:t>
            </a:r>
            <a:r>
              <a:rPr lang="en-ID" dirty="0" err="1"/>
              <a:t>berjalan</a:t>
            </a:r>
            <a:r>
              <a:rPr lang="en-ID" dirty="0"/>
              <a:t> di </a:t>
            </a:r>
            <a:r>
              <a:rPr lang="en-ID" dirty="0" err="1"/>
              <a:t>sisi</a:t>
            </a:r>
            <a:r>
              <a:rPr lang="en-ID" dirty="0"/>
              <a:t> server, </a:t>
            </a:r>
            <a:r>
              <a:rPr lang="en-ID" dirty="0" err="1"/>
              <a:t>berada</a:t>
            </a:r>
            <a:r>
              <a:rPr lang="en-ID" dirty="0"/>
              <a:t> di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b="1" dirty="0" err="1"/>
              <a:t>transaksi</a:t>
            </a:r>
            <a:r>
              <a:rPr lang="en-ID" dirty="0"/>
              <a:t> yang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pernyataan</a:t>
            </a:r>
            <a:r>
              <a:rPr lang="en-ID" dirty="0"/>
              <a:t> </a:t>
            </a:r>
            <a:r>
              <a:rPr lang="en-ID" dirty="0" err="1"/>
              <a:t>pemicunya</a:t>
            </a:r>
            <a:r>
              <a:rPr lang="en-ID" dirty="0"/>
              <a:t> (atomicity), dan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b="1" dirty="0" err="1"/>
              <a:t>mengubah</a:t>
            </a:r>
            <a:r>
              <a:rPr lang="en-ID" b="1" dirty="0"/>
              <a:t> </a:t>
            </a:r>
            <a:r>
              <a:rPr lang="en-ID" b="1" dirty="0" err="1"/>
              <a:t>alur</a:t>
            </a:r>
            <a:r>
              <a:rPr lang="en-ID" b="1" dirty="0"/>
              <a:t> </a:t>
            </a:r>
            <a:r>
              <a:rPr lang="en-ID" b="1" dirty="0" err="1"/>
              <a:t>eksekusi</a:t>
            </a:r>
            <a:r>
              <a:rPr lang="en-ID" dirty="0"/>
              <a:t> (mis. </a:t>
            </a:r>
            <a:r>
              <a:rPr lang="en-ID" dirty="0" err="1"/>
              <a:t>membatalkan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melempar</a:t>
            </a:r>
            <a:r>
              <a:rPr lang="en-ID" dirty="0"/>
              <a:t> error)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b="1" dirty="0" err="1"/>
              <a:t>menyisipkan</a:t>
            </a:r>
            <a:r>
              <a:rPr lang="en-ID" b="1" dirty="0"/>
              <a:t> </a:t>
            </a:r>
            <a:r>
              <a:rPr lang="en-ID" b="1" dirty="0" err="1"/>
              <a:t>operasi</a:t>
            </a:r>
            <a:r>
              <a:rPr lang="en-ID" b="1" dirty="0"/>
              <a:t> </a:t>
            </a:r>
            <a:r>
              <a:rPr lang="en-ID" b="1" dirty="0" err="1"/>
              <a:t>tambahan</a:t>
            </a:r>
            <a:r>
              <a:rPr lang="en-ID" dirty="0"/>
              <a:t> (mis. audit log).</a:t>
            </a:r>
          </a:p>
        </p:txBody>
      </p:sp>
    </p:spTree>
    <p:extLst>
      <p:ext uri="{BB962C8B-B14F-4D97-AF65-F5344CB8AC3E}">
        <p14:creationId xmlns:p14="http://schemas.microsoft.com/office/powerpoint/2010/main" val="302897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0DDB3-DDBA-AFAF-9512-0003E1893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Waktu </a:t>
            </a:r>
            <a:r>
              <a:rPr lang="en-US" dirty="0" err="1"/>
              <a:t>Eksekusi</a:t>
            </a:r>
            <a:r>
              <a:rPr lang="en-US" dirty="0"/>
              <a:t> (Timing)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639F7-6225-E20A-0869-9C43A35B9F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D" dirty="0"/>
              <a:t>BEFORE: </a:t>
            </a:r>
            <a:r>
              <a:rPr lang="en-ID" dirty="0" err="1"/>
              <a:t>dijalankan</a:t>
            </a:r>
            <a:r>
              <a:rPr lang="en-ID" dirty="0"/>
              <a:t> </a:t>
            </a:r>
            <a:r>
              <a:rPr lang="en-ID" dirty="0" err="1"/>
              <a:t>sebelum</a:t>
            </a:r>
            <a:r>
              <a:rPr lang="en-ID" dirty="0"/>
              <a:t> baris/statement </a:t>
            </a:r>
            <a:r>
              <a:rPr lang="en-ID" dirty="0" err="1"/>
              <a:t>dimodifikasi</a:t>
            </a:r>
            <a:r>
              <a:rPr lang="en-ID" dirty="0"/>
              <a:t>. Umum </a:t>
            </a:r>
            <a:r>
              <a:rPr lang="en-ID" dirty="0" err="1"/>
              <a:t>untuk</a:t>
            </a:r>
            <a:r>
              <a:rPr lang="en-ID" dirty="0"/>
              <a:t>:</a:t>
            </a:r>
          </a:p>
          <a:p>
            <a:pPr lvl="1"/>
            <a:r>
              <a:rPr lang="en-ID" dirty="0" err="1"/>
              <a:t>Memvalidasi</a:t>
            </a:r>
            <a:r>
              <a:rPr lang="en-ID" dirty="0"/>
              <a:t> data dan </a:t>
            </a:r>
            <a:r>
              <a:rPr lang="en-ID" dirty="0" err="1"/>
              <a:t>membatalkan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 (raise error) </a:t>
            </a:r>
            <a:r>
              <a:rPr lang="en-ID" dirty="0" err="1"/>
              <a:t>bila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memenuhi</a:t>
            </a:r>
            <a:r>
              <a:rPr lang="en-ID" dirty="0"/>
              <a:t> </a:t>
            </a:r>
            <a:r>
              <a:rPr lang="en-ID" dirty="0" err="1"/>
              <a:t>aturan</a:t>
            </a:r>
            <a:r>
              <a:rPr lang="en-ID" dirty="0"/>
              <a:t>.</a:t>
            </a:r>
          </a:p>
          <a:p>
            <a:pPr lvl="1"/>
            <a:r>
              <a:rPr lang="en-ID" dirty="0" err="1"/>
              <a:t>Menormalkan</a:t>
            </a:r>
            <a:r>
              <a:rPr lang="en-ID" dirty="0"/>
              <a:t>/</a:t>
            </a:r>
            <a:r>
              <a:rPr lang="en-ID" dirty="0" err="1"/>
              <a:t>memodifikasi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NEW (mis. </a:t>
            </a:r>
            <a:r>
              <a:rPr lang="en-ID" dirty="0" err="1"/>
              <a:t>memaksa</a:t>
            </a:r>
            <a:r>
              <a:rPr lang="en-ID" dirty="0"/>
              <a:t> </a:t>
            </a:r>
            <a:r>
              <a:rPr lang="en-ID" dirty="0" err="1"/>
              <a:t>huruf</a:t>
            </a:r>
            <a:r>
              <a:rPr lang="en-ID" dirty="0"/>
              <a:t> </a:t>
            </a:r>
            <a:r>
              <a:rPr lang="en-ID" dirty="0" err="1"/>
              <a:t>kecil</a:t>
            </a:r>
            <a:r>
              <a:rPr lang="en-ID" dirty="0"/>
              <a:t> pada email).</a:t>
            </a:r>
          </a:p>
          <a:p>
            <a:r>
              <a:rPr lang="en-ID" dirty="0"/>
              <a:t>AFTER: </a:t>
            </a:r>
            <a:r>
              <a:rPr lang="en-ID" dirty="0" err="1"/>
              <a:t>dijalankan</a:t>
            </a:r>
            <a:r>
              <a:rPr lang="en-ID" dirty="0"/>
              <a:t> </a:t>
            </a:r>
            <a:r>
              <a:rPr lang="en-ID" dirty="0" err="1"/>
              <a:t>setelah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dilakukan</a:t>
            </a:r>
            <a:r>
              <a:rPr lang="en-ID" dirty="0"/>
              <a:t>. Umum </a:t>
            </a:r>
            <a:r>
              <a:rPr lang="en-ID" dirty="0" err="1"/>
              <a:t>untuk</a:t>
            </a:r>
            <a:r>
              <a:rPr lang="en-ID" dirty="0"/>
              <a:t>:</a:t>
            </a:r>
          </a:p>
          <a:p>
            <a:pPr lvl="1"/>
            <a:r>
              <a:rPr lang="en-ID" dirty="0"/>
              <a:t>Audit (</a:t>
            </a:r>
            <a:r>
              <a:rPr lang="en-ID" dirty="0" err="1"/>
              <a:t>mencatat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final).</a:t>
            </a:r>
          </a:p>
          <a:p>
            <a:pPr lvl="1"/>
            <a:r>
              <a:rPr lang="en-ID" dirty="0" err="1"/>
              <a:t>Sinkronisasi</a:t>
            </a:r>
            <a:r>
              <a:rPr lang="en-ID" dirty="0"/>
              <a:t> </a:t>
            </a:r>
            <a:r>
              <a:rPr lang="en-ID" dirty="0" err="1"/>
              <a:t>agregat</a:t>
            </a:r>
            <a:r>
              <a:rPr lang="en-ID" dirty="0"/>
              <a:t>/</a:t>
            </a:r>
            <a:r>
              <a:rPr lang="en-ID" dirty="0" err="1"/>
              <a:t>denormalisasi</a:t>
            </a:r>
            <a:r>
              <a:rPr lang="en-ID" dirty="0"/>
              <a:t> (mis. </a:t>
            </a:r>
            <a:r>
              <a:rPr lang="en-ID" dirty="0" err="1"/>
              <a:t>rekap</a:t>
            </a:r>
            <a:r>
              <a:rPr lang="en-ID" dirty="0"/>
              <a:t> total </a:t>
            </a:r>
            <a:r>
              <a:rPr lang="en-ID" dirty="0" err="1"/>
              <a:t>harian</a:t>
            </a:r>
            <a:r>
              <a:rPr lang="en-ID" dirty="0"/>
              <a:t>).</a:t>
            </a:r>
          </a:p>
          <a:p>
            <a:r>
              <a:rPr lang="en-ID" dirty="0"/>
              <a:t>INSTEAD OF: (</a:t>
            </a:r>
            <a:r>
              <a:rPr lang="en-ID" dirty="0" err="1"/>
              <a:t>tersedia</a:t>
            </a:r>
            <a:r>
              <a:rPr lang="en-ID" dirty="0"/>
              <a:t> di SQL Server/Oracle) </a:t>
            </a:r>
            <a:r>
              <a:rPr lang="en-ID" dirty="0" err="1"/>
              <a:t>menggantikan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 pada view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,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mengontrol</a:t>
            </a:r>
            <a:r>
              <a:rPr lang="en-ID" dirty="0"/>
              <a:t> </a:t>
            </a:r>
            <a:r>
              <a:rPr lang="en-ID" dirty="0" err="1"/>
              <a:t>sendiri</a:t>
            </a:r>
            <a:r>
              <a:rPr lang="en-ID" dirty="0"/>
              <a:t> </a:t>
            </a:r>
            <a:r>
              <a:rPr lang="en-ID" dirty="0" err="1"/>
              <a:t>bagaimana</a:t>
            </a:r>
            <a:r>
              <a:rPr lang="en-ID" dirty="0"/>
              <a:t> INSERT/UPDATE/DELETE </a:t>
            </a:r>
            <a:r>
              <a:rPr lang="en-ID" dirty="0" err="1"/>
              <a:t>diaplikasikan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 </a:t>
            </a:r>
            <a:r>
              <a:rPr lang="en-ID" dirty="0" err="1"/>
              <a:t>dasar</a:t>
            </a:r>
            <a:r>
              <a:rPr lang="en-ID" dirty="0"/>
              <a:t> (base tables).</a:t>
            </a:r>
          </a:p>
        </p:txBody>
      </p:sp>
    </p:spTree>
    <p:extLst>
      <p:ext uri="{BB962C8B-B14F-4D97-AF65-F5344CB8AC3E}">
        <p14:creationId xmlns:p14="http://schemas.microsoft.com/office/powerpoint/2010/main" val="33446350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61150-210D-7BB5-C0E3-762387A58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Granularitas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0AE35-1AA6-8F81-22FF-EB155BDD8A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 dirty="0"/>
              <a:t>FOR EACH ROW</a:t>
            </a:r>
            <a:r>
              <a:rPr lang="en-ID" dirty="0"/>
              <a:t>: </a:t>
            </a:r>
            <a:r>
              <a:rPr lang="en-ID" dirty="0" err="1"/>
              <a:t>mengeksekusi</a:t>
            </a:r>
            <a:r>
              <a:rPr lang="en-ID" dirty="0"/>
              <a:t> </a:t>
            </a:r>
            <a:r>
              <a:rPr lang="en-ID" dirty="0" err="1"/>
              <a:t>sekali</a:t>
            </a:r>
            <a:r>
              <a:rPr lang="en-ID" dirty="0"/>
              <a:t> </a:t>
            </a:r>
            <a:r>
              <a:rPr lang="en-ID" b="1" dirty="0"/>
              <a:t>per baris</a:t>
            </a:r>
            <a:r>
              <a:rPr lang="en-ID" dirty="0"/>
              <a:t> yang </a:t>
            </a:r>
            <a:r>
              <a:rPr lang="en-ID" dirty="0" err="1"/>
              <a:t>terpengaruh</a:t>
            </a:r>
            <a:r>
              <a:rPr lang="en-ID" dirty="0"/>
              <a:t>. </a:t>
            </a:r>
            <a:r>
              <a:rPr lang="en-ID" dirty="0" err="1"/>
              <a:t>Menyediakan</a:t>
            </a:r>
            <a:r>
              <a:rPr lang="en-ID" dirty="0"/>
              <a:t> </a:t>
            </a:r>
            <a:r>
              <a:rPr lang="en-ID" b="1" dirty="0" err="1"/>
              <a:t>variabel</a:t>
            </a:r>
            <a:r>
              <a:rPr lang="en-ID" b="1" dirty="0"/>
              <a:t> </a:t>
            </a:r>
            <a:r>
              <a:rPr lang="en-ID" b="1" dirty="0" err="1"/>
              <a:t>transisi</a:t>
            </a:r>
            <a:r>
              <a:rPr lang="en-ID" dirty="0"/>
              <a:t>:</a:t>
            </a:r>
          </a:p>
          <a:p>
            <a:pPr lvl="1"/>
            <a:r>
              <a:rPr lang="en-ID" dirty="0"/>
              <a:t>MySQL/PostgreSQL: NEW (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) &amp; OLD (</a:t>
            </a:r>
            <a:r>
              <a:rPr lang="en-ID" dirty="0" err="1"/>
              <a:t>nilai</a:t>
            </a:r>
            <a:r>
              <a:rPr lang="en-ID" dirty="0"/>
              <a:t> lama).</a:t>
            </a:r>
          </a:p>
          <a:p>
            <a:pPr lvl="1"/>
            <a:r>
              <a:rPr lang="en-ID" dirty="0"/>
              <a:t>SQL Server: </a:t>
            </a:r>
            <a:r>
              <a:rPr lang="en-ID" dirty="0" err="1"/>
              <a:t>tabel</a:t>
            </a:r>
            <a:r>
              <a:rPr lang="en-ID" dirty="0"/>
              <a:t> pseudo inserted &amp; deleted.</a:t>
            </a:r>
          </a:p>
          <a:p>
            <a:r>
              <a:rPr lang="en-ID" b="1" dirty="0"/>
              <a:t>FOR EACH STATEMENT</a:t>
            </a:r>
            <a:r>
              <a:rPr lang="en-ID" dirty="0"/>
              <a:t>: </a:t>
            </a:r>
            <a:r>
              <a:rPr lang="en-ID" dirty="0" err="1"/>
              <a:t>mengeksekusi</a:t>
            </a:r>
            <a:r>
              <a:rPr lang="en-ID" dirty="0"/>
              <a:t> </a:t>
            </a:r>
            <a:r>
              <a:rPr lang="en-ID" dirty="0" err="1"/>
              <a:t>sekali</a:t>
            </a:r>
            <a:r>
              <a:rPr lang="en-ID" dirty="0"/>
              <a:t> per </a:t>
            </a:r>
            <a:r>
              <a:rPr lang="en-ID" dirty="0" err="1"/>
              <a:t>pernyataan</a:t>
            </a:r>
            <a:r>
              <a:rPr lang="en-ID" dirty="0"/>
              <a:t> DML, </a:t>
            </a:r>
            <a:r>
              <a:rPr lang="en-ID" dirty="0" err="1"/>
              <a:t>terlepas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 baris.</a:t>
            </a:r>
          </a:p>
        </p:txBody>
      </p:sp>
    </p:spTree>
    <p:extLst>
      <p:ext uri="{BB962C8B-B14F-4D97-AF65-F5344CB8AC3E}">
        <p14:creationId xmlns:p14="http://schemas.microsoft.com/office/powerpoint/2010/main" val="8649536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C815C-E57C-9444-8805-602281277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Model </a:t>
            </a:r>
            <a:r>
              <a:rPr lang="en-ID" dirty="0" err="1"/>
              <a:t>Eksekusi</a:t>
            </a:r>
            <a:r>
              <a:rPr lang="en-ID" dirty="0"/>
              <a:t> &amp; </a:t>
            </a:r>
            <a:r>
              <a:rPr lang="en-ID" dirty="0" err="1"/>
              <a:t>Transaksi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0DD0D-9C03-18EC-C540-77882E20D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Trigger </a:t>
            </a:r>
            <a:r>
              <a:rPr lang="en-ID" dirty="0" err="1"/>
              <a:t>dieksekusi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transaksi</a:t>
            </a:r>
            <a:r>
              <a:rPr lang="en-ID" dirty="0"/>
              <a:t> yang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sehingga</a:t>
            </a:r>
            <a:r>
              <a:rPr lang="en-ID" dirty="0"/>
              <a:t>:</a:t>
            </a:r>
          </a:p>
          <a:p>
            <a:pPr lvl="1"/>
            <a:r>
              <a:rPr lang="en-ID" dirty="0"/>
              <a:t>Jika trigger raise error, </a:t>
            </a:r>
            <a:r>
              <a:rPr lang="en-ID" dirty="0" err="1"/>
              <a:t>seluruh</a:t>
            </a:r>
            <a:r>
              <a:rPr lang="en-ID" dirty="0"/>
              <a:t> </a:t>
            </a:r>
            <a:r>
              <a:rPr lang="en-ID" dirty="0" err="1"/>
              <a:t>operasi</a:t>
            </a:r>
            <a:r>
              <a:rPr lang="en-ID" dirty="0"/>
              <a:t> rollback.</a:t>
            </a:r>
          </a:p>
          <a:p>
            <a:pPr lvl="1"/>
            <a:r>
              <a:rPr lang="en-ID" dirty="0" err="1"/>
              <a:t>Operasi</a:t>
            </a:r>
            <a:r>
              <a:rPr lang="en-ID" dirty="0"/>
              <a:t> </a:t>
            </a:r>
            <a:r>
              <a:rPr lang="en-ID" dirty="0" err="1"/>
              <a:t>lanjutan</a:t>
            </a:r>
            <a:r>
              <a:rPr lang="en-ID" dirty="0"/>
              <a:t> di trigger </a:t>
            </a:r>
            <a:r>
              <a:rPr lang="en-ID" dirty="0" err="1"/>
              <a:t>ikut</a:t>
            </a:r>
            <a:r>
              <a:rPr lang="en-ID" dirty="0"/>
              <a:t> </a:t>
            </a:r>
            <a:r>
              <a:rPr lang="en-ID" dirty="0" err="1"/>
              <a:t>ter</a:t>
            </a:r>
            <a:r>
              <a:rPr lang="en-ID" dirty="0"/>
              <a:t>-commit </a:t>
            </a:r>
            <a:r>
              <a:rPr lang="en-ID" dirty="0" err="1"/>
              <a:t>bila</a:t>
            </a:r>
            <a:r>
              <a:rPr lang="en-ID" dirty="0"/>
              <a:t> </a:t>
            </a:r>
            <a:r>
              <a:rPr lang="en-ID" dirty="0" err="1"/>
              <a:t>transaksi</a:t>
            </a:r>
            <a:r>
              <a:rPr lang="en-ID" dirty="0"/>
              <a:t> </a:t>
            </a:r>
            <a:r>
              <a:rPr lang="en-ID" dirty="0" err="1"/>
              <a:t>berhasil</a:t>
            </a:r>
            <a:r>
              <a:rPr lang="en-ID" dirty="0"/>
              <a:t>.</a:t>
            </a:r>
          </a:p>
          <a:p>
            <a:r>
              <a:rPr lang="en-ID" dirty="0" err="1"/>
              <a:t>Urutan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: BEFORE → </a:t>
            </a:r>
            <a:r>
              <a:rPr lang="en-ID" dirty="0" err="1"/>
              <a:t>eksekusi</a:t>
            </a:r>
            <a:r>
              <a:rPr lang="en-ID" dirty="0"/>
              <a:t> DML → AFTER (detail </a:t>
            </a:r>
            <a:r>
              <a:rPr lang="en-ID" dirty="0" err="1"/>
              <a:t>urutan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constraint </a:t>
            </a:r>
            <a:r>
              <a:rPr lang="en-ID" dirty="0" err="1"/>
              <a:t>bergantung</a:t>
            </a:r>
            <a:r>
              <a:rPr lang="en-ID" dirty="0"/>
              <a:t> RDBMS).</a:t>
            </a:r>
          </a:p>
        </p:txBody>
      </p:sp>
    </p:spTree>
    <p:extLst>
      <p:ext uri="{BB962C8B-B14F-4D97-AF65-F5344CB8AC3E}">
        <p14:creationId xmlns:p14="http://schemas.microsoft.com/office/powerpoint/2010/main" val="2550251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54193-A41A-DD96-E149-930A06BBC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Konsep</a:t>
            </a:r>
            <a:r>
              <a:rPr lang="en-ID" dirty="0"/>
              <a:t> Advanced SQL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91B1A-D3BC-DEE7-CC99-AD0DBA911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D" dirty="0"/>
              <a:t>Subqueries</a:t>
            </a:r>
          </a:p>
          <a:p>
            <a:r>
              <a:rPr lang="en-ID" dirty="0"/>
              <a:t>Joins</a:t>
            </a:r>
          </a:p>
          <a:p>
            <a:r>
              <a:rPr lang="en-ID" dirty="0"/>
              <a:t>Window Functions</a:t>
            </a:r>
          </a:p>
          <a:p>
            <a:r>
              <a:rPr lang="en-ID" dirty="0"/>
              <a:t>Common Table Expressions (CTEs)</a:t>
            </a:r>
          </a:p>
          <a:p>
            <a:r>
              <a:rPr lang="en-ID" dirty="0"/>
              <a:t>Aggregate Functions</a:t>
            </a:r>
          </a:p>
          <a:p>
            <a:r>
              <a:rPr lang="en-ID" dirty="0"/>
              <a:t>Indexes</a:t>
            </a:r>
          </a:p>
          <a:p>
            <a:r>
              <a:rPr lang="en-ID" dirty="0"/>
              <a:t>Triggers dan Stored Procedures</a:t>
            </a:r>
          </a:p>
        </p:txBody>
      </p:sp>
    </p:spTree>
    <p:extLst>
      <p:ext uri="{BB962C8B-B14F-4D97-AF65-F5344CB8AC3E}">
        <p14:creationId xmlns:p14="http://schemas.microsoft.com/office/powerpoint/2010/main" val="19459606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7F13C-E810-D7B4-4A64-24437EB46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Penggunaan</a:t>
            </a:r>
            <a:r>
              <a:rPr lang="en-ID" dirty="0"/>
              <a:t> Trigger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D614F81-FB52-79C6-2E26-4C32708911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Digunakan</a:t>
            </a:r>
            <a:endParaRPr lang="en-ID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3A8EF33-83D8-3B04-E86D-BBF3866B4EB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D" dirty="0" err="1"/>
              <a:t>Integritas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yang </a:t>
            </a:r>
            <a:r>
              <a:rPr lang="en-ID" dirty="0" err="1"/>
              <a:t>sulit</a:t>
            </a:r>
            <a:r>
              <a:rPr lang="en-ID" dirty="0"/>
              <a:t> </a:t>
            </a:r>
            <a:r>
              <a:rPr lang="en-ID" dirty="0" err="1"/>
              <a:t>dinyatakan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constraint </a:t>
            </a:r>
            <a:r>
              <a:rPr lang="en-ID" dirty="0" err="1"/>
              <a:t>deklaratif</a:t>
            </a:r>
            <a:r>
              <a:rPr lang="en-ID" dirty="0"/>
              <a:t> (mis. cross-table constraint </a:t>
            </a:r>
            <a:r>
              <a:rPr lang="en-ID" dirty="0" err="1"/>
              <a:t>kompleks</a:t>
            </a:r>
            <a:r>
              <a:rPr lang="en-ID" dirty="0"/>
              <a:t>).</a:t>
            </a:r>
          </a:p>
          <a:p>
            <a:r>
              <a:rPr lang="en-ID" dirty="0"/>
              <a:t>Audit/</a:t>
            </a:r>
            <a:r>
              <a:rPr lang="en-ID" dirty="0" err="1"/>
              <a:t>jejak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(</a:t>
            </a:r>
            <a:r>
              <a:rPr lang="en-ID" dirty="0" err="1"/>
              <a:t>siapa</a:t>
            </a:r>
            <a:r>
              <a:rPr lang="en-ID" dirty="0"/>
              <a:t>/</a:t>
            </a:r>
            <a:r>
              <a:rPr lang="en-ID" dirty="0" err="1"/>
              <a:t>apa</a:t>
            </a:r>
            <a:r>
              <a:rPr lang="en-ID" dirty="0"/>
              <a:t>/</a:t>
            </a:r>
            <a:r>
              <a:rPr lang="en-ID" dirty="0" err="1"/>
              <a:t>kapan</a:t>
            </a:r>
            <a:r>
              <a:rPr lang="en-ID" dirty="0"/>
              <a:t>).</a:t>
            </a:r>
          </a:p>
          <a:p>
            <a:r>
              <a:rPr lang="en-ID" dirty="0" err="1"/>
              <a:t>Derivasi</a:t>
            </a:r>
            <a:r>
              <a:rPr lang="en-ID" dirty="0"/>
              <a:t> data (</a:t>
            </a:r>
            <a:r>
              <a:rPr lang="en-ID" dirty="0" err="1"/>
              <a:t>stempel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, </a:t>
            </a:r>
            <a:r>
              <a:rPr lang="en-ID" dirty="0" err="1"/>
              <a:t>normalisasi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, </a:t>
            </a:r>
            <a:r>
              <a:rPr lang="en-ID" dirty="0" err="1"/>
              <a:t>pengisian</a:t>
            </a:r>
            <a:r>
              <a:rPr lang="en-ID" dirty="0"/>
              <a:t> </a:t>
            </a:r>
            <a:r>
              <a:rPr lang="en-ID" dirty="0" err="1"/>
              <a:t>kolom</a:t>
            </a:r>
            <a:r>
              <a:rPr lang="en-ID" dirty="0"/>
              <a:t> </a:t>
            </a:r>
            <a:r>
              <a:rPr lang="en-ID" dirty="0" err="1"/>
              <a:t>turunan</a:t>
            </a:r>
            <a:r>
              <a:rPr lang="en-ID" dirty="0"/>
              <a:t>).</a:t>
            </a:r>
          </a:p>
          <a:p>
            <a:r>
              <a:rPr lang="en-ID" dirty="0" err="1"/>
              <a:t>Sinkronisasi</a:t>
            </a:r>
            <a:r>
              <a:rPr lang="en-ID" dirty="0"/>
              <a:t> </a:t>
            </a:r>
            <a:r>
              <a:rPr lang="en-ID" dirty="0" err="1"/>
              <a:t>agregat</a:t>
            </a:r>
            <a:r>
              <a:rPr lang="en-ID" dirty="0"/>
              <a:t> (</a:t>
            </a:r>
            <a:r>
              <a:rPr lang="en-ID" dirty="0" err="1"/>
              <a:t>tabel</a:t>
            </a:r>
            <a:r>
              <a:rPr lang="en-ID" dirty="0"/>
              <a:t> </a:t>
            </a:r>
            <a:r>
              <a:rPr lang="en-ID" dirty="0" err="1"/>
              <a:t>rekap</a:t>
            </a:r>
            <a:r>
              <a:rPr lang="en-ID" dirty="0"/>
              <a:t> </a:t>
            </a:r>
            <a:r>
              <a:rPr lang="en-ID" dirty="0" err="1"/>
              <a:t>harian</a:t>
            </a:r>
            <a:r>
              <a:rPr lang="en-ID" dirty="0"/>
              <a:t>/</a:t>
            </a:r>
            <a:r>
              <a:rPr lang="en-ID" dirty="0" err="1"/>
              <a:t>bulanan</a:t>
            </a:r>
            <a:r>
              <a:rPr lang="en-ID" dirty="0"/>
              <a:t>).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BE2DC8-BF66-9957-DE5F-DFE774A863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Dihindari</a:t>
            </a:r>
            <a:endParaRPr lang="en-ID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A4C97AA-FDB4-E5D5-516C-2C43F94F051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ID" dirty="0"/>
              <a:t>Jika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ditangani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constraint (CHECK, UNIQUE, FOREIGN KEY), generated/virtual column,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logika</a:t>
            </a:r>
            <a:r>
              <a:rPr lang="en-ID" dirty="0"/>
              <a:t> </a:t>
            </a:r>
            <a:r>
              <a:rPr lang="en-ID" dirty="0" err="1"/>
              <a:t>aplikasi</a:t>
            </a:r>
            <a:r>
              <a:rPr lang="en-ID" dirty="0"/>
              <a:t>—</a:t>
            </a:r>
            <a:r>
              <a:rPr lang="en-ID" dirty="0" err="1"/>
              <a:t>itu</a:t>
            </a:r>
            <a:r>
              <a:rPr lang="en-ID" dirty="0"/>
              <a:t>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jelas</a:t>
            </a:r>
            <a:r>
              <a:rPr lang="en-ID" dirty="0"/>
              <a:t> dan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dirawat</a:t>
            </a:r>
            <a:r>
              <a:rPr lang="en-ID" dirty="0"/>
              <a:t>.</a:t>
            </a:r>
          </a:p>
          <a:p>
            <a:r>
              <a:rPr lang="en-ID" dirty="0"/>
              <a:t>Trigger yang </a:t>
            </a:r>
            <a:r>
              <a:rPr lang="en-ID" dirty="0" err="1"/>
              <a:t>berat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berantai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memicu</a:t>
            </a:r>
            <a:r>
              <a:rPr lang="en-ID" dirty="0"/>
              <a:t> overhead </a:t>
            </a:r>
            <a:r>
              <a:rPr lang="en-ID" dirty="0" err="1"/>
              <a:t>kinerja</a:t>
            </a:r>
            <a:r>
              <a:rPr lang="en-ID" dirty="0"/>
              <a:t>, </a:t>
            </a:r>
            <a:r>
              <a:rPr lang="en-ID" dirty="0" err="1"/>
              <a:t>rekursi</a:t>
            </a:r>
            <a:r>
              <a:rPr lang="en-ID" dirty="0"/>
              <a:t> </a:t>
            </a:r>
            <a:r>
              <a:rPr lang="en-ID" dirty="0" err="1"/>
              <a:t>tak</a:t>
            </a:r>
            <a:r>
              <a:rPr lang="en-ID" dirty="0"/>
              <a:t> </a:t>
            </a:r>
            <a:r>
              <a:rPr lang="en-ID" dirty="0" err="1"/>
              <a:t>sengaja</a:t>
            </a:r>
            <a:r>
              <a:rPr lang="en-ID" dirty="0"/>
              <a:t>, dan </a:t>
            </a:r>
            <a:r>
              <a:rPr lang="en-ID" dirty="0" err="1"/>
              <a:t>sulit</a:t>
            </a:r>
            <a:r>
              <a:rPr lang="en-ID" dirty="0"/>
              <a:t> </a:t>
            </a:r>
            <a:r>
              <a:rPr lang="en-ID" dirty="0" err="1"/>
              <a:t>ditelusur</a:t>
            </a:r>
            <a:r>
              <a:rPr lang="en-ID" dirty="0"/>
              <a:t> (observability).</a:t>
            </a:r>
          </a:p>
        </p:txBody>
      </p:sp>
    </p:spTree>
    <p:extLst>
      <p:ext uri="{BB962C8B-B14F-4D97-AF65-F5344CB8AC3E}">
        <p14:creationId xmlns:p14="http://schemas.microsoft.com/office/powerpoint/2010/main" val="5414488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84A97FF-2B6A-8DD8-137F-4F9E3CEE7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err="1"/>
              <a:t>Contoh</a:t>
            </a:r>
            <a:r>
              <a:rPr lang="en-US" sz="3600" dirty="0"/>
              <a:t>: </a:t>
            </a:r>
            <a:r>
              <a:rPr lang="en-ID" sz="3600" dirty="0" err="1"/>
              <a:t>mencegah</a:t>
            </a:r>
            <a:r>
              <a:rPr lang="en-ID" sz="3600" dirty="0"/>
              <a:t> </a:t>
            </a:r>
            <a:r>
              <a:rPr lang="en-ID" sz="3600" dirty="0" err="1"/>
              <a:t>stok</a:t>
            </a:r>
            <a:r>
              <a:rPr lang="en-ID" sz="3600" dirty="0"/>
              <a:t> </a:t>
            </a:r>
            <a:r>
              <a:rPr lang="en-ID" sz="3600" dirty="0" err="1"/>
              <a:t>negatif</a:t>
            </a:r>
            <a:r>
              <a:rPr lang="en-ID" sz="3600" dirty="0"/>
              <a:t> dan </a:t>
            </a:r>
            <a:r>
              <a:rPr lang="en-ID" sz="3600" dirty="0" err="1"/>
              <a:t>menormalkan</a:t>
            </a:r>
            <a:r>
              <a:rPr lang="en-ID" sz="3600" dirty="0"/>
              <a:t> email </a:t>
            </a:r>
            <a:r>
              <a:rPr lang="en-ID" sz="3600" dirty="0" err="1"/>
              <a:t>ke</a:t>
            </a:r>
            <a:r>
              <a:rPr lang="en-ID" sz="3600" dirty="0"/>
              <a:t> </a:t>
            </a:r>
            <a:r>
              <a:rPr lang="en-ID" sz="3600" dirty="0" err="1"/>
              <a:t>huruf</a:t>
            </a:r>
            <a:r>
              <a:rPr lang="en-ID" sz="3600" dirty="0"/>
              <a:t> </a:t>
            </a:r>
            <a:r>
              <a:rPr lang="en-ID" sz="3600" dirty="0" err="1"/>
              <a:t>kecil</a:t>
            </a:r>
            <a:r>
              <a:rPr lang="en-ID" sz="3600" dirty="0"/>
              <a:t> </a:t>
            </a:r>
            <a:r>
              <a:rPr lang="en-ID" sz="3600" dirty="0" err="1"/>
              <a:t>saat</a:t>
            </a:r>
            <a:r>
              <a:rPr lang="en-ID" sz="3600" dirty="0"/>
              <a:t> INSERT/UPDATE.</a:t>
            </a:r>
            <a:br>
              <a:rPr lang="en-ID" sz="3600" dirty="0"/>
            </a:br>
            <a:endParaRPr lang="en-ID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44C384-9ABD-7A54-212F-7B29A04C46E1}"/>
              </a:ext>
            </a:extLst>
          </p:cNvPr>
          <p:cNvSpPr txBox="1"/>
          <p:nvPr/>
        </p:nvSpPr>
        <p:spPr>
          <a:xfrm>
            <a:off x="3840480" y="2556932"/>
            <a:ext cx="50634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dirty="0"/>
              <a:t>-- Tabel </a:t>
            </a:r>
            <a:r>
              <a:rPr lang="en-ID" dirty="0" err="1"/>
              <a:t>produk</a:t>
            </a:r>
            <a:endParaRPr lang="en-ID" dirty="0"/>
          </a:p>
          <a:p>
            <a:r>
              <a:rPr lang="en-ID" dirty="0"/>
              <a:t>CREATE TABLE </a:t>
            </a:r>
            <a:r>
              <a:rPr lang="en-ID" dirty="0" err="1"/>
              <a:t>produk</a:t>
            </a:r>
            <a:r>
              <a:rPr lang="en-ID" dirty="0"/>
              <a:t> (</a:t>
            </a:r>
          </a:p>
          <a:p>
            <a:r>
              <a:rPr lang="en-ID" dirty="0"/>
              <a:t>  id INT PRIMARY KEY AUTO_INCREMENT,</a:t>
            </a:r>
          </a:p>
          <a:p>
            <a:r>
              <a:rPr lang="en-ID" dirty="0"/>
              <a:t>  nama VARCHAR(100) NOT NULL,</a:t>
            </a:r>
          </a:p>
          <a:p>
            <a:r>
              <a:rPr lang="en-ID" dirty="0"/>
              <a:t>  </a:t>
            </a:r>
            <a:r>
              <a:rPr lang="en-ID" dirty="0" err="1"/>
              <a:t>email_kontak</a:t>
            </a:r>
            <a:r>
              <a:rPr lang="en-ID" dirty="0"/>
              <a:t> VARCHAR(200),</a:t>
            </a:r>
          </a:p>
          <a:p>
            <a:r>
              <a:rPr lang="en-ID" dirty="0"/>
              <a:t>  </a:t>
            </a:r>
            <a:r>
              <a:rPr lang="en-ID" dirty="0" err="1"/>
              <a:t>stok</a:t>
            </a:r>
            <a:r>
              <a:rPr lang="en-ID" dirty="0"/>
              <a:t> INT NOT NULL,</a:t>
            </a:r>
          </a:p>
          <a:p>
            <a:r>
              <a:rPr lang="en-ID" dirty="0"/>
              <a:t>  </a:t>
            </a:r>
            <a:r>
              <a:rPr lang="en-ID" dirty="0" err="1"/>
              <a:t>updated_at</a:t>
            </a:r>
            <a:r>
              <a:rPr lang="en-ID" dirty="0"/>
              <a:t> TIMESTAMP NOT NULL DEFAULT CURRENT_TIMESTAMP ON UPDATE CURRENT_TIMESTAMP</a:t>
            </a:r>
          </a:p>
          <a:p>
            <a:r>
              <a:rPr lang="en-ID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6123568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1C61A-CB10-9ECF-A0B3-267A73702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065B39D-0FA9-5841-537F-89B7DD62F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err="1"/>
              <a:t>Contoh</a:t>
            </a:r>
            <a:r>
              <a:rPr lang="en-US" sz="3600" dirty="0"/>
              <a:t>: </a:t>
            </a:r>
            <a:r>
              <a:rPr lang="en-ID" sz="3600" dirty="0" err="1"/>
              <a:t>mencegah</a:t>
            </a:r>
            <a:r>
              <a:rPr lang="en-ID" sz="3600" dirty="0"/>
              <a:t> </a:t>
            </a:r>
            <a:r>
              <a:rPr lang="en-ID" sz="3600" dirty="0" err="1"/>
              <a:t>stok</a:t>
            </a:r>
            <a:r>
              <a:rPr lang="en-ID" sz="3600" dirty="0"/>
              <a:t> </a:t>
            </a:r>
            <a:r>
              <a:rPr lang="en-ID" sz="3600" dirty="0" err="1"/>
              <a:t>negatif</a:t>
            </a:r>
            <a:r>
              <a:rPr lang="en-ID" sz="3600" dirty="0"/>
              <a:t> dan </a:t>
            </a:r>
            <a:r>
              <a:rPr lang="en-ID" sz="3600" dirty="0" err="1"/>
              <a:t>menormalkan</a:t>
            </a:r>
            <a:r>
              <a:rPr lang="en-ID" sz="3600" dirty="0"/>
              <a:t> email </a:t>
            </a:r>
            <a:r>
              <a:rPr lang="en-ID" sz="3600" dirty="0" err="1"/>
              <a:t>ke</a:t>
            </a:r>
            <a:r>
              <a:rPr lang="en-ID" sz="3600" dirty="0"/>
              <a:t> </a:t>
            </a:r>
            <a:r>
              <a:rPr lang="en-ID" sz="3600" dirty="0" err="1"/>
              <a:t>huruf</a:t>
            </a:r>
            <a:r>
              <a:rPr lang="en-ID" sz="3600" dirty="0"/>
              <a:t> </a:t>
            </a:r>
            <a:r>
              <a:rPr lang="en-ID" sz="3600" dirty="0" err="1"/>
              <a:t>kecil</a:t>
            </a:r>
            <a:r>
              <a:rPr lang="en-ID" sz="3600" dirty="0"/>
              <a:t> </a:t>
            </a:r>
            <a:r>
              <a:rPr lang="en-ID" sz="3600" dirty="0" err="1"/>
              <a:t>saat</a:t>
            </a:r>
            <a:r>
              <a:rPr lang="en-ID" sz="3600" dirty="0"/>
              <a:t> INSERT/UPDATE.</a:t>
            </a:r>
            <a:br>
              <a:rPr lang="en-ID" sz="3600" dirty="0"/>
            </a:br>
            <a:endParaRPr lang="en-ID" sz="3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9A1D2E-7446-1E62-8483-51204FC9CD5A}"/>
              </a:ext>
            </a:extLst>
          </p:cNvPr>
          <p:cNvSpPr txBox="1"/>
          <p:nvPr/>
        </p:nvSpPr>
        <p:spPr>
          <a:xfrm>
            <a:off x="2034540" y="2434590"/>
            <a:ext cx="88811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dirty="0"/>
              <a:t>DELIMITER //</a:t>
            </a:r>
          </a:p>
          <a:p>
            <a:endParaRPr lang="en-ID" dirty="0"/>
          </a:p>
          <a:p>
            <a:r>
              <a:rPr lang="en-ID" dirty="0"/>
              <a:t>-- </a:t>
            </a:r>
            <a:r>
              <a:rPr lang="en-ID" dirty="0" err="1"/>
              <a:t>Normalisasi</a:t>
            </a:r>
            <a:r>
              <a:rPr lang="en-ID" dirty="0"/>
              <a:t> email </a:t>
            </a:r>
            <a:r>
              <a:rPr lang="en-ID" dirty="0" err="1"/>
              <a:t>sebelum</a:t>
            </a:r>
            <a:r>
              <a:rPr lang="en-ID" dirty="0"/>
              <a:t> INSERT</a:t>
            </a:r>
          </a:p>
          <a:p>
            <a:r>
              <a:rPr lang="en-ID" dirty="0"/>
              <a:t>CREATE TRIGGER </a:t>
            </a:r>
            <a:r>
              <a:rPr lang="en-ID" dirty="0" err="1"/>
              <a:t>trg_produk_bi</a:t>
            </a:r>
            <a:endParaRPr lang="en-ID" dirty="0"/>
          </a:p>
          <a:p>
            <a:r>
              <a:rPr lang="en-ID" dirty="0"/>
              <a:t>BEFORE INSERT ON </a:t>
            </a:r>
            <a:r>
              <a:rPr lang="en-ID" dirty="0" err="1"/>
              <a:t>produk</a:t>
            </a:r>
            <a:endParaRPr lang="en-ID" dirty="0"/>
          </a:p>
          <a:p>
            <a:r>
              <a:rPr lang="en-ID" dirty="0"/>
              <a:t>FOR EACH ROW</a:t>
            </a:r>
          </a:p>
          <a:p>
            <a:r>
              <a:rPr lang="en-ID" dirty="0"/>
              <a:t>BEGIN</a:t>
            </a:r>
          </a:p>
          <a:p>
            <a:r>
              <a:rPr lang="en-ID" dirty="0"/>
              <a:t>  IF </a:t>
            </a:r>
            <a:r>
              <a:rPr lang="en-ID" dirty="0" err="1"/>
              <a:t>NEW.stok</a:t>
            </a:r>
            <a:r>
              <a:rPr lang="en-ID" dirty="0"/>
              <a:t> &lt; 0 THEN</a:t>
            </a:r>
          </a:p>
          <a:p>
            <a:r>
              <a:rPr lang="en-ID" dirty="0"/>
              <a:t>    SIGNAL SQLSTATE '45000' SET MESSAGE_TEXT = 'Stok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boleh</a:t>
            </a:r>
            <a:r>
              <a:rPr lang="en-ID" dirty="0"/>
              <a:t> </a:t>
            </a:r>
            <a:r>
              <a:rPr lang="en-ID" dirty="0" err="1"/>
              <a:t>negatif</a:t>
            </a:r>
            <a:r>
              <a:rPr lang="en-ID" dirty="0"/>
              <a:t>';</a:t>
            </a:r>
          </a:p>
          <a:p>
            <a:r>
              <a:rPr lang="en-ID" dirty="0"/>
              <a:t>  END IF;</a:t>
            </a:r>
          </a:p>
          <a:p>
            <a:r>
              <a:rPr lang="en-ID" dirty="0"/>
              <a:t>  IF </a:t>
            </a:r>
            <a:r>
              <a:rPr lang="en-ID" dirty="0" err="1"/>
              <a:t>NEW.email_kontak</a:t>
            </a:r>
            <a:r>
              <a:rPr lang="en-ID" dirty="0"/>
              <a:t> IS NOT NULL THEN</a:t>
            </a:r>
          </a:p>
          <a:p>
            <a:r>
              <a:rPr lang="en-ID" dirty="0"/>
              <a:t>    SET </a:t>
            </a:r>
            <a:r>
              <a:rPr lang="en-ID" dirty="0" err="1"/>
              <a:t>NEW.email_kontak</a:t>
            </a:r>
            <a:r>
              <a:rPr lang="en-ID" dirty="0"/>
              <a:t> = LOWER(</a:t>
            </a:r>
            <a:r>
              <a:rPr lang="en-ID" dirty="0" err="1"/>
              <a:t>NEW.email_kontak</a:t>
            </a:r>
            <a:r>
              <a:rPr lang="en-ID" dirty="0"/>
              <a:t>);</a:t>
            </a:r>
          </a:p>
          <a:p>
            <a:r>
              <a:rPr lang="en-ID" dirty="0"/>
              <a:t>  END IF;</a:t>
            </a:r>
          </a:p>
          <a:p>
            <a:r>
              <a:rPr lang="en-ID" dirty="0"/>
              <a:t>END//</a:t>
            </a:r>
          </a:p>
        </p:txBody>
      </p:sp>
    </p:spTree>
    <p:extLst>
      <p:ext uri="{BB962C8B-B14F-4D97-AF65-F5344CB8AC3E}">
        <p14:creationId xmlns:p14="http://schemas.microsoft.com/office/powerpoint/2010/main" val="3343672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9F858-C71E-F04A-9043-A049176E4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2E7F23F-41A2-3D04-B0FD-7B0130ABC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err="1"/>
              <a:t>Contoh</a:t>
            </a:r>
            <a:r>
              <a:rPr lang="en-US" sz="3600" dirty="0"/>
              <a:t>: </a:t>
            </a:r>
            <a:r>
              <a:rPr lang="en-ID" sz="3600" dirty="0" err="1"/>
              <a:t>mencegah</a:t>
            </a:r>
            <a:r>
              <a:rPr lang="en-ID" sz="3600" dirty="0"/>
              <a:t> </a:t>
            </a:r>
            <a:r>
              <a:rPr lang="en-ID" sz="3600" dirty="0" err="1"/>
              <a:t>stok</a:t>
            </a:r>
            <a:r>
              <a:rPr lang="en-ID" sz="3600" dirty="0"/>
              <a:t> </a:t>
            </a:r>
            <a:r>
              <a:rPr lang="en-ID" sz="3600" dirty="0" err="1"/>
              <a:t>negatif</a:t>
            </a:r>
            <a:r>
              <a:rPr lang="en-ID" sz="3600" dirty="0"/>
              <a:t> dan </a:t>
            </a:r>
            <a:r>
              <a:rPr lang="en-ID" sz="3600" dirty="0" err="1"/>
              <a:t>menormalkan</a:t>
            </a:r>
            <a:r>
              <a:rPr lang="en-ID" sz="3600" dirty="0"/>
              <a:t> email </a:t>
            </a:r>
            <a:r>
              <a:rPr lang="en-ID" sz="3600" dirty="0" err="1"/>
              <a:t>ke</a:t>
            </a:r>
            <a:r>
              <a:rPr lang="en-ID" sz="3600" dirty="0"/>
              <a:t> </a:t>
            </a:r>
            <a:r>
              <a:rPr lang="en-ID" sz="3600" dirty="0" err="1"/>
              <a:t>huruf</a:t>
            </a:r>
            <a:r>
              <a:rPr lang="en-ID" sz="3600" dirty="0"/>
              <a:t> </a:t>
            </a:r>
            <a:r>
              <a:rPr lang="en-ID" sz="3600" dirty="0" err="1"/>
              <a:t>kecil</a:t>
            </a:r>
            <a:r>
              <a:rPr lang="en-ID" sz="3600" dirty="0"/>
              <a:t> </a:t>
            </a:r>
            <a:r>
              <a:rPr lang="en-ID" sz="3600" dirty="0" err="1"/>
              <a:t>saat</a:t>
            </a:r>
            <a:r>
              <a:rPr lang="en-ID" sz="3600" dirty="0"/>
              <a:t> INSERT/UPDATE.</a:t>
            </a:r>
            <a:br>
              <a:rPr lang="en-ID" sz="3600" dirty="0"/>
            </a:br>
            <a:endParaRPr lang="en-ID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59A9B8-22F4-C43C-6CED-E8BEFABB6D52}"/>
              </a:ext>
            </a:extLst>
          </p:cNvPr>
          <p:cNvSpPr txBox="1"/>
          <p:nvPr/>
        </p:nvSpPr>
        <p:spPr>
          <a:xfrm>
            <a:off x="2503170" y="2411730"/>
            <a:ext cx="791652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dirty="0"/>
              <a:t>-- </a:t>
            </a:r>
            <a:r>
              <a:rPr lang="en-ID" dirty="0" err="1"/>
              <a:t>Validasi</a:t>
            </a:r>
            <a:r>
              <a:rPr lang="en-ID" dirty="0"/>
              <a:t> </a:t>
            </a:r>
            <a:r>
              <a:rPr lang="en-ID" dirty="0" err="1"/>
              <a:t>stok</a:t>
            </a:r>
            <a:r>
              <a:rPr lang="en-ID" dirty="0"/>
              <a:t> &amp; </a:t>
            </a:r>
            <a:r>
              <a:rPr lang="en-ID" dirty="0" err="1"/>
              <a:t>normalisasi</a:t>
            </a:r>
            <a:r>
              <a:rPr lang="en-ID" dirty="0"/>
              <a:t> email </a:t>
            </a:r>
            <a:r>
              <a:rPr lang="en-ID" dirty="0" err="1"/>
              <a:t>sebelum</a:t>
            </a:r>
            <a:r>
              <a:rPr lang="en-ID" dirty="0"/>
              <a:t> UPDATE</a:t>
            </a:r>
          </a:p>
          <a:p>
            <a:r>
              <a:rPr lang="en-ID" dirty="0"/>
              <a:t>CREATE TRIGGER </a:t>
            </a:r>
            <a:r>
              <a:rPr lang="en-ID" dirty="0" err="1"/>
              <a:t>trg_produk_bu</a:t>
            </a:r>
            <a:endParaRPr lang="en-ID" dirty="0"/>
          </a:p>
          <a:p>
            <a:r>
              <a:rPr lang="en-ID" dirty="0"/>
              <a:t>BEFORE UPDATE ON </a:t>
            </a:r>
            <a:r>
              <a:rPr lang="en-ID" dirty="0" err="1"/>
              <a:t>produk</a:t>
            </a:r>
            <a:endParaRPr lang="en-ID" dirty="0"/>
          </a:p>
          <a:p>
            <a:r>
              <a:rPr lang="en-ID" dirty="0"/>
              <a:t>FOR EACH ROW</a:t>
            </a:r>
          </a:p>
          <a:p>
            <a:r>
              <a:rPr lang="en-ID" dirty="0"/>
              <a:t>BEGIN</a:t>
            </a:r>
          </a:p>
          <a:p>
            <a:r>
              <a:rPr lang="en-ID" dirty="0"/>
              <a:t>  IF </a:t>
            </a:r>
            <a:r>
              <a:rPr lang="en-ID" dirty="0" err="1"/>
              <a:t>NEW.stok</a:t>
            </a:r>
            <a:r>
              <a:rPr lang="en-ID" dirty="0"/>
              <a:t> &lt; 0 THEN</a:t>
            </a:r>
          </a:p>
          <a:p>
            <a:r>
              <a:rPr lang="en-ID" dirty="0"/>
              <a:t>    SIGNAL SQLSTATE '45000' SET MESSAGE_TEXT = 'Stok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boleh</a:t>
            </a:r>
            <a:r>
              <a:rPr lang="en-ID" dirty="0"/>
              <a:t> </a:t>
            </a:r>
            <a:r>
              <a:rPr lang="en-ID" dirty="0" err="1"/>
              <a:t>negatif</a:t>
            </a:r>
            <a:r>
              <a:rPr lang="en-ID" dirty="0"/>
              <a:t>';</a:t>
            </a:r>
          </a:p>
          <a:p>
            <a:r>
              <a:rPr lang="en-ID" dirty="0"/>
              <a:t>  END IF;</a:t>
            </a:r>
          </a:p>
          <a:p>
            <a:r>
              <a:rPr lang="en-ID" dirty="0"/>
              <a:t>  IF </a:t>
            </a:r>
            <a:r>
              <a:rPr lang="en-ID" dirty="0" err="1"/>
              <a:t>NEW.email_kontak</a:t>
            </a:r>
            <a:r>
              <a:rPr lang="en-ID" dirty="0"/>
              <a:t> IS NOT NULL THEN</a:t>
            </a:r>
          </a:p>
          <a:p>
            <a:r>
              <a:rPr lang="en-ID" dirty="0"/>
              <a:t>    SET </a:t>
            </a:r>
            <a:r>
              <a:rPr lang="en-ID" dirty="0" err="1"/>
              <a:t>NEW.email_kontak</a:t>
            </a:r>
            <a:r>
              <a:rPr lang="en-ID" dirty="0"/>
              <a:t> = LOWER(</a:t>
            </a:r>
            <a:r>
              <a:rPr lang="en-ID" dirty="0" err="1"/>
              <a:t>NEW.email_kontak</a:t>
            </a:r>
            <a:r>
              <a:rPr lang="en-ID" dirty="0"/>
              <a:t>);</a:t>
            </a:r>
          </a:p>
          <a:p>
            <a:r>
              <a:rPr lang="en-ID" dirty="0"/>
              <a:t>  END IF;</a:t>
            </a:r>
          </a:p>
          <a:p>
            <a:r>
              <a:rPr lang="en-ID" dirty="0"/>
              <a:t>  -- </a:t>
            </a:r>
            <a:r>
              <a:rPr lang="en-ID" dirty="0" err="1"/>
              <a:t>updated_at</a:t>
            </a:r>
            <a:r>
              <a:rPr lang="en-ID" dirty="0"/>
              <a:t> </a:t>
            </a:r>
            <a:r>
              <a:rPr lang="en-ID" dirty="0" err="1"/>
              <a:t>diatur</a:t>
            </a:r>
            <a:r>
              <a:rPr lang="en-ID" dirty="0"/>
              <a:t> </a:t>
            </a:r>
            <a:r>
              <a:rPr lang="en-ID" dirty="0" err="1"/>
              <a:t>otomatis</a:t>
            </a:r>
            <a:r>
              <a:rPr lang="en-ID" dirty="0"/>
              <a:t> oleh ON UPDATE</a:t>
            </a:r>
          </a:p>
          <a:p>
            <a:r>
              <a:rPr lang="en-ID" dirty="0"/>
              <a:t>END//</a:t>
            </a:r>
          </a:p>
          <a:p>
            <a:r>
              <a:rPr lang="en-ID" dirty="0"/>
              <a:t>DELIMITER ;</a:t>
            </a:r>
          </a:p>
        </p:txBody>
      </p:sp>
    </p:spTree>
    <p:extLst>
      <p:ext uri="{BB962C8B-B14F-4D97-AF65-F5344CB8AC3E}">
        <p14:creationId xmlns:p14="http://schemas.microsoft.com/office/powerpoint/2010/main" val="962198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EBE72-93F8-9F78-F7A0-AF684F43A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/>
              <a:t>Aggregate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62D49-FC54-E287-2B6B-9F0EF3DDC6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Fungsi-fungsi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menghitung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total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statistik</a:t>
            </a:r>
            <a:r>
              <a:rPr lang="en-ID" dirty="0"/>
              <a:t> pada </a:t>
            </a:r>
            <a:r>
              <a:rPr lang="en-ID" dirty="0" err="1"/>
              <a:t>kelompok</a:t>
            </a:r>
            <a:r>
              <a:rPr lang="en-ID" dirty="0"/>
              <a:t> data,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menghitung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, rata-rata,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entri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grup</a:t>
            </a:r>
            <a:r>
              <a:rPr lang="en-ID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1BEAA1-2A37-6A00-FB6E-D31FADF4D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134" y="3825702"/>
            <a:ext cx="5903956" cy="223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574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72AEF-7C5F-3FBF-3D05-4DED9F579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Subqueries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AFBBF-4402-AD87-C06A-CD04C8A61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query yang </a:t>
            </a:r>
            <a:r>
              <a:rPr lang="en-ID" dirty="0" err="1"/>
              <a:t>digunakan</a:t>
            </a:r>
            <a:r>
              <a:rPr lang="en-ID" dirty="0"/>
              <a:t> di </a:t>
            </a:r>
            <a:r>
              <a:rPr lang="en-ID" dirty="0" err="1"/>
              <a:t>dalam</a:t>
            </a:r>
            <a:r>
              <a:rPr lang="en-ID" dirty="0"/>
              <a:t> query </a:t>
            </a:r>
            <a:r>
              <a:rPr lang="en-ID" dirty="0" err="1"/>
              <a:t>lainnya</a:t>
            </a:r>
            <a:r>
              <a:rPr lang="en-ID" dirty="0"/>
              <a:t>. Hal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berguna</a:t>
            </a:r>
            <a:r>
              <a:rPr lang="en-ID" dirty="0"/>
              <a:t> </a:t>
            </a:r>
            <a:r>
              <a:rPr lang="en-ID" dirty="0" err="1"/>
              <a:t>ketika</a:t>
            </a:r>
            <a:r>
              <a:rPr lang="en-ID" dirty="0"/>
              <a:t>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ingin</a:t>
            </a:r>
            <a:r>
              <a:rPr lang="en-ID" dirty="0"/>
              <a:t> </a:t>
            </a:r>
            <a:r>
              <a:rPr lang="en-ID" dirty="0" err="1"/>
              <a:t>memfilter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memanipulasi</a:t>
            </a:r>
            <a:r>
              <a:rPr lang="en-ID" dirty="0"/>
              <a:t> data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lanjut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terstruktur</a:t>
            </a:r>
            <a:r>
              <a:rPr lang="en-ID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1F712F-5A89-C9E8-5C9C-703ED1AD2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2800" y="3793798"/>
            <a:ext cx="6620799" cy="235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300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98A0A-DF8C-AC3B-87D8-3938EC15D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/>
              <a:t>Joins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7A6DC-36B2-D4D2-4C37-430F694956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menggabungkan</a:t>
            </a:r>
            <a:r>
              <a:rPr lang="en-ID" dirty="0"/>
              <a:t> dua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kolom</a:t>
            </a:r>
            <a:r>
              <a:rPr lang="en-ID" dirty="0"/>
              <a:t> yang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antar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. Teknik </a:t>
            </a:r>
            <a:r>
              <a:rPr lang="en-ID" dirty="0" err="1"/>
              <a:t>ini</a:t>
            </a:r>
            <a:r>
              <a:rPr lang="en-ID" dirty="0"/>
              <a:t> sangat </a:t>
            </a:r>
            <a:r>
              <a:rPr lang="en-ID" dirty="0" err="1"/>
              <a:t>berguna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mendapatkan</a:t>
            </a:r>
            <a:r>
              <a:rPr lang="en-ID" dirty="0"/>
              <a:t> data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lengkap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tabel</a:t>
            </a:r>
            <a:r>
              <a:rPr lang="en-ID" dirty="0"/>
              <a:t> yang </a:t>
            </a:r>
            <a:r>
              <a:rPr lang="en-ID" dirty="0" err="1"/>
              <a:t>saling</a:t>
            </a:r>
            <a:r>
              <a:rPr lang="en-ID" dirty="0"/>
              <a:t> </a:t>
            </a:r>
            <a:r>
              <a:rPr lang="en-ID" dirty="0" err="1"/>
              <a:t>terkait</a:t>
            </a:r>
            <a:r>
              <a:rPr lang="en-ID" dirty="0"/>
              <a:t>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0E902-02F0-0FD5-4BAE-4574AC2536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E96245-3E52-B5CA-C19D-6BF63A980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5250" y="2560320"/>
            <a:ext cx="5446511" cy="331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95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205CFAC-8C6E-DCE1-4F32-8E2A7A2D1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D" dirty="0"/>
              <a:t>Window Functions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3A99DD4-8790-8288-394F-EA39CEC9A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fungsi</a:t>
            </a:r>
            <a:r>
              <a:rPr lang="en-ID" dirty="0"/>
              <a:t> yang </a:t>
            </a:r>
            <a:r>
              <a:rPr lang="en-ID" dirty="0" err="1"/>
              <a:t>memungkinkan</a:t>
            </a:r>
            <a:r>
              <a:rPr lang="en-ID" dirty="0"/>
              <a:t> </a:t>
            </a:r>
            <a:r>
              <a:rPr lang="en-ID" dirty="0" err="1"/>
              <a:t>kita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perhitungan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analisis</a:t>
            </a:r>
            <a:r>
              <a:rPr lang="en-ID" dirty="0"/>
              <a:t> pada data yang </a:t>
            </a:r>
            <a:r>
              <a:rPr lang="en-ID" dirty="0" err="1"/>
              <a:t>berurutan</a:t>
            </a:r>
            <a:r>
              <a:rPr lang="en-ID" dirty="0"/>
              <a:t> (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urutan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)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mengubah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mengelompokkan</a:t>
            </a:r>
            <a:r>
              <a:rPr lang="en-ID" dirty="0"/>
              <a:t> data </a:t>
            </a:r>
            <a:r>
              <a:rPr lang="en-ID" dirty="0" err="1"/>
              <a:t>tersebut</a:t>
            </a:r>
            <a:r>
              <a:rPr lang="en-ID" dirty="0"/>
              <a:t>.</a:t>
            </a:r>
          </a:p>
          <a:p>
            <a:r>
              <a:rPr lang="en-ID" dirty="0" err="1"/>
              <a:t>Fungsi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sangat </a:t>
            </a:r>
            <a:r>
              <a:rPr lang="en-ID" dirty="0" err="1"/>
              <a:t>berguna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menghitung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agregat</a:t>
            </a:r>
            <a:r>
              <a:rPr lang="en-ID" dirty="0"/>
              <a:t> (</a:t>
            </a:r>
            <a:r>
              <a:rPr lang="en-ID" dirty="0" err="1"/>
              <a:t>seperti</a:t>
            </a:r>
            <a:r>
              <a:rPr lang="en-ID" dirty="0"/>
              <a:t> rata-rata </a:t>
            </a:r>
            <a:r>
              <a:rPr lang="en-ID" dirty="0" err="1"/>
              <a:t>atau</a:t>
            </a:r>
            <a:r>
              <a:rPr lang="en-ID" dirty="0"/>
              <a:t> total)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jendela</a:t>
            </a:r>
            <a:r>
              <a:rPr lang="en-ID" dirty="0"/>
              <a:t> data, </a:t>
            </a:r>
            <a:r>
              <a:rPr lang="en-ID" dirty="0" err="1"/>
              <a:t>sambil</a:t>
            </a:r>
            <a:r>
              <a:rPr lang="en-ID" dirty="0"/>
              <a:t> </a:t>
            </a:r>
            <a:r>
              <a:rPr lang="en-ID" dirty="0" err="1"/>
              <a:t>tetap</a:t>
            </a:r>
            <a:r>
              <a:rPr lang="en-ID" dirty="0"/>
              <a:t> </a:t>
            </a:r>
            <a:r>
              <a:rPr lang="en-ID" dirty="0" err="1"/>
              <a:t>mempertahankan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baris data </a:t>
            </a:r>
            <a:r>
              <a:rPr lang="en-ID" dirty="0" err="1"/>
              <a:t>secara</a:t>
            </a:r>
            <a:r>
              <a:rPr lang="en-ID" dirty="0"/>
              <a:t> individual.</a:t>
            </a:r>
          </a:p>
        </p:txBody>
      </p:sp>
    </p:spTree>
    <p:extLst>
      <p:ext uri="{BB962C8B-B14F-4D97-AF65-F5344CB8AC3E}">
        <p14:creationId xmlns:p14="http://schemas.microsoft.com/office/powerpoint/2010/main" val="978519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C44D0-169D-6142-4491-4C7D5B177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ID" dirty="0"/>
              <a:t>Window Functions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B91160-EAD2-DA8C-0178-135391751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Data </a:t>
            </a:r>
            <a:r>
              <a:rPr lang="en-ID" dirty="0" err="1"/>
              <a:t>penjualan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. </a:t>
            </a:r>
            <a:r>
              <a:rPr lang="en-ID" dirty="0" err="1"/>
              <a:t>Hitung</a:t>
            </a:r>
            <a:r>
              <a:rPr lang="en-ID" dirty="0"/>
              <a:t> </a:t>
            </a:r>
            <a:r>
              <a:rPr lang="en-ID" b="1" dirty="0"/>
              <a:t>rata-rata </a:t>
            </a:r>
            <a:r>
              <a:rPr lang="en-ID" b="1" dirty="0" err="1"/>
              <a:t>penjualan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periode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tertentu</a:t>
            </a:r>
            <a:endParaRPr lang="en-ID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18976B-2007-71DA-1E16-187219B22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950" y="3429000"/>
            <a:ext cx="6562605" cy="308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364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B769A3-DBAE-2ED8-DF6F-B422E8177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Query </a:t>
            </a:r>
            <a:r>
              <a:rPr lang="en-US" dirty="0" err="1"/>
              <a:t>dengan</a:t>
            </a:r>
            <a:r>
              <a:rPr lang="en-US" dirty="0"/>
              <a:t> Window Function</a:t>
            </a:r>
            <a:endParaRPr lang="en-ID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6BA54B3B-C6DB-8EF7-7572-BD864948AF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6551038"/>
              </p:ext>
            </p:extLst>
          </p:nvPr>
        </p:nvGraphicFramePr>
        <p:xfrm>
          <a:off x="1295400" y="2557463"/>
          <a:ext cx="9791700" cy="12030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91700">
                  <a:extLst>
                    <a:ext uri="{9D8B030D-6E8A-4147-A177-3AD203B41FA5}">
                      <a16:colId xmlns:a16="http://schemas.microsoft.com/office/drawing/2014/main" val="1758764277"/>
                    </a:ext>
                  </a:extLst>
                </a:gridCol>
              </a:tblGrid>
              <a:tr h="1203007">
                <a:tc>
                  <a:txBody>
                    <a:bodyPr/>
                    <a:lstStyle/>
                    <a:p>
                      <a:r>
                        <a:rPr lang="en-ID" dirty="0">
                          <a:solidFill>
                            <a:sysClr val="windowText" lastClr="000000"/>
                          </a:solidFill>
                        </a:rPr>
                        <a:t>SELECT </a:t>
                      </a:r>
                      <a:r>
                        <a:rPr lang="en-ID" dirty="0" err="1">
                          <a:solidFill>
                            <a:sysClr val="windowText" lastClr="000000"/>
                          </a:solidFill>
                        </a:rPr>
                        <a:t>Tanggal</a:t>
                      </a:r>
                      <a:r>
                        <a:rPr lang="en-ID" dirty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en-ID" dirty="0" err="1">
                          <a:solidFill>
                            <a:sysClr val="windowText" lastClr="000000"/>
                          </a:solidFill>
                        </a:rPr>
                        <a:t>Produk</a:t>
                      </a:r>
                      <a:r>
                        <a:rPr lang="en-ID" dirty="0">
                          <a:solidFill>
                            <a:sysClr val="windowText" lastClr="000000"/>
                          </a:solidFill>
                        </a:rPr>
                        <a:t>, </a:t>
                      </a:r>
                      <a:r>
                        <a:rPr lang="en-ID" dirty="0" err="1">
                          <a:solidFill>
                            <a:sysClr val="windowText" lastClr="000000"/>
                          </a:solidFill>
                        </a:rPr>
                        <a:t>Penjualan</a:t>
                      </a:r>
                      <a:r>
                        <a:rPr lang="en-ID" dirty="0">
                          <a:solidFill>
                            <a:sysClr val="windowText" lastClr="000000"/>
                          </a:solidFill>
                        </a:rPr>
                        <a:t>,</a:t>
                      </a:r>
                    </a:p>
                    <a:p>
                      <a:r>
                        <a:rPr lang="en-ID" dirty="0">
                          <a:solidFill>
                            <a:sysClr val="windowText" lastClr="000000"/>
                          </a:solidFill>
                        </a:rPr>
                        <a:t>    AVG(</a:t>
                      </a:r>
                      <a:r>
                        <a:rPr lang="en-ID" dirty="0" err="1">
                          <a:solidFill>
                            <a:sysClr val="windowText" lastClr="000000"/>
                          </a:solidFill>
                        </a:rPr>
                        <a:t>Penjualan</a:t>
                      </a:r>
                      <a:r>
                        <a:rPr lang="en-ID" dirty="0">
                          <a:solidFill>
                            <a:sysClr val="windowText" lastClr="000000"/>
                          </a:solidFill>
                        </a:rPr>
                        <a:t>) OVER (PARTITION BY </a:t>
                      </a:r>
                      <a:r>
                        <a:rPr lang="en-ID" dirty="0" err="1">
                          <a:solidFill>
                            <a:sysClr val="windowText" lastClr="000000"/>
                          </a:solidFill>
                        </a:rPr>
                        <a:t>Produk</a:t>
                      </a:r>
                      <a:r>
                        <a:rPr lang="en-ID" dirty="0">
                          <a:solidFill>
                            <a:sysClr val="windowText" lastClr="000000"/>
                          </a:solidFill>
                        </a:rPr>
                        <a:t> ORDER BY </a:t>
                      </a:r>
                      <a:r>
                        <a:rPr lang="en-ID" dirty="0" err="1">
                          <a:solidFill>
                            <a:sysClr val="windowText" lastClr="000000"/>
                          </a:solidFill>
                        </a:rPr>
                        <a:t>Tanggal</a:t>
                      </a:r>
                      <a:r>
                        <a:rPr lang="en-ID" dirty="0">
                          <a:solidFill>
                            <a:sysClr val="windowText" lastClr="000000"/>
                          </a:solidFill>
                        </a:rPr>
                        <a:t>) AS </a:t>
                      </a:r>
                      <a:r>
                        <a:rPr lang="en-ID" dirty="0" err="1">
                          <a:solidFill>
                            <a:sysClr val="windowText" lastClr="000000"/>
                          </a:solidFill>
                        </a:rPr>
                        <a:t>RataRataPenjualan</a:t>
                      </a:r>
                      <a:endParaRPr lang="en-ID" dirty="0">
                        <a:solidFill>
                          <a:sysClr val="windowText" lastClr="000000"/>
                        </a:solidFill>
                      </a:endParaRPr>
                    </a:p>
                    <a:p>
                      <a:r>
                        <a:rPr lang="en-ID" dirty="0">
                          <a:solidFill>
                            <a:sysClr val="windowText" lastClr="000000"/>
                          </a:solidFill>
                        </a:rPr>
                        <a:t>FROM </a:t>
                      </a:r>
                      <a:r>
                        <a:rPr lang="en-ID" dirty="0" err="1">
                          <a:solidFill>
                            <a:sysClr val="windowText" lastClr="000000"/>
                          </a:solidFill>
                        </a:rPr>
                        <a:t>Penjualan</a:t>
                      </a:r>
                      <a:endParaRPr lang="en-ID" dirty="0">
                        <a:solidFill>
                          <a:sysClr val="windowText" lastClr="000000"/>
                        </a:solidFill>
                      </a:endParaRPr>
                    </a:p>
                    <a:p>
                      <a:r>
                        <a:rPr lang="en-ID" dirty="0">
                          <a:solidFill>
                            <a:sysClr val="windowText" lastClr="000000"/>
                          </a:solidFill>
                        </a:rPr>
                        <a:t>ORDER BY </a:t>
                      </a:r>
                      <a:r>
                        <a:rPr lang="en-ID" dirty="0" err="1">
                          <a:solidFill>
                            <a:sysClr val="windowText" lastClr="000000"/>
                          </a:solidFill>
                        </a:rPr>
                        <a:t>Tanggal</a:t>
                      </a:r>
                      <a:r>
                        <a:rPr lang="en-ID" dirty="0">
                          <a:solidFill>
                            <a:sysClr val="windowText" lastClr="000000"/>
                          </a:solidFill>
                        </a:rPr>
                        <a:t>;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21071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B68039FA-32E1-E7BA-FFFE-405A7DEAC581}"/>
              </a:ext>
            </a:extLst>
          </p:cNvPr>
          <p:cNvSpPr txBox="1"/>
          <p:nvPr/>
        </p:nvSpPr>
        <p:spPr>
          <a:xfrm>
            <a:off x="1295400" y="4031934"/>
            <a:ext cx="100088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b="1" dirty="0" err="1"/>
              <a:t>Penjelasan</a:t>
            </a:r>
            <a:r>
              <a:rPr lang="en-ID" b="1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b="1" dirty="0"/>
              <a:t>AVG(</a:t>
            </a:r>
            <a:r>
              <a:rPr lang="en-ID" b="1" dirty="0" err="1"/>
              <a:t>Penjualan</a:t>
            </a:r>
            <a:r>
              <a:rPr lang="en-ID" b="1" dirty="0"/>
              <a:t>) OVER (PARTITION BY </a:t>
            </a:r>
            <a:r>
              <a:rPr lang="en-ID" b="1" dirty="0" err="1"/>
              <a:t>Produk</a:t>
            </a:r>
            <a:r>
              <a:rPr lang="en-ID" b="1" dirty="0"/>
              <a:t> ORDER BY </a:t>
            </a:r>
            <a:r>
              <a:rPr lang="en-ID" b="1" dirty="0" err="1"/>
              <a:t>Tanggal</a:t>
            </a:r>
            <a:r>
              <a:rPr lang="en-ID" b="1" dirty="0"/>
              <a:t>)</a:t>
            </a:r>
            <a:r>
              <a:rPr lang="en-ID" dirty="0"/>
              <a:t> </a:t>
            </a:r>
            <a:r>
              <a:rPr lang="en-ID" dirty="0" err="1"/>
              <a:t>menghitung</a:t>
            </a:r>
            <a:r>
              <a:rPr lang="en-ID" dirty="0"/>
              <a:t> rata-rata </a:t>
            </a:r>
            <a:r>
              <a:rPr lang="en-ID" dirty="0" err="1"/>
              <a:t>penjualan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,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urutan</a:t>
            </a:r>
            <a:r>
              <a:rPr lang="en-ID" dirty="0"/>
              <a:t> </a:t>
            </a:r>
            <a:r>
              <a:rPr lang="en-ID" dirty="0" err="1"/>
              <a:t>tanggal</a:t>
            </a:r>
            <a:r>
              <a:rPr lang="en-ID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b="1" dirty="0"/>
              <a:t>PARTITION BY </a:t>
            </a:r>
            <a:r>
              <a:rPr lang="en-ID" b="1" dirty="0" err="1"/>
              <a:t>Produk</a:t>
            </a:r>
            <a:r>
              <a:rPr lang="en-ID" dirty="0"/>
              <a:t> </a:t>
            </a:r>
            <a:r>
              <a:rPr lang="en-ID" dirty="0" err="1"/>
              <a:t>memastikan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rata-rata </a:t>
            </a:r>
            <a:r>
              <a:rPr lang="en-ID" dirty="0" err="1"/>
              <a:t>dihitung</a:t>
            </a:r>
            <a:r>
              <a:rPr lang="en-ID" dirty="0"/>
              <a:t> </a:t>
            </a:r>
            <a:r>
              <a:rPr lang="en-ID" dirty="0" err="1"/>
              <a:t>terpisah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(</a:t>
            </a:r>
            <a:r>
              <a:rPr lang="en-ID" dirty="0" err="1"/>
              <a:t>Produk</a:t>
            </a:r>
            <a:r>
              <a:rPr lang="en-ID" dirty="0"/>
              <a:t> A dan </a:t>
            </a:r>
            <a:r>
              <a:rPr lang="en-ID" dirty="0" err="1"/>
              <a:t>Produk</a:t>
            </a:r>
            <a:r>
              <a:rPr lang="en-ID" dirty="0"/>
              <a:t> B).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D" b="1" dirty="0"/>
              <a:t>ORDER BY </a:t>
            </a:r>
            <a:r>
              <a:rPr lang="en-ID" b="1" dirty="0" err="1"/>
              <a:t>Tanggal</a:t>
            </a:r>
            <a:r>
              <a:rPr lang="en-ID" dirty="0"/>
              <a:t> </a:t>
            </a:r>
            <a:r>
              <a:rPr lang="en-ID" dirty="0" err="1"/>
              <a:t>memastikan</a:t>
            </a:r>
            <a:r>
              <a:rPr lang="en-ID" dirty="0"/>
              <a:t> </a:t>
            </a:r>
            <a:r>
              <a:rPr lang="en-ID" dirty="0" err="1"/>
              <a:t>perhitungan</a:t>
            </a:r>
            <a:r>
              <a:rPr lang="en-ID" dirty="0"/>
              <a:t> rata-rata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urutan</a:t>
            </a:r>
            <a:r>
              <a:rPr lang="en-ID" dirty="0"/>
              <a:t> </a:t>
            </a:r>
            <a:r>
              <a:rPr lang="en-ID" dirty="0" err="1"/>
              <a:t>tanggal</a:t>
            </a:r>
            <a:r>
              <a:rPr lang="en-ID" dirty="0"/>
              <a:t>,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setiap</a:t>
            </a:r>
            <a:r>
              <a:rPr lang="en-ID" dirty="0"/>
              <a:t> baris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berisi</a:t>
            </a:r>
            <a:r>
              <a:rPr lang="en-ID" dirty="0"/>
              <a:t> rata-rata </a:t>
            </a:r>
            <a:r>
              <a:rPr lang="en-ID" dirty="0" err="1"/>
              <a:t>penjualan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hingga</a:t>
            </a:r>
            <a:r>
              <a:rPr lang="en-ID" dirty="0"/>
              <a:t> </a:t>
            </a:r>
            <a:r>
              <a:rPr lang="en-ID" dirty="0" err="1"/>
              <a:t>tanggal</a:t>
            </a:r>
            <a:r>
              <a:rPr lang="en-ID" dirty="0"/>
              <a:t> yang </a:t>
            </a:r>
            <a:r>
              <a:rPr lang="en-ID" dirty="0" err="1"/>
              <a:t>bersangkutan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86125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237</TotalTime>
  <Words>1918</Words>
  <Application>Microsoft Office PowerPoint</Application>
  <PresentationFormat>Widescreen</PresentationFormat>
  <Paragraphs>218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Garamond</vt:lpstr>
      <vt:lpstr>Wingdings</vt:lpstr>
      <vt:lpstr>Organic</vt:lpstr>
      <vt:lpstr>Advanced SQL</vt:lpstr>
      <vt:lpstr>Pendahuluan</vt:lpstr>
      <vt:lpstr>Konsep Advanced SQL</vt:lpstr>
      <vt:lpstr>Aggregate Functions</vt:lpstr>
      <vt:lpstr>Subqueries</vt:lpstr>
      <vt:lpstr>Joins</vt:lpstr>
      <vt:lpstr>Window Functions</vt:lpstr>
      <vt:lpstr>Contoh Window Functions</vt:lpstr>
      <vt:lpstr>SQL Query dengan Window Function</vt:lpstr>
      <vt:lpstr>Common Table Expressions (CTEs)</vt:lpstr>
      <vt:lpstr>Struktur CTE</vt:lpstr>
      <vt:lpstr>Contoh CTE</vt:lpstr>
      <vt:lpstr>SQL dengan CTE</vt:lpstr>
      <vt:lpstr>Optimasi Query</vt:lpstr>
      <vt:lpstr>Optimasi Query</vt:lpstr>
      <vt:lpstr>Case Statements</vt:lpstr>
      <vt:lpstr>Simple CASE</vt:lpstr>
      <vt:lpstr>Searched CASE</vt:lpstr>
      <vt:lpstr>Contoh Penggunaan Case Statement</vt:lpstr>
      <vt:lpstr>Contoh Penggunaan Case Statement (Update Bersyarat)</vt:lpstr>
      <vt:lpstr>Stored Procedure</vt:lpstr>
      <vt:lpstr>Aturan</vt:lpstr>
      <vt:lpstr>Contoh Stored Procedure</vt:lpstr>
      <vt:lpstr>Function</vt:lpstr>
      <vt:lpstr>Contoh Function</vt:lpstr>
      <vt:lpstr>Trigger</vt:lpstr>
      <vt:lpstr>Waktu Eksekusi (Timing)</vt:lpstr>
      <vt:lpstr>Granularitas</vt:lpstr>
      <vt:lpstr>Model Eksekusi &amp; Transaksi</vt:lpstr>
      <vt:lpstr>Penggunaan Trigger</vt:lpstr>
      <vt:lpstr>Contoh: mencegah stok negatif dan menormalkan email ke huruf kecil saat INSERT/UPDATE. </vt:lpstr>
      <vt:lpstr>Contoh: mencegah stok negatif dan menormalkan email ke huruf kecil saat INSERT/UPDATE. </vt:lpstr>
      <vt:lpstr>Contoh: mencegah stok negatif dan menormalkan email ke huruf kecil saat INSERT/UPDATE.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Rizka Hadiwiyanti</dc:creator>
  <cp:lastModifiedBy>Rizka Hadiwiyanti</cp:lastModifiedBy>
  <cp:revision>28</cp:revision>
  <dcterms:created xsi:type="dcterms:W3CDTF">2025-10-07T01:44:34Z</dcterms:created>
  <dcterms:modified xsi:type="dcterms:W3CDTF">2025-10-16T02:14:20Z</dcterms:modified>
</cp:coreProperties>
</file>