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3"/>
  </p:notesMasterIdLst>
  <p:sldIdLst>
    <p:sldId id="256" r:id="rId2"/>
    <p:sldId id="257" r:id="rId3"/>
    <p:sldId id="258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259" r:id="rId18"/>
    <p:sldId id="260" r:id="rId19"/>
    <p:sldId id="273" r:id="rId20"/>
    <p:sldId id="270" r:id="rId21"/>
    <p:sldId id="288" r:id="rId22"/>
    <p:sldId id="271" r:id="rId23"/>
    <p:sldId id="289" r:id="rId24"/>
    <p:sldId id="279" r:id="rId25"/>
    <p:sldId id="310" r:id="rId26"/>
    <p:sldId id="309" r:id="rId27"/>
    <p:sldId id="292" r:id="rId28"/>
    <p:sldId id="291" r:id="rId29"/>
    <p:sldId id="293" r:id="rId30"/>
    <p:sldId id="272" r:id="rId31"/>
    <p:sldId id="307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88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4C1B7-E9C6-4A8E-9A7F-EB60C5130BCB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30110-2CA3-4B79-BF00-D5110FED4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75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B8857-0CAB-494A-8A81-B10CF0BF258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53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09314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56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93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8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13021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8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27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97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64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8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8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DF2C14F8-70C3-4F75-9A49-657F3D1FEE1F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1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ilmu2.upnjatim.ac.id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9626776" cy="3329581"/>
          </a:xfrm>
        </p:spPr>
        <p:txBody>
          <a:bodyPr/>
          <a:lstStyle/>
          <a:p>
            <a:r>
              <a:rPr lang="en-US" sz="6000" dirty="0" err="1">
                <a:latin typeface="Century Schoolbook" panose="02040604050505020304" pitchFamily="18" charset="0"/>
              </a:rPr>
              <a:t>Pemrograman</a:t>
            </a:r>
            <a:r>
              <a:rPr lang="en-US" sz="6000" dirty="0">
                <a:latin typeface="Century Schoolbook" panose="02040604050505020304" pitchFamily="18" charset="0"/>
              </a:rPr>
              <a:t> </a:t>
            </a:r>
            <a:r>
              <a:rPr lang="en-US" sz="6000" dirty="0" err="1">
                <a:latin typeface="Century Schoolbook" panose="02040604050505020304" pitchFamily="18" charset="0"/>
              </a:rPr>
              <a:t>Dasar</a:t>
            </a:r>
            <a:endParaRPr lang="en-US" sz="6000" dirty="0">
              <a:latin typeface="Century Schoolbook" panose="020406040505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200" cap="none" err="1">
                <a:latin typeface="Century Schoolbook" panose="02040604050505020304" pitchFamily="18" charset="0"/>
              </a:rPr>
              <a:t>Pertemuan</a:t>
            </a:r>
            <a:r>
              <a:rPr lang="en-US" sz="2200" cap="none">
                <a:latin typeface="Century Schoolbook" panose="02040604050505020304" pitchFamily="18" charset="0"/>
              </a:rPr>
              <a:t> </a:t>
            </a:r>
            <a:r>
              <a:rPr lang="en-US" sz="2200" cap="none" smtClean="0">
                <a:latin typeface="Century Schoolbook" panose="02040604050505020304" pitchFamily="18" charset="0"/>
              </a:rPr>
              <a:t>VI</a:t>
            </a:r>
          </a:p>
          <a:p>
            <a:endParaRPr lang="en-US">
              <a:latin typeface="Century Schoolbook" panose="02040604050505020304" pitchFamily="18" charset="0"/>
            </a:endParaRPr>
          </a:p>
          <a:p>
            <a:r>
              <a:rPr lang="en-US" sz="1800" cap="none" smtClean="0">
                <a:latin typeface="Century Schoolbook" panose="02040604050505020304" pitchFamily="18" charset="0"/>
              </a:rPr>
              <a:t>Retno Mumpuni,S.Kom.M.Sc</a:t>
            </a:r>
          </a:p>
          <a:p>
            <a:endParaRPr lang="en-US" sz="2200" cap="none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56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2CEA0-8B2E-4304-91D1-B72F870D3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834390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3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0F176-A50C-428C-ABCE-FC9FE7FEB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390650"/>
            <a:ext cx="8595360" cy="47894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400" dirty="0"/>
              <a:t>[</a:t>
            </a:r>
            <a:r>
              <a:rPr lang="en-ID" sz="2400" dirty="0" err="1"/>
              <a:t>Menentukan</a:t>
            </a:r>
            <a:r>
              <a:rPr lang="en-ID" sz="2400" dirty="0"/>
              <a:t> </a:t>
            </a:r>
            <a:r>
              <a:rPr lang="en-ID" sz="2400" dirty="0" err="1"/>
              <a:t>huruf</a:t>
            </a:r>
            <a:r>
              <a:rPr lang="en-ID" sz="2400" dirty="0"/>
              <a:t> </a:t>
            </a:r>
            <a:r>
              <a:rPr lang="en-ID" sz="2400" dirty="0" err="1"/>
              <a:t>kapital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bukan</a:t>
            </a:r>
            <a:r>
              <a:rPr lang="en-ID" sz="2400" dirty="0"/>
              <a:t>]</a:t>
            </a:r>
          </a:p>
          <a:p>
            <a:pPr marL="0" indent="0">
              <a:buNone/>
            </a:pPr>
            <a:r>
              <a:rPr lang="en-ID" sz="2400" dirty="0" err="1"/>
              <a:t>Buatlah</a:t>
            </a:r>
            <a:r>
              <a:rPr lang="en-ID" sz="2400" dirty="0"/>
              <a:t> program  yang </a:t>
            </a:r>
            <a:r>
              <a:rPr lang="en-ID" sz="2400" dirty="0" err="1"/>
              <a:t>meminta</a:t>
            </a:r>
            <a:r>
              <a:rPr lang="en-ID" sz="2400" dirty="0"/>
              <a:t> </a:t>
            </a:r>
            <a:r>
              <a:rPr lang="en-ID" sz="2400" dirty="0" err="1"/>
              <a:t>sebuah</a:t>
            </a:r>
            <a:r>
              <a:rPr lang="en-ID" sz="2400" dirty="0"/>
              <a:t> </a:t>
            </a:r>
            <a:r>
              <a:rPr lang="en-ID" sz="2400" dirty="0" err="1"/>
              <a:t>karakter</a:t>
            </a:r>
            <a:r>
              <a:rPr lang="en-ID" sz="2400" dirty="0"/>
              <a:t> </a:t>
            </a:r>
            <a:r>
              <a:rPr lang="en-ID" sz="2400" dirty="0" err="1"/>
              <a:t>dimasukkan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keyboard </a:t>
            </a:r>
            <a:r>
              <a:rPr lang="en-ID" sz="2400" dirty="0" err="1"/>
              <a:t>kemudian</a:t>
            </a:r>
            <a:r>
              <a:rPr lang="en-ID" sz="2400" dirty="0"/>
              <a:t> </a:t>
            </a:r>
            <a:r>
              <a:rPr lang="en-ID" sz="2400" dirty="0" err="1"/>
              <a:t>memberi</a:t>
            </a:r>
            <a:r>
              <a:rPr lang="en-ID" sz="2400" dirty="0"/>
              <a:t> </a:t>
            </a:r>
            <a:r>
              <a:rPr lang="en-ID" sz="2400" dirty="0" err="1"/>
              <a:t>keterangan</a:t>
            </a:r>
            <a:r>
              <a:rPr lang="en-ID" sz="2400" dirty="0"/>
              <a:t> </a:t>
            </a:r>
            <a:r>
              <a:rPr lang="en-ID" sz="2400" dirty="0" err="1"/>
              <a:t>apakah</a:t>
            </a:r>
            <a:r>
              <a:rPr lang="en-ID" sz="2400" dirty="0"/>
              <a:t>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karakter</a:t>
            </a:r>
            <a:r>
              <a:rPr lang="en-ID" sz="2400" dirty="0"/>
              <a:t> capital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err="1"/>
              <a:t>bukan</a:t>
            </a:r>
            <a:r>
              <a:rPr lang="en-ID" sz="2400" smtClean="0"/>
              <a:t>.</a:t>
            </a:r>
          </a:p>
          <a:p>
            <a:pPr marL="0" indent="0">
              <a:buNone/>
            </a:pPr>
            <a:r>
              <a:rPr lang="en-US" sz="2400"/>
              <a:t>1.     masukkan </a:t>
            </a:r>
            <a:r>
              <a:rPr lang="en-US" sz="2400" smtClean="0"/>
              <a:t>(karakter )</a:t>
            </a:r>
            <a:r>
              <a:rPr lang="en-US" sz="2400"/>
              <a:t/>
            </a:r>
            <a:br>
              <a:rPr lang="en-US" sz="2400"/>
            </a:br>
            <a:r>
              <a:rPr lang="en-US" sz="2400"/>
              <a:t>2.  JIKA </a:t>
            </a:r>
            <a:r>
              <a:rPr lang="en-US" sz="2400" smtClean="0"/>
              <a:t>karakter </a:t>
            </a:r>
            <a:r>
              <a:rPr lang="en-US" sz="2400"/>
              <a:t>≥ </a:t>
            </a:r>
            <a:r>
              <a:rPr lang="en-US" sz="2400" smtClean="0"/>
              <a:t>A </a:t>
            </a:r>
            <a:r>
              <a:rPr lang="en-US" sz="2400"/>
              <a:t>dan </a:t>
            </a:r>
            <a:r>
              <a:rPr lang="en-US" sz="2400" smtClean="0"/>
              <a:t>karakter </a:t>
            </a:r>
            <a:r>
              <a:rPr lang="en-US" sz="2400"/>
              <a:t>≤ Z</a:t>
            </a:r>
            <a:r>
              <a:rPr lang="en-US" sz="2400" smtClean="0"/>
              <a:t> </a:t>
            </a:r>
            <a:r>
              <a:rPr lang="en-US" sz="2400"/>
              <a:t>MAKA</a:t>
            </a:r>
            <a:br>
              <a:rPr lang="en-US" sz="2400"/>
            </a:br>
            <a:r>
              <a:rPr lang="en-US" sz="2400"/>
              <a:t>3.	tampilkan </a:t>
            </a:r>
            <a:r>
              <a:rPr lang="en-US" sz="2400" smtClean="0"/>
              <a:t>(“Termasuk Huruf Kapital”)</a:t>
            </a:r>
            <a:r>
              <a:rPr lang="en-US" sz="2400"/>
              <a:t/>
            </a:r>
            <a:br>
              <a:rPr lang="en-US" sz="2400"/>
            </a:br>
            <a:r>
              <a:rPr lang="en-US" sz="2400"/>
              <a:t>4.  SEBALIKNYA</a:t>
            </a:r>
            <a:br>
              <a:rPr lang="en-US" sz="2400"/>
            </a:br>
            <a:r>
              <a:rPr lang="en-US" sz="2400"/>
              <a:t>5.	tampilkan </a:t>
            </a:r>
            <a:r>
              <a:rPr lang="en-US" sz="2400" smtClean="0"/>
              <a:t>(“Bukan Huruf Kapital”)</a:t>
            </a:r>
            <a:r>
              <a:rPr lang="en-US" sz="2400"/>
              <a:t/>
            </a:r>
            <a:br>
              <a:rPr lang="en-US" sz="2400"/>
            </a:br>
            <a:r>
              <a:rPr lang="en-US" sz="2400"/>
              <a:t>6.  AKHIR-JIKA</a:t>
            </a:r>
          </a:p>
          <a:p>
            <a:pPr marL="0" indent="0">
              <a:buNone/>
            </a:pP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84347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04685-1B5A-4A1F-99DA-0545AEEBF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624840"/>
          </a:xfrm>
        </p:spPr>
        <p:txBody>
          <a:bodyPr>
            <a:normAutofit fontScale="90000"/>
          </a:bodyPr>
          <a:lstStyle/>
          <a:p>
            <a:r>
              <a:rPr lang="en-US" dirty="0"/>
              <a:t>Source Code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3A7FC-354E-4AB5-9804-157C3F63D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990600"/>
            <a:ext cx="8595360" cy="5189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D" sz="2000" dirty="0"/>
              <a:t>#include &lt;</a:t>
            </a:r>
            <a:r>
              <a:rPr lang="en-ID" sz="2000" dirty="0" err="1"/>
              <a:t>stdio.h</a:t>
            </a:r>
            <a:r>
              <a:rPr lang="en-ID" sz="2000" dirty="0"/>
              <a:t>&gt;</a:t>
            </a:r>
          </a:p>
          <a:p>
            <a:pPr marL="0" indent="0">
              <a:buNone/>
            </a:pPr>
            <a:r>
              <a:rPr lang="en-ID" sz="2000" dirty="0"/>
              <a:t>int main()</a:t>
            </a:r>
          </a:p>
          <a:p>
            <a:pPr marL="0" indent="0">
              <a:buNone/>
            </a:pPr>
            <a:r>
              <a:rPr lang="en-ID" sz="2000" dirty="0"/>
              <a:t>{</a:t>
            </a:r>
          </a:p>
          <a:p>
            <a:pPr marL="0" indent="0">
              <a:buNone/>
            </a:pPr>
            <a:r>
              <a:rPr lang="en-ID" sz="2000" dirty="0"/>
              <a:t>    char </a:t>
            </a:r>
            <a:r>
              <a:rPr lang="en-ID" sz="2000" dirty="0" err="1"/>
              <a:t>karakter</a:t>
            </a:r>
            <a:r>
              <a:rPr lang="en-ID" sz="2000" dirty="0"/>
              <a:t>;</a:t>
            </a:r>
          </a:p>
          <a:p>
            <a:pPr marL="0" indent="0">
              <a:buNone/>
            </a:pPr>
            <a:r>
              <a:rPr lang="en-ID" sz="2000" dirty="0"/>
              <a:t>    </a:t>
            </a:r>
            <a:r>
              <a:rPr lang="en-ID" sz="2000" dirty="0" err="1"/>
              <a:t>printf</a:t>
            </a:r>
            <a:r>
              <a:rPr lang="en-ID" sz="2000" dirty="0"/>
              <a:t>(“Masukkan </a:t>
            </a:r>
            <a:r>
              <a:rPr lang="en-ID" sz="2000" dirty="0" err="1"/>
              <a:t>sebuah</a:t>
            </a:r>
            <a:r>
              <a:rPr lang="en-ID" sz="2000" dirty="0"/>
              <a:t> </a:t>
            </a:r>
            <a:r>
              <a:rPr lang="en-ID" sz="2000" dirty="0" err="1"/>
              <a:t>karakter</a:t>
            </a:r>
            <a:r>
              <a:rPr lang="en-ID" sz="2000" dirty="0"/>
              <a:t> :”);</a:t>
            </a:r>
          </a:p>
          <a:p>
            <a:pPr marL="0" indent="0">
              <a:buNone/>
            </a:pPr>
            <a:r>
              <a:rPr lang="en-ID" sz="2000" dirty="0"/>
              <a:t>    </a:t>
            </a:r>
            <a:r>
              <a:rPr lang="en-ID" sz="2000" dirty="0" err="1"/>
              <a:t>scanf</a:t>
            </a:r>
            <a:r>
              <a:rPr lang="en-ID" sz="2000" dirty="0"/>
              <a:t>(“%c”, &amp;</a:t>
            </a:r>
            <a:r>
              <a:rPr lang="en-ID" sz="2000" dirty="0" err="1"/>
              <a:t>karakter</a:t>
            </a:r>
            <a:r>
              <a:rPr lang="en-ID" sz="2000" dirty="0"/>
              <a:t>);</a:t>
            </a:r>
          </a:p>
          <a:p>
            <a:pPr marL="0" indent="0">
              <a:buNone/>
            </a:pPr>
            <a:r>
              <a:rPr lang="en-ID" sz="2000" dirty="0"/>
              <a:t>    if (</a:t>
            </a:r>
            <a:r>
              <a:rPr lang="en-ID" sz="2000" dirty="0" err="1"/>
              <a:t>karakter</a:t>
            </a:r>
            <a:r>
              <a:rPr lang="en-ID" sz="2000" dirty="0"/>
              <a:t> &gt;= ‘A’ &amp;&amp; </a:t>
            </a:r>
            <a:r>
              <a:rPr lang="en-ID" sz="2000" dirty="0" err="1"/>
              <a:t>karakter</a:t>
            </a:r>
            <a:r>
              <a:rPr lang="en-ID" sz="2000" dirty="0"/>
              <a:t> &lt;= ‘Z’)</a:t>
            </a:r>
          </a:p>
          <a:p>
            <a:pPr marL="0" indent="0">
              <a:buNone/>
            </a:pPr>
            <a:r>
              <a:rPr lang="en-ID" sz="2000" dirty="0"/>
              <a:t>        </a:t>
            </a:r>
            <a:r>
              <a:rPr lang="en-ID" sz="2000" dirty="0" err="1"/>
              <a:t>printf</a:t>
            </a:r>
            <a:r>
              <a:rPr lang="en-ID" sz="2000" dirty="0"/>
              <a:t>(“%c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huruf</a:t>
            </a:r>
            <a:r>
              <a:rPr lang="en-ID" sz="2000" dirty="0"/>
              <a:t> capital \n”, </a:t>
            </a:r>
            <a:r>
              <a:rPr lang="en-ID" sz="2000" dirty="0" err="1"/>
              <a:t>karakter</a:t>
            </a:r>
            <a:r>
              <a:rPr lang="en-ID" sz="2000" dirty="0"/>
              <a:t>);</a:t>
            </a:r>
          </a:p>
          <a:p>
            <a:pPr marL="0" indent="0">
              <a:buNone/>
            </a:pPr>
            <a:r>
              <a:rPr lang="en-ID" sz="2000" dirty="0"/>
              <a:t>   else</a:t>
            </a:r>
          </a:p>
          <a:p>
            <a:pPr marL="0" indent="0">
              <a:buNone/>
            </a:pPr>
            <a:r>
              <a:rPr lang="en-ID" sz="2000" dirty="0"/>
              <a:t>        </a:t>
            </a:r>
            <a:r>
              <a:rPr lang="en-ID" sz="2000" dirty="0" err="1"/>
              <a:t>printf</a:t>
            </a:r>
            <a:r>
              <a:rPr lang="en-ID" sz="2000" dirty="0"/>
              <a:t>(“%c </a:t>
            </a:r>
            <a:r>
              <a:rPr lang="en-ID" sz="2000" dirty="0" err="1"/>
              <a:t>bukan</a:t>
            </a:r>
            <a:r>
              <a:rPr lang="en-ID" sz="2000" dirty="0"/>
              <a:t>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huruf</a:t>
            </a:r>
            <a:r>
              <a:rPr lang="en-ID" sz="2000" dirty="0"/>
              <a:t> capital \n”, </a:t>
            </a:r>
            <a:r>
              <a:rPr lang="en-ID" sz="2000" dirty="0" err="1"/>
              <a:t>karakter</a:t>
            </a:r>
            <a:r>
              <a:rPr lang="en-ID" sz="2000" dirty="0"/>
              <a:t>);</a:t>
            </a:r>
          </a:p>
          <a:p>
            <a:pPr marL="0" indent="0">
              <a:buNone/>
            </a:pPr>
            <a:r>
              <a:rPr lang="en-ID" sz="2000" dirty="0"/>
              <a:t>}</a:t>
            </a:r>
          </a:p>
          <a:p>
            <a:pPr marL="0" indent="0">
              <a:buNone/>
            </a:pPr>
            <a:r>
              <a:rPr lang="en-ID" sz="2000" smtClean="0"/>
              <a:t>//kode ASCII kapital.c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14403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D3144-E0E5-4316-8841-1385E519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F42FF9-62F0-48F7-852B-481E2EB083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560" y="-152400"/>
            <a:ext cx="8319904" cy="635889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757AE93-0EC4-4745-966D-06EEE3018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954" y="795813"/>
            <a:ext cx="5699794" cy="17910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1A5268-AE8C-4406-883E-1E54167084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25620"/>
          <a:stretch/>
        </p:blipFill>
        <p:spPr>
          <a:xfrm>
            <a:off x="3648074" y="4832707"/>
            <a:ext cx="6029325" cy="165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92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Majemuk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err="1"/>
              <a:t>Seringkali</a:t>
            </a:r>
            <a:r>
              <a:rPr lang="en-US" sz="2400" dirty="0"/>
              <a:t>, </a:t>
            </a:r>
            <a:r>
              <a:rPr lang="en-US" sz="2400" dirty="0" err="1"/>
              <a:t>kondisi</a:t>
            </a:r>
            <a:r>
              <a:rPr lang="en-US" sz="2400" dirty="0"/>
              <a:t> yang </a:t>
            </a:r>
            <a:r>
              <a:rPr lang="en-US" sz="2400" dirty="0" err="1"/>
              <a:t>dijadikan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sesederhana</a:t>
            </a:r>
            <a:r>
              <a:rPr lang="en-US" sz="2400" dirty="0"/>
              <a:t> pada </a:t>
            </a:r>
            <a:r>
              <a:rPr lang="en-US" sz="2400" dirty="0" err="1"/>
              <a:t>tiga</a:t>
            </a:r>
            <a:r>
              <a:rPr lang="en-US" sz="2400" dirty="0"/>
              <a:t>  </a:t>
            </a:r>
            <a:r>
              <a:rPr lang="en-US" sz="2400" dirty="0" err="1"/>
              <a:t>contoh</a:t>
            </a:r>
            <a:r>
              <a:rPr lang="en-US" sz="2400" dirty="0"/>
              <a:t> di </a:t>
            </a:r>
            <a:r>
              <a:rPr lang="en-US" sz="2400" dirty="0" err="1"/>
              <a:t>depan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syntax </a:t>
            </a:r>
            <a:r>
              <a:rPr lang="en-US" sz="2400" dirty="0" err="1"/>
              <a:t>percabangannya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If( ….. )</a:t>
            </a:r>
          </a:p>
          <a:p>
            <a:pPr marL="274320" lvl="1" indent="0">
              <a:buNone/>
            </a:pPr>
            <a:r>
              <a:rPr lang="en-US" sz="2400" dirty="0"/>
              <a:t>Else ….</a:t>
            </a:r>
          </a:p>
          <a:p>
            <a:pPr marL="548640" lvl="2" indent="0">
              <a:buNone/>
            </a:pPr>
            <a:r>
              <a:rPr lang="en-US" sz="2400" dirty="0"/>
              <a:t>If(…..)</a:t>
            </a:r>
          </a:p>
          <a:p>
            <a:pPr marL="822960" lvl="3" indent="0">
              <a:buNone/>
            </a:pPr>
            <a:r>
              <a:rPr lang="en-US" sz="2400" dirty="0"/>
              <a:t>Else…… </a:t>
            </a:r>
          </a:p>
          <a:p>
            <a:pPr marL="548640" lvl="2" indent="0">
              <a:buNone/>
            </a:pPr>
            <a:r>
              <a:rPr lang="en-US" sz="2400" dirty="0"/>
              <a:t>       If(…..)</a:t>
            </a:r>
          </a:p>
          <a:p>
            <a:pPr marL="822960" lvl="3" indent="0">
              <a:buNone/>
            </a:pPr>
            <a:r>
              <a:rPr lang="en-US" sz="2400" dirty="0"/>
              <a:t>        Else…… </a:t>
            </a:r>
          </a:p>
          <a:p>
            <a:pPr lvl="3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364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1098" y="1691322"/>
            <a:ext cx="9296908" cy="4440096"/>
          </a:xfrm>
        </p:spPr>
        <p:txBody>
          <a:bodyPr/>
          <a:lstStyle/>
          <a:p>
            <a:r>
              <a:rPr lang="en-US" sz="2400" dirty="0" err="1"/>
              <a:t>Contoh</a:t>
            </a:r>
            <a:r>
              <a:rPr lang="en-US" sz="2400" dirty="0"/>
              <a:t> : [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predikat</a:t>
            </a:r>
            <a:r>
              <a:rPr lang="en-US" sz="2400" dirty="0"/>
              <a:t> </a:t>
            </a:r>
            <a:r>
              <a:rPr lang="en-US" sz="2400" dirty="0" err="1"/>
              <a:t>kelulusan</a:t>
            </a:r>
            <a:r>
              <a:rPr lang="en-US" sz="2400" dirty="0"/>
              <a:t>]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memperlihatkan</a:t>
            </a:r>
            <a:r>
              <a:rPr lang="en-US" sz="2400" dirty="0"/>
              <a:t> </a:t>
            </a:r>
            <a:r>
              <a:rPr lang="en-US" sz="2400" dirty="0" err="1"/>
              <a:t>daftar</a:t>
            </a:r>
            <a:r>
              <a:rPr lang="en-US" sz="2400" dirty="0"/>
              <a:t> </a:t>
            </a:r>
            <a:r>
              <a:rPr lang="en-US" sz="2400" dirty="0" err="1"/>
              <a:t>predikat</a:t>
            </a:r>
            <a:r>
              <a:rPr lang="en-US" sz="2400" dirty="0"/>
              <a:t> </a:t>
            </a:r>
            <a:r>
              <a:rPr lang="en-US" sz="2400" dirty="0" err="1"/>
              <a:t>kelulusan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sarjana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indeks</a:t>
            </a:r>
            <a:r>
              <a:rPr lang="en-US" sz="2400" dirty="0"/>
              <a:t> </a:t>
            </a:r>
            <a:r>
              <a:rPr lang="en-US" sz="2400" err="1"/>
              <a:t>prestasi</a:t>
            </a:r>
            <a:r>
              <a:rPr lang="en-US" sz="2400"/>
              <a:t> </a:t>
            </a:r>
            <a:r>
              <a:rPr lang="en-US" sz="2400" smtClean="0"/>
              <a:t>kumulatifnya</a:t>
            </a:r>
            <a:endParaRPr lang="en-US" sz="24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495552" y="3683318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00914219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4845367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IP </a:t>
                      </a:r>
                      <a:r>
                        <a:rPr lang="en-US" dirty="0" err="1"/>
                        <a:t>Kumulatif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Predikat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Kelulusan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689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2.00 ≤ IP &lt; 2.75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Lulus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memuaskan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810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2.75 ≤ IP &lt; 3.50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Lulus </a:t>
                      </a:r>
                      <a:r>
                        <a:rPr lang="en-US" dirty="0" err="1"/>
                        <a:t>sangat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memuaskan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517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3.50 ≤ IP ≤ 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Lulus </a:t>
                      </a:r>
                      <a:r>
                        <a:rPr lang="en-US" dirty="0" err="1"/>
                        <a:t>dengan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pujian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651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029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double </a:t>
            </a:r>
            <a:r>
              <a:rPr lang="en-US" dirty="0" err="1"/>
              <a:t>ip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(“IP </a:t>
            </a:r>
            <a:r>
              <a:rPr lang="en-US" dirty="0" err="1"/>
              <a:t>Kumulatif</a:t>
            </a:r>
            <a:r>
              <a:rPr lang="en-US" dirty="0"/>
              <a:t> :”);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(“%lf”, &amp;</a:t>
            </a:r>
            <a:r>
              <a:rPr lang="en-US" dirty="0" err="1"/>
              <a:t>ip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if (</a:t>
            </a:r>
            <a:r>
              <a:rPr lang="en-US" dirty="0" err="1"/>
              <a:t>ip</a:t>
            </a:r>
            <a:r>
              <a:rPr lang="en-US" dirty="0"/>
              <a:t> &gt;= 2.00 &amp;&amp; </a:t>
            </a:r>
            <a:r>
              <a:rPr lang="en-US" dirty="0" err="1"/>
              <a:t>ip</a:t>
            </a:r>
            <a:r>
              <a:rPr lang="en-US" dirty="0"/>
              <a:t> &lt; 2.75)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(“Lulus </a:t>
            </a:r>
            <a:r>
              <a:rPr lang="en-US" dirty="0" err="1"/>
              <a:t>memuaskan</a:t>
            </a:r>
            <a:r>
              <a:rPr lang="en-US" dirty="0"/>
              <a:t> \n”);</a:t>
            </a:r>
            <a:br>
              <a:rPr lang="en-US" dirty="0"/>
            </a:br>
            <a:r>
              <a:rPr lang="en-US"/>
              <a:t>	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/>
              <a:t>	</a:t>
            </a:r>
            <a:r>
              <a:rPr lang="en-US" smtClean="0"/>
              <a:t>else if </a:t>
            </a:r>
            <a:r>
              <a:rPr lang="en-US" dirty="0"/>
              <a:t>(</a:t>
            </a:r>
            <a:r>
              <a:rPr lang="en-US" dirty="0" err="1"/>
              <a:t>ip</a:t>
            </a:r>
            <a:r>
              <a:rPr lang="en-US" dirty="0"/>
              <a:t> &gt;= 2.75 &amp;&amp; </a:t>
            </a:r>
            <a:r>
              <a:rPr lang="en-US" dirty="0" err="1"/>
              <a:t>ip</a:t>
            </a:r>
            <a:r>
              <a:rPr lang="en-US" dirty="0"/>
              <a:t> &lt; 3.50)</a:t>
            </a:r>
            <a:br>
              <a:rPr lang="en-US" dirty="0"/>
            </a:br>
            <a:r>
              <a:rPr lang="en-US" dirty="0"/>
              <a:t>			</a:t>
            </a:r>
            <a:r>
              <a:rPr lang="en-US" dirty="0" err="1"/>
              <a:t>printf</a:t>
            </a:r>
            <a:r>
              <a:rPr lang="en-US" dirty="0"/>
              <a:t>(“Lulus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memuaskan</a:t>
            </a:r>
            <a:r>
              <a:rPr lang="en-US" dirty="0"/>
              <a:t> \n”);</a:t>
            </a:r>
            <a:br>
              <a:rPr lang="en-US" dirty="0"/>
            </a:br>
            <a:r>
              <a:rPr lang="en-US" dirty="0"/>
              <a:t>	</a:t>
            </a:r>
            <a:r>
              <a:rPr lang="en-US"/>
              <a:t>	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	</a:t>
            </a:r>
            <a:r>
              <a:rPr lang="en-US"/>
              <a:t>	</a:t>
            </a:r>
            <a:r>
              <a:rPr lang="en-US" smtClean="0"/>
              <a:t>else if </a:t>
            </a:r>
            <a:r>
              <a:rPr lang="en-US" dirty="0"/>
              <a:t>(</a:t>
            </a:r>
            <a:r>
              <a:rPr lang="en-US" dirty="0" err="1"/>
              <a:t>ip</a:t>
            </a:r>
            <a:r>
              <a:rPr lang="en-US" dirty="0"/>
              <a:t> &gt;= 3.50 &amp;&amp; </a:t>
            </a:r>
            <a:r>
              <a:rPr lang="en-US" dirty="0" err="1"/>
              <a:t>ip</a:t>
            </a:r>
            <a:r>
              <a:rPr lang="en-US" dirty="0"/>
              <a:t> &lt;= 4.00)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 err="1"/>
              <a:t>printf</a:t>
            </a:r>
            <a:r>
              <a:rPr lang="en-US" dirty="0"/>
              <a:t>(“Lulus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pujian</a:t>
            </a:r>
            <a:r>
              <a:rPr lang="en-US" dirty="0"/>
              <a:t> \</a:t>
            </a:r>
            <a:r>
              <a:rPr lang="en-US"/>
              <a:t>n</a:t>
            </a:r>
            <a:r>
              <a:rPr lang="en-US" smtClean="0"/>
              <a:t>”);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	</a:t>
            </a:r>
            <a:r>
              <a:rPr lang="en-US"/>
              <a:t>	</a:t>
            </a:r>
            <a:r>
              <a:rPr lang="en-US" smtClean="0"/>
              <a:t>	else printf</a:t>
            </a:r>
            <a:r>
              <a:rPr lang="en-US" dirty="0"/>
              <a:t>(“Data IP </a:t>
            </a:r>
            <a:r>
              <a:rPr lang="en-US" dirty="0" err="1"/>
              <a:t>tidak</a:t>
            </a:r>
            <a:r>
              <a:rPr lang="en-US" dirty="0"/>
              <a:t> valid \n”);</a:t>
            </a:r>
          </a:p>
          <a:p>
            <a:pPr marL="0" indent="0">
              <a:buNone/>
            </a:pPr>
            <a:r>
              <a:rPr lang="en-US" dirty="0"/>
              <a:t>	return 0; </a:t>
            </a:r>
            <a:br>
              <a:rPr lang="en-US" dirty="0"/>
            </a:b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</a:t>
            </a:r>
            <a:r>
              <a:rPr lang="en-US" dirty="0" err="1"/>
              <a:t>predikat.c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22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7C2C7-4B0C-4294-829E-38493AA66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5149469-8167-47DE-B220-90B8BDBCD7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342" y="365760"/>
            <a:ext cx="8241958" cy="619125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1292D0-52DA-4150-BBF1-4528762497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694" b="8750"/>
          <a:stretch/>
        </p:blipFill>
        <p:spPr>
          <a:xfrm>
            <a:off x="5291328" y="824547"/>
            <a:ext cx="5124450" cy="21853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F67EA1-C1A5-4588-AF2D-0248077EFA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4178" y="5276216"/>
            <a:ext cx="518160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05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774" y="395786"/>
            <a:ext cx="9397029" cy="423080"/>
          </a:xfrm>
        </p:spPr>
        <p:txBody>
          <a:bodyPr>
            <a:noAutofit/>
          </a:bodyPr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err="1"/>
              <a:t>Bentuk</a:t>
            </a:r>
            <a:r>
              <a:rPr lang="en-US" sz="4000" dirty="0"/>
              <a:t> COCOK </a:t>
            </a:r>
            <a:r>
              <a:rPr lang="en-US" sz="4000" dirty="0" err="1"/>
              <a:t>dan</a:t>
            </a:r>
            <a:r>
              <a:rPr lang="en-US" sz="4000" dirty="0"/>
              <a:t> AKHIR COCOK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354468"/>
              </p:ext>
            </p:extLst>
          </p:nvPr>
        </p:nvGraphicFramePr>
        <p:xfrm>
          <a:off x="1131077" y="1037230"/>
          <a:ext cx="8594726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6833">
                  <a:extLst>
                    <a:ext uri="{9D8B030D-6E8A-4147-A177-3AD203B41FA5}">
                      <a16:colId xmlns:a16="http://schemas.microsoft.com/office/drawing/2014/main" val="1212854274"/>
                    </a:ext>
                  </a:extLst>
                </a:gridCol>
                <a:gridCol w="4607893">
                  <a:extLst>
                    <a:ext uri="{9D8B030D-6E8A-4147-A177-3AD203B41FA5}">
                      <a16:colId xmlns:a16="http://schemas.microsoft.com/office/drawing/2014/main" val="22560962"/>
                    </a:ext>
                  </a:extLst>
                </a:gridCol>
              </a:tblGrid>
              <a:tr h="339080">
                <a:tc>
                  <a:txBody>
                    <a:bodyPr/>
                    <a:lstStyle/>
                    <a:p>
                      <a:r>
                        <a:rPr lang="en-US" dirty="0" err="1"/>
                        <a:t>Pseudokode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 err="1"/>
                        <a:t>Kode</a:t>
                      </a:r>
                      <a:r>
                        <a:rPr lang="en-US" baseline="0" dirty="0"/>
                        <a:t> C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942579"/>
                  </a:ext>
                </a:extLst>
              </a:tr>
              <a:tr h="4916664">
                <a:tc>
                  <a:txBody>
                    <a:bodyPr/>
                    <a:lstStyle/>
                    <a:p>
                      <a:r>
                        <a:rPr lang="en-US" dirty="0"/>
                        <a:t>COCOK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nilai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DENGAN nilai1MAKA 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11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12</a:t>
                      </a:r>
                    </a:p>
                    <a:p>
                      <a:r>
                        <a:rPr lang="en-US" baseline="0" dirty="0"/>
                        <a:t>   …</a:t>
                      </a:r>
                    </a:p>
                    <a:p>
                      <a:r>
                        <a:rPr lang="en-US" baseline="0" dirty="0"/>
                        <a:t>DENGAN nilai2 MAKA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21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22</a:t>
                      </a:r>
                    </a:p>
                    <a:p>
                      <a:r>
                        <a:rPr lang="en-US" baseline="0" dirty="0"/>
                        <a:t>  …</a:t>
                      </a:r>
                    </a:p>
                    <a:p>
                      <a:r>
                        <a:rPr lang="en-US" baseline="0" dirty="0"/>
                        <a:t>DENGAN nilai3 MAKA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31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32</a:t>
                      </a:r>
                    </a:p>
                    <a:p>
                      <a:r>
                        <a:rPr lang="en-US" baseline="0" dirty="0"/>
                        <a:t>   …</a:t>
                      </a:r>
                    </a:p>
                    <a:p>
                      <a:r>
                        <a:rPr lang="en-US" baseline="0" dirty="0"/>
                        <a:t>LAINNYA 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N1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N2</a:t>
                      </a:r>
                    </a:p>
                    <a:p>
                      <a:r>
                        <a:rPr lang="en-US" baseline="0" dirty="0"/>
                        <a:t>   …..</a:t>
                      </a:r>
                    </a:p>
                    <a:p>
                      <a:r>
                        <a:rPr lang="en-US" baseline="0" dirty="0"/>
                        <a:t>AKHIR-COCOK</a:t>
                      </a:r>
                    </a:p>
                    <a:p>
                      <a:r>
                        <a:rPr lang="en-US" baseline="0" dirty="0"/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Switch(</a:t>
                      </a:r>
                      <a:r>
                        <a:rPr lang="en-US" dirty="0" err="1"/>
                        <a:t>nilai</a:t>
                      </a:r>
                      <a:r>
                        <a:rPr lang="en-US" dirty="0"/>
                        <a:t>)</a:t>
                      </a:r>
                    </a:p>
                    <a:p>
                      <a:r>
                        <a:rPr lang="en-US" dirty="0"/>
                        <a:t>{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dirty="0"/>
                        <a:t> case nilai1:</a:t>
                      </a:r>
                    </a:p>
                    <a:p>
                      <a:r>
                        <a:rPr lang="en-US" dirty="0"/>
                        <a:t>        pernyataan11;</a:t>
                      </a:r>
                    </a:p>
                    <a:p>
                      <a:r>
                        <a:rPr lang="en-US" baseline="0" dirty="0"/>
                        <a:t>        pernyataan12;</a:t>
                      </a:r>
                    </a:p>
                    <a:p>
                      <a:r>
                        <a:rPr lang="en-US" baseline="0" dirty="0"/>
                        <a:t>        break;</a:t>
                      </a:r>
                      <a:endParaRPr lang="en-US" dirty="0"/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dirty="0"/>
                        <a:t> case nilai2:</a:t>
                      </a:r>
                    </a:p>
                    <a:p>
                      <a:r>
                        <a:rPr lang="en-US" dirty="0"/>
                        <a:t>        pernyataan21;</a:t>
                      </a:r>
                    </a:p>
                    <a:p>
                      <a:r>
                        <a:rPr lang="en-US" baseline="0" dirty="0"/>
                        <a:t>        pernyataan22;</a:t>
                      </a:r>
                    </a:p>
                    <a:p>
                      <a:r>
                        <a:rPr lang="en-US" baseline="0" dirty="0"/>
                        <a:t>        break;</a:t>
                      </a:r>
                      <a:endParaRPr lang="en-US" dirty="0"/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dirty="0"/>
                        <a:t> case nilai3:</a:t>
                      </a:r>
                    </a:p>
                    <a:p>
                      <a:r>
                        <a:rPr lang="en-US" dirty="0"/>
                        <a:t>        pernyataan31;</a:t>
                      </a:r>
                    </a:p>
                    <a:p>
                      <a:r>
                        <a:rPr lang="en-US" baseline="0" dirty="0"/>
                        <a:t>        pernyataan32;</a:t>
                      </a:r>
                    </a:p>
                    <a:p>
                      <a:r>
                        <a:rPr lang="en-US" baseline="0" dirty="0"/>
                        <a:t>        break;</a:t>
                      </a:r>
                      <a:endParaRPr lang="en-US" dirty="0"/>
                    </a:p>
                    <a:p>
                      <a:r>
                        <a:rPr lang="en-US" baseline="0" dirty="0"/>
                        <a:t>    default:</a:t>
                      </a:r>
                      <a:endParaRPr lang="en-US" dirty="0"/>
                    </a:p>
                    <a:p>
                      <a:r>
                        <a:rPr lang="en-US" dirty="0"/>
                        <a:t>        pernyataan</a:t>
                      </a:r>
                      <a:r>
                        <a:rPr lang="en-US" baseline="0" dirty="0"/>
                        <a:t>N1</a:t>
                      </a:r>
                      <a:r>
                        <a:rPr lang="en-US" dirty="0"/>
                        <a:t>;</a:t>
                      </a:r>
                    </a:p>
                    <a:p>
                      <a:r>
                        <a:rPr lang="en-US" baseline="0" dirty="0"/>
                        <a:t>        pernyataanN2;</a:t>
                      </a:r>
                    </a:p>
                    <a:p>
                      <a:r>
                        <a:rPr lang="en-US" baseline="0" dirty="0"/>
                        <a:t> }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836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4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270226"/>
            <a:ext cx="9692640" cy="753357"/>
          </a:xfrm>
        </p:spPr>
        <p:txBody>
          <a:bodyPr>
            <a:normAutofit/>
          </a:bodyPr>
          <a:lstStyle/>
          <a:p>
            <a:r>
              <a:rPr lang="en-US" dirty="0" err="1"/>
              <a:t>Catatan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378425"/>
            <a:ext cx="8595360" cy="4801712"/>
          </a:xfrm>
        </p:spPr>
        <p:txBody>
          <a:bodyPr/>
          <a:lstStyle/>
          <a:p>
            <a:pPr algn="just"/>
            <a:r>
              <a:rPr lang="en-US" dirty="0"/>
              <a:t>1.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b="1" dirty="0"/>
              <a:t>break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b="1" dirty="0"/>
              <a:t>switch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agar </a:t>
            </a:r>
            <a:r>
              <a:rPr lang="en-US" dirty="0" err="1"/>
              <a:t>eksekusi</a:t>
            </a:r>
            <a:r>
              <a:rPr lang="en-US" dirty="0"/>
              <a:t> </a:t>
            </a:r>
            <a:r>
              <a:rPr lang="en-US" dirty="0" err="1"/>
              <a:t>dilanjutkan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b="1" dirty="0"/>
              <a:t>switch</a:t>
            </a:r>
            <a:r>
              <a:rPr lang="en-US" dirty="0"/>
              <a:t> </a:t>
            </a:r>
          </a:p>
          <a:p>
            <a:pPr algn="just"/>
            <a:r>
              <a:rPr lang="en-US" dirty="0"/>
              <a:t>2.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b="1" dirty="0"/>
              <a:t>default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b="1" dirty="0"/>
              <a:t>switch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opsional</a:t>
            </a:r>
            <a:r>
              <a:rPr lang="en-US" dirty="0"/>
              <a:t>(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ada,bisa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).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satupun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b="1" dirty="0"/>
              <a:t>case</a:t>
            </a:r>
            <a:r>
              <a:rPr lang="en-US" dirty="0"/>
              <a:t> yang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b="1" dirty="0"/>
              <a:t>switch</a:t>
            </a:r>
          </a:p>
          <a:p>
            <a:pPr algn="just"/>
            <a:r>
              <a:rPr lang="en-US" dirty="0"/>
              <a:t>3.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b="1" dirty="0"/>
              <a:t>break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b="1" dirty="0"/>
              <a:t>default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ditiadakan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68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29" y="365760"/>
            <a:ext cx="10480983" cy="532311"/>
          </a:xfrm>
        </p:spPr>
        <p:txBody>
          <a:bodyPr>
            <a:noAutofit/>
          </a:bodyPr>
          <a:lstStyle/>
          <a:p>
            <a:r>
              <a:rPr lang="en-US" sz="3600" dirty="0" err="1"/>
              <a:t>Contoh</a:t>
            </a:r>
            <a:r>
              <a:rPr lang="en-US" sz="3600" dirty="0"/>
              <a:t> </a:t>
            </a:r>
            <a:r>
              <a:rPr lang="en-US" sz="3600" dirty="0" err="1"/>
              <a:t>Soal</a:t>
            </a:r>
            <a:r>
              <a:rPr lang="en-US" sz="3600" dirty="0"/>
              <a:t>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886" y="898071"/>
            <a:ext cx="8595360" cy="5959931"/>
          </a:xfrm>
        </p:spPr>
        <p:txBody>
          <a:bodyPr/>
          <a:lstStyle/>
          <a:p>
            <a:pPr algn="just"/>
            <a:r>
              <a:rPr lang="en-US" dirty="0" err="1"/>
              <a:t>Buatlah</a:t>
            </a:r>
            <a:r>
              <a:rPr lang="en-US" dirty="0"/>
              <a:t> Program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,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input </a:t>
            </a:r>
            <a:r>
              <a:rPr lang="en-US" dirty="0" err="1"/>
              <a:t>antara</a:t>
            </a:r>
            <a:r>
              <a:rPr lang="en-US" dirty="0"/>
              <a:t> 1 </a:t>
            </a:r>
            <a:r>
              <a:rPr lang="en-US" dirty="0" err="1"/>
              <a:t>sampai</a:t>
            </a:r>
            <a:r>
              <a:rPr lang="en-US" dirty="0"/>
              <a:t> 12 ,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“input </a:t>
            </a:r>
            <a:r>
              <a:rPr lang="en-US" dirty="0" err="1"/>
              <a:t>salah</a:t>
            </a:r>
            <a:r>
              <a:rPr lang="en-US" dirty="0"/>
              <a:t>”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yang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input.</a:t>
            </a:r>
          </a:p>
          <a:p>
            <a:r>
              <a:rPr lang="en-US" dirty="0"/>
              <a:t> 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727241"/>
              </p:ext>
            </p:extLst>
          </p:nvPr>
        </p:nvGraphicFramePr>
        <p:xfrm>
          <a:off x="1495552" y="1861458"/>
          <a:ext cx="5623705" cy="499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377">
                  <a:extLst>
                    <a:ext uri="{9D8B030D-6E8A-4147-A177-3AD203B41FA5}">
                      <a16:colId xmlns:a16="http://schemas.microsoft.com/office/drawing/2014/main" val="3983470146"/>
                    </a:ext>
                  </a:extLst>
                </a:gridCol>
                <a:gridCol w="3445328">
                  <a:extLst>
                    <a:ext uri="{9D8B030D-6E8A-4147-A177-3AD203B41FA5}">
                      <a16:colId xmlns:a16="http://schemas.microsoft.com/office/drawing/2014/main" val="2545123273"/>
                    </a:ext>
                  </a:extLst>
                </a:gridCol>
              </a:tblGrid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Nama </a:t>
                      </a:r>
                      <a:r>
                        <a:rPr lang="en-US" dirty="0" err="1"/>
                        <a:t>Bulan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693602"/>
                  </a:ext>
                </a:extLst>
              </a:tr>
              <a:tr h="3794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</a:t>
                      </a:r>
                      <a:r>
                        <a:rPr lang="en-US" dirty="0" err="1"/>
                        <a:t>Januari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598232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Februari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305387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Maret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198606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April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277800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876289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Juni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543445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Juli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555909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Agustus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595206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September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999697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Oktober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583239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Nopember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734817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Desember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119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78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690" y="244527"/>
            <a:ext cx="9692640" cy="642577"/>
          </a:xfrm>
        </p:spPr>
        <p:txBody>
          <a:bodyPr>
            <a:normAutofit/>
          </a:bodyPr>
          <a:lstStyle/>
          <a:p>
            <a:r>
              <a:rPr lang="en-US" sz="4000" dirty="0" err="1"/>
              <a:t>Struktur</a:t>
            </a:r>
            <a:r>
              <a:rPr lang="en-US" sz="4000" dirty="0"/>
              <a:t> </a:t>
            </a:r>
            <a:r>
              <a:rPr lang="en-US" sz="4000" dirty="0" err="1"/>
              <a:t>Seleksi</a:t>
            </a:r>
            <a:r>
              <a:rPr lang="en-US" sz="4000" dirty="0"/>
              <a:t> / </a:t>
            </a:r>
            <a:r>
              <a:rPr lang="en-US" sz="4000" dirty="0" err="1"/>
              <a:t>Percabangan</a:t>
            </a:r>
            <a:r>
              <a:rPr lang="en-US" sz="40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887105"/>
            <a:ext cx="9570629" cy="5970896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000" b="1" dirty="0" err="1"/>
              <a:t>Bentuk</a:t>
            </a:r>
            <a:r>
              <a:rPr lang="en-US" sz="2000" b="1" dirty="0"/>
              <a:t> </a:t>
            </a:r>
            <a:r>
              <a:rPr lang="en-US" sz="2000" b="1" dirty="0" err="1"/>
              <a:t>Jika</a:t>
            </a:r>
            <a:r>
              <a:rPr lang="en-US" sz="2000" b="1" dirty="0"/>
              <a:t>.. </a:t>
            </a:r>
            <a:r>
              <a:rPr lang="en-US" sz="2000" b="1" dirty="0" err="1"/>
              <a:t>Akhir</a:t>
            </a:r>
            <a:r>
              <a:rPr lang="en-US" sz="2000" b="1" dirty="0"/>
              <a:t> </a:t>
            </a:r>
            <a:r>
              <a:rPr lang="en-US" sz="2000" b="1" dirty="0" err="1"/>
              <a:t>Jika</a:t>
            </a:r>
            <a:endParaRPr lang="en-US" sz="2000" b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411230"/>
              </p:ext>
            </p:extLst>
          </p:nvPr>
        </p:nvGraphicFramePr>
        <p:xfrm>
          <a:off x="545910" y="1583140"/>
          <a:ext cx="6414448" cy="5028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7224">
                  <a:extLst>
                    <a:ext uri="{9D8B030D-6E8A-4147-A177-3AD203B41FA5}">
                      <a16:colId xmlns:a16="http://schemas.microsoft.com/office/drawing/2014/main" val="4237575986"/>
                    </a:ext>
                  </a:extLst>
                </a:gridCol>
                <a:gridCol w="3207224">
                  <a:extLst>
                    <a:ext uri="{9D8B030D-6E8A-4147-A177-3AD203B41FA5}">
                      <a16:colId xmlns:a16="http://schemas.microsoft.com/office/drawing/2014/main" val="3043967922"/>
                    </a:ext>
                  </a:extLst>
                </a:gridCol>
              </a:tblGrid>
              <a:tr h="6902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Pseudokode</a:t>
                      </a:r>
                      <a:r>
                        <a:rPr lang="en-US" sz="1800" dirty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Kode</a:t>
                      </a:r>
                      <a:r>
                        <a:rPr lang="en-US" sz="1800" baseline="0" dirty="0"/>
                        <a:t> C</a:t>
                      </a:r>
                      <a:endParaRPr lang="en-US" sz="1800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040381"/>
                  </a:ext>
                </a:extLst>
              </a:tr>
              <a:tr h="2760872">
                <a:tc>
                  <a:txBody>
                    <a:bodyPr/>
                    <a:lstStyle/>
                    <a:p>
                      <a:r>
                        <a:rPr lang="en-US" sz="1800" dirty="0"/>
                        <a:t>JIKA </a:t>
                      </a:r>
                      <a:r>
                        <a:rPr lang="en-US" sz="1800" dirty="0" err="1"/>
                        <a:t>kondisi</a:t>
                      </a:r>
                      <a:r>
                        <a:rPr lang="en-US" sz="1800" baseline="0" dirty="0" err="1"/>
                        <a:t>Benar</a:t>
                      </a:r>
                      <a:r>
                        <a:rPr lang="en-US" sz="1800" baseline="0" dirty="0"/>
                        <a:t> MAKA</a:t>
                      </a:r>
                    </a:p>
                    <a:p>
                      <a:r>
                        <a:rPr lang="en-US" sz="1800" baseline="0" dirty="0"/>
                        <a:t>     pernyataan_1</a:t>
                      </a:r>
                    </a:p>
                    <a:p>
                      <a:r>
                        <a:rPr lang="en-US" sz="1800" baseline="0" dirty="0"/>
                        <a:t>     …</a:t>
                      </a:r>
                    </a:p>
                    <a:p>
                      <a:r>
                        <a:rPr lang="en-US" sz="1800" baseline="0" dirty="0"/>
                        <a:t>SEBALIKNYA </a:t>
                      </a:r>
                    </a:p>
                    <a:p>
                      <a:r>
                        <a:rPr lang="en-US" sz="1800" baseline="0" dirty="0"/>
                        <a:t>     pernyataan_2</a:t>
                      </a:r>
                    </a:p>
                    <a:p>
                      <a:r>
                        <a:rPr lang="en-US" sz="1800" baseline="0" dirty="0"/>
                        <a:t>     …..</a:t>
                      </a:r>
                    </a:p>
                    <a:p>
                      <a:endParaRPr lang="en-US" sz="1800" baseline="0" dirty="0"/>
                    </a:p>
                    <a:p>
                      <a:r>
                        <a:rPr lang="en-US" sz="1800" baseline="0" dirty="0"/>
                        <a:t>AKHIR-JIKA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If (</a:t>
                      </a:r>
                      <a:r>
                        <a:rPr lang="en-US" sz="1800" dirty="0" err="1"/>
                        <a:t>kondisi</a:t>
                      </a:r>
                      <a:r>
                        <a:rPr lang="en-US" sz="1800" baseline="0" dirty="0" err="1"/>
                        <a:t>Benar</a:t>
                      </a:r>
                      <a:r>
                        <a:rPr lang="en-US" sz="1800" baseline="0" dirty="0"/>
                        <a:t>)</a:t>
                      </a:r>
                    </a:p>
                    <a:p>
                      <a:r>
                        <a:rPr lang="en-US" sz="1800" baseline="0" dirty="0"/>
                        <a:t>{ </a:t>
                      </a:r>
                    </a:p>
                    <a:p>
                      <a:r>
                        <a:rPr lang="en-US" sz="1800" baseline="0" dirty="0"/>
                        <a:t>   pernyataan_1;</a:t>
                      </a:r>
                    </a:p>
                    <a:p>
                      <a:r>
                        <a:rPr lang="en-US" sz="1800" baseline="0" dirty="0"/>
                        <a:t>}</a:t>
                      </a:r>
                    </a:p>
                    <a:p>
                      <a:r>
                        <a:rPr lang="en-US" sz="1800" baseline="0" dirty="0"/>
                        <a:t>Else  if (</a:t>
                      </a:r>
                      <a:r>
                        <a:rPr lang="en-US" sz="1800" baseline="0" dirty="0" err="1"/>
                        <a:t>kondisiBenar</a:t>
                      </a:r>
                      <a:r>
                        <a:rPr lang="en-US" sz="1800" baseline="0" dirty="0"/>
                        <a:t>)</a:t>
                      </a:r>
                    </a:p>
                    <a:p>
                      <a:r>
                        <a:rPr lang="en-US" sz="1800" baseline="0" dirty="0"/>
                        <a:t>{</a:t>
                      </a:r>
                    </a:p>
                    <a:p>
                      <a:r>
                        <a:rPr lang="en-US" baseline="0" dirty="0"/>
                        <a:t>   pernyataan_2;</a:t>
                      </a:r>
                    </a:p>
                    <a:p>
                      <a:r>
                        <a:rPr lang="en-US" baseline="0" dirty="0"/>
                        <a:t>}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748843"/>
                  </a:ext>
                </a:extLst>
              </a:tr>
              <a:tr h="1577641">
                <a:tc>
                  <a:txBody>
                    <a:bodyPr/>
                    <a:lstStyle/>
                    <a:p>
                      <a:r>
                        <a:rPr lang="en-US" dirty="0"/>
                        <a:t>JIKA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kondisiBenar</a:t>
                      </a:r>
                      <a:r>
                        <a:rPr lang="en-US" baseline="0" dirty="0"/>
                        <a:t> MAKA</a:t>
                      </a:r>
                    </a:p>
                    <a:p>
                      <a:r>
                        <a:rPr lang="en-US" baseline="0" dirty="0"/>
                        <a:t> 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    ….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AKHIR-JIKA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If(</a:t>
                      </a:r>
                      <a:r>
                        <a:rPr lang="en-US" dirty="0" err="1"/>
                        <a:t>kondisiBenar</a:t>
                      </a:r>
                      <a:r>
                        <a:rPr lang="en-US" dirty="0"/>
                        <a:t>)</a:t>
                      </a:r>
                    </a:p>
                    <a:p>
                      <a:r>
                        <a:rPr lang="en-US" dirty="0"/>
                        <a:t>{</a:t>
                      </a:r>
                    </a:p>
                    <a:p>
                      <a:r>
                        <a:rPr lang="en-US" baseline="0" dirty="0"/>
                        <a:t>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;</a:t>
                      </a:r>
                    </a:p>
                    <a:p>
                      <a:r>
                        <a:rPr lang="en-US" baseline="0" dirty="0"/>
                        <a:t>   ….</a:t>
                      </a:r>
                    </a:p>
                    <a:p>
                      <a:r>
                        <a:rPr lang="en-US" baseline="0" dirty="0"/>
                        <a:t>}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205479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7354" y="2067871"/>
            <a:ext cx="4358276" cy="327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33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(If)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479" y="1828800"/>
            <a:ext cx="5534713" cy="4351337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Bulan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kode_bulan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(1..12) : ”);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(“%d”, &amp;</a:t>
            </a:r>
            <a:r>
              <a:rPr lang="en-US" dirty="0" err="1"/>
              <a:t>kode_bulan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if(</a:t>
            </a:r>
            <a:r>
              <a:rPr lang="en-US" dirty="0" err="1"/>
              <a:t>kode_bulan</a:t>
            </a:r>
            <a:r>
              <a:rPr lang="en-US" dirty="0"/>
              <a:t> == 1)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Januari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2)</a:t>
            </a:r>
            <a:br>
              <a:rPr lang="en-US" dirty="0"/>
            </a:br>
            <a:r>
              <a:rPr lang="en-US" dirty="0"/>
              <a:t>	 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Februari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3)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Maret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4)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(“April\n”);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5)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(“Mei\n”);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6)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Juni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661261" y="1691322"/>
            <a:ext cx="5568287" cy="435133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	else if(</a:t>
            </a:r>
            <a:r>
              <a:rPr lang="en-US" dirty="0" err="1"/>
              <a:t>kode_bulan</a:t>
            </a:r>
            <a:r>
              <a:rPr lang="en-US" dirty="0"/>
              <a:t> == 7)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Juli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</a:t>
            </a:r>
            <a:r>
              <a:rPr lang="en-US" dirty="0" err="1"/>
              <a:t>elseif</a:t>
            </a:r>
            <a:r>
              <a:rPr lang="en-US" dirty="0"/>
              <a:t>(</a:t>
            </a:r>
            <a:r>
              <a:rPr lang="en-US" dirty="0" err="1"/>
              <a:t>kode_bulan</a:t>
            </a:r>
            <a:r>
              <a:rPr lang="en-US" dirty="0"/>
              <a:t> == 8)</a:t>
            </a:r>
            <a:br>
              <a:rPr lang="en-US" dirty="0"/>
            </a:br>
            <a:r>
              <a:rPr lang="en-US" dirty="0"/>
              <a:t>	 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Agustus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9)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(“September\n”);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10)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Oktober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11)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Nopember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12)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Desember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(“Salah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\n”);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//</a:t>
            </a:r>
            <a:r>
              <a:rPr lang="en-US" dirty="0" err="1"/>
              <a:t>bulan.c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56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4788A-6DA0-4D7D-A6EC-7DEDC5B48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5158E2-D131-4F5F-A96E-454EA31A5C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9994" y="461010"/>
            <a:ext cx="11012011" cy="622554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8C7891-E9B4-44D0-9D26-3357D5040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11" y="365760"/>
            <a:ext cx="6113470" cy="203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98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(Switch)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73479" y="1815152"/>
            <a:ext cx="5534713" cy="4351337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Bulan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int main()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int </a:t>
            </a:r>
            <a:r>
              <a:rPr lang="en-US" dirty="0" err="1"/>
              <a:t>kode_bulan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(“Masukkan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(1..12) : ”);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(“%d”, &amp;</a:t>
            </a:r>
            <a:r>
              <a:rPr lang="en-US" dirty="0" err="1"/>
              <a:t>kode_bulan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	switch (</a:t>
            </a:r>
            <a:r>
              <a:rPr lang="en-US" dirty="0" err="1"/>
              <a:t>kode_bulan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	{</a:t>
            </a:r>
            <a:br>
              <a:rPr lang="en-US" dirty="0"/>
            </a:br>
            <a:r>
              <a:rPr lang="en-US" dirty="0"/>
              <a:t>	case 1 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Januari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case 2 :	 	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Februari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case 3 :		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Maret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case 4 :		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(“April\n”);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case 5 :		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(“Mei\n”);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case 6 :		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Juni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718411" y="1585415"/>
            <a:ext cx="5568287" cy="514293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	case 7: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Juli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case 8:</a:t>
            </a:r>
            <a:br>
              <a:rPr lang="en-US" dirty="0"/>
            </a:br>
            <a:r>
              <a:rPr lang="en-US" dirty="0"/>
              <a:t>	 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Agustus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case 9: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(“September\n”);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case 10: 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Oktober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case 11 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Nopember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case 12 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Desember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default 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(“Salah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\n”);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//bulan2.c</a:t>
            </a:r>
          </a:p>
        </p:txBody>
      </p:sp>
    </p:spTree>
    <p:extLst>
      <p:ext uri="{BB962C8B-B14F-4D97-AF65-F5344CB8AC3E}">
        <p14:creationId xmlns:p14="http://schemas.microsoft.com/office/powerpoint/2010/main" val="389246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0A201-F1DE-419C-B250-772D12BA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388B76A-1343-4B8F-A9E7-0849F0E531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4831"/>
          <a:stretch/>
        </p:blipFill>
        <p:spPr>
          <a:xfrm>
            <a:off x="876831" y="-640080"/>
            <a:ext cx="4663441" cy="7620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4EB29AA-46E2-4B6A-80FC-684A41CAB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0599" y="738822"/>
            <a:ext cx="5108298" cy="167417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E1B2842-CE0D-45C1-AE11-F7BEFC2C36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293585"/>
            <a:ext cx="5219169" cy="134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2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E7D36-D09E-47B6-AEEE-459C6011B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532" y="355109"/>
            <a:ext cx="9936832" cy="580768"/>
          </a:xfrm>
        </p:spPr>
        <p:txBody>
          <a:bodyPr>
            <a:normAutofit fontScale="90000"/>
          </a:bodyPr>
          <a:lstStyle/>
          <a:p>
            <a:r>
              <a:rPr lang="en-US" err="1"/>
              <a:t>Tugas</a:t>
            </a:r>
            <a:r>
              <a:rPr lang="en-US"/>
              <a:t> </a:t>
            </a:r>
            <a:r>
              <a:rPr lang="en-US" smtClean="0"/>
              <a:t>7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86496-1810-4150-8550-69E855EC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532" y="654909"/>
            <a:ext cx="8595360" cy="5648796"/>
          </a:xfrm>
        </p:spPr>
        <p:txBody>
          <a:bodyPr>
            <a:normAutofit fontScale="47500" lnSpcReduction="20000"/>
          </a:bodyPr>
          <a:lstStyle/>
          <a:p>
            <a:endParaRPr lang="en-US" sz="510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4300" smtClean="0">
                <a:latin typeface="Calibri" panose="020F0502020204030204" pitchFamily="34" charset="0"/>
                <a:cs typeface="Calibri" panose="020F0502020204030204" pitchFamily="34" charset="0"/>
              </a:rPr>
              <a:t>Buatlah 1 Soal, Algoritma,Flowchart dan program yang mengimplementasikan konsep Percabangan  </a:t>
            </a:r>
            <a:r>
              <a:rPr lang="en-US" sz="43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4300" dirty="0">
                <a:latin typeface="Calibri" panose="020F0502020204030204" pitchFamily="34" charset="0"/>
                <a:cs typeface="Calibri" panose="020F0502020204030204" pitchFamily="34" charset="0"/>
              </a:rPr>
              <a:t> Bahasa C yang </a:t>
            </a:r>
            <a:r>
              <a:rPr lang="en-US" sz="4300" err="1">
                <a:latin typeface="Calibri" panose="020F0502020204030204" pitchFamily="34" charset="0"/>
                <a:cs typeface="Calibri" panose="020F0502020204030204" pitchFamily="34" charset="0"/>
              </a:rPr>
              <a:t>mengimlementasikan</a:t>
            </a:r>
            <a:r>
              <a:rPr lang="en-US" sz="43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300" b="1" smtClean="0">
                <a:latin typeface="Calibri" panose="020F0502020204030204" pitchFamily="34" charset="0"/>
                <a:cs typeface="Calibri" panose="020F0502020204030204" pitchFamily="34" charset="0"/>
              </a:rPr>
              <a:t>syntax switch case</a:t>
            </a:r>
          </a:p>
          <a:p>
            <a:pPr marL="0" indent="0">
              <a:buNone/>
            </a:pPr>
            <a:r>
              <a:rPr lang="en-ID" sz="3400" b="1">
                <a:latin typeface="Calibri" panose="020F0502020204030204" pitchFamily="34" charset="0"/>
                <a:cs typeface="Calibri" panose="020F0502020204030204" pitchFamily="34" charset="0"/>
              </a:rPr>
              <a:t>Program </a:t>
            </a:r>
            <a:r>
              <a:rPr lang="en-US" sz="3400" b="1">
                <a:latin typeface="Calibri" panose="020F0502020204030204" pitchFamily="34" charset="0"/>
                <a:cs typeface="Calibri" panose="020F0502020204030204" pitchFamily="34" charset="0"/>
              </a:rPr>
              <a:t>Bebas – menggunakan kata – kata yang positif dan sopan  </a:t>
            </a:r>
            <a:endParaRPr lang="en-ID" sz="3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ID" sz="3400">
                <a:latin typeface="Calibri" panose="020F0502020204030204" pitchFamily="34" charset="0"/>
                <a:cs typeface="Calibri" panose="020F0502020204030204" pitchFamily="34" charset="0"/>
              </a:rPr>
              <a:t>Kumpulkan program dalam bentuk file .c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3400">
                <a:latin typeface="Calibri" panose="020F0502020204030204" pitchFamily="34" charset="0"/>
                <a:cs typeface="Calibri" panose="020F0502020204030204" pitchFamily="34" charset="0"/>
              </a:rPr>
              <a:t>Jumlah case minimal 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3400">
                <a:latin typeface="Calibri" panose="020F0502020204030204" pitchFamily="34" charset="0"/>
                <a:cs typeface="Calibri" panose="020F0502020204030204" pitchFamily="34" charset="0"/>
              </a:rPr>
              <a:t>Tuliskan </a:t>
            </a:r>
            <a:r>
              <a:rPr lang="en-ID" sz="3400" b="1">
                <a:latin typeface="Calibri" panose="020F0502020204030204" pitchFamily="34" charset="0"/>
                <a:cs typeface="Calibri" panose="020F0502020204030204" pitchFamily="34" charset="0"/>
              </a:rPr>
              <a:t>Algoritma Program dan Flowchart  dan Screenshoot Program dalam file .pdf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4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4300" smtClean="0">
                <a:latin typeface="Calibri" panose="020F0502020204030204" pitchFamily="34" charset="0"/>
                <a:cs typeface="Calibri" panose="020F0502020204030204" pitchFamily="34" charset="0"/>
              </a:rPr>
              <a:t>&gt; Buatlah Rekap Program dari materi  percabangan dan modifikasinya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3400" smtClean="0">
                <a:latin typeface="Calibri" panose="020F0502020204030204" pitchFamily="34" charset="0"/>
                <a:cs typeface="Calibri" panose="020F0502020204030204" pitchFamily="34" charset="0"/>
              </a:rPr>
              <a:t>Kumpulkan dalam file .c dan file.pdf</a:t>
            </a:r>
            <a:endParaRPr lang="en-ID" sz="3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</a:rPr>
              <a:t>Deadline 28 April </a:t>
            </a:r>
            <a:r>
              <a:rPr lang="en-ID" sz="3800" b="1">
                <a:latin typeface="Calibri" panose="020F0502020204030204" pitchFamily="34" charset="0"/>
                <a:cs typeface="Calibri" panose="020F0502020204030204" pitchFamily="34" charset="0"/>
              </a:rPr>
              <a:t>2026 pukul : 23.59 </a:t>
            </a: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</a:rPr>
              <a:t>di </a:t>
            </a: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</a:t>
            </a:r>
            <a:r>
              <a:rPr lang="en-ID" sz="3800" b="1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://ilmu2.upnjatim.ac.id</a:t>
            </a: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/</a:t>
            </a: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ID" sz="3800" b="1"/>
          </a:p>
          <a:p>
            <a:pPr marL="0" indent="0">
              <a:buNone/>
            </a:pPr>
            <a:r>
              <a:rPr lang="en-US" sz="3000"/>
              <a:t/>
            </a:r>
            <a:br>
              <a:rPr lang="en-US" sz="3000"/>
            </a:br>
            <a:r>
              <a:rPr lang="en-US" sz="5900"/>
              <a:t>	</a:t>
            </a:r>
            <a:endParaRPr lang="en-US" sz="5900" smtClean="0"/>
          </a:p>
        </p:txBody>
      </p:sp>
    </p:spTree>
    <p:extLst>
      <p:ext uri="{BB962C8B-B14F-4D97-AF65-F5344CB8AC3E}">
        <p14:creationId xmlns:p14="http://schemas.microsoft.com/office/powerpoint/2010/main" val="50159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Seleksi Bersarang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 Seleksi Bersarang adalah sebuah bentuk pengambilan keputusan dalam pemrograman dimana sebuah pernyataan seleksi berada dalam pernyataan seleksi yang lainnya.</a:t>
            </a:r>
          </a:p>
          <a:p>
            <a:r>
              <a:rPr lang="en-US" smtClean="0"/>
              <a:t>Suatu kondisi akan diperiksa terlebih dahulu , apabila terpenuhi, maka akan dilakukan pengecekan kondisi lainnya, pengecekan kondisi lainnya tersebut ada di dalam statemen kondisi (If) sebelumnya.</a:t>
            </a:r>
          </a:p>
          <a:p>
            <a:r>
              <a:rPr lang="en-US" smtClean="0"/>
              <a:t>Struktur Seleksi Bersarang ini digunakan apabila suatu keputusan harus ditentukan berdasarkan beberapa syarat yang saling berhubungan atau bertingkat.</a:t>
            </a:r>
          </a:p>
          <a:p>
            <a:r>
              <a:rPr lang="en-US" smtClean="0"/>
              <a:t>Seleksi bersarang disebut juga disebut dengan Nested If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4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105209"/>
            <a:ext cx="9692640" cy="574766"/>
          </a:xfrm>
        </p:spPr>
        <p:txBody>
          <a:bodyPr>
            <a:normAutofit/>
          </a:bodyPr>
          <a:lstStyle/>
          <a:p>
            <a:r>
              <a:rPr lang="en-US" sz="3200" smtClean="0"/>
              <a:t> Contoh Algoritma Seleksi Bersarang 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4023360"/>
            <a:ext cx="8595360" cy="2156777"/>
          </a:xfrm>
        </p:spPr>
        <p:txBody>
          <a:bodyPr/>
          <a:lstStyle/>
          <a:p>
            <a:r>
              <a:rPr lang="en-US" sz="2000"/>
              <a:t>Buatlah algoritma </a:t>
            </a:r>
            <a:r>
              <a:rPr lang="en-US" sz="2000" smtClean="0"/>
              <a:t>untuk menentukan tahun kabisat </a:t>
            </a:r>
          </a:p>
          <a:p>
            <a:r>
              <a:rPr lang="en-US" sz="2000" smtClean="0"/>
              <a:t>Suatu </a:t>
            </a:r>
            <a:r>
              <a:rPr lang="en-US" sz="2000"/>
              <a:t>tahun disebut kabisat jika :</a:t>
            </a:r>
            <a:br>
              <a:rPr lang="en-US" sz="2000"/>
            </a:br>
            <a:r>
              <a:rPr lang="en-US" sz="2000"/>
              <a:t>- tahun tersebut habis dibagi 4, tetapi</a:t>
            </a:r>
            <a:br>
              <a:rPr lang="en-US" sz="2000"/>
            </a:br>
            <a:r>
              <a:rPr lang="en-US" sz="2000"/>
              <a:t>- jika habis dibagi 100 maka tahun tersebut harus habis dibagi 400</a:t>
            </a:r>
            <a:br>
              <a:rPr lang="en-US" sz="2000"/>
            </a:br>
            <a:r>
              <a:rPr lang="en-US" sz="2000"/>
              <a:t>Contoh : 4 (kabisat), 2016 (kabisat), 2000 (kabisat), 1900 (bukan kabisat)</a:t>
            </a:r>
          </a:p>
          <a:p>
            <a:endParaRPr lang="en-US" sz="2400" smtClean="0"/>
          </a:p>
          <a:p>
            <a:endParaRPr lang="en-US" sz="2400"/>
          </a:p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18903" y="1045029"/>
            <a:ext cx="9640389" cy="279545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078" y="1227910"/>
            <a:ext cx="9035579" cy="2517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76D19-E01C-4360-8DC2-D43E23C20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CA16098-066B-4A3C-8CF3-DEA2EE8843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1871" y="365760"/>
            <a:ext cx="5174005" cy="510738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0AB3C7-441D-4F46-B38F-68FA9B6E08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876" y="322690"/>
            <a:ext cx="4324350" cy="14928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F68388A-B3AE-4595-A1BB-40891C2C60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429000"/>
            <a:ext cx="490537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55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F59D8-1B87-4A16-8452-D05DBA20B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2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1318A-AB0D-478C-8829-5C1360918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948070"/>
            <a:ext cx="859536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Bendera</a:t>
            </a:r>
            <a:r>
              <a:rPr lang="en-US" dirty="0"/>
              <a:t> Indonesia</a:t>
            </a:r>
          </a:p>
          <a:p>
            <a:pPr marL="0" indent="0" algn="just">
              <a:buNone/>
            </a:pPr>
            <a:r>
              <a:rPr lang="en-US" dirty="0" err="1"/>
              <a:t>Buatlah</a:t>
            </a:r>
            <a:r>
              <a:rPr lang="en-US" dirty="0"/>
              <a:t> Program yang </a:t>
            </a:r>
            <a:r>
              <a:rPr lang="en-US" dirty="0" err="1"/>
              <a:t>mula</a:t>
            </a:r>
            <a:r>
              <a:rPr lang="en-US" dirty="0"/>
              <a:t> – </a:t>
            </a:r>
            <a:r>
              <a:rPr lang="en-US" dirty="0" err="1"/>
              <a:t>mula</a:t>
            </a:r>
            <a:r>
              <a:rPr lang="en-US" dirty="0"/>
              <a:t> </a:t>
            </a:r>
            <a:r>
              <a:rPr lang="en-US" dirty="0" err="1"/>
              <a:t>meminta</a:t>
            </a:r>
            <a:r>
              <a:rPr lang="en-US" dirty="0"/>
              <a:t> </a:t>
            </a:r>
            <a:r>
              <a:rPr lang="en-US" dirty="0" err="1"/>
              <a:t>inputan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user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– </a:t>
            </a:r>
            <a:r>
              <a:rPr lang="en-US" dirty="0" err="1"/>
              <a:t>ciri</a:t>
            </a:r>
            <a:r>
              <a:rPr lang="en-US" dirty="0"/>
              <a:t>  </a:t>
            </a:r>
            <a:r>
              <a:rPr lang="en-US" dirty="0" err="1"/>
              <a:t>bendera</a:t>
            </a:r>
            <a:r>
              <a:rPr lang="en-US" dirty="0"/>
              <a:t>,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bendera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program 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bendera</a:t>
            </a:r>
            <a:r>
              <a:rPr lang="en-US" dirty="0"/>
              <a:t> Indonesia.</a:t>
            </a:r>
          </a:p>
          <a:p>
            <a:pPr marL="0" indent="0" algn="just">
              <a:buNone/>
            </a:pPr>
            <a:r>
              <a:rPr lang="en-US" dirty="0" err="1"/>
              <a:t>Kemudian</a:t>
            </a:r>
            <a:r>
              <a:rPr lang="en-US" dirty="0"/>
              <a:t> program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bendera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bendera</a:t>
            </a:r>
            <a:r>
              <a:rPr lang="en-US" dirty="0"/>
              <a:t> Indonesia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yang </a:t>
            </a:r>
            <a:r>
              <a:rPr lang="en-US" dirty="0" err="1"/>
              <a:t>diinputkan</a:t>
            </a:r>
            <a:r>
              <a:rPr lang="en-US" dirty="0"/>
              <a:t> user.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253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68422-A29B-46A8-B5F3-45AB0201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249" y="748145"/>
            <a:ext cx="8543740" cy="48002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4083" y="4169235"/>
            <a:ext cx="5100244" cy="22971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9973" y="0"/>
            <a:ext cx="4714354" cy="164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0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726061"/>
          </a:xfrm>
        </p:spPr>
        <p:txBody>
          <a:bodyPr/>
          <a:lstStyle/>
          <a:p>
            <a:r>
              <a:rPr lang="en-US" sz="3600" dirty="0" err="1"/>
              <a:t>Catatan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395" y="1514901"/>
            <a:ext cx="8595360" cy="4255804"/>
          </a:xfrm>
        </p:spPr>
        <p:txBody>
          <a:bodyPr>
            <a:normAutofit/>
          </a:bodyPr>
          <a:lstStyle/>
          <a:p>
            <a:pPr marL="177800" indent="0" algn="just">
              <a:buNone/>
            </a:pPr>
            <a:r>
              <a:rPr lang="en-US" sz="2000" dirty="0"/>
              <a:t>1.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pernyataan</a:t>
            </a:r>
            <a:r>
              <a:rPr lang="en-US" sz="2000" dirty="0"/>
              <a:t> </a:t>
            </a:r>
            <a:r>
              <a:rPr lang="en-US" sz="2000" b="1" dirty="0"/>
              <a:t>if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ditulis</a:t>
            </a:r>
            <a:r>
              <a:rPr lang="en-US" sz="2000" dirty="0"/>
              <a:t> di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dirty="0" err="1"/>
              <a:t>kurung</a:t>
            </a:r>
            <a:r>
              <a:rPr lang="en-US" sz="2000" dirty="0"/>
              <a:t>.  </a:t>
            </a:r>
            <a:r>
              <a:rPr lang="en-US" sz="2000" dirty="0" err="1"/>
              <a:t>Dengan</a:t>
            </a:r>
            <a:r>
              <a:rPr lang="en-US" sz="2000" dirty="0"/>
              <a:t> kata lain,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dirty="0" err="1"/>
              <a:t>kurung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disertakan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melingkupi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pada </a:t>
            </a:r>
            <a:r>
              <a:rPr lang="en-US" sz="2000" dirty="0" err="1"/>
              <a:t>pernyataan</a:t>
            </a:r>
            <a:r>
              <a:rPr lang="en-US" sz="2000" dirty="0"/>
              <a:t> </a:t>
            </a:r>
            <a:r>
              <a:rPr lang="en-US" sz="2000" b="1" dirty="0"/>
              <a:t>if.</a:t>
            </a:r>
          </a:p>
          <a:p>
            <a:pPr marL="177800" indent="0" algn="just">
              <a:buNone/>
            </a:pPr>
            <a:endParaRPr lang="en-US" sz="2000" b="1" dirty="0"/>
          </a:p>
          <a:p>
            <a:pPr marL="177800" indent="0" algn="just">
              <a:buNone/>
            </a:pPr>
            <a:r>
              <a:rPr lang="en-US" sz="2000" dirty="0"/>
              <a:t>2. </a:t>
            </a:r>
            <a:r>
              <a:rPr lang="en-US" sz="2000" dirty="0" err="1"/>
              <a:t>Pada</a:t>
            </a:r>
            <a:r>
              <a:rPr lang="en-US" sz="2000" dirty="0"/>
              <a:t> Bahasa C </a:t>
            </a:r>
            <a:r>
              <a:rPr lang="en-US" sz="2000" dirty="0" err="1"/>
              <a:t>jika</a:t>
            </a:r>
            <a:r>
              <a:rPr lang="en-US" sz="2000" dirty="0"/>
              <a:t> di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{ }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pernyataan</a:t>
            </a:r>
            <a:r>
              <a:rPr lang="en-US" sz="2000" dirty="0"/>
              <a:t>,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err="1"/>
              <a:t>tersebut</a:t>
            </a:r>
            <a:r>
              <a:rPr lang="en-US" sz="2000"/>
              <a:t> </a:t>
            </a:r>
            <a:r>
              <a:rPr lang="en-US" sz="2000" u="sng" smtClean="0"/>
              <a:t>bisa</a:t>
            </a:r>
            <a:r>
              <a:rPr lang="en-US" sz="2000" u="sng"/>
              <a:t> </a:t>
            </a:r>
            <a:r>
              <a:rPr lang="en-US" sz="2000" u="sng" smtClean="0"/>
              <a:t>tidak digunakan </a:t>
            </a:r>
            <a:endParaRPr lang="en-US" sz="2000" b="1" u="sng" dirty="0"/>
          </a:p>
        </p:txBody>
      </p:sp>
    </p:spTree>
    <p:extLst>
      <p:ext uri="{BB962C8B-B14F-4D97-AF65-F5344CB8AC3E}">
        <p14:creationId xmlns:p14="http://schemas.microsoft.com/office/powerpoint/2010/main" val="147716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533142"/>
          </a:xfrm>
        </p:spPr>
        <p:txBody>
          <a:bodyPr>
            <a:normAutofit fontScale="90000"/>
          </a:bodyPr>
          <a:lstStyle/>
          <a:p>
            <a:r>
              <a:rPr lang="en-US" err="1"/>
              <a:t>Tugas</a:t>
            </a:r>
            <a:r>
              <a:rPr lang="en-US"/>
              <a:t>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9398" y="1022888"/>
            <a:ext cx="9925114" cy="5446151"/>
          </a:xfrm>
        </p:spPr>
        <p:txBody>
          <a:bodyPr>
            <a:normAutofit fontScale="70000" lnSpcReduction="20000"/>
          </a:bodyPr>
          <a:lstStyle/>
          <a:p>
            <a:r>
              <a:rPr lang="en-US" sz="2800"/>
              <a:t>Buatlah 1 Program dalam Bahasa C yang mengimlementasikan </a:t>
            </a:r>
            <a:r>
              <a:rPr lang="en-US" sz="2800" smtClean="0"/>
              <a:t>syntax nested if </a:t>
            </a:r>
          </a:p>
          <a:p>
            <a:r>
              <a:rPr lang="en-US" sz="2800" smtClean="0"/>
              <a:t>If (……….)</a:t>
            </a:r>
          </a:p>
          <a:p>
            <a:r>
              <a:rPr lang="en-US" sz="2800" smtClean="0"/>
              <a:t>{</a:t>
            </a:r>
          </a:p>
          <a:p>
            <a:r>
              <a:rPr lang="en-US" sz="2800"/>
              <a:t> </a:t>
            </a:r>
            <a:r>
              <a:rPr lang="en-US" sz="2800" smtClean="0"/>
              <a:t>   if (………..)</a:t>
            </a:r>
          </a:p>
          <a:p>
            <a:r>
              <a:rPr lang="en-US" sz="2800"/>
              <a:t> </a:t>
            </a:r>
            <a:r>
              <a:rPr lang="en-US" sz="2800" smtClean="0"/>
              <a:t>   {</a:t>
            </a:r>
          </a:p>
          <a:p>
            <a:r>
              <a:rPr lang="en-US" sz="2800"/>
              <a:t> </a:t>
            </a:r>
            <a:r>
              <a:rPr lang="en-US" sz="2800" smtClean="0"/>
              <a:t>       if( ………)</a:t>
            </a:r>
          </a:p>
          <a:p>
            <a:r>
              <a:rPr lang="en-US" sz="2800"/>
              <a:t> </a:t>
            </a:r>
            <a:r>
              <a:rPr lang="en-US" sz="2800" smtClean="0"/>
              <a:t>       {</a:t>
            </a:r>
          </a:p>
          <a:p>
            <a:r>
              <a:rPr lang="en-US" sz="2800"/>
              <a:t> </a:t>
            </a:r>
            <a:r>
              <a:rPr lang="en-US" sz="2800" smtClean="0"/>
              <a:t>            </a:t>
            </a:r>
          </a:p>
          <a:p>
            <a:r>
              <a:rPr lang="en-US" sz="2800" smtClean="0"/>
              <a:t>        }else</a:t>
            </a:r>
          </a:p>
          <a:p>
            <a:r>
              <a:rPr lang="en-US" sz="2800"/>
              <a:t> </a:t>
            </a:r>
            <a:r>
              <a:rPr lang="en-US" sz="2800" smtClean="0"/>
              <a:t>      </a:t>
            </a:r>
          </a:p>
          <a:p>
            <a:r>
              <a:rPr lang="en-US" sz="2800"/>
              <a:t> </a:t>
            </a:r>
            <a:r>
              <a:rPr lang="en-US" sz="2800" smtClean="0"/>
              <a:t>    }else</a:t>
            </a:r>
          </a:p>
          <a:p>
            <a:pPr marL="0" indent="0">
              <a:buNone/>
            </a:pPr>
            <a:r>
              <a:rPr lang="en-ID" sz="2800" smtClean="0"/>
              <a:t>  }else</a:t>
            </a:r>
          </a:p>
          <a:p>
            <a:pPr marL="0" indent="0">
              <a:buNone/>
            </a:pPr>
            <a:endParaRPr lang="en-ID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19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sz="3200" b="1" smtClean="0"/>
              <a:t>Tugas 8 </a:t>
            </a:r>
            <a:br>
              <a:rPr lang="en-ID" sz="3200" b="1" smtClean="0"/>
            </a:br>
            <a:r>
              <a:rPr lang="en-ID" sz="3200" b="1" smtClean="0"/>
              <a:t>Ketentuan </a:t>
            </a:r>
            <a:r>
              <a:rPr lang="en-ID" sz="3200" b="1"/>
              <a:t>Tugas  dan </a:t>
            </a:r>
            <a:r>
              <a:rPr lang="en-ID" sz="3200" b="1" smtClean="0"/>
              <a:t> Algoritma dan Program </a:t>
            </a:r>
            <a:r>
              <a:rPr lang="en-ID" sz="3200" b="1"/>
              <a:t>:</a:t>
            </a:r>
            <a:br>
              <a:rPr lang="en-ID" sz="3200" b="1"/>
            </a:b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578428"/>
            <a:ext cx="8595360" cy="435133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D" sz="2000" b="1" smtClean="0"/>
              <a:t>Buatlah 1 soal,algoritma,flowchart dan program  yang mengimplementasikan konsep Percabangan bersarang  </a:t>
            </a:r>
          </a:p>
          <a:p>
            <a:pPr marL="0" indent="0">
              <a:buNone/>
            </a:pPr>
            <a:r>
              <a:rPr lang="en-ID" sz="2000" b="1" smtClean="0"/>
              <a:t>Ketentuan :</a:t>
            </a:r>
          </a:p>
          <a:p>
            <a:pPr marL="0" indent="0">
              <a:buNone/>
            </a:pPr>
            <a:r>
              <a:rPr lang="en-ID" sz="2000" b="1" smtClean="0"/>
              <a:t>Panjang </a:t>
            </a:r>
            <a:r>
              <a:rPr lang="en-ID" sz="2000" b="1"/>
              <a:t>Program Minimal </a:t>
            </a:r>
            <a:r>
              <a:rPr lang="en-ID" sz="2000" b="1" smtClean="0"/>
              <a:t>40 </a:t>
            </a:r>
            <a:r>
              <a:rPr lang="en-ID" sz="2000" b="1"/>
              <a:t>Linecode</a:t>
            </a:r>
          </a:p>
          <a:p>
            <a:pPr marL="0" indent="0">
              <a:buNone/>
            </a:pPr>
            <a:r>
              <a:rPr lang="en-ID" sz="2000" b="1"/>
              <a:t>Program </a:t>
            </a:r>
            <a:r>
              <a:rPr lang="en-US" sz="2000" b="1"/>
              <a:t>Bebas – menggunakan kata – kata yang positif dan sopan  </a:t>
            </a:r>
            <a:endParaRPr lang="en-ID" sz="2000"/>
          </a:p>
          <a:p>
            <a:pPr>
              <a:buFont typeface="Wingdings" panose="05000000000000000000" pitchFamily="2" charset="2"/>
              <a:buChar char="Ø"/>
            </a:pPr>
            <a:r>
              <a:rPr lang="en-ID" sz="2000"/>
              <a:t>Kumpulkan program dalam bentuk file .c </a:t>
            </a:r>
            <a:endParaRPr lang="en-ID" sz="200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D" sz="2000" smtClean="0"/>
              <a:t>Jumlah if minimal 3</a:t>
            </a:r>
            <a:endParaRPr lang="en-ID" sz="2000"/>
          </a:p>
          <a:p>
            <a:pPr>
              <a:buFont typeface="Wingdings" panose="05000000000000000000" pitchFamily="2" charset="2"/>
              <a:buChar char="Ø"/>
            </a:pPr>
            <a:r>
              <a:rPr lang="en-ID" sz="2000"/>
              <a:t>Tuliskan </a:t>
            </a:r>
            <a:r>
              <a:rPr lang="en-ID" sz="2000" b="1"/>
              <a:t>Algoritma </a:t>
            </a:r>
            <a:r>
              <a:rPr lang="en-ID" sz="2000" b="1" smtClean="0"/>
              <a:t>Program dan Flowchart  dan Screenshoot  </a:t>
            </a:r>
            <a:r>
              <a:rPr lang="en-ID" sz="2000" b="1"/>
              <a:t>Program dalam file </a:t>
            </a:r>
            <a:r>
              <a:rPr lang="en-ID" sz="2000" b="1" smtClean="0"/>
              <a:t>.docx </a:t>
            </a:r>
          </a:p>
          <a:p>
            <a:pPr>
              <a:buFont typeface="Wingdings" panose="05000000000000000000" pitchFamily="2" charset="2"/>
              <a:buChar char="Ø"/>
            </a:pPr>
            <a:endParaRPr lang="en-ID" sz="2000"/>
          </a:p>
          <a:p>
            <a:pPr>
              <a:buFont typeface="Wingdings" panose="05000000000000000000" pitchFamily="2" charset="2"/>
              <a:buChar char="Ø"/>
            </a:pPr>
            <a:r>
              <a:rPr lang="en-ID" sz="2000" smtClean="0"/>
              <a:t>Soal Program </a:t>
            </a:r>
            <a:r>
              <a:rPr lang="en-ID" sz="2000"/>
              <a:t>ditulis di dalam program dengan menggunakan komen */…/*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2000"/>
              <a:t>Format Folder  Nama_NPM _</a:t>
            </a:r>
            <a:r>
              <a:rPr lang="en-ID" sz="2000" smtClean="0"/>
              <a:t>Tugas 4</a:t>
            </a:r>
            <a:endParaRPr lang="en-ID" sz="2000"/>
          </a:p>
          <a:p>
            <a:pPr>
              <a:buFont typeface="Wingdings" panose="05000000000000000000" pitchFamily="2" charset="2"/>
              <a:buChar char="Ø"/>
            </a:pPr>
            <a:endParaRPr lang="en-ID" sz="2000"/>
          </a:p>
          <a:p>
            <a:pPr>
              <a:buFont typeface="Wingdings" panose="05000000000000000000" pitchFamily="2" charset="2"/>
              <a:buChar char="Ø"/>
            </a:pPr>
            <a:r>
              <a:rPr lang="en-ID" sz="2000" b="1" smtClean="0"/>
              <a:t>Deadline </a:t>
            </a:r>
            <a:r>
              <a:rPr lang="en-ID" sz="2000" b="1" smtClean="0"/>
              <a:t>5 Mei 2026</a:t>
            </a:r>
            <a:endParaRPr lang="en-US" sz="2000" b="1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7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51469-C608-4F36-8CE3-13DF66A52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958340"/>
          </a:xfrm>
        </p:spPr>
        <p:txBody>
          <a:bodyPr>
            <a:normAutofit fontScale="90000"/>
          </a:bodyPr>
          <a:lstStyle/>
          <a:p>
            <a:r>
              <a:rPr lang="en-ID" dirty="0"/>
              <a:t/>
            </a:r>
            <a:br>
              <a:rPr lang="en-ID" dirty="0"/>
            </a:br>
            <a:r>
              <a:rPr lang="en-ID" dirty="0" err="1"/>
              <a:t>Seleksi</a:t>
            </a:r>
            <a:r>
              <a:rPr lang="en-ID" dirty="0"/>
              <a:t> </a:t>
            </a:r>
            <a:r>
              <a:rPr lang="en-ID" dirty="0" err="1"/>
              <a:t>Sederhana</a:t>
            </a:r>
            <a:r>
              <a:rPr lang="en-ID" dirty="0"/>
              <a:t/>
            </a:r>
            <a:br>
              <a:rPr lang="en-ID" dirty="0"/>
            </a:br>
            <a:r>
              <a:rPr lang="en-ID" sz="3600" dirty="0"/>
              <a:t> </a:t>
            </a:r>
            <a:r>
              <a:rPr lang="en-ID" sz="3600" dirty="0" err="1"/>
              <a:t>Contoh</a:t>
            </a:r>
            <a:r>
              <a:rPr lang="en-ID" sz="3600" dirty="0"/>
              <a:t> </a:t>
            </a:r>
            <a:r>
              <a:rPr lang="en-ID" sz="3600" dirty="0" err="1"/>
              <a:t>Soal</a:t>
            </a:r>
            <a:r>
              <a:rPr lang="en-ID" sz="3600" dirty="0"/>
              <a:t>  1</a:t>
            </a:r>
            <a:r>
              <a:rPr lang="en-ID" b="1" dirty="0"/>
              <a:t/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6B997-9910-4165-96E1-703B620F7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2571750"/>
            <a:ext cx="8595360" cy="3608387"/>
          </a:xfrm>
        </p:spPr>
        <p:txBody>
          <a:bodyPr/>
          <a:lstStyle/>
          <a:p>
            <a:pPr marL="0" indent="0">
              <a:buNone/>
            </a:pPr>
            <a:r>
              <a:rPr lang="en-ID" sz="2000" dirty="0"/>
              <a:t> [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bilangan</a:t>
            </a:r>
            <a:r>
              <a:rPr lang="en-ID" sz="2000" dirty="0"/>
              <a:t> </a:t>
            </a:r>
            <a:r>
              <a:rPr lang="en-ID" sz="2000" dirty="0" err="1"/>
              <a:t>genap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ganjil</a:t>
            </a:r>
            <a:r>
              <a:rPr lang="en-ID" sz="2000" dirty="0"/>
              <a:t>] </a:t>
            </a:r>
          </a:p>
          <a:p>
            <a:r>
              <a:rPr lang="en-ID" sz="2000" dirty="0" err="1"/>
              <a:t>Algoritma</a:t>
            </a:r>
            <a:r>
              <a:rPr lang="en-ID" sz="2000" dirty="0"/>
              <a:t> :</a:t>
            </a:r>
          </a:p>
          <a:p>
            <a:r>
              <a:rPr lang="en-ID" sz="2000" dirty="0"/>
              <a:t>1. </a:t>
            </a:r>
            <a:r>
              <a:rPr lang="en-ID" sz="2000" dirty="0" err="1"/>
              <a:t>masukkan</a:t>
            </a:r>
            <a:r>
              <a:rPr lang="en-ID" sz="2000" dirty="0"/>
              <a:t> (</a:t>
            </a:r>
            <a:r>
              <a:rPr lang="en-ID" sz="2000" dirty="0" err="1"/>
              <a:t>bilangan</a:t>
            </a:r>
            <a:r>
              <a:rPr lang="en-ID" sz="2000" dirty="0"/>
              <a:t>)</a:t>
            </a:r>
          </a:p>
          <a:p>
            <a:r>
              <a:rPr lang="en-ID" sz="2000" dirty="0"/>
              <a:t>2.JIKA </a:t>
            </a:r>
            <a:r>
              <a:rPr lang="en-ID" sz="2000" dirty="0" err="1"/>
              <a:t>sisaPembagian</a:t>
            </a:r>
            <a:r>
              <a:rPr lang="en-ID" sz="2000" dirty="0"/>
              <a:t> (bilangan,2) = 0 MAKA</a:t>
            </a:r>
          </a:p>
          <a:p>
            <a:r>
              <a:rPr lang="en-ID" sz="2000" dirty="0"/>
              <a:t>3.tampilkan (“</a:t>
            </a:r>
            <a:r>
              <a:rPr lang="en-ID" sz="2000" dirty="0" err="1"/>
              <a:t>Bilangan</a:t>
            </a:r>
            <a:r>
              <a:rPr lang="en-ID" sz="2000" dirty="0"/>
              <a:t> </a:t>
            </a:r>
            <a:r>
              <a:rPr lang="en-ID" sz="2000" dirty="0" err="1"/>
              <a:t>genap</a:t>
            </a:r>
            <a:r>
              <a:rPr lang="en-ID" sz="2000" dirty="0"/>
              <a:t>”)</a:t>
            </a:r>
          </a:p>
          <a:p>
            <a:r>
              <a:rPr lang="en-ID" sz="2000" dirty="0"/>
              <a:t>4.SEBALIKNYA</a:t>
            </a:r>
          </a:p>
          <a:p>
            <a:r>
              <a:rPr lang="en-ID" sz="2000" dirty="0"/>
              <a:t>5.tampilkan (“</a:t>
            </a:r>
            <a:r>
              <a:rPr lang="en-ID" sz="2000" dirty="0" err="1"/>
              <a:t>Bilangan</a:t>
            </a:r>
            <a:r>
              <a:rPr lang="en-ID" sz="2000" dirty="0"/>
              <a:t> </a:t>
            </a:r>
            <a:r>
              <a:rPr lang="en-ID" sz="2000" dirty="0" err="1"/>
              <a:t>ganjil</a:t>
            </a:r>
            <a:r>
              <a:rPr lang="en-ID" sz="2000" dirty="0"/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304712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 Kode </a:t>
            </a:r>
            <a:r>
              <a:rPr lang="en-US" dirty="0" err="1"/>
              <a:t>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 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: “);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(“%d, &amp;</a:t>
            </a:r>
            <a:r>
              <a:rPr lang="en-US" dirty="0" err="1"/>
              <a:t>bilangan</a:t>
            </a:r>
            <a:r>
              <a:rPr lang="en-US" dirty="0"/>
              <a:t>”);</a:t>
            </a:r>
            <a:br>
              <a:rPr lang="en-US" dirty="0"/>
            </a:br>
            <a:r>
              <a:rPr lang="en-US" dirty="0"/>
              <a:t>	if (</a:t>
            </a:r>
            <a:r>
              <a:rPr lang="en-US" dirty="0" err="1"/>
              <a:t>bilangan</a:t>
            </a:r>
            <a:r>
              <a:rPr lang="en-US" dirty="0"/>
              <a:t> % 2 == 0)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genap</a:t>
            </a:r>
            <a:r>
              <a:rPr lang="en-US" dirty="0"/>
              <a:t>”);</a:t>
            </a:r>
            <a:br>
              <a:rPr lang="en-US" dirty="0"/>
            </a:br>
            <a:r>
              <a:rPr lang="en-US" dirty="0"/>
              <a:t>	else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ganjil</a:t>
            </a:r>
            <a:r>
              <a:rPr lang="en-US" dirty="0"/>
              <a:t>”);</a:t>
            </a:r>
          </a:p>
          <a:p>
            <a:pPr marL="0" indent="0">
              <a:buNone/>
            </a:pP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//</a:t>
            </a:r>
            <a:r>
              <a:rPr lang="en-US" i="1" dirty="0" err="1"/>
              <a:t>genap.c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8794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3C4D9-3433-47D5-AA29-4F7A9A6BB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E8C621C-B487-42E5-905F-72C7EB476E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0897" y="543983"/>
            <a:ext cx="7502285" cy="586359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1F67783-2CD3-413B-809F-A80DAEE559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0" y="365760"/>
            <a:ext cx="6690873" cy="199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60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E46BE-C11A-491A-A4B9-8D86785D6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62484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2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72B99-8129-4ED8-8BFB-5E9B8BA03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122" y="990600"/>
            <a:ext cx="8595360" cy="5501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dirty="0"/>
              <a:t>[</a:t>
            </a:r>
            <a:r>
              <a:rPr lang="en-US" sz="2200" dirty="0" err="1"/>
              <a:t>Validasi</a:t>
            </a:r>
            <a:r>
              <a:rPr lang="en-US" sz="2200" dirty="0"/>
              <a:t> input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ujian</a:t>
            </a:r>
            <a:r>
              <a:rPr lang="en-US" sz="2200" dirty="0"/>
              <a:t>] </a:t>
            </a:r>
            <a:r>
              <a:rPr lang="en-US" sz="2200" dirty="0" err="1"/>
              <a:t>Buatlah</a:t>
            </a:r>
            <a:r>
              <a:rPr lang="en-US" sz="2200" dirty="0"/>
              <a:t> </a:t>
            </a:r>
            <a:r>
              <a:rPr lang="en-US" sz="2200" dirty="0" err="1"/>
              <a:t>algoritma</a:t>
            </a:r>
            <a:r>
              <a:rPr lang="en-US" sz="2200" dirty="0"/>
              <a:t> </a:t>
            </a:r>
            <a:r>
              <a:rPr lang="en-US" sz="2200" dirty="0" err="1"/>
              <a:t>maupun</a:t>
            </a:r>
            <a:r>
              <a:rPr lang="en-US" sz="2200" dirty="0"/>
              <a:t> program yang </a:t>
            </a:r>
            <a:r>
              <a:rPr lang="en-US" sz="2200" dirty="0" err="1"/>
              <a:t>meminta</a:t>
            </a:r>
            <a:r>
              <a:rPr lang="en-US" sz="2200" dirty="0"/>
              <a:t> </a:t>
            </a:r>
            <a:r>
              <a:rPr lang="en-US" sz="2200" dirty="0" err="1"/>
              <a:t>inputan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ujian</a:t>
            </a:r>
            <a:r>
              <a:rPr lang="en-US" sz="2200" dirty="0"/>
              <a:t> </a:t>
            </a:r>
            <a:r>
              <a:rPr lang="en-US" sz="2200" dirty="0" err="1"/>
              <a:t>dimasukkan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keyboard. </a:t>
            </a:r>
            <a:r>
              <a:rPr lang="en-US" sz="2200" dirty="0" err="1"/>
              <a:t>Berilah</a:t>
            </a:r>
            <a:r>
              <a:rPr lang="en-US" sz="2200" dirty="0"/>
              <a:t> output “valid” </a:t>
            </a:r>
            <a:r>
              <a:rPr lang="en-US" sz="2200" dirty="0" err="1"/>
              <a:t>jika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yang </a:t>
            </a:r>
            <a:r>
              <a:rPr lang="en-US" sz="2200" dirty="0" err="1"/>
              <a:t>diinput</a:t>
            </a:r>
            <a:r>
              <a:rPr lang="en-US" sz="2200" dirty="0"/>
              <a:t> </a:t>
            </a:r>
            <a:r>
              <a:rPr lang="en-US" sz="2200" dirty="0" err="1"/>
              <a:t>berada</a:t>
            </a:r>
            <a:r>
              <a:rPr lang="en-US" sz="2200" dirty="0"/>
              <a:t> </a:t>
            </a:r>
            <a:r>
              <a:rPr lang="en-US" sz="2200" dirty="0" err="1"/>
              <a:t>antara</a:t>
            </a:r>
            <a:r>
              <a:rPr lang="en-US" sz="2200" dirty="0"/>
              <a:t> 0 </a:t>
            </a:r>
            <a:r>
              <a:rPr lang="en-US" sz="2200" dirty="0" err="1"/>
              <a:t>hingga</a:t>
            </a:r>
            <a:r>
              <a:rPr lang="en-US" sz="2200" dirty="0"/>
              <a:t> 100, dan </a:t>
            </a:r>
            <a:r>
              <a:rPr lang="en-US" sz="2200" dirty="0" err="1"/>
              <a:t>berilah</a:t>
            </a:r>
            <a:r>
              <a:rPr lang="en-US" sz="2200" dirty="0"/>
              <a:t> output “</a:t>
            </a:r>
            <a:r>
              <a:rPr lang="en-US" sz="2200" dirty="0" err="1"/>
              <a:t>tidak</a:t>
            </a:r>
            <a:r>
              <a:rPr lang="en-US" sz="2200" dirty="0"/>
              <a:t> valid” </a:t>
            </a:r>
            <a:r>
              <a:rPr lang="en-US" sz="2200" dirty="0" err="1"/>
              <a:t>jika</a:t>
            </a:r>
            <a:r>
              <a:rPr lang="en-US" sz="2200" dirty="0"/>
              <a:t> </a:t>
            </a:r>
            <a:r>
              <a:rPr lang="en-US" sz="2200" dirty="0" err="1"/>
              <a:t>sebaliknya</a:t>
            </a:r>
            <a:endParaRPr lang="en-US" sz="2200" dirty="0"/>
          </a:p>
          <a:p>
            <a:pPr marL="0" indent="0">
              <a:buNone/>
            </a:pPr>
            <a:r>
              <a:rPr lang="en-US" sz="2200" b="1" dirty="0" err="1"/>
              <a:t>Algoritma</a:t>
            </a:r>
            <a:r>
              <a:rPr lang="en-US" sz="2200" b="1" dirty="0"/>
              <a:t> 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1.     </a:t>
            </a:r>
            <a:r>
              <a:rPr lang="en-US" sz="2200" dirty="0" err="1"/>
              <a:t>masukkan</a:t>
            </a:r>
            <a:r>
              <a:rPr lang="en-US" sz="2200" dirty="0"/>
              <a:t> (</a:t>
            </a:r>
            <a:r>
              <a:rPr lang="en-US" sz="2200" dirty="0" err="1"/>
              <a:t>nilai</a:t>
            </a:r>
            <a:r>
              <a:rPr lang="en-US" sz="2200" dirty="0"/>
              <a:t>)</a:t>
            </a:r>
            <a:br>
              <a:rPr lang="en-US" sz="2200" dirty="0"/>
            </a:br>
            <a:r>
              <a:rPr lang="en-US" sz="2200" dirty="0"/>
              <a:t>2.  JIKA </a:t>
            </a:r>
            <a:r>
              <a:rPr lang="en-US" sz="2200" dirty="0" err="1"/>
              <a:t>nilai</a:t>
            </a:r>
            <a:r>
              <a:rPr lang="en-US" sz="2200" dirty="0"/>
              <a:t> ≥ 0 dan </a:t>
            </a:r>
            <a:r>
              <a:rPr lang="en-US" sz="2200" dirty="0" err="1"/>
              <a:t>nilai</a:t>
            </a:r>
            <a:r>
              <a:rPr lang="en-US" sz="2200" dirty="0"/>
              <a:t> ≤ 100 MAKA</a:t>
            </a:r>
            <a:br>
              <a:rPr lang="en-US" sz="2200" dirty="0"/>
            </a:br>
            <a:r>
              <a:rPr lang="en-US" sz="2200" dirty="0"/>
              <a:t>3.	</a:t>
            </a:r>
            <a:r>
              <a:rPr lang="en-US" sz="2200" dirty="0" err="1"/>
              <a:t>tampilkan</a:t>
            </a:r>
            <a:r>
              <a:rPr lang="en-US" sz="2200" dirty="0"/>
              <a:t> (“Valid”)</a:t>
            </a:r>
            <a:br>
              <a:rPr lang="en-US" sz="2200" dirty="0"/>
            </a:br>
            <a:r>
              <a:rPr lang="en-US" sz="2200" dirty="0"/>
              <a:t>4.  SEBALIKNYA</a:t>
            </a:r>
            <a:br>
              <a:rPr lang="en-US" sz="2200" dirty="0"/>
            </a:br>
            <a:r>
              <a:rPr lang="en-US" sz="2200" dirty="0"/>
              <a:t>5.	</a:t>
            </a:r>
            <a:r>
              <a:rPr lang="en-US" sz="2200" dirty="0" err="1"/>
              <a:t>tampilkan</a:t>
            </a:r>
            <a:r>
              <a:rPr lang="en-US" sz="2200" dirty="0"/>
              <a:t> (“</a:t>
            </a:r>
            <a:r>
              <a:rPr lang="en-US" sz="2200" dirty="0" err="1"/>
              <a:t>Tidak</a:t>
            </a:r>
            <a:r>
              <a:rPr lang="en-US" sz="2200" dirty="0"/>
              <a:t> Valid”)</a:t>
            </a:r>
            <a:br>
              <a:rPr lang="en-US" sz="2200" dirty="0"/>
            </a:br>
            <a:r>
              <a:rPr lang="en-US" sz="2200" dirty="0"/>
              <a:t>6.  AKHIR-JIKA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1574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 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double </a:t>
            </a:r>
            <a:r>
              <a:rPr lang="en-US" dirty="0" err="1"/>
              <a:t>nilai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:”);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(“%lf”, &amp;</a:t>
            </a:r>
            <a:r>
              <a:rPr lang="en-US" dirty="0" err="1"/>
              <a:t>nilai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if(</a:t>
            </a:r>
            <a:r>
              <a:rPr lang="en-US" dirty="0" err="1"/>
              <a:t>nilai</a:t>
            </a:r>
            <a:r>
              <a:rPr lang="en-US" dirty="0"/>
              <a:t> &gt;= 0 &amp;&amp; </a:t>
            </a:r>
            <a:r>
              <a:rPr lang="en-US" dirty="0" err="1"/>
              <a:t>nilai</a:t>
            </a:r>
            <a:r>
              <a:rPr lang="en-US" dirty="0"/>
              <a:t> &lt;= 100)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(“Valid”);</a:t>
            </a:r>
            <a:br>
              <a:rPr lang="en-US" dirty="0"/>
            </a:br>
            <a:r>
              <a:rPr lang="en-US" dirty="0"/>
              <a:t>	else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Tidak</a:t>
            </a:r>
            <a:r>
              <a:rPr lang="en-US" dirty="0"/>
              <a:t> Valid”);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//</a:t>
            </a:r>
            <a:r>
              <a:rPr lang="en-US" dirty="0" err="1"/>
              <a:t>valid.c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55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5509E-0AD4-4907-8425-E58BC7C22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74A51F0-6A22-488A-9C5A-67291F74D6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010"/>
          <a:stretch/>
        </p:blipFill>
        <p:spPr>
          <a:xfrm>
            <a:off x="573533" y="278448"/>
            <a:ext cx="7333149" cy="612648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E916C81-D77C-4315-A212-CFA8CC24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0338" y="453072"/>
            <a:ext cx="6709365" cy="297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7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21677</TotalTime>
  <Words>1016</Words>
  <Application>Microsoft Office PowerPoint</Application>
  <PresentationFormat>Widescreen</PresentationFormat>
  <Paragraphs>236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Century Schoolbook</vt:lpstr>
      <vt:lpstr>Wingdings</vt:lpstr>
      <vt:lpstr>Wingdings 2</vt:lpstr>
      <vt:lpstr>View</vt:lpstr>
      <vt:lpstr>Pemrograman Dasar</vt:lpstr>
      <vt:lpstr>Struktur Seleksi / Percabangan </vt:lpstr>
      <vt:lpstr>Catatan </vt:lpstr>
      <vt:lpstr> Seleksi Sederhana  Contoh Soal  1 </vt:lpstr>
      <vt:lpstr>Contoh  Kode Sumber</vt:lpstr>
      <vt:lpstr>PowerPoint Presentation</vt:lpstr>
      <vt:lpstr>Contoh Soal 2 </vt:lpstr>
      <vt:lpstr>Contoh Kode Sumber</vt:lpstr>
      <vt:lpstr>PowerPoint Presentation</vt:lpstr>
      <vt:lpstr>Contoh Soal 3</vt:lpstr>
      <vt:lpstr>Source Code </vt:lpstr>
      <vt:lpstr>PowerPoint Presentation</vt:lpstr>
      <vt:lpstr> Seleksi dengan Kondisi Majemuk</vt:lpstr>
      <vt:lpstr>Contoh Soal 1</vt:lpstr>
      <vt:lpstr>Contoh Kode</vt:lpstr>
      <vt:lpstr>PowerPoint Presentation</vt:lpstr>
      <vt:lpstr> Bentuk COCOK dan AKHIR COCOK </vt:lpstr>
      <vt:lpstr>Catatan </vt:lpstr>
      <vt:lpstr>Contoh Soal 2</vt:lpstr>
      <vt:lpstr>Contoh Kode Bulan (If)</vt:lpstr>
      <vt:lpstr>PowerPoint Presentation</vt:lpstr>
      <vt:lpstr>Contoh Kode Bulan (Switch)</vt:lpstr>
      <vt:lpstr>PowerPoint Presentation</vt:lpstr>
      <vt:lpstr>Tugas 7</vt:lpstr>
      <vt:lpstr>Seleksi Bersarang </vt:lpstr>
      <vt:lpstr> Contoh Algoritma Seleksi Bersarang </vt:lpstr>
      <vt:lpstr>PowerPoint Presentation</vt:lpstr>
      <vt:lpstr>Contoh Soal 2 </vt:lpstr>
      <vt:lpstr>PowerPoint Presentation</vt:lpstr>
      <vt:lpstr>Tugas 8</vt:lpstr>
      <vt:lpstr>Tugas 8  Ketentuan Tugas  dan  Algoritma dan Program 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Pemrograman Dasar</dc:title>
  <dc:creator>Retno Mumpuni</dc:creator>
  <cp:lastModifiedBy>Reviewer Santika 2023</cp:lastModifiedBy>
  <cp:revision>123</cp:revision>
  <dcterms:created xsi:type="dcterms:W3CDTF">2017-11-07T22:51:09Z</dcterms:created>
  <dcterms:modified xsi:type="dcterms:W3CDTF">2026-05-04T08:04:36Z</dcterms:modified>
</cp:coreProperties>
</file>