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6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7" r:id="rId22"/>
    <p:sldId id="275" r:id="rId23"/>
  </p:sldIdLst>
  <p:sldSz cx="18288000" cy="10287000"/>
  <p:notesSz cx="6858000" cy="9144000"/>
  <p:embeddedFontLst>
    <p:embeddedFont>
      <p:font typeface="네모라운드" panose="020B0604020202020204" charset="-127"/>
      <p:regular r:id="rId25"/>
    </p:embeddedFont>
    <p:embeddedFont>
      <p:font typeface="Ahamono" panose="020B0604020202020204" charset="0"/>
      <p:regular r:id="rId26"/>
    </p:embeddedFont>
    <p:embeddedFont>
      <p:font typeface="Bernoru SemiCondensed" panose="020B0604020202020204" charset="0"/>
      <p:regular r:id="rId27"/>
    </p:embeddedFont>
    <p:embeddedFont>
      <p:font typeface="Canva Sans" panose="020B0604020202020204" charset="0"/>
      <p:regular r:id="rId28"/>
    </p:embeddedFont>
    <p:embeddedFont>
      <p:font typeface="Cascadia Mono SemiBold" panose="020B0609020000020004" pitchFamily="49" charset="0"/>
      <p:bold r:id="rId29"/>
      <p:boldItalic r:id="rId30"/>
    </p:embeddedFont>
    <p:embeddedFont>
      <p:font typeface="Croogla" panose="020B0604020202020204" charset="0"/>
      <p:regular r:id="rId31"/>
    </p:embeddedFont>
    <p:embeddedFont>
      <p:font typeface="Croogla Bold" panose="020B0604020202020204" charset="0"/>
      <p:regular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69542" autoAdjust="0"/>
  </p:normalViewPr>
  <p:slideViewPr>
    <p:cSldViewPr>
      <p:cViewPr varScale="1">
        <p:scale>
          <a:sx n="36" d="100"/>
          <a:sy n="36" d="100"/>
        </p:scale>
        <p:origin x="1690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02.09.2026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6937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"Akar" dari persamaan ƒ(x) = 0 artinya nilai x yang membuat f(x) = 0.</a:t>
            </a:r>
          </a:p>
          <a:p>
            <a:r>
              <a:rPr lang="en-US"/>
              <a:t>Contoh: jika f(x) = x2 .</a:t>
            </a:r>
          </a:p>
          <a:p>
            <a:r>
              <a:rPr lang="en-US"/>
              <a:t>6x + 8, maka akar artinya titik x di mana grafik memotong sumbu-X.</a:t>
            </a:r>
          </a:p>
          <a:p>
            <a:endParaRPr lang="en-US"/>
          </a:p>
          <a:p>
            <a:r>
              <a:rPr lang="en-US"/>
              <a:t>"Selang [3,6]" artinya interval dari x = 3 sampai x = 6.</a:t>
            </a:r>
          </a:p>
          <a:p>
            <a:r>
              <a:rPr lang="en-US"/>
              <a:t>Kalimat ini berarti:</a:t>
            </a:r>
          </a:p>
          <a:p>
            <a:r>
              <a:rPr lang="en-US"/>
              <a:t>ada satu titik di antara 3 dan 6 yang membuat f(x) = 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ID" dirty="0"/>
              <a:t>Kalau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diselesaikan</a:t>
            </a:r>
            <a:r>
              <a:rPr lang="en-ID" dirty="0"/>
              <a:t> </a:t>
            </a:r>
            <a:r>
              <a:rPr lang="en-ID" dirty="0" err="1"/>
              <a:t>tepat</a:t>
            </a:r>
            <a:r>
              <a:rPr lang="en-ID" dirty="0"/>
              <a:t>, </a:t>
            </a:r>
            <a:r>
              <a:rPr lang="en-ID" dirty="0" err="1"/>
              <a:t>gunakan</a:t>
            </a:r>
            <a:r>
              <a:rPr lang="en-ID" dirty="0"/>
              <a:t> </a:t>
            </a:r>
            <a:r>
              <a:rPr lang="en-ID" dirty="0" err="1"/>
              <a:t>analitik</a:t>
            </a:r>
            <a:r>
              <a:rPr lang="en-ID" dirty="0"/>
              <a:t>. Kalau </a:t>
            </a:r>
            <a:r>
              <a:rPr lang="en-ID" dirty="0" err="1"/>
              <a:t>sulit</a:t>
            </a:r>
            <a:r>
              <a:rPr lang="en-ID" dirty="0"/>
              <a:t>/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ada</a:t>
            </a:r>
            <a:r>
              <a:rPr lang="en-ID" dirty="0"/>
              <a:t> </a:t>
            </a:r>
            <a:r>
              <a:rPr lang="en-ID" dirty="0" err="1"/>
              <a:t>bentuk</a:t>
            </a:r>
            <a:r>
              <a:rPr lang="en-ID" dirty="0"/>
              <a:t> </a:t>
            </a:r>
            <a:r>
              <a:rPr lang="en-ID" dirty="0" err="1"/>
              <a:t>eksaknya</a:t>
            </a:r>
            <a:r>
              <a:rPr lang="en-ID" dirty="0"/>
              <a:t>, </a:t>
            </a:r>
            <a:r>
              <a:rPr lang="en-ID" dirty="0" err="1"/>
              <a:t>gunakan</a:t>
            </a:r>
            <a:r>
              <a:rPr lang="en-ID" dirty="0"/>
              <a:t> </a:t>
            </a:r>
            <a:r>
              <a:rPr lang="en-ID" dirty="0" err="1"/>
              <a:t>numerik</a:t>
            </a:r>
            <a:r>
              <a:rPr lang="en-ID" dirty="0"/>
              <a:t>. Karena </a:t>
            </a:r>
            <a:r>
              <a:rPr lang="en-ID" dirty="0" err="1"/>
              <a:t>hasil</a:t>
            </a:r>
            <a:r>
              <a:rPr lang="en-ID" dirty="0"/>
              <a:t> </a:t>
            </a:r>
            <a:r>
              <a:rPr lang="en-ID" dirty="0" err="1"/>
              <a:t>numerik</a:t>
            </a:r>
            <a:r>
              <a:rPr lang="en-ID" dirty="0"/>
              <a:t> </a:t>
            </a:r>
            <a:r>
              <a:rPr lang="en-ID" dirty="0" err="1"/>
              <a:t>berupa</a:t>
            </a:r>
            <a:r>
              <a:rPr lang="en-ID" dirty="0"/>
              <a:t> </a:t>
            </a:r>
            <a:r>
              <a:rPr lang="en-ID" dirty="0" err="1"/>
              <a:t>pendekatan</a:t>
            </a:r>
            <a:r>
              <a:rPr lang="en-ID" dirty="0"/>
              <a:t>, </a:t>
            </a:r>
            <a:r>
              <a:rPr lang="en-ID" dirty="0" err="1"/>
              <a:t>kita</a:t>
            </a:r>
            <a:r>
              <a:rPr lang="en-ID" dirty="0"/>
              <a:t>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mengetahui</a:t>
            </a:r>
            <a:r>
              <a:rPr lang="en-ID" dirty="0"/>
              <a:t> </a:t>
            </a:r>
            <a:r>
              <a:rPr lang="en-ID" dirty="0" err="1"/>
              <a:t>galatnya</a:t>
            </a:r>
            <a:r>
              <a:rPr lang="en-ID" dirty="0"/>
              <a:t>. </a:t>
            </a:r>
            <a:r>
              <a:rPr lang="en-ID" dirty="0" err="1"/>
              <a:t>Komputer</a:t>
            </a:r>
            <a:r>
              <a:rPr lang="en-ID" dirty="0"/>
              <a:t>/Python </a:t>
            </a:r>
            <a:r>
              <a:rPr lang="en-ID" dirty="0" err="1"/>
              <a:t>membantu</a:t>
            </a:r>
            <a:r>
              <a:rPr lang="en-ID" dirty="0"/>
              <a:t>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perhitungan</a:t>
            </a:r>
            <a:r>
              <a:rPr lang="en-ID" dirty="0"/>
              <a:t> </a:t>
            </a:r>
            <a:r>
              <a:rPr lang="en-ID" dirty="0" err="1"/>
              <a:t>berulang</a:t>
            </a:r>
            <a:r>
              <a:rPr lang="en-ID" dirty="0"/>
              <a:t>.</a:t>
            </a:r>
          </a:p>
          <a:p>
            <a:r>
              <a:rPr lang="en-ID" dirty="0"/>
              <a:t>1. </a:t>
            </a:r>
            <a:r>
              <a:rPr lang="en-ID" dirty="0" err="1"/>
              <a:t>Mudah</a:t>
            </a:r>
            <a:r>
              <a:rPr lang="en-ID" dirty="0"/>
              <a:t> di </a:t>
            </a:r>
            <a:r>
              <a:rPr lang="en-ID" dirty="0" err="1"/>
              <a:t>eksakkan</a:t>
            </a:r>
            <a:br>
              <a:rPr lang="en-ID" dirty="0"/>
            </a:br>
            <a:r>
              <a:rPr lang="en-ID" dirty="0"/>
              <a:t>2. Tidak </a:t>
            </a:r>
            <a:r>
              <a:rPr lang="en-ID" dirty="0" err="1"/>
              <a:t>mudah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mendapatkannya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eksak</a:t>
            </a:r>
            <a:endParaRPr lang="en-ID" dirty="0"/>
          </a:p>
          <a:p>
            <a:r>
              <a:rPr lang="en-US" dirty="0"/>
              <a:t>3. </a:t>
            </a:r>
            <a:r>
              <a:rPr lang="en-US" dirty="0" err="1"/>
              <a:t>Mendekati</a:t>
            </a:r>
            <a:r>
              <a:rPr lang="en-US" dirty="0"/>
              <a:t> 2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selalu</a:t>
            </a:r>
            <a:r>
              <a:rPr lang="en-US" dirty="0"/>
              <a:t> salah, </a:t>
            </a:r>
            <a:r>
              <a:rPr lang="en-US" dirty="0" err="1"/>
              <a:t>tergantung</a:t>
            </a:r>
            <a:r>
              <a:rPr lang="en-US" dirty="0"/>
              <a:t> </a:t>
            </a:r>
            <a:r>
              <a:rPr lang="en-US" dirty="0" err="1"/>
              <a:t>casenya</a:t>
            </a:r>
            <a:br>
              <a:rPr lang="en-US" dirty="0"/>
            </a:br>
            <a:r>
              <a:rPr lang="en-US" dirty="0"/>
              <a:t>4. </a:t>
            </a:r>
            <a:r>
              <a:rPr lang="en-US" dirty="0" err="1"/>
              <a:t>akhirnya</a:t>
            </a:r>
            <a:r>
              <a:rPr lang="en-US" dirty="0"/>
              <a:t> </a:t>
            </a:r>
            <a:r>
              <a:rPr lang="en-US" dirty="0" err="1"/>
              <a:t>muncul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galat</a:t>
            </a:r>
            <a:r>
              <a:rPr lang="en-US" dirty="0"/>
              <a:t>, batas </a:t>
            </a:r>
            <a:r>
              <a:rPr lang="en-US" dirty="0" err="1"/>
              <a:t>toleransinya</a:t>
            </a:r>
            <a:r>
              <a:rPr lang="en-US" dirty="0"/>
              <a:t>..</a:t>
            </a:r>
            <a:br>
              <a:rPr lang="en-US" dirty="0"/>
            </a:br>
            <a:r>
              <a:rPr lang="en-US" dirty="0"/>
              <a:t>5. </a:t>
            </a:r>
            <a:r>
              <a:rPr lang="en-ID" dirty="0"/>
              <a:t>Banyak </a:t>
            </a:r>
            <a:r>
              <a:rPr lang="en-ID" dirty="0" err="1"/>
              <a:t>metode</a:t>
            </a:r>
            <a:r>
              <a:rPr lang="en-ID" dirty="0"/>
              <a:t> </a:t>
            </a:r>
            <a:r>
              <a:rPr lang="en-ID" dirty="0" err="1"/>
              <a:t>numerik</a:t>
            </a:r>
            <a:r>
              <a:rPr lang="en-ID" dirty="0"/>
              <a:t> </a:t>
            </a:r>
            <a:r>
              <a:rPr lang="en-ID" dirty="0" err="1"/>
              <a:t>melakukan</a:t>
            </a:r>
            <a:r>
              <a:rPr lang="en-ID" dirty="0"/>
              <a:t> proses yang </a:t>
            </a:r>
            <a:r>
              <a:rPr lang="en-ID" dirty="0" err="1"/>
              <a:t>sama</a:t>
            </a:r>
            <a:r>
              <a:rPr lang="en-ID" dirty="0"/>
              <a:t> </a:t>
            </a:r>
            <a:r>
              <a:rPr lang="en-ID" dirty="0" err="1"/>
              <a:t>berulang</a:t>
            </a:r>
            <a:r>
              <a:rPr lang="en-ID" dirty="0"/>
              <a:t> kali: </a:t>
            </a:r>
            <a:r>
              <a:rPr lang="en-ID" dirty="0" err="1"/>
              <a:t>sampai</a:t>
            </a:r>
            <a:r>
              <a:rPr lang="en-ID" dirty="0"/>
              <a:t> </a:t>
            </a:r>
            <a:r>
              <a:rPr lang="en-ID" dirty="0" err="1"/>
              <a:t>galat</a:t>
            </a:r>
            <a:r>
              <a:rPr lang="en-ID" dirty="0"/>
              <a:t> </a:t>
            </a:r>
            <a:r>
              <a:rPr lang="en-ID" dirty="0" err="1"/>
              <a:t>sudah</a:t>
            </a:r>
            <a:r>
              <a:rPr lang="en-ID" dirty="0"/>
              <a:t> </a:t>
            </a:r>
            <a:r>
              <a:rPr lang="en-ID" dirty="0" err="1"/>
              <a:t>cukup</a:t>
            </a:r>
            <a:r>
              <a:rPr lang="en-ID" dirty="0"/>
              <a:t> </a:t>
            </a:r>
            <a:r>
              <a:rPr lang="en-ID" dirty="0" err="1"/>
              <a:t>kecil</a:t>
            </a:r>
            <a:r>
              <a:rPr lang="en-ID" dirty="0"/>
              <a:t>.</a:t>
            </a:r>
            <a:br>
              <a:rPr lang="en-ID" dirty="0"/>
            </a:br>
            <a:r>
              <a:rPr lang="en-ID" dirty="0"/>
              <a:t>6. </a:t>
            </a:r>
            <a:r>
              <a:rPr lang="en-ID" dirty="0" err="1"/>
              <a:t>intinya</a:t>
            </a:r>
            <a:br>
              <a:rPr lang="en-ID" dirty="0"/>
            </a:br>
            <a:r>
              <a:rPr lang="en-ID" dirty="0"/>
              <a:t>“Kalau </a:t>
            </a:r>
            <a:r>
              <a:rPr lang="en-ID" dirty="0" err="1"/>
              <a:t>saya</a:t>
            </a:r>
            <a:r>
              <a:rPr lang="en-ID" dirty="0"/>
              <a:t> </a:t>
            </a:r>
            <a:r>
              <a:rPr lang="en-ID" dirty="0" err="1"/>
              <a:t>bertanya</a:t>
            </a:r>
            <a:r>
              <a:rPr lang="en-ID" dirty="0"/>
              <a:t> </a:t>
            </a:r>
            <a:r>
              <a:rPr lang="en-ID" dirty="0" err="1"/>
              <a:t>jarak</a:t>
            </a:r>
            <a:r>
              <a:rPr lang="en-ID" dirty="0"/>
              <a:t> Surabaya–Malang dan kalian </a:t>
            </a:r>
            <a:r>
              <a:rPr lang="en-ID" dirty="0" err="1"/>
              <a:t>menjawab</a:t>
            </a:r>
            <a:r>
              <a:rPr lang="en-ID" dirty="0"/>
              <a:t> 90 km, </a:t>
            </a:r>
            <a:r>
              <a:rPr lang="en-ID" dirty="0" err="1"/>
              <a:t>mungkin</a:t>
            </a:r>
            <a:r>
              <a:rPr lang="en-ID" dirty="0"/>
              <a:t> </a:t>
            </a:r>
            <a:r>
              <a:rPr lang="en-ID" dirty="0" err="1"/>
              <a:t>jarak</a:t>
            </a:r>
            <a:r>
              <a:rPr lang="en-ID" dirty="0"/>
              <a:t> </a:t>
            </a:r>
            <a:r>
              <a:rPr lang="en-ID" dirty="0" err="1"/>
              <a:t>sebenarnya</a:t>
            </a:r>
            <a:r>
              <a:rPr lang="en-ID" dirty="0"/>
              <a:t> 89,8 km. </a:t>
            </a:r>
            <a:r>
              <a:rPr lang="en-ID" dirty="0" err="1"/>
              <a:t>Jawaban</a:t>
            </a:r>
            <a:r>
              <a:rPr lang="en-ID" dirty="0"/>
              <a:t> 90 km </a:t>
            </a:r>
            <a:r>
              <a:rPr lang="en-ID" dirty="0" err="1"/>
              <a:t>bukan</a:t>
            </a:r>
            <a:r>
              <a:rPr lang="en-ID" dirty="0"/>
              <a:t> </a:t>
            </a:r>
            <a:r>
              <a:rPr lang="en-ID" dirty="0" err="1"/>
              <a:t>berarti</a:t>
            </a:r>
            <a:r>
              <a:rPr lang="en-ID" dirty="0"/>
              <a:t> salah; </a:t>
            </a:r>
            <a:r>
              <a:rPr lang="en-ID" dirty="0" err="1"/>
              <a:t>itu</a:t>
            </a:r>
            <a:r>
              <a:rPr lang="en-ID" dirty="0"/>
              <a:t> </a:t>
            </a:r>
            <a:r>
              <a:rPr lang="en-ID" dirty="0" err="1"/>
              <a:t>pendekatan</a:t>
            </a:r>
            <a:r>
              <a:rPr lang="en-ID" dirty="0"/>
              <a:t>. Yang </a:t>
            </a:r>
            <a:r>
              <a:rPr lang="en-ID" dirty="0" err="1"/>
              <a:t>penting</a:t>
            </a:r>
            <a:r>
              <a:rPr lang="en-ID" dirty="0"/>
              <a:t> </a:t>
            </a:r>
            <a:r>
              <a:rPr lang="en-ID" dirty="0" err="1"/>
              <a:t>kita</a:t>
            </a:r>
            <a:r>
              <a:rPr lang="en-ID" dirty="0"/>
              <a:t> </a:t>
            </a:r>
            <a:r>
              <a:rPr lang="en-ID" dirty="0" err="1"/>
              <a:t>tahu</a:t>
            </a:r>
            <a:r>
              <a:rPr lang="en-ID" dirty="0"/>
              <a:t> </a:t>
            </a:r>
            <a:r>
              <a:rPr lang="en-ID" dirty="0" err="1"/>
              <a:t>seberapa</a:t>
            </a:r>
            <a:r>
              <a:rPr lang="en-ID" dirty="0"/>
              <a:t> </a:t>
            </a:r>
            <a:r>
              <a:rPr lang="en-ID" dirty="0" err="1"/>
              <a:t>besar</a:t>
            </a:r>
            <a:r>
              <a:rPr lang="en-ID" dirty="0"/>
              <a:t> </a:t>
            </a:r>
            <a:r>
              <a:rPr lang="en-ID" dirty="0" err="1"/>
              <a:t>penyimpangannya</a:t>
            </a:r>
            <a:r>
              <a:rPr lang="en-ID" dirty="0"/>
              <a:t>.”</a:t>
            </a:r>
            <a:br>
              <a:rPr lang="en-ID" dirty="0"/>
            </a:br>
            <a:r>
              <a:rPr lang="en-ID" dirty="0"/>
              <a:t>Metode </a:t>
            </a:r>
            <a:r>
              <a:rPr lang="en-ID" dirty="0" err="1"/>
              <a:t>numerik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cara</a:t>
            </a:r>
            <a:r>
              <a:rPr lang="en-ID" dirty="0"/>
              <a:t> </a:t>
            </a:r>
            <a:r>
              <a:rPr lang="en-ID" dirty="0" err="1"/>
              <a:t>komputer</a:t>
            </a:r>
            <a:r>
              <a:rPr lang="en-ID" dirty="0"/>
              <a:t> </a:t>
            </a:r>
            <a:r>
              <a:rPr lang="en-ID" dirty="0" err="1"/>
              <a:t>mencari</a:t>
            </a:r>
            <a:r>
              <a:rPr lang="en-ID" dirty="0"/>
              <a:t> </a:t>
            </a:r>
            <a:r>
              <a:rPr lang="en-ID" dirty="0" err="1"/>
              <a:t>jawaban</a:t>
            </a:r>
            <a:r>
              <a:rPr lang="en-ID" dirty="0"/>
              <a:t> yang </a:t>
            </a:r>
            <a:r>
              <a:rPr lang="en-ID" dirty="0" err="1"/>
              <a:t>cukup</a:t>
            </a:r>
            <a:r>
              <a:rPr lang="en-ID" dirty="0"/>
              <a:t> </a:t>
            </a:r>
            <a:r>
              <a:rPr lang="en-ID" dirty="0" err="1"/>
              <a:t>dekat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jawaban</a:t>
            </a:r>
            <a:r>
              <a:rPr lang="en-ID" dirty="0"/>
              <a:t> </a:t>
            </a:r>
            <a:r>
              <a:rPr lang="en-ID" dirty="0" err="1"/>
              <a:t>sebenarnya</a:t>
            </a:r>
            <a:r>
              <a:rPr lang="en-ID" dirty="0"/>
              <a:t>, </a:t>
            </a:r>
            <a:r>
              <a:rPr lang="en-ID" dirty="0" err="1"/>
              <a:t>lalu</a:t>
            </a:r>
            <a:r>
              <a:rPr lang="en-ID" dirty="0"/>
              <a:t> </a:t>
            </a:r>
            <a:r>
              <a:rPr lang="en-ID" dirty="0" err="1"/>
              <a:t>kita</a:t>
            </a:r>
            <a:r>
              <a:rPr lang="en-ID" dirty="0"/>
              <a:t> </a:t>
            </a:r>
            <a:r>
              <a:rPr lang="en-ID" dirty="0" err="1"/>
              <a:t>ukur</a:t>
            </a:r>
            <a:r>
              <a:rPr lang="en-ID" dirty="0"/>
              <a:t> </a:t>
            </a:r>
            <a:r>
              <a:rPr lang="en-ID" dirty="0" err="1"/>
              <a:t>seberapa</a:t>
            </a:r>
            <a:r>
              <a:rPr lang="en-ID" dirty="0"/>
              <a:t> </a:t>
            </a:r>
            <a:r>
              <a:rPr lang="en-ID" dirty="0" err="1"/>
              <a:t>dekat</a:t>
            </a:r>
            <a:r>
              <a:rPr lang="en-ID" dirty="0"/>
              <a:t> </a:t>
            </a:r>
            <a:r>
              <a:rPr lang="en-ID" dirty="0" err="1"/>
              <a:t>jawaban</a:t>
            </a:r>
            <a:r>
              <a:rPr lang="en-ID" dirty="0"/>
              <a:t> </a:t>
            </a:r>
            <a:r>
              <a:rPr lang="en-ID" dirty="0" err="1"/>
              <a:t>tersebut</a:t>
            </a:r>
            <a:r>
              <a:rPr lang="en-ID"/>
              <a:t>.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dirty="0"/>
              <a:t>Note, </a:t>
            </a:r>
            <a:r>
              <a:rPr lang="en-US" dirty="0" err="1"/>
              <a:t>remidi</a:t>
            </a:r>
            <a:r>
              <a:rPr lang="en-US" dirty="0"/>
              <a:t>,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minoritas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/>
              <a:t> 404. </a:t>
            </a:r>
            <a:r>
              <a:rPr lang="en-US" dirty="0"/>
              <a:t>Optional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/>
              <a:t>Tabel–Newton </a:t>
            </a:r>
            <a:r>
              <a:rPr lang="en-ID" dirty="0" err="1"/>
              <a:t>Raphson→Mencari</a:t>
            </a:r>
            <a:r>
              <a:rPr lang="en-ID" dirty="0"/>
              <a:t> </a:t>
            </a:r>
            <a:r>
              <a:rPr lang="en-ID" dirty="0" err="1"/>
              <a:t>akar</a:t>
            </a:r>
            <a:r>
              <a:rPr lang="en-ID" dirty="0"/>
              <a:t>​ </a:t>
            </a:r>
            <a:br>
              <a:rPr lang="en-ID" dirty="0"/>
            </a:br>
            <a:r>
              <a:rPr lang="en-ID" dirty="0"/>
              <a:t>Gauss–Gauss </a:t>
            </a:r>
            <a:r>
              <a:rPr lang="en-ID" dirty="0" err="1"/>
              <a:t>Seidel→Menyelesaikan</a:t>
            </a:r>
            <a:r>
              <a:rPr lang="en-ID" dirty="0"/>
              <a:t> SPL</a:t>
            </a:r>
            <a:br>
              <a:rPr lang="en-ID" dirty="0"/>
            </a:br>
            <a:r>
              <a:rPr lang="en-ID" dirty="0" err="1"/>
              <a:t>Selisih</a:t>
            </a:r>
            <a:r>
              <a:rPr lang="en-ID" dirty="0"/>
              <a:t> </a:t>
            </a:r>
            <a:r>
              <a:rPr lang="en-ID" dirty="0" err="1"/>
              <a:t>maju</a:t>
            </a:r>
            <a:r>
              <a:rPr lang="en-ID" dirty="0"/>
              <a:t>–</a:t>
            </a:r>
            <a:r>
              <a:rPr lang="en-ID" dirty="0" err="1"/>
              <a:t>tengah→Menghitung</a:t>
            </a:r>
            <a:r>
              <a:rPr lang="en-ID" dirty="0"/>
              <a:t> </a:t>
            </a:r>
            <a:r>
              <a:rPr lang="en-ID" dirty="0" err="1"/>
              <a:t>turunan</a:t>
            </a:r>
            <a:endParaRPr lang="en-ID" b="0" dirty="0"/>
          </a:p>
          <a:p>
            <a:r>
              <a:rPr lang="en-ID" dirty="0"/>
              <a:t>Riemann–</a:t>
            </a:r>
            <a:r>
              <a:rPr lang="en-ID" dirty="0" err="1"/>
              <a:t>Simpson→Menghitung</a:t>
            </a:r>
            <a:r>
              <a:rPr lang="en-ID" dirty="0"/>
              <a:t> integral/</a:t>
            </a:r>
            <a:r>
              <a:rPr lang="en-ID" dirty="0" err="1"/>
              <a:t>luas</a:t>
            </a:r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90449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Lanjar</a:t>
            </a:r>
            <a:r>
              <a:rPr lang="en-US" dirty="0"/>
              <a:t> = linier</a:t>
            </a:r>
            <a:br>
              <a:rPr lang="en-US" dirty="0"/>
            </a:br>
            <a:r>
              <a:rPr lang="en-US" dirty="0"/>
              <a:t>1. x(2)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manual </a:t>
            </a:r>
            <a:r>
              <a:rPr lang="en-US" dirty="0" err="1"/>
              <a:t>faktorisasi</a:t>
            </a:r>
            <a:r>
              <a:rPr lang="en-US" dirty="0"/>
              <a:t>, </a:t>
            </a:r>
            <a:r>
              <a:rPr lang="en-US" dirty="0" err="1"/>
              <a:t>tepi</a:t>
            </a:r>
            <a:r>
              <a:rPr lang="en-US" dirty="0"/>
              <a:t> </a:t>
            </a:r>
            <a:r>
              <a:rPr lang="en-US" dirty="0" err="1"/>
              <a:t>klo</a:t>
            </a:r>
            <a:r>
              <a:rPr lang="en-US" dirty="0"/>
              <a:t> 7,6 </a:t>
            </a:r>
            <a:r>
              <a:rPr lang="en-US" dirty="0" err="1"/>
              <a:t>dst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kompleks</a:t>
            </a:r>
            <a:r>
              <a:rPr lang="en-US" dirty="0"/>
              <a:t>, </a:t>
            </a:r>
            <a:r>
              <a:rPr lang="en-US" dirty="0" err="1"/>
              <a:t>pertanyaannya</a:t>
            </a:r>
            <a:r>
              <a:rPr lang="en-US" dirty="0"/>
              <a:t> </a:t>
            </a: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analitik</a:t>
            </a:r>
            <a:r>
              <a:rPr lang="en-US" dirty="0"/>
              <a:t>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praktis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?</a:t>
            </a:r>
            <a:br>
              <a:rPr lang="en-US" dirty="0"/>
            </a:br>
            <a:r>
              <a:rPr lang="en-US" dirty="0" err="1"/>
              <a:t>Sehig</a:t>
            </a:r>
            <a:r>
              <a:rPr lang="en-US" dirty="0"/>
              <a:t> bs </a:t>
            </a:r>
            <a:r>
              <a:rPr lang="en-US" dirty="0" err="1"/>
              <a:t>msk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pencarian</a:t>
            </a:r>
            <a:r>
              <a:rPr lang="en-US" dirty="0"/>
              <a:t> aka, table, </a:t>
            </a:r>
            <a:r>
              <a:rPr lang="en-US" dirty="0" err="1"/>
              <a:t>biseksi</a:t>
            </a:r>
            <a:r>
              <a:rPr lang="en-US" dirty="0"/>
              <a:t>, regula </a:t>
            </a:r>
            <a:r>
              <a:rPr lang="en-US" dirty="0" err="1"/>
              <a:t>falsi</a:t>
            </a:r>
            <a:r>
              <a:rPr lang="en-US" dirty="0"/>
              <a:t>, newton </a:t>
            </a:r>
            <a:r>
              <a:rPr lang="en-US" dirty="0" err="1"/>
              <a:t>raphson</a:t>
            </a:r>
            <a:br>
              <a:rPr lang="en-US" dirty="0"/>
            </a:br>
            <a:r>
              <a:rPr lang="en-US" dirty="0"/>
              <a:t>2. </a:t>
            </a:r>
            <a:r>
              <a:rPr lang="en-US" dirty="0" err="1"/>
              <a:t>dsni</a:t>
            </a:r>
            <a:r>
              <a:rPr lang="en-US" dirty="0"/>
              <a:t> </a:t>
            </a:r>
            <a:r>
              <a:rPr lang="en-US" dirty="0" err="1"/>
              <a:t>sulit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memindahkan</a:t>
            </a:r>
            <a:r>
              <a:rPr lang="en-US" dirty="0"/>
              <a:t> </a:t>
            </a:r>
            <a:r>
              <a:rPr lang="en-US" dirty="0" err="1"/>
              <a:t>ruas</a:t>
            </a:r>
            <a:r>
              <a:rPr lang="en-US" dirty="0"/>
              <a:t> dan </a:t>
            </a:r>
            <a:r>
              <a:rPr lang="en-US" dirty="0" err="1"/>
              <a:t>mendapatkan</a:t>
            </a:r>
            <a:r>
              <a:rPr lang="en-US" dirty="0"/>
              <a:t> x.. </a:t>
            </a:r>
            <a:r>
              <a:rPr lang="en-US" dirty="0" err="1"/>
              <a:t>Jd</a:t>
            </a:r>
            <a:r>
              <a:rPr lang="en-US" dirty="0"/>
              <a:t> </a:t>
            </a:r>
            <a:r>
              <a:rPr lang="en-US" dirty="0" err="1"/>
              <a:t>bth</a:t>
            </a:r>
            <a:r>
              <a:rPr lang="en-US" dirty="0"/>
              <a:t> </a:t>
            </a:r>
            <a:r>
              <a:rPr lang="en-US" dirty="0" err="1"/>
              <a:t>prosedur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mendekati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x</a:t>
            </a:r>
            <a:br>
              <a:rPr lang="en-US" dirty="0"/>
            </a:br>
            <a:r>
              <a:rPr lang="en-US" dirty="0"/>
              <a:t>3. </a:t>
            </a:r>
            <a:r>
              <a:rPr lang="en-US" dirty="0" err="1"/>
              <a:t>klo</a:t>
            </a:r>
            <a:r>
              <a:rPr lang="en-US" dirty="0"/>
              <a:t> integral </a:t>
            </a:r>
            <a:r>
              <a:rPr lang="en-US" dirty="0" err="1"/>
              <a:t>sederhana</a:t>
            </a:r>
            <a:r>
              <a:rPr lang="en-US" dirty="0"/>
              <a:t>,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analitik</a:t>
            </a:r>
            <a:r>
              <a:rPr lang="en-US" dirty="0"/>
              <a:t>, </a:t>
            </a:r>
            <a:r>
              <a:rPr lang="en-US" dirty="0" err="1"/>
              <a:t>tp</a:t>
            </a:r>
            <a:r>
              <a:rPr lang="en-US" dirty="0"/>
              <a:t> </a:t>
            </a:r>
            <a:r>
              <a:rPr lang="en-US" dirty="0" err="1"/>
              <a:t>klo</a:t>
            </a:r>
            <a:r>
              <a:rPr lang="en-US" dirty="0"/>
              <a:t> </a:t>
            </a:r>
            <a:r>
              <a:rPr lang="en-US" dirty="0" err="1"/>
              <a:t>kompleks</a:t>
            </a:r>
            <a:br>
              <a:rPr lang="en-US" dirty="0"/>
            </a:br>
            <a:r>
              <a:rPr lang="en-ID" dirty="0" err="1"/>
              <a:t>Daripada</a:t>
            </a:r>
            <a:r>
              <a:rPr lang="en-ID" dirty="0"/>
              <a:t> </a:t>
            </a:r>
            <a:r>
              <a:rPr lang="en-ID" dirty="0" err="1"/>
              <a:t>mencari</a:t>
            </a:r>
            <a:r>
              <a:rPr lang="en-ID" dirty="0"/>
              <a:t> </a:t>
            </a:r>
            <a:r>
              <a:rPr lang="en-ID" dirty="0" err="1"/>
              <a:t>rumus</a:t>
            </a:r>
            <a:r>
              <a:rPr lang="en-ID" dirty="0"/>
              <a:t> </a:t>
            </a:r>
            <a:r>
              <a:rPr lang="en-ID" dirty="0" err="1"/>
              <a:t>integralnya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eksak</a:t>
            </a:r>
            <a:r>
              <a:rPr lang="en-ID" dirty="0"/>
              <a:t>, </a:t>
            </a:r>
            <a:r>
              <a:rPr lang="en-ID" dirty="0" err="1"/>
              <a:t>kita</a:t>
            </a:r>
            <a:r>
              <a:rPr lang="en-ID" dirty="0"/>
              <a:t>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b="0" dirty="0" err="1"/>
              <a:t>mengaproksimasi</a:t>
            </a:r>
            <a:r>
              <a:rPr lang="en-ID" b="0" dirty="0"/>
              <a:t> </a:t>
            </a:r>
            <a:r>
              <a:rPr lang="en-ID" b="0" dirty="0" err="1"/>
              <a:t>luas</a:t>
            </a:r>
            <a:r>
              <a:rPr lang="en-ID" b="0" dirty="0"/>
              <a:t> di </a:t>
            </a:r>
            <a:r>
              <a:rPr lang="en-ID" b="0" dirty="0" err="1"/>
              <a:t>bawah</a:t>
            </a:r>
            <a:r>
              <a:rPr lang="en-ID" b="0" dirty="0"/>
              <a:t> </a:t>
            </a:r>
            <a:r>
              <a:rPr lang="en-ID" b="0" dirty="0" err="1"/>
              <a:t>kurva</a:t>
            </a:r>
            <a:br>
              <a:rPr lang="en-ID" b="0" dirty="0"/>
            </a:br>
            <a:r>
              <a:rPr lang="en-ID" dirty="0" err="1"/>
              <a:t>Riemann→Trapezoida→Simpson</a:t>
            </a:r>
            <a:br>
              <a:rPr lang="en-ID" b="1" dirty="0"/>
            </a:br>
            <a:r>
              <a:rPr lang="en-ID" b="0" dirty="0"/>
              <a:t>4. </a:t>
            </a:r>
            <a:r>
              <a:rPr lang="en-ID" dirty="0"/>
              <a:t>Kalau </a:t>
            </a:r>
            <a:r>
              <a:rPr lang="en-ID" dirty="0" err="1"/>
              <a:t>hanya</a:t>
            </a:r>
            <a:r>
              <a:rPr lang="en-ID" dirty="0"/>
              <a:t> dua </a:t>
            </a:r>
            <a:r>
              <a:rPr lang="en-ID" dirty="0" err="1"/>
              <a:t>variabel</a:t>
            </a:r>
            <a:r>
              <a:rPr lang="en-ID" dirty="0"/>
              <a:t>, </a:t>
            </a:r>
            <a:r>
              <a:rPr lang="en-ID" dirty="0" err="1"/>
              <a:t>kita</a:t>
            </a:r>
            <a:r>
              <a:rPr lang="en-ID" dirty="0"/>
              <a:t> </a:t>
            </a:r>
            <a:r>
              <a:rPr lang="en-ID" dirty="0" err="1"/>
              <a:t>masih</a:t>
            </a:r>
            <a:r>
              <a:rPr lang="en-ID" dirty="0"/>
              <a:t>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eliminasi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substitusi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mudah</a:t>
            </a:r>
            <a:r>
              <a:rPr lang="en-ID" dirty="0"/>
              <a:t>. </a:t>
            </a:r>
            <a:r>
              <a:rPr lang="en-ID" dirty="0" err="1"/>
              <a:t>Tetapi</a:t>
            </a:r>
            <a:r>
              <a:rPr lang="en-ID" dirty="0"/>
              <a:t> di dunia </a:t>
            </a:r>
            <a:r>
              <a:rPr lang="en-ID" dirty="0" err="1"/>
              <a:t>nyata</a:t>
            </a:r>
            <a:r>
              <a:rPr lang="en-ID" dirty="0"/>
              <a:t> </a:t>
            </a:r>
            <a:r>
              <a:rPr lang="en-ID" dirty="0" err="1"/>
              <a:t>kita</a:t>
            </a:r>
            <a:r>
              <a:rPr lang="en-ID" dirty="0"/>
              <a:t>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memiliki</a:t>
            </a:r>
            <a:r>
              <a:rPr lang="en-ID" dirty="0"/>
              <a:t> </a:t>
            </a:r>
            <a:r>
              <a:rPr lang="en-ID" dirty="0" err="1"/>
              <a:t>puluhan</a:t>
            </a:r>
            <a:r>
              <a:rPr lang="en-ID" dirty="0"/>
              <a:t>, </a:t>
            </a:r>
            <a:r>
              <a:rPr lang="en-ID" dirty="0" err="1"/>
              <a:t>ratusan</a:t>
            </a:r>
            <a:r>
              <a:rPr lang="en-ID" dirty="0"/>
              <a:t>, </a:t>
            </a:r>
            <a:r>
              <a:rPr lang="en-ID" dirty="0" err="1"/>
              <a:t>bahkan</a:t>
            </a:r>
            <a:r>
              <a:rPr lang="en-ID" dirty="0"/>
              <a:t> </a:t>
            </a:r>
            <a:r>
              <a:rPr lang="en-ID" dirty="0" err="1"/>
              <a:t>ribuan</a:t>
            </a:r>
            <a:r>
              <a:rPr lang="en-ID" dirty="0"/>
              <a:t> variable</a:t>
            </a:r>
            <a:br>
              <a:rPr lang="en-ID" dirty="0"/>
            </a:br>
            <a:r>
              <a:rPr lang="en-ID" dirty="0"/>
              <a:t>Kita </a:t>
            </a:r>
            <a:r>
              <a:rPr lang="en-ID" dirty="0" err="1"/>
              <a:t>membutuhkan</a:t>
            </a:r>
            <a:r>
              <a:rPr lang="en-ID" dirty="0"/>
              <a:t> </a:t>
            </a:r>
            <a:r>
              <a:rPr lang="en-ID" dirty="0" err="1"/>
              <a:t>algoritma</a:t>
            </a:r>
            <a:r>
              <a:rPr lang="en-ID" dirty="0"/>
              <a:t> yang </a:t>
            </a:r>
            <a:r>
              <a:rPr lang="en-ID" dirty="0" err="1"/>
              <a:t>sistematis</a:t>
            </a:r>
            <a:r>
              <a:rPr lang="en-ID" dirty="0"/>
              <a:t> dan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dikerjakan</a:t>
            </a:r>
            <a:r>
              <a:rPr lang="en-ID" dirty="0"/>
              <a:t> </a:t>
            </a:r>
            <a:r>
              <a:rPr lang="en-ID" dirty="0" err="1"/>
              <a:t>komputer</a:t>
            </a:r>
            <a:r>
              <a:rPr lang="en-ID" dirty="0"/>
              <a:t>.</a:t>
            </a:r>
            <a:br>
              <a:rPr lang="en-ID" dirty="0"/>
            </a:br>
            <a:r>
              <a:rPr lang="en-ID" dirty="0"/>
              <a:t>Gauss, Gauss-Jordan, Gauss-Seidel </a:t>
            </a:r>
            <a:br>
              <a:rPr lang="en-ID" dirty="0"/>
            </a:br>
            <a:br>
              <a:rPr lang="en-ID" dirty="0"/>
            </a:br>
            <a:r>
              <a:rPr lang="en-ID" dirty="0"/>
              <a:t>Jadi Metode </a:t>
            </a:r>
            <a:r>
              <a:rPr lang="en-ID" dirty="0" err="1"/>
              <a:t>Numerik</a:t>
            </a:r>
            <a:r>
              <a:rPr lang="en-ID" dirty="0"/>
              <a:t> </a:t>
            </a:r>
            <a:r>
              <a:rPr lang="en-ID" dirty="0" err="1"/>
              <a:t>muncul</a:t>
            </a:r>
            <a:r>
              <a:rPr lang="en-ID" dirty="0"/>
              <a:t> </a:t>
            </a:r>
            <a:r>
              <a:rPr lang="en-ID" dirty="0" err="1"/>
              <a:t>bukan</a:t>
            </a:r>
            <a:r>
              <a:rPr lang="en-ID" dirty="0"/>
              <a:t> </a:t>
            </a:r>
            <a:r>
              <a:rPr lang="en-ID" dirty="0" err="1"/>
              <a:t>karena</a:t>
            </a:r>
            <a:r>
              <a:rPr lang="en-ID" dirty="0"/>
              <a:t> </a:t>
            </a:r>
            <a:r>
              <a:rPr lang="en-ID" dirty="0" err="1"/>
              <a:t>matematika</a:t>
            </a:r>
            <a:r>
              <a:rPr lang="en-ID" dirty="0"/>
              <a:t> </a:t>
            </a:r>
            <a:r>
              <a:rPr lang="en-ID" dirty="0" err="1"/>
              <a:t>analitik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berguna</a:t>
            </a:r>
            <a:r>
              <a:rPr lang="en-ID" dirty="0"/>
              <a:t>. </a:t>
            </a:r>
            <a:r>
              <a:rPr lang="en-ID" dirty="0" err="1"/>
              <a:t>Justru</a:t>
            </a:r>
            <a:r>
              <a:rPr lang="en-ID" dirty="0"/>
              <a:t> </a:t>
            </a:r>
            <a:r>
              <a:rPr lang="en-ID" dirty="0" err="1"/>
              <a:t>karena</a:t>
            </a:r>
            <a:r>
              <a:rPr lang="en-ID" dirty="0"/>
              <a:t> </a:t>
            </a:r>
            <a:r>
              <a:rPr lang="en-ID" dirty="0" err="1"/>
              <a:t>ketika</a:t>
            </a:r>
            <a:r>
              <a:rPr lang="en-ID" dirty="0"/>
              <a:t> </a:t>
            </a:r>
            <a:r>
              <a:rPr lang="en-ID" dirty="0" err="1"/>
              <a:t>persoalan</a:t>
            </a:r>
            <a:r>
              <a:rPr lang="en-ID" dirty="0"/>
              <a:t> </a:t>
            </a:r>
            <a:r>
              <a:rPr lang="en-ID" dirty="0" err="1"/>
              <a:t>menjadi</a:t>
            </a:r>
            <a:r>
              <a:rPr lang="en-ID" dirty="0"/>
              <a:t> </a:t>
            </a:r>
            <a:r>
              <a:rPr lang="en-ID" dirty="0" err="1"/>
              <a:t>kompleks</a:t>
            </a:r>
            <a:r>
              <a:rPr lang="en-ID" dirty="0"/>
              <a:t>, </a:t>
            </a:r>
            <a:r>
              <a:rPr lang="en-ID" dirty="0" err="1"/>
              <a:t>kita</a:t>
            </a:r>
            <a:r>
              <a:rPr lang="en-ID" dirty="0"/>
              <a:t> </a:t>
            </a:r>
            <a:r>
              <a:rPr lang="en-ID" dirty="0" err="1"/>
              <a:t>membutuhkan</a:t>
            </a:r>
            <a:r>
              <a:rPr lang="en-ID" dirty="0"/>
              <a:t> </a:t>
            </a:r>
            <a:r>
              <a:rPr lang="en-ID" dirty="0" err="1"/>
              <a:t>cara</a:t>
            </a:r>
            <a:r>
              <a:rPr lang="en-ID" dirty="0"/>
              <a:t> lain yang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praktis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memperoleh</a:t>
            </a:r>
            <a:r>
              <a:rPr lang="en-ID" dirty="0"/>
              <a:t> </a:t>
            </a:r>
            <a:r>
              <a:rPr lang="en-ID" dirty="0" err="1"/>
              <a:t>solusi</a:t>
            </a:r>
            <a:r>
              <a:rPr lang="en-ID" dirty="0"/>
              <a:t>.</a:t>
            </a:r>
            <a:endParaRPr lang="en-ID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29635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"Akar" dari persamaan ƒ(x) = 0 artinya nilai x yang membuat f(x) = 0.</a:t>
            </a:r>
          </a:p>
          <a:p>
            <a:r>
              <a:rPr lang="en-US"/>
              <a:t>Contoh: jika f(x) = x2 .</a:t>
            </a:r>
          </a:p>
          <a:p>
            <a:r>
              <a:rPr lang="en-US"/>
              <a:t>6x + 8, maka akar artinya titik x di mana grafik memotong sumbu-X.</a:t>
            </a:r>
          </a:p>
          <a:p>
            <a:endParaRPr lang="en-US"/>
          </a:p>
          <a:p>
            <a:r>
              <a:rPr lang="en-US"/>
              <a:t>"Selang [3,6]" artinya interval dari x = 3 sampai x = 6.</a:t>
            </a:r>
          </a:p>
          <a:p>
            <a:r>
              <a:rPr lang="en-US"/>
              <a:t>Kalimat ini berarti:</a:t>
            </a:r>
          </a:p>
          <a:p>
            <a:r>
              <a:rPr lang="en-US"/>
              <a:t>ada satu titik di antara 3 dan 6 yang membuat f(x) = 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lnSpc>
                <a:spcPts val="4480"/>
              </a:lnSpc>
            </a:pPr>
            <a:r>
              <a:rPr lang="en-US" sz="1200" b="1" dirty="0" err="1">
                <a:solidFill>
                  <a:srgbClr val="226EA7"/>
                </a:solidFill>
                <a:latin typeface="Croogla Bold"/>
                <a:ea typeface="Croogla Bold"/>
                <a:cs typeface="Croogla Bold"/>
                <a:sym typeface="Croogla Bold"/>
              </a:rPr>
              <a:t>Pendekatan</a:t>
            </a:r>
            <a:r>
              <a:rPr lang="en-US" sz="1200" b="1" dirty="0">
                <a:solidFill>
                  <a:srgbClr val="226EA7"/>
                </a:solidFill>
                <a:latin typeface="Croogla Bold"/>
                <a:ea typeface="Croogla Bold"/>
                <a:cs typeface="Croogla Bold"/>
                <a:sym typeface="Croogla Bold"/>
              </a:rPr>
              <a:t> </a:t>
            </a:r>
            <a:r>
              <a:rPr lang="en-US" sz="1200" b="1" dirty="0" err="1">
                <a:solidFill>
                  <a:srgbClr val="226EA7"/>
                </a:solidFill>
                <a:latin typeface="Croogla Bold"/>
                <a:ea typeface="Croogla Bold"/>
                <a:cs typeface="Croogla Bold"/>
                <a:sym typeface="Croogla Bold"/>
              </a:rPr>
              <a:t>sederhana</a:t>
            </a:r>
            <a:r>
              <a:rPr lang="en-US" sz="1200" b="1" dirty="0">
                <a:solidFill>
                  <a:srgbClr val="226EA7"/>
                </a:solidFill>
                <a:latin typeface="Croogla Bold"/>
                <a:ea typeface="Croogla Bold"/>
                <a:cs typeface="Croogla Bold"/>
                <a:sym typeface="Croogla Bold"/>
              </a:rPr>
              <a:t> </a:t>
            </a:r>
            <a:r>
              <a:rPr lang="en-US" sz="1200" b="1" dirty="0" err="1">
                <a:solidFill>
                  <a:srgbClr val="226EA7"/>
                </a:solidFill>
                <a:latin typeface="Croogla Bold"/>
                <a:ea typeface="Croogla Bold"/>
                <a:cs typeface="Croogla Bold"/>
                <a:sym typeface="Croogla Bold"/>
              </a:rPr>
              <a:t>mencari</a:t>
            </a:r>
            <a:r>
              <a:rPr lang="en-US" sz="1200" b="1" dirty="0">
                <a:solidFill>
                  <a:srgbClr val="226EA7"/>
                </a:solidFill>
                <a:latin typeface="Croogla Bold"/>
                <a:ea typeface="Croogla Bold"/>
                <a:cs typeface="Croogla Bold"/>
                <a:sym typeface="Croogla Bold"/>
              </a:rPr>
              <a:t> </a:t>
            </a:r>
            <a:r>
              <a:rPr lang="en-US" sz="1200" b="1" dirty="0" err="1">
                <a:solidFill>
                  <a:srgbClr val="226EA7"/>
                </a:solidFill>
                <a:latin typeface="Croogla Bold"/>
                <a:ea typeface="Croogla Bold"/>
                <a:cs typeface="Croogla Bold"/>
                <a:sym typeface="Croogla Bold"/>
              </a:rPr>
              <a:t>akar</a:t>
            </a:r>
            <a:r>
              <a:rPr lang="en-US" sz="1200" b="1" dirty="0">
                <a:solidFill>
                  <a:srgbClr val="226EA7"/>
                </a:solidFill>
                <a:latin typeface="Croogla Bold"/>
                <a:ea typeface="Croogla Bold"/>
                <a:cs typeface="Croogla Bold"/>
                <a:sym typeface="Croogla Bold"/>
              </a:rPr>
              <a:t> </a:t>
            </a:r>
            <a:r>
              <a:rPr lang="en-US" sz="1200" b="1" dirty="0" err="1">
                <a:solidFill>
                  <a:srgbClr val="226EA7"/>
                </a:solidFill>
                <a:latin typeface="Croogla Bold"/>
                <a:ea typeface="Croogla Bold"/>
                <a:cs typeface="Croogla Bold"/>
                <a:sym typeface="Croogla Bold"/>
              </a:rPr>
              <a:t>adalah</a:t>
            </a:r>
            <a:r>
              <a:rPr lang="en-US" sz="1200" b="1" dirty="0">
                <a:solidFill>
                  <a:srgbClr val="226EA7"/>
                </a:solidFill>
                <a:latin typeface="Croogla Bold"/>
                <a:ea typeface="Croogla Bold"/>
                <a:cs typeface="Croogla Bold"/>
                <a:sym typeface="Croogla Bold"/>
              </a:rPr>
              <a:t> </a:t>
            </a:r>
            <a:r>
              <a:rPr lang="en-US" sz="1200" b="1" dirty="0" err="1">
                <a:solidFill>
                  <a:srgbClr val="226EA7"/>
                </a:solidFill>
                <a:latin typeface="Croogla Bold"/>
                <a:ea typeface="Croogla Bold"/>
                <a:cs typeface="Croogla Bold"/>
                <a:sym typeface="Croogla Bold"/>
              </a:rPr>
              <a:t>secara</a:t>
            </a:r>
            <a:r>
              <a:rPr lang="en-US" sz="1200" b="1" dirty="0">
                <a:solidFill>
                  <a:srgbClr val="226EA7"/>
                </a:solidFill>
                <a:latin typeface="Croogla Bold"/>
                <a:ea typeface="Croogla Bold"/>
                <a:cs typeface="Croogla Bold"/>
                <a:sym typeface="Croogla Bold"/>
              </a:rPr>
              <a:t> </a:t>
            </a:r>
            <a:r>
              <a:rPr lang="en-US" sz="1200" b="1" dirty="0" err="1">
                <a:solidFill>
                  <a:srgbClr val="226EA7"/>
                </a:solidFill>
                <a:latin typeface="Croogla Bold"/>
                <a:ea typeface="Croogla Bold"/>
                <a:cs typeface="Croogla Bold"/>
                <a:sym typeface="Croogla Bold"/>
              </a:rPr>
              <a:t>iteratif</a:t>
            </a:r>
            <a:endParaRPr lang="en-US" sz="1200" b="1" dirty="0">
              <a:solidFill>
                <a:srgbClr val="226EA7"/>
              </a:solidFill>
              <a:latin typeface="Croogla Bold"/>
              <a:ea typeface="Croogla Bold"/>
              <a:cs typeface="Croogla Bold"/>
              <a:sym typeface="Croogla Bold"/>
            </a:endParaRPr>
          </a:p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1200" b="1" dirty="0" err="1">
                <a:solidFill>
                  <a:srgbClr val="226EA7"/>
                </a:solidFill>
                <a:latin typeface="Croogla Bold"/>
                <a:ea typeface="Croogla Bold"/>
                <a:cs typeface="Croogla Bold"/>
                <a:sym typeface="Croogla Bold"/>
              </a:rPr>
              <a:t>dengan</a:t>
            </a:r>
            <a:r>
              <a:rPr lang="en-US" sz="1200" b="1" dirty="0">
                <a:solidFill>
                  <a:srgbClr val="226EA7"/>
                </a:solidFill>
                <a:latin typeface="Croogla Bold"/>
                <a:ea typeface="Croogla Bold"/>
                <a:cs typeface="Croogla Bold"/>
                <a:sym typeface="Croogla Bold"/>
              </a:rPr>
              <a:t> </a:t>
            </a:r>
            <a:r>
              <a:rPr lang="en-US" sz="1200" b="1" dirty="0" err="1">
                <a:solidFill>
                  <a:srgbClr val="226EA7"/>
                </a:solidFill>
                <a:latin typeface="Croogla Bold"/>
                <a:ea typeface="Croogla Bold"/>
                <a:cs typeface="Croogla Bold"/>
                <a:sym typeface="Croogla Bold"/>
              </a:rPr>
              <a:t>metode</a:t>
            </a:r>
            <a:r>
              <a:rPr lang="en-US" sz="1200" b="1" dirty="0">
                <a:solidFill>
                  <a:srgbClr val="226EA7"/>
                </a:solidFill>
                <a:latin typeface="Croogla Bold"/>
                <a:ea typeface="Croogla Bold"/>
                <a:cs typeface="Croogla Bold"/>
                <a:sym typeface="Croogla Bold"/>
              </a:rPr>
              <a:t> </a:t>
            </a:r>
            <a:r>
              <a:rPr lang="en-US" sz="1200" b="1" dirty="0" err="1">
                <a:solidFill>
                  <a:srgbClr val="226EA7"/>
                </a:solidFill>
                <a:latin typeface="Croogla Bold"/>
                <a:ea typeface="Croogla Bold"/>
                <a:cs typeface="Croogla Bold"/>
                <a:sym typeface="Croogla Bold"/>
              </a:rPr>
              <a:t>titik</a:t>
            </a:r>
            <a:r>
              <a:rPr lang="en-US" sz="1200" b="1" dirty="0">
                <a:solidFill>
                  <a:srgbClr val="226EA7"/>
                </a:solidFill>
                <a:latin typeface="Croogla Bold"/>
                <a:ea typeface="Croogla Bold"/>
                <a:cs typeface="Croogla Bold"/>
                <a:sym typeface="Croogla Bold"/>
              </a:rPr>
              <a:t> </a:t>
            </a:r>
            <a:r>
              <a:rPr lang="en-US" sz="1200" b="1" dirty="0" err="1">
                <a:solidFill>
                  <a:srgbClr val="226EA7"/>
                </a:solidFill>
                <a:latin typeface="Croogla Bold"/>
                <a:ea typeface="Croogla Bold"/>
                <a:cs typeface="Croogla Bold"/>
                <a:sym typeface="Croogla Bold"/>
              </a:rPr>
              <a:t>tengah</a:t>
            </a:r>
            <a:r>
              <a:rPr lang="en-US" sz="1200" b="1" dirty="0">
                <a:solidFill>
                  <a:srgbClr val="226EA7"/>
                </a:solidFill>
                <a:latin typeface="Croogla Bold"/>
                <a:ea typeface="Croogla Bold"/>
                <a:cs typeface="Croogla Bold"/>
                <a:sym typeface="Croogla Bold"/>
              </a:rPr>
              <a:t> (bisection):</a:t>
            </a:r>
          </a:p>
          <a:p>
            <a:pPr algn="l"/>
            <a:endParaRPr lang="en-ID" dirty="0"/>
          </a:p>
          <a:p>
            <a:pPr marL="531438" lvl="1" indent="-265719" algn="l">
              <a:lnSpc>
                <a:spcPts val="3446"/>
              </a:lnSpc>
              <a:buFont typeface="Arial"/>
              <a:buChar char="•"/>
            </a:pPr>
            <a:r>
              <a:rPr lang="en-US" sz="2461" dirty="0" err="1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bagi</a:t>
            </a:r>
            <a:r>
              <a:rPr lang="en-US" sz="2461" dirty="0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2461" dirty="0" err="1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selang</a:t>
            </a:r>
            <a:r>
              <a:rPr lang="en-US" sz="2461" dirty="0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 [</a:t>
            </a:r>
            <a:r>
              <a:rPr lang="en-US" sz="2461" dirty="0" err="1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a,b</a:t>
            </a:r>
            <a:r>
              <a:rPr lang="en-US" sz="2461" dirty="0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] </a:t>
            </a:r>
            <a:r>
              <a:rPr lang="en-US" sz="2461" dirty="0" err="1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menjadi</a:t>
            </a:r>
            <a:r>
              <a:rPr lang="en-US" sz="2461" dirty="0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 dua </a:t>
            </a:r>
            <a:r>
              <a:rPr lang="en-US" sz="2461" dirty="0" err="1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dengan</a:t>
            </a:r>
            <a:r>
              <a:rPr lang="en-US" sz="2461" dirty="0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2461" dirty="0" err="1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titik</a:t>
            </a:r>
            <a:r>
              <a:rPr lang="en-US" sz="2461" dirty="0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2461" dirty="0" err="1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tengah</a:t>
            </a:r>
            <a:r>
              <a:rPr lang="en-US" sz="2461" dirty="0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, c = (a + b) / 2</a:t>
            </a:r>
          </a:p>
          <a:p>
            <a:pPr marL="531438" lvl="1" indent="-265719" algn="l">
              <a:lnSpc>
                <a:spcPts val="3446"/>
              </a:lnSpc>
              <a:buFont typeface="Arial"/>
              <a:buChar char="•"/>
            </a:pPr>
            <a:r>
              <a:rPr lang="en-US" sz="2461" dirty="0" err="1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ada</a:t>
            </a:r>
            <a:r>
              <a:rPr lang="en-US" sz="2461" dirty="0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 dua sub-</a:t>
            </a:r>
            <a:r>
              <a:rPr lang="en-US" sz="2461" dirty="0" err="1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selang</a:t>
            </a:r>
            <a:r>
              <a:rPr lang="en-US" sz="2461" dirty="0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: [a, c] dan [c, b]. </a:t>
            </a:r>
            <a:r>
              <a:rPr lang="en-US" sz="2461" dirty="0" err="1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Pilih</a:t>
            </a:r>
            <a:r>
              <a:rPr lang="en-US" sz="2461" dirty="0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2461" dirty="0" err="1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selang</a:t>
            </a:r>
            <a:r>
              <a:rPr lang="en-US" sz="2461" dirty="0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2461" dirty="0" err="1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iterasi</a:t>
            </a:r>
            <a:r>
              <a:rPr lang="en-US" sz="2461" dirty="0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 yang </a:t>
            </a:r>
            <a:r>
              <a:rPr lang="en-US" sz="2461" dirty="0" err="1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baru</a:t>
            </a:r>
            <a:r>
              <a:rPr lang="en-US" sz="2461" dirty="0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2461" dirty="0" err="1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dengan</a:t>
            </a:r>
            <a:r>
              <a:rPr lang="en-US" sz="2461" dirty="0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2461" dirty="0" err="1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syarat</a:t>
            </a:r>
            <a:r>
              <a:rPr lang="en-US" sz="2461" dirty="0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2461" dirty="0" err="1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nilai</a:t>
            </a:r>
            <a:r>
              <a:rPr lang="en-US" sz="2461" dirty="0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2461" dirty="0" err="1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fungsi</a:t>
            </a:r>
            <a:r>
              <a:rPr lang="en-US" sz="2461" dirty="0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 di </a:t>
            </a:r>
            <a:r>
              <a:rPr lang="en-US" sz="2461" dirty="0" err="1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ujung</a:t>
            </a:r>
            <a:r>
              <a:rPr lang="en-US" sz="2461" dirty="0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2461" dirty="0" err="1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selang</a:t>
            </a:r>
            <a:r>
              <a:rPr lang="en-US" sz="2461" dirty="0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2461" dirty="0" err="1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berbeda</a:t>
            </a:r>
            <a:r>
              <a:rPr lang="en-US" sz="2461" dirty="0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2461" dirty="0" err="1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tanda</a:t>
            </a:r>
            <a:r>
              <a:rPr lang="en-US" sz="2461" dirty="0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.</a:t>
            </a:r>
          </a:p>
          <a:p>
            <a:pPr marL="531438" lvl="1" indent="-265719" algn="l">
              <a:lnSpc>
                <a:spcPts val="3446"/>
              </a:lnSpc>
              <a:buFont typeface="Arial"/>
              <a:buChar char="•"/>
            </a:pPr>
            <a:r>
              <a:rPr lang="en-US" sz="2461" dirty="0" err="1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ulangi</a:t>
            </a:r>
            <a:r>
              <a:rPr lang="en-US" sz="2461" dirty="0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2461" dirty="0" err="1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langkah</a:t>
            </a:r>
            <a:r>
              <a:rPr lang="en-US" sz="2461" dirty="0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 1 dan 2 </a:t>
            </a:r>
            <a:r>
              <a:rPr lang="en-US" sz="2461" dirty="0" err="1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sampai</a:t>
            </a:r>
            <a:r>
              <a:rPr lang="en-US" sz="2461" dirty="0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2461" dirty="0" err="1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ukuran</a:t>
            </a:r>
            <a:r>
              <a:rPr lang="en-US" sz="2461" dirty="0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2461" dirty="0" err="1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selang</a:t>
            </a:r>
            <a:r>
              <a:rPr lang="en-US" sz="2461" dirty="0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 &lt; e (epsilon </a:t>
            </a:r>
            <a:r>
              <a:rPr lang="en-US" sz="2461" dirty="0" err="1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adalah</a:t>
            </a:r>
            <a:r>
              <a:rPr lang="en-US" sz="2461" dirty="0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2461" dirty="0" err="1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nilai</a:t>
            </a:r>
            <a:r>
              <a:rPr lang="en-US" sz="2461" dirty="0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 yang sangat </a:t>
            </a:r>
            <a:r>
              <a:rPr lang="en-US" sz="2461" dirty="0" err="1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kecil</a:t>
            </a:r>
            <a:r>
              <a:rPr lang="en-US" sz="2461" dirty="0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 yang </a:t>
            </a:r>
            <a:r>
              <a:rPr lang="en-US" sz="2461" dirty="0" err="1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menyatakan</a:t>
            </a:r>
            <a:r>
              <a:rPr lang="en-US" sz="2461" dirty="0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2461" dirty="0" err="1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toleransi</a:t>
            </a:r>
            <a:r>
              <a:rPr lang="en-US" sz="2461" dirty="0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2461" dirty="0" err="1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kesalahan</a:t>
            </a:r>
            <a:r>
              <a:rPr lang="en-US" sz="2461" dirty="0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2461" dirty="0" err="1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akar</a:t>
            </a:r>
            <a:r>
              <a:rPr lang="en-US" sz="2461" dirty="0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 yang </a:t>
            </a:r>
            <a:r>
              <a:rPr lang="en-US" sz="2461" dirty="0" err="1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diinginkan</a:t>
            </a:r>
            <a:r>
              <a:rPr lang="en-US" sz="2461" dirty="0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, </a:t>
            </a:r>
            <a:r>
              <a:rPr lang="en-US" sz="2461" dirty="0" err="1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misalnya</a:t>
            </a:r>
            <a:r>
              <a:rPr lang="en-US" sz="2461" dirty="0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 e = 0.001, 000001, </a:t>
            </a:r>
            <a:r>
              <a:rPr lang="en-US" sz="2461" dirty="0" err="1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dsb</a:t>
            </a:r>
            <a:r>
              <a:rPr lang="en-US" sz="2461" dirty="0">
                <a:solidFill>
                  <a:srgbClr val="FFFFFF"/>
                </a:solidFill>
                <a:latin typeface="Croogla" panose="020B0604020202020204" charset="0"/>
                <a:ea typeface="네모라운드"/>
                <a:cs typeface="네모라운드"/>
                <a:sym typeface="네모라운드"/>
              </a:rPr>
              <a:t>.</a:t>
            </a:r>
          </a:p>
          <a:p>
            <a:pPr algn="l">
              <a:lnSpc>
                <a:spcPts val="3446"/>
              </a:lnSpc>
            </a:pPr>
            <a:endParaRPr lang="en-US" sz="2461" dirty="0">
              <a:solidFill>
                <a:srgbClr val="FFFFFF"/>
              </a:solidFill>
              <a:latin typeface="Croogla" panose="020B0604020202020204" charset="0"/>
              <a:ea typeface="네모라운드"/>
              <a:cs typeface="네모라운드"/>
              <a:sym typeface="네모라운드"/>
            </a:endParaRPr>
          </a:p>
          <a:p>
            <a:pPr algn="l"/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49076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epsilon 0,0005 ~&gt; 0,000366</a:t>
            </a:r>
            <a:br>
              <a:rPr lang="en-US" dirty="0"/>
            </a:br>
            <a:r>
              <a:rPr lang="en-US" dirty="0"/>
              <a:t>1. </a:t>
            </a:r>
            <a:r>
              <a:rPr lang="en-US" dirty="0" err="1"/>
              <a:t>hitung</a:t>
            </a:r>
            <a:r>
              <a:rPr lang="en-US" dirty="0"/>
              <a:t> c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tadi</a:t>
            </a:r>
            <a:br>
              <a:rPr lang="en-US" dirty="0"/>
            </a:br>
            <a:r>
              <a:rPr lang="en-US" dirty="0"/>
              <a:t>2. </a:t>
            </a:r>
            <a:r>
              <a:rPr lang="en-US" dirty="0" err="1"/>
              <a:t>masukan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f(x) masing2 </a:t>
            </a:r>
            <a:r>
              <a:rPr lang="en-US" dirty="0" err="1"/>
              <a:t>a,b,c</a:t>
            </a:r>
            <a:br>
              <a:rPr lang="en-US" dirty="0"/>
            </a:br>
            <a:r>
              <a:rPr lang="en-US" dirty="0"/>
              <a:t>3. </a:t>
            </a:r>
            <a:r>
              <a:rPr lang="en-US" dirty="0" err="1"/>
              <a:t>cek</a:t>
            </a:r>
            <a:r>
              <a:rPr lang="en-US" dirty="0"/>
              <a:t> </a:t>
            </a:r>
            <a:r>
              <a:rPr lang="en-US" dirty="0" err="1"/>
              <a:t>konvergensi</a:t>
            </a:r>
            <a:r>
              <a:rPr lang="en-US" dirty="0"/>
              <a:t>-&gt; </a:t>
            </a:r>
            <a:r>
              <a:rPr lang="en-US" dirty="0" err="1"/>
              <a:t>tanda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berada</a:t>
            </a:r>
            <a:r>
              <a:rPr lang="en-US" dirty="0"/>
              <a:t> di f(a) dan f(b)</a:t>
            </a:r>
            <a:br>
              <a:rPr lang="en-US" dirty="0"/>
            </a:br>
            <a:r>
              <a:rPr lang="en-US" dirty="0"/>
              <a:t>4. </a:t>
            </a:r>
            <a:r>
              <a:rPr lang="en-US" dirty="0" err="1"/>
              <a:t>cari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beda</a:t>
            </a:r>
            <a:r>
              <a:rPr lang="en-US" dirty="0"/>
              <a:t> </a:t>
            </a:r>
            <a:r>
              <a:rPr lang="en-US" dirty="0" err="1"/>
              <a:t>tandanya</a:t>
            </a:r>
            <a:br>
              <a:rPr lang="en-US" dirty="0"/>
            </a:br>
            <a:r>
              <a:rPr lang="en-ID" dirty="0"/>
              <a:t>f(3)=−1 → </a:t>
            </a:r>
            <a:r>
              <a:rPr lang="en-ID" b="1" dirty="0" err="1"/>
              <a:t>negatif</a:t>
            </a:r>
            <a:r>
              <a:rPr lang="en-ID" dirty="0"/>
              <a:t> </a:t>
            </a:r>
          </a:p>
          <a:p>
            <a:pPr lvl="0"/>
            <a:r>
              <a:rPr lang="en-ID" dirty="0"/>
              <a:t>f(4.5)=1.25 → </a:t>
            </a:r>
            <a:r>
              <a:rPr lang="en-ID" b="1" dirty="0" err="1"/>
              <a:t>positif</a:t>
            </a:r>
            <a:r>
              <a:rPr lang="en-ID" dirty="0"/>
              <a:t> </a:t>
            </a:r>
          </a:p>
          <a:p>
            <a:pPr lvl="0"/>
            <a:r>
              <a:rPr lang="en-ID" dirty="0"/>
              <a:t>f(6)=8 → </a:t>
            </a:r>
            <a:r>
              <a:rPr lang="en-ID" b="1" dirty="0" err="1"/>
              <a:t>positif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en-US" dirty="0"/>
            </a:br>
            <a:r>
              <a:rPr lang="en-ID" dirty="0"/>
              <a:t>f(a)×f(c)&lt;0⇒pilih [</a:t>
            </a:r>
            <a:r>
              <a:rPr lang="en-ID" dirty="0" err="1"/>
              <a:t>a,c</a:t>
            </a:r>
            <a:r>
              <a:rPr lang="en-ID" dirty="0"/>
              <a:t>]​ </a:t>
            </a:r>
            <a:br>
              <a:rPr lang="en-ID" dirty="0"/>
            </a:br>
            <a:r>
              <a:rPr lang="en-ID" dirty="0"/>
              <a:t>f(c)×f(b)&lt;0⇒pilih [</a:t>
            </a:r>
            <a:r>
              <a:rPr lang="en-ID" dirty="0" err="1"/>
              <a:t>c,b</a:t>
            </a:r>
            <a:r>
              <a:rPr lang="en-ID" dirty="0"/>
              <a:t>]</a:t>
            </a:r>
            <a:br>
              <a:rPr lang="en-US" dirty="0"/>
            </a:br>
            <a:br>
              <a:rPr lang="en-US" dirty="0"/>
            </a:br>
            <a:r>
              <a:rPr lang="en-US" dirty="0"/>
              <a:t>5. </a:t>
            </a:r>
            <a:r>
              <a:rPr lang="en-US" dirty="0" err="1"/>
              <a:t>cek</a:t>
            </a:r>
            <a:r>
              <a:rPr lang="en-US" dirty="0"/>
              <a:t> epsilon, epsilon 0,0005 ~&gt; 0,000366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0D00B5-990C-6618-D502-A86C1384E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20D28CA-DEF8-8516-B46F-0A3A8A95E22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9D38AB-BD4F-6ECB-47B1-417C3385E9C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157C29B9-C5EE-5EFD-8210-E9DD129960A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3A7E5D4-5723-7A8F-C496-8147700ABD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epsilon 0,0005 ~&gt; 0,000366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675A15-2127-9469-7015-BFE79A05011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2F4EBE-E322-F03D-3B64-E0443202D0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4932770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21141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rgbClr val="2F6EA3"/>
                </a:solidFill>
                <a:latin typeface="Croogla"/>
                <a:ea typeface="Croogla"/>
                <a:cs typeface="Croogla"/>
                <a:sym typeface="Croogla"/>
              </a:rPr>
              <a:t>Kelebihan</a:t>
            </a:r>
            <a:r>
              <a:rPr lang="en-US" sz="1200" dirty="0">
                <a:solidFill>
                  <a:srgbClr val="2F6EA3"/>
                </a:solidFill>
                <a:latin typeface="Croogla"/>
                <a:ea typeface="Croogla"/>
                <a:cs typeface="Croogla"/>
                <a:sym typeface="Croogla"/>
              </a:rPr>
              <a:t> </a:t>
            </a:r>
            <a:r>
              <a:rPr lang="en-US" sz="1200" dirty="0" err="1">
                <a:solidFill>
                  <a:srgbClr val="2F6EA3"/>
                </a:solidFill>
                <a:latin typeface="Croogla"/>
                <a:ea typeface="Croogla"/>
                <a:cs typeface="Croogla"/>
                <a:sym typeface="Croogla"/>
              </a:rPr>
              <a:t>metode</a:t>
            </a:r>
            <a:r>
              <a:rPr lang="en-US" sz="1200" dirty="0">
                <a:solidFill>
                  <a:srgbClr val="2F6EA3"/>
                </a:solidFill>
                <a:latin typeface="Croogla"/>
                <a:ea typeface="Croogla"/>
                <a:cs typeface="Croogla"/>
                <a:sym typeface="Croogla"/>
              </a:rPr>
              <a:t> </a:t>
            </a:r>
            <a:r>
              <a:rPr lang="en-US" sz="1200" dirty="0" err="1">
                <a:solidFill>
                  <a:srgbClr val="2F6EA3"/>
                </a:solidFill>
                <a:latin typeface="Croogla"/>
                <a:ea typeface="Croogla"/>
                <a:cs typeface="Croogla"/>
                <a:sym typeface="Croogla"/>
              </a:rPr>
              <a:t>numerik</a:t>
            </a:r>
            <a:endParaRPr lang="en-US" sz="1200" dirty="0">
              <a:solidFill>
                <a:srgbClr val="2F6EA3"/>
              </a:solidFill>
              <a:latin typeface="Croogla"/>
              <a:ea typeface="Croogla"/>
              <a:cs typeface="Croogla"/>
              <a:sym typeface="Croogla"/>
            </a:endParaRPr>
          </a:p>
          <a:p>
            <a:endParaRPr lang="en-ID" dirty="0"/>
          </a:p>
          <a:p>
            <a:pPr marL="560733" lvl="1" indent="-280367" algn="l">
              <a:lnSpc>
                <a:spcPts val="3636"/>
              </a:lnSpc>
              <a:buAutoNum type="arabicPeriod"/>
            </a:pPr>
            <a:r>
              <a:rPr lang="en-US" sz="2597" dirty="0" err="1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Kelebihan</a:t>
            </a:r>
            <a:r>
              <a:rPr lang="en-US" sz="2597" dirty="0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2597" dirty="0" err="1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metode</a:t>
            </a:r>
            <a:r>
              <a:rPr lang="en-US" sz="2597" dirty="0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2597" dirty="0" err="1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numerik</a:t>
            </a:r>
            <a:r>
              <a:rPr lang="en-US" sz="2597" dirty="0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: </a:t>
            </a:r>
            <a:r>
              <a:rPr lang="en-US" sz="2597" dirty="0" err="1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dapat</a:t>
            </a:r>
            <a:r>
              <a:rPr lang="en-US" sz="2597" dirty="0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2597" dirty="0" err="1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menyelesaikan</a:t>
            </a:r>
            <a:r>
              <a:rPr lang="en-US" sz="2597" dirty="0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2597" dirty="0" err="1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persoalan</a:t>
            </a:r>
            <a:r>
              <a:rPr lang="en-US" sz="2597" dirty="0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2597" dirty="0" err="1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matematika</a:t>
            </a:r>
            <a:r>
              <a:rPr lang="en-US" sz="2597" dirty="0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 yang </a:t>
            </a:r>
            <a:r>
              <a:rPr lang="en-US" sz="2597" dirty="0" err="1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tidak</a:t>
            </a:r>
            <a:r>
              <a:rPr lang="en-US" sz="2597" dirty="0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2597" dirty="0" err="1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dapat</a:t>
            </a:r>
            <a:r>
              <a:rPr lang="en-US" sz="2597" dirty="0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2597" dirty="0" err="1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diselesaikan</a:t>
            </a:r>
            <a:r>
              <a:rPr lang="en-US" sz="2597" dirty="0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2597" dirty="0" err="1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dengan</a:t>
            </a:r>
            <a:r>
              <a:rPr lang="en-US" sz="2597" dirty="0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2597" dirty="0" err="1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metode</a:t>
            </a:r>
            <a:r>
              <a:rPr lang="en-US" sz="2597" dirty="0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2597" dirty="0" err="1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analitik</a:t>
            </a:r>
            <a:r>
              <a:rPr lang="en-US" sz="2597" dirty="0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.</a:t>
            </a:r>
          </a:p>
          <a:p>
            <a:pPr marL="560733" lvl="1" indent="-280367" algn="l">
              <a:lnSpc>
                <a:spcPts val="3636"/>
              </a:lnSpc>
              <a:buAutoNum type="arabicPeriod"/>
            </a:pPr>
            <a:r>
              <a:rPr lang="en-US" sz="2597" dirty="0" err="1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Contoh</a:t>
            </a:r>
            <a:r>
              <a:rPr lang="en-US" sz="2597" dirty="0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: </a:t>
            </a:r>
            <a:r>
              <a:rPr lang="en-US" sz="2597" dirty="0" err="1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metode</a:t>
            </a:r>
            <a:r>
              <a:rPr lang="en-US" sz="2597" dirty="0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2597" dirty="0" err="1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analitik</a:t>
            </a:r>
            <a:r>
              <a:rPr lang="en-US" sz="2597" dirty="0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2597" dirty="0" err="1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apakah</a:t>
            </a:r>
            <a:r>
              <a:rPr lang="en-US" sz="2597" dirty="0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 yang </a:t>
            </a:r>
            <a:r>
              <a:rPr lang="en-US" sz="2597" dirty="0" err="1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mampu</a:t>
            </a:r>
            <a:r>
              <a:rPr lang="en-US" sz="2597" dirty="0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2597" dirty="0" err="1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mencari</a:t>
            </a:r>
            <a:r>
              <a:rPr lang="en-US" sz="2597" dirty="0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2597" dirty="0" err="1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persamaan</a:t>
            </a:r>
            <a:r>
              <a:rPr lang="en-US" sz="2597" dirty="0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 di </a:t>
            </a:r>
            <a:r>
              <a:rPr lang="en-US" sz="2597" dirty="0" err="1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bawah</a:t>
            </a:r>
            <a:r>
              <a:rPr lang="en-US" sz="2597" dirty="0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2597" dirty="0" err="1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ini</a:t>
            </a:r>
            <a:r>
              <a:rPr lang="en-US" sz="2597" dirty="0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:</a:t>
            </a:r>
          </a:p>
          <a:p>
            <a:pPr marL="1121467" lvl="2" indent="-373822" algn="l">
              <a:lnSpc>
                <a:spcPts val="3636"/>
              </a:lnSpc>
              <a:buFont typeface="Arial"/>
              <a:buChar char="⚬"/>
            </a:pPr>
            <a:r>
              <a:rPr lang="en-US" sz="2597" dirty="0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cos x = x</a:t>
            </a:r>
          </a:p>
          <a:p>
            <a:pPr marL="560733" lvl="1" indent="-280367" algn="l">
              <a:lnSpc>
                <a:spcPts val="3636"/>
              </a:lnSpc>
              <a:buAutoNum type="arabicPeriod"/>
            </a:pPr>
            <a:r>
              <a:rPr lang="en-US" sz="2597" dirty="0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Akar </a:t>
            </a:r>
            <a:r>
              <a:rPr lang="en-US" sz="2597" dirty="0" err="1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persamaan</a:t>
            </a:r>
            <a:r>
              <a:rPr lang="en-US" sz="2597" dirty="0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2597" dirty="0" err="1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ini</a:t>
            </a:r>
            <a:r>
              <a:rPr lang="en-US" sz="2597" dirty="0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2597" dirty="0" err="1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tidak</a:t>
            </a:r>
            <a:r>
              <a:rPr lang="en-US" sz="2597" dirty="0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2597" dirty="0" err="1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bisa</a:t>
            </a:r>
            <a:r>
              <a:rPr lang="en-US" sz="2597" dirty="0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2597" dirty="0" err="1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ditemukan</a:t>
            </a:r>
            <a:r>
              <a:rPr lang="en-US" sz="2597" dirty="0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2597" dirty="0" err="1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dengan</a:t>
            </a:r>
            <a:r>
              <a:rPr lang="en-US" sz="2597" dirty="0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2597" dirty="0" err="1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analitik</a:t>
            </a:r>
            <a:r>
              <a:rPr lang="en-US" sz="2597" dirty="0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, </a:t>
            </a:r>
            <a:r>
              <a:rPr lang="en-US" sz="2597" dirty="0" err="1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sehingga</a:t>
            </a:r>
            <a:r>
              <a:rPr lang="en-US" sz="2597" dirty="0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2597" dirty="0" err="1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harus</a:t>
            </a:r>
            <a:r>
              <a:rPr lang="en-US" sz="2597" dirty="0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2597" dirty="0" err="1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dengan</a:t>
            </a:r>
            <a:r>
              <a:rPr lang="en-US" sz="2597" dirty="0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2597" dirty="0" err="1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metode</a:t>
            </a:r>
            <a:r>
              <a:rPr lang="en-US" sz="2597" dirty="0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2597" dirty="0" err="1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numerik</a:t>
            </a:r>
            <a:r>
              <a:rPr lang="en-US" sz="2597" dirty="0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.</a:t>
            </a:r>
          </a:p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9700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1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svg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svg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1270" b="-4539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8518749" y="789690"/>
            <a:ext cx="9032674" cy="8707620"/>
            <a:chOff x="0" y="0"/>
            <a:chExt cx="2378976" cy="229336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378976" cy="2293365"/>
            </a:xfrm>
            <a:custGeom>
              <a:avLst/>
              <a:gdLst/>
              <a:ahLst/>
              <a:cxnLst/>
              <a:rect l="l" t="t" r="r" b="b"/>
              <a:pathLst>
                <a:path w="2378976" h="2293365">
                  <a:moveTo>
                    <a:pt x="16285" y="0"/>
                  </a:moveTo>
                  <a:lnTo>
                    <a:pt x="2362691" y="0"/>
                  </a:lnTo>
                  <a:cubicBezTo>
                    <a:pt x="2371685" y="0"/>
                    <a:pt x="2378976" y="7291"/>
                    <a:pt x="2378976" y="16285"/>
                  </a:cubicBezTo>
                  <a:lnTo>
                    <a:pt x="2378976" y="2277080"/>
                  </a:lnTo>
                  <a:cubicBezTo>
                    <a:pt x="2378976" y="2286074"/>
                    <a:pt x="2371685" y="2293365"/>
                    <a:pt x="2362691" y="2293365"/>
                  </a:cubicBezTo>
                  <a:lnTo>
                    <a:pt x="16285" y="2293365"/>
                  </a:lnTo>
                  <a:cubicBezTo>
                    <a:pt x="7291" y="2293365"/>
                    <a:pt x="0" y="2286074"/>
                    <a:pt x="0" y="2277080"/>
                  </a:cubicBezTo>
                  <a:lnTo>
                    <a:pt x="0" y="16285"/>
                  </a:lnTo>
                  <a:cubicBezTo>
                    <a:pt x="0" y="7291"/>
                    <a:pt x="7291" y="0"/>
                    <a:pt x="16285" y="0"/>
                  </a:cubicBezTo>
                  <a:close/>
                </a:path>
              </a:pathLst>
            </a:custGeom>
            <a:solidFill>
              <a:srgbClr val="2F6EA3"/>
            </a:solidFill>
            <a:ln cap="sq">
              <a:noFill/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378976" cy="2331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9368080" y="3118294"/>
            <a:ext cx="4050465" cy="780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32"/>
              </a:lnSpc>
              <a:spcBef>
                <a:spcPct val="0"/>
              </a:spcBef>
            </a:pPr>
            <a:r>
              <a:rPr lang="en-US" sz="4523" dirty="0">
                <a:solidFill>
                  <a:srgbClr val="FFFFFF"/>
                </a:solidFill>
                <a:latin typeface="Ahamono"/>
                <a:ea typeface="Ahamono"/>
                <a:cs typeface="Ahamono"/>
                <a:sym typeface="Ahamono"/>
              </a:rPr>
              <a:t>Lesson 1: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712266" y="3708252"/>
            <a:ext cx="7334013" cy="15695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713"/>
              </a:lnSpc>
              <a:spcBef>
                <a:spcPct val="0"/>
              </a:spcBef>
            </a:pPr>
            <a:r>
              <a:rPr lang="en-US" sz="9081" dirty="0" err="1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Analitik</a:t>
            </a:r>
            <a:r>
              <a:rPr lang="en-US" sz="9081" dirty="0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 VS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712266" y="4509687"/>
            <a:ext cx="7761420" cy="21832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736"/>
              </a:lnSpc>
              <a:spcBef>
                <a:spcPct val="0"/>
              </a:spcBef>
            </a:pPr>
            <a:r>
              <a:rPr lang="en-US" sz="12668" dirty="0" err="1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Numerik</a:t>
            </a:r>
            <a:endParaRPr lang="en-US" sz="12668" dirty="0">
              <a:solidFill>
                <a:srgbClr val="FFFFFF"/>
              </a:solidFill>
              <a:latin typeface="Croogla"/>
              <a:ea typeface="Croogla"/>
              <a:cs typeface="Croogla"/>
              <a:sym typeface="Croogla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9549956" y="6615803"/>
            <a:ext cx="7180589" cy="0"/>
          </a:xfrm>
          <a:prstGeom prst="line">
            <a:avLst/>
          </a:prstGeom>
          <a:ln w="13335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Freeform 10"/>
          <p:cNvSpPr/>
          <p:nvPr/>
        </p:nvSpPr>
        <p:spPr>
          <a:xfrm>
            <a:off x="728080" y="1267710"/>
            <a:ext cx="8640000" cy="8229600"/>
          </a:xfrm>
          <a:custGeom>
            <a:avLst/>
            <a:gdLst/>
            <a:ahLst/>
            <a:cxnLst/>
            <a:rect l="l" t="t" r="r" b="b"/>
            <a:pathLst>
              <a:path w="8640000" h="8229600">
                <a:moveTo>
                  <a:pt x="0" y="0"/>
                </a:moveTo>
                <a:lnTo>
                  <a:pt x="8640000" y="0"/>
                </a:lnTo>
                <a:lnTo>
                  <a:pt x="86400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9712266" y="2177083"/>
            <a:ext cx="1059494" cy="1036462"/>
          </a:xfrm>
          <a:custGeom>
            <a:avLst/>
            <a:gdLst/>
            <a:ahLst/>
            <a:cxnLst/>
            <a:rect l="l" t="t" r="r" b="b"/>
            <a:pathLst>
              <a:path w="1059494" h="1036462">
                <a:moveTo>
                  <a:pt x="0" y="0"/>
                </a:moveTo>
                <a:lnTo>
                  <a:pt x="1059494" y="0"/>
                </a:lnTo>
                <a:lnTo>
                  <a:pt x="1059494" y="1036461"/>
                </a:lnTo>
                <a:lnTo>
                  <a:pt x="0" y="10364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9549956" y="6814713"/>
            <a:ext cx="6494113" cy="889010"/>
          </a:xfrm>
          <a:custGeom>
            <a:avLst/>
            <a:gdLst/>
            <a:ahLst/>
            <a:cxnLst/>
            <a:rect l="l" t="t" r="r" b="b"/>
            <a:pathLst>
              <a:path w="6494113" h="889010">
                <a:moveTo>
                  <a:pt x="0" y="0"/>
                </a:moveTo>
                <a:lnTo>
                  <a:pt x="6494113" y="0"/>
                </a:lnTo>
                <a:lnTo>
                  <a:pt x="6494113" y="889011"/>
                </a:lnTo>
                <a:lnTo>
                  <a:pt x="0" y="88901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9897395" y="7665624"/>
            <a:ext cx="5919874" cy="692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085731776960 / budi.m.mulyo.fasilkom@upnjatim.ac.id</a:t>
            </a:r>
          </a:p>
        </p:txBody>
      </p:sp>
      <p:sp>
        <p:nvSpPr>
          <p:cNvPr id="15" name="TextBox 6">
            <a:extLst>
              <a:ext uri="{FF2B5EF4-FFF2-40B4-BE49-F238E27FC236}">
                <a16:creationId xmlns:a16="http://schemas.microsoft.com/office/drawing/2014/main" id="{F199B0F9-9D41-B967-5C8E-027C80C6487C}"/>
              </a:ext>
            </a:extLst>
          </p:cNvPr>
          <p:cNvSpPr txBox="1"/>
          <p:nvPr/>
        </p:nvSpPr>
        <p:spPr>
          <a:xfrm>
            <a:off x="15163800" y="822065"/>
            <a:ext cx="2328936" cy="457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00"/>
              </a:lnSpc>
              <a:spcBef>
                <a:spcPct val="0"/>
              </a:spcBef>
            </a:pPr>
            <a:r>
              <a:rPr lang="en-US" sz="2000" i="1" dirty="0">
                <a:solidFill>
                  <a:srgbClr val="FFFFFF"/>
                </a:solidFill>
                <a:latin typeface="Ahamono"/>
                <a:ea typeface="Ahamono"/>
                <a:cs typeface="Ahamono"/>
                <a:sym typeface="Ahamono"/>
              </a:rPr>
              <a:t>Metode </a:t>
            </a:r>
            <a:r>
              <a:rPr lang="en-US" sz="2000" i="1" dirty="0" err="1">
                <a:solidFill>
                  <a:srgbClr val="FFFFFF"/>
                </a:solidFill>
                <a:latin typeface="Ahamono"/>
                <a:ea typeface="Ahamono"/>
                <a:cs typeface="Ahamono"/>
                <a:sym typeface="Ahamono"/>
              </a:rPr>
              <a:t>Numerik</a:t>
            </a:r>
            <a:endParaRPr lang="en-US" sz="2000" i="1" dirty="0">
              <a:solidFill>
                <a:srgbClr val="FFFFFF"/>
              </a:solidFill>
              <a:latin typeface="Ahamono"/>
              <a:ea typeface="Ahamono"/>
              <a:cs typeface="Ahamono"/>
              <a:sym typeface="Ahamon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500E2-599C-2B18-A930-902A612BB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7D89170-B2E8-F27A-11CE-6D13C2D056D0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925" b="-38925"/>
            </a:stretch>
          </a:blipFill>
        </p:spPr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1CB05CF-B08B-27CF-B192-7F4F33C281BB}"/>
              </a:ext>
            </a:extLst>
          </p:cNvPr>
          <p:cNvGrpSpPr/>
          <p:nvPr/>
        </p:nvGrpSpPr>
        <p:grpSpPr>
          <a:xfrm>
            <a:off x="330889" y="2049592"/>
            <a:ext cx="6644391" cy="7208708"/>
            <a:chOff x="0" y="0"/>
            <a:chExt cx="1749963" cy="189859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3BA2B82A-DF9B-A52E-C172-50E401972D67}"/>
                </a:ext>
              </a:extLst>
            </p:cNvPr>
            <p:cNvSpPr/>
            <p:nvPr/>
          </p:nvSpPr>
          <p:spPr>
            <a:xfrm>
              <a:off x="0" y="0"/>
              <a:ext cx="1749963" cy="1898590"/>
            </a:xfrm>
            <a:custGeom>
              <a:avLst/>
              <a:gdLst/>
              <a:ahLst/>
              <a:cxnLst/>
              <a:rect l="l" t="t" r="r" b="b"/>
              <a:pathLst>
                <a:path w="1749963" h="1898590">
                  <a:moveTo>
                    <a:pt x="29130" y="0"/>
                  </a:moveTo>
                  <a:lnTo>
                    <a:pt x="1720833" y="0"/>
                  </a:lnTo>
                  <a:cubicBezTo>
                    <a:pt x="1728559" y="0"/>
                    <a:pt x="1735968" y="3069"/>
                    <a:pt x="1741431" y="8532"/>
                  </a:cubicBezTo>
                  <a:cubicBezTo>
                    <a:pt x="1746894" y="13995"/>
                    <a:pt x="1749963" y="21404"/>
                    <a:pt x="1749963" y="29130"/>
                  </a:cubicBezTo>
                  <a:lnTo>
                    <a:pt x="1749963" y="1869460"/>
                  </a:lnTo>
                  <a:cubicBezTo>
                    <a:pt x="1749963" y="1877186"/>
                    <a:pt x="1746894" y="1884595"/>
                    <a:pt x="1741431" y="1890058"/>
                  </a:cubicBezTo>
                  <a:cubicBezTo>
                    <a:pt x="1735968" y="1895521"/>
                    <a:pt x="1728559" y="1898590"/>
                    <a:pt x="1720833" y="1898590"/>
                  </a:cubicBezTo>
                  <a:lnTo>
                    <a:pt x="29130" y="1898590"/>
                  </a:lnTo>
                  <a:cubicBezTo>
                    <a:pt x="13042" y="1898590"/>
                    <a:pt x="0" y="1885548"/>
                    <a:pt x="0" y="1869460"/>
                  </a:cubicBezTo>
                  <a:lnTo>
                    <a:pt x="0" y="29130"/>
                  </a:lnTo>
                  <a:cubicBezTo>
                    <a:pt x="0" y="13042"/>
                    <a:pt x="13042" y="0"/>
                    <a:pt x="29130" y="0"/>
                  </a:cubicBezTo>
                  <a:close/>
                </a:path>
              </a:pathLst>
            </a:custGeom>
            <a:solidFill>
              <a:srgbClr val="2F6EA3"/>
            </a:solidFill>
            <a:ln w="104775" cap="rnd">
              <a:solidFill>
                <a:srgbClr val="2F6EA3"/>
              </a:solidFill>
              <a:prstDash val="solid"/>
              <a:round/>
            </a:ln>
          </p:spPr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2F5AE469-ADCB-DB02-26A5-ADBEAE4C4177}"/>
                </a:ext>
              </a:extLst>
            </p:cNvPr>
            <p:cNvSpPr txBox="1"/>
            <p:nvPr/>
          </p:nvSpPr>
          <p:spPr>
            <a:xfrm>
              <a:off x="0" y="-38100"/>
              <a:ext cx="1749963" cy="19366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F5CF8DD8-DE33-F304-8B37-B1C1B993E9E7}"/>
              </a:ext>
            </a:extLst>
          </p:cNvPr>
          <p:cNvSpPr/>
          <p:nvPr/>
        </p:nvSpPr>
        <p:spPr>
          <a:xfrm rot="5400000">
            <a:off x="3004565" y="7426345"/>
            <a:ext cx="816377" cy="3383947"/>
          </a:xfrm>
          <a:custGeom>
            <a:avLst/>
            <a:gdLst/>
            <a:ahLst/>
            <a:cxnLst/>
            <a:rect l="l" t="t" r="r" b="b"/>
            <a:pathLst>
              <a:path w="816377" h="3383947">
                <a:moveTo>
                  <a:pt x="0" y="0"/>
                </a:moveTo>
                <a:lnTo>
                  <a:pt x="816377" y="0"/>
                </a:lnTo>
                <a:lnTo>
                  <a:pt x="816377" y="3383947"/>
                </a:lnTo>
                <a:lnTo>
                  <a:pt x="0" y="33839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5823D4B9-5C8D-3FBD-4391-4C39321D7F39}"/>
              </a:ext>
            </a:extLst>
          </p:cNvPr>
          <p:cNvSpPr txBox="1"/>
          <p:nvPr/>
        </p:nvSpPr>
        <p:spPr>
          <a:xfrm>
            <a:off x="762000" y="2535808"/>
            <a:ext cx="6336484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ID" sz="4800" b="1" dirty="0" err="1">
                <a:solidFill>
                  <a:srgbClr val="FFFFFF"/>
                </a:solidFill>
                <a:latin typeface="Croogla"/>
              </a:rPr>
              <a:t>Contoh</a:t>
            </a:r>
            <a:endParaRPr lang="en-ID" sz="4800" b="1" dirty="0">
              <a:solidFill>
                <a:srgbClr val="FFFFFF"/>
              </a:solidFill>
              <a:latin typeface="Croogla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C3522DE-A152-196D-5753-D04632180FB1}"/>
              </a:ext>
            </a:extLst>
          </p:cNvPr>
          <p:cNvSpPr txBox="1"/>
          <p:nvPr/>
        </p:nvSpPr>
        <p:spPr>
          <a:xfrm>
            <a:off x="612865" y="3797714"/>
            <a:ext cx="6362415" cy="16927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ID" sz="2200" dirty="0">
                <a:solidFill>
                  <a:srgbClr val="FFFFFF"/>
                </a:solidFill>
                <a:latin typeface="Croogla"/>
              </a:rPr>
              <a:t>f(x) = x² − 6x + 8</a:t>
            </a:r>
          </a:p>
          <a:p>
            <a:pPr>
              <a:lnSpc>
                <a:spcPct val="100000"/>
              </a:lnSpc>
            </a:pPr>
            <a:r>
              <a:rPr lang="en-ID" sz="2200" dirty="0">
                <a:solidFill>
                  <a:srgbClr val="FFFFFF"/>
                </a:solidFill>
                <a:latin typeface="Croogla"/>
              </a:rPr>
              <a:t>Akar </a:t>
            </a:r>
            <a:r>
              <a:rPr lang="en-ID" sz="2200" dirty="0" err="1">
                <a:solidFill>
                  <a:srgbClr val="FFFFFF"/>
                </a:solidFill>
                <a:latin typeface="Croogla"/>
              </a:rPr>
              <a:t>eksak</a:t>
            </a:r>
            <a:r>
              <a:rPr lang="en-ID" sz="2200" dirty="0">
                <a:solidFill>
                  <a:srgbClr val="FFFFFF"/>
                </a:solidFill>
                <a:latin typeface="Croogla"/>
              </a:rPr>
              <a:t> yang </a:t>
            </a:r>
            <a:r>
              <a:rPr lang="en-ID" sz="2200" dirty="0" err="1">
                <a:solidFill>
                  <a:srgbClr val="FFFFFF"/>
                </a:solidFill>
                <a:latin typeface="Croogla"/>
              </a:rPr>
              <a:t>berada</a:t>
            </a:r>
            <a:r>
              <a:rPr lang="en-ID" sz="2200" dirty="0">
                <a:solidFill>
                  <a:srgbClr val="FFFFFF"/>
                </a:solidFill>
                <a:latin typeface="Croogla"/>
              </a:rPr>
              <a:t> pada [3,6] </a:t>
            </a:r>
            <a:r>
              <a:rPr lang="en-ID" sz="2200" dirty="0" err="1">
                <a:solidFill>
                  <a:srgbClr val="FFFFFF"/>
                </a:solidFill>
                <a:latin typeface="Croogla"/>
              </a:rPr>
              <a:t>adalah</a:t>
            </a:r>
            <a:r>
              <a:rPr lang="en-ID" sz="2200" dirty="0">
                <a:solidFill>
                  <a:srgbClr val="FFFFFF"/>
                </a:solidFill>
                <a:latin typeface="Croogla"/>
              </a:rPr>
              <a:t> x = 4.</a:t>
            </a:r>
          </a:p>
          <a:p>
            <a:pPr>
              <a:lnSpc>
                <a:spcPct val="100000"/>
              </a:lnSpc>
            </a:pPr>
            <a:endParaRPr lang="en-ID" sz="2200" dirty="0">
              <a:solidFill>
                <a:srgbClr val="FFFFFF"/>
              </a:solidFill>
              <a:latin typeface="Croogla"/>
            </a:endParaRPr>
          </a:p>
          <a:p>
            <a:pPr>
              <a:lnSpc>
                <a:spcPct val="100000"/>
              </a:lnSpc>
            </a:pPr>
            <a:r>
              <a:rPr lang="en-ID" sz="2200" dirty="0">
                <a:solidFill>
                  <a:srgbClr val="FFFFFF"/>
                </a:solidFill>
                <a:latin typeface="Croogla"/>
              </a:rPr>
              <a:t>Metode </a:t>
            </a:r>
            <a:r>
              <a:rPr lang="en-ID" sz="2200" dirty="0" err="1">
                <a:solidFill>
                  <a:srgbClr val="FFFFFF"/>
                </a:solidFill>
                <a:latin typeface="Croogla"/>
              </a:rPr>
              <a:t>numerik</a:t>
            </a:r>
            <a:r>
              <a:rPr lang="en-ID" sz="22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200" dirty="0" err="1">
                <a:solidFill>
                  <a:srgbClr val="FFFFFF"/>
                </a:solidFill>
                <a:latin typeface="Croogla"/>
              </a:rPr>
              <a:t>menghasilkan</a:t>
            </a:r>
            <a:r>
              <a:rPr lang="en-ID" sz="22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200" dirty="0" err="1">
                <a:solidFill>
                  <a:srgbClr val="FFFFFF"/>
                </a:solidFill>
                <a:latin typeface="Croogla"/>
              </a:rPr>
              <a:t>urutan</a:t>
            </a:r>
            <a:r>
              <a:rPr lang="en-ID" sz="22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200" dirty="0" err="1">
                <a:solidFill>
                  <a:srgbClr val="FFFFFF"/>
                </a:solidFill>
                <a:latin typeface="Croogla"/>
              </a:rPr>
              <a:t>nilai</a:t>
            </a:r>
            <a:r>
              <a:rPr lang="en-ID" sz="2200" dirty="0">
                <a:solidFill>
                  <a:srgbClr val="FFFFFF"/>
                </a:solidFill>
                <a:latin typeface="Croogla"/>
              </a:rPr>
              <a:t> yang </a:t>
            </a:r>
            <a:r>
              <a:rPr lang="en-ID" sz="2200" dirty="0" err="1">
                <a:solidFill>
                  <a:srgbClr val="FFFFFF"/>
                </a:solidFill>
                <a:latin typeface="Croogla"/>
              </a:rPr>
              <a:t>semakin</a:t>
            </a:r>
            <a:r>
              <a:rPr lang="en-ID" sz="22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200" dirty="0" err="1">
                <a:solidFill>
                  <a:srgbClr val="FFFFFF"/>
                </a:solidFill>
                <a:latin typeface="Croogla"/>
              </a:rPr>
              <a:t>dekat</a:t>
            </a:r>
            <a:r>
              <a:rPr lang="en-ID" sz="22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200" dirty="0" err="1">
                <a:solidFill>
                  <a:srgbClr val="FFFFFF"/>
                </a:solidFill>
                <a:latin typeface="Croogla"/>
              </a:rPr>
              <a:t>ke</a:t>
            </a:r>
            <a:r>
              <a:rPr lang="en-ID" sz="2200" dirty="0">
                <a:solidFill>
                  <a:srgbClr val="FFFFFF"/>
                </a:solidFill>
                <a:latin typeface="Croogla"/>
              </a:rPr>
              <a:t> 4.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250EAFAD-E9AC-2F6B-324B-252DB6C77869}"/>
              </a:ext>
            </a:extLst>
          </p:cNvPr>
          <p:cNvSpPr txBox="1"/>
          <p:nvPr/>
        </p:nvSpPr>
        <p:spPr>
          <a:xfrm>
            <a:off x="1028700" y="658500"/>
            <a:ext cx="16179156" cy="110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ID" sz="7200" b="1" dirty="0">
                <a:solidFill>
                  <a:srgbClr val="226EA7"/>
                </a:solidFill>
                <a:latin typeface="Croogla"/>
              </a:rPr>
              <a:t>Dari </a:t>
            </a:r>
            <a:r>
              <a:rPr lang="en-ID" sz="7200" b="1" dirty="0" err="1">
                <a:solidFill>
                  <a:srgbClr val="226EA7"/>
                </a:solidFill>
                <a:latin typeface="Croogla"/>
              </a:rPr>
              <a:t>Eksak</a:t>
            </a:r>
            <a:r>
              <a:rPr lang="en-ID" sz="7200" b="1" dirty="0">
                <a:solidFill>
                  <a:srgbClr val="226EA7"/>
                </a:solidFill>
                <a:latin typeface="Croogla"/>
              </a:rPr>
              <a:t> </a:t>
            </a:r>
            <a:r>
              <a:rPr lang="en-ID" sz="7200" b="1" dirty="0" err="1">
                <a:solidFill>
                  <a:srgbClr val="226EA7"/>
                </a:solidFill>
                <a:latin typeface="Croogla"/>
              </a:rPr>
              <a:t>ke</a:t>
            </a:r>
            <a:r>
              <a:rPr lang="en-ID" sz="7200" b="1" dirty="0">
                <a:solidFill>
                  <a:srgbClr val="226EA7"/>
                </a:solidFill>
                <a:latin typeface="Croogla"/>
              </a:rPr>
              <a:t> </a:t>
            </a:r>
            <a:r>
              <a:rPr lang="en-ID" sz="7200" b="1" dirty="0" err="1">
                <a:solidFill>
                  <a:srgbClr val="226EA7"/>
                </a:solidFill>
                <a:latin typeface="Croogla"/>
              </a:rPr>
              <a:t>Aproksimasi</a:t>
            </a:r>
            <a:endParaRPr lang="en-ID" sz="7200" b="1" dirty="0">
              <a:solidFill>
                <a:srgbClr val="226EA7"/>
              </a:solidFill>
              <a:latin typeface="Croogla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B1E3FFA-71AF-E97B-B139-51C1F3BA00D9}"/>
              </a:ext>
            </a:extLst>
          </p:cNvPr>
          <p:cNvGrpSpPr/>
          <p:nvPr/>
        </p:nvGrpSpPr>
        <p:grpSpPr>
          <a:xfrm>
            <a:off x="7696200" y="2956540"/>
            <a:ext cx="8732520" cy="3794760"/>
            <a:chOff x="5623560" y="2057400"/>
            <a:chExt cx="8732520" cy="3794760"/>
          </a:xfrm>
        </p:grpSpPr>
        <p:sp>
          <p:nvSpPr>
            <p:cNvPr id="14" name="Rounded Rectangle 10">
              <a:extLst>
                <a:ext uri="{FF2B5EF4-FFF2-40B4-BE49-F238E27FC236}">
                  <a16:creationId xmlns:a16="http://schemas.microsoft.com/office/drawing/2014/main" id="{D7DA37A7-15B2-0127-2C2F-F3C102BCFDDC}"/>
                </a:ext>
              </a:extLst>
            </p:cNvPr>
            <p:cNvSpPr/>
            <p:nvPr/>
          </p:nvSpPr>
          <p:spPr>
            <a:xfrm>
              <a:off x="5623560" y="2057400"/>
              <a:ext cx="8732520" cy="3794760"/>
            </a:xfrm>
            <a:prstGeom prst="roundRect">
              <a:avLst/>
            </a:prstGeom>
            <a:solidFill>
              <a:srgbClr val="FFFFFF"/>
            </a:solidFill>
            <a:ln w="15240">
              <a:solidFill>
                <a:srgbClr val="D0ECF6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ounded Rectangle 11">
              <a:extLst>
                <a:ext uri="{FF2B5EF4-FFF2-40B4-BE49-F238E27FC236}">
                  <a16:creationId xmlns:a16="http://schemas.microsoft.com/office/drawing/2014/main" id="{B2626B2C-3329-E9FC-57F4-FB24EF4CF424}"/>
                </a:ext>
              </a:extLst>
            </p:cNvPr>
            <p:cNvSpPr/>
            <p:nvPr/>
          </p:nvSpPr>
          <p:spPr>
            <a:xfrm>
              <a:off x="5897880" y="3246120"/>
              <a:ext cx="1143000" cy="749808"/>
            </a:xfrm>
            <a:prstGeom prst="roundRect">
              <a:avLst/>
            </a:prstGeom>
            <a:solidFill>
              <a:srgbClr val="FFFFFF"/>
            </a:solidFill>
            <a:ln w="25400">
              <a:solidFill>
                <a:srgbClr val="FF5A55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3A97D73-75E1-466C-AAE8-8FDDDC7015EA}"/>
                </a:ext>
              </a:extLst>
            </p:cNvPr>
            <p:cNvSpPr txBox="1"/>
            <p:nvPr/>
          </p:nvSpPr>
          <p:spPr>
            <a:xfrm>
              <a:off x="5897880" y="3383280"/>
              <a:ext cx="1143000" cy="320040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sz="1800" b="1">
                  <a:solidFill>
                    <a:srgbClr val="FF5A55"/>
                  </a:solidFill>
                  <a:latin typeface="Croogla"/>
                </a:rPr>
                <a:t>3.000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12979E2-38D4-BB27-59E0-3198105ACE22}"/>
                </a:ext>
              </a:extLst>
            </p:cNvPr>
            <p:cNvSpPr txBox="1"/>
            <p:nvPr/>
          </p:nvSpPr>
          <p:spPr>
            <a:xfrm>
              <a:off x="6976872" y="3346704"/>
              <a:ext cx="310896" cy="329184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sz="2400" b="1">
                  <a:solidFill>
                    <a:srgbClr val="226EA7"/>
                  </a:solidFill>
                  <a:latin typeface="Croogla"/>
                </a:rPr>
                <a:t>→</a:t>
              </a:r>
            </a:p>
          </p:txBody>
        </p:sp>
        <p:sp>
          <p:nvSpPr>
            <p:cNvPr id="22" name="Rounded Rectangle 14">
              <a:extLst>
                <a:ext uri="{FF2B5EF4-FFF2-40B4-BE49-F238E27FC236}">
                  <a16:creationId xmlns:a16="http://schemas.microsoft.com/office/drawing/2014/main" id="{DBC0FC6C-0712-5EB3-44AB-162078C868B0}"/>
                </a:ext>
              </a:extLst>
            </p:cNvPr>
            <p:cNvSpPr/>
            <p:nvPr/>
          </p:nvSpPr>
          <p:spPr>
            <a:xfrm>
              <a:off x="7251192" y="3246120"/>
              <a:ext cx="1143000" cy="749808"/>
            </a:xfrm>
            <a:prstGeom prst="roundRect">
              <a:avLst/>
            </a:prstGeom>
            <a:solidFill>
              <a:srgbClr val="FFFFFF"/>
            </a:solidFill>
            <a:ln w="25400">
              <a:solidFill>
                <a:srgbClr val="FFCF47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77D481F-D9C8-7725-61D8-57169B8F8C36}"/>
                </a:ext>
              </a:extLst>
            </p:cNvPr>
            <p:cNvSpPr txBox="1"/>
            <p:nvPr/>
          </p:nvSpPr>
          <p:spPr>
            <a:xfrm>
              <a:off x="7251192" y="3383280"/>
              <a:ext cx="1143000" cy="320040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sz="1800" b="1">
                  <a:solidFill>
                    <a:srgbClr val="FFCF47"/>
                  </a:solidFill>
                  <a:latin typeface="Croogla"/>
                </a:rPr>
                <a:t>4.500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0960B56-D3AC-51A3-AA80-5B9B389DC559}"/>
                </a:ext>
              </a:extLst>
            </p:cNvPr>
            <p:cNvSpPr txBox="1"/>
            <p:nvPr/>
          </p:nvSpPr>
          <p:spPr>
            <a:xfrm>
              <a:off x="8330183" y="3346704"/>
              <a:ext cx="310896" cy="329184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sz="2400" b="1">
                  <a:solidFill>
                    <a:srgbClr val="226EA7"/>
                  </a:solidFill>
                  <a:latin typeface="Croogla"/>
                </a:rPr>
                <a:t>→</a:t>
              </a:r>
            </a:p>
          </p:txBody>
        </p:sp>
        <p:sp>
          <p:nvSpPr>
            <p:cNvPr id="28" name="Rounded Rectangle 17">
              <a:extLst>
                <a:ext uri="{FF2B5EF4-FFF2-40B4-BE49-F238E27FC236}">
                  <a16:creationId xmlns:a16="http://schemas.microsoft.com/office/drawing/2014/main" id="{02930C3D-AF50-CD11-DAE5-8E9523B80DC8}"/>
                </a:ext>
              </a:extLst>
            </p:cNvPr>
            <p:cNvSpPr/>
            <p:nvPr/>
          </p:nvSpPr>
          <p:spPr>
            <a:xfrm>
              <a:off x="8604504" y="3246120"/>
              <a:ext cx="1143000" cy="749808"/>
            </a:xfrm>
            <a:prstGeom prst="roundRect">
              <a:avLst/>
            </a:prstGeom>
            <a:solidFill>
              <a:srgbClr val="FFFFFF"/>
            </a:solidFill>
            <a:ln w="25400">
              <a:solidFill>
                <a:srgbClr val="2F6EA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63A86A1-2735-B117-4B3B-7726ED7C288E}"/>
                </a:ext>
              </a:extLst>
            </p:cNvPr>
            <p:cNvSpPr txBox="1"/>
            <p:nvPr/>
          </p:nvSpPr>
          <p:spPr>
            <a:xfrm>
              <a:off x="8604504" y="3383280"/>
              <a:ext cx="1143000" cy="320040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sz="1800" b="1" dirty="0">
                  <a:solidFill>
                    <a:srgbClr val="2F6EA3"/>
                  </a:solidFill>
                  <a:latin typeface="Croogla"/>
                </a:rPr>
                <a:t>3.750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B77CDD4-8A16-D7BE-C35B-14483145954B}"/>
                </a:ext>
              </a:extLst>
            </p:cNvPr>
            <p:cNvSpPr txBox="1"/>
            <p:nvPr/>
          </p:nvSpPr>
          <p:spPr>
            <a:xfrm>
              <a:off x="9683496" y="3346704"/>
              <a:ext cx="310896" cy="329184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sz="2400" b="1">
                  <a:solidFill>
                    <a:srgbClr val="226EA7"/>
                  </a:solidFill>
                  <a:latin typeface="Croogla"/>
                </a:rPr>
                <a:t>→</a:t>
              </a:r>
            </a:p>
          </p:txBody>
        </p:sp>
        <p:sp>
          <p:nvSpPr>
            <p:cNvPr id="34" name="Rounded Rectangle 20">
              <a:extLst>
                <a:ext uri="{FF2B5EF4-FFF2-40B4-BE49-F238E27FC236}">
                  <a16:creationId xmlns:a16="http://schemas.microsoft.com/office/drawing/2014/main" id="{EDF47A53-1886-A0F5-A60C-CEC0A5D138C2}"/>
                </a:ext>
              </a:extLst>
            </p:cNvPr>
            <p:cNvSpPr/>
            <p:nvPr/>
          </p:nvSpPr>
          <p:spPr>
            <a:xfrm>
              <a:off x="9957816" y="3246120"/>
              <a:ext cx="1143000" cy="749808"/>
            </a:xfrm>
            <a:prstGeom prst="roundRect">
              <a:avLst/>
            </a:prstGeom>
            <a:solidFill>
              <a:srgbClr val="FFFFFF"/>
            </a:solidFill>
            <a:ln w="25400">
              <a:solidFill>
                <a:srgbClr val="FFCF47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484135C-801C-7825-A4DD-7EB5EAFA6A9D}"/>
                </a:ext>
              </a:extLst>
            </p:cNvPr>
            <p:cNvSpPr txBox="1"/>
            <p:nvPr/>
          </p:nvSpPr>
          <p:spPr>
            <a:xfrm>
              <a:off x="9957816" y="3383280"/>
              <a:ext cx="1143000" cy="320040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sz="1800" b="1">
                  <a:solidFill>
                    <a:srgbClr val="FFCF47"/>
                  </a:solidFill>
                  <a:latin typeface="Croogla"/>
                </a:rPr>
                <a:t>4.125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7103D15-C76D-0750-655B-403211E3D12F}"/>
                </a:ext>
              </a:extLst>
            </p:cNvPr>
            <p:cNvSpPr txBox="1"/>
            <p:nvPr/>
          </p:nvSpPr>
          <p:spPr>
            <a:xfrm>
              <a:off x="11036808" y="3346704"/>
              <a:ext cx="310896" cy="329184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sz="2400" b="1">
                  <a:solidFill>
                    <a:srgbClr val="226EA7"/>
                  </a:solidFill>
                  <a:latin typeface="Croogla"/>
                </a:rPr>
                <a:t>→</a:t>
              </a:r>
            </a:p>
          </p:txBody>
        </p:sp>
        <p:sp>
          <p:nvSpPr>
            <p:cNvPr id="40" name="Rounded Rectangle 23">
              <a:extLst>
                <a:ext uri="{FF2B5EF4-FFF2-40B4-BE49-F238E27FC236}">
                  <a16:creationId xmlns:a16="http://schemas.microsoft.com/office/drawing/2014/main" id="{38938018-A2DE-3C96-4C66-3DAFE4929A31}"/>
                </a:ext>
              </a:extLst>
            </p:cNvPr>
            <p:cNvSpPr/>
            <p:nvPr/>
          </p:nvSpPr>
          <p:spPr>
            <a:xfrm>
              <a:off x="11311128" y="3246120"/>
              <a:ext cx="1143000" cy="749808"/>
            </a:xfrm>
            <a:prstGeom prst="roundRect">
              <a:avLst/>
            </a:prstGeom>
            <a:solidFill>
              <a:srgbClr val="FFFFFF"/>
            </a:solidFill>
            <a:ln w="25400">
              <a:solidFill>
                <a:srgbClr val="5F5F66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53E608D-7890-C644-A9E0-7EBCC5D4AA1E}"/>
                </a:ext>
              </a:extLst>
            </p:cNvPr>
            <p:cNvSpPr txBox="1"/>
            <p:nvPr/>
          </p:nvSpPr>
          <p:spPr>
            <a:xfrm>
              <a:off x="11311128" y="3383280"/>
              <a:ext cx="1143000" cy="320040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sz="1800" b="1">
                  <a:solidFill>
                    <a:srgbClr val="5F5F66"/>
                  </a:solidFill>
                  <a:latin typeface="Croogla"/>
                </a:rPr>
                <a:t>…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F184D82C-0A4B-3E12-B7BE-D1AF160353D5}"/>
                </a:ext>
              </a:extLst>
            </p:cNvPr>
            <p:cNvSpPr txBox="1"/>
            <p:nvPr/>
          </p:nvSpPr>
          <p:spPr>
            <a:xfrm>
              <a:off x="12390120" y="3346704"/>
              <a:ext cx="310896" cy="329184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sz="2400" b="1">
                  <a:solidFill>
                    <a:srgbClr val="226EA7"/>
                  </a:solidFill>
                  <a:latin typeface="Croogla"/>
                </a:rPr>
                <a:t>→</a:t>
              </a:r>
            </a:p>
          </p:txBody>
        </p:sp>
        <p:sp>
          <p:nvSpPr>
            <p:cNvPr id="46" name="Rounded Rectangle 26">
              <a:extLst>
                <a:ext uri="{FF2B5EF4-FFF2-40B4-BE49-F238E27FC236}">
                  <a16:creationId xmlns:a16="http://schemas.microsoft.com/office/drawing/2014/main" id="{36B792D3-EF01-5E8B-97BD-343DE12A2CF1}"/>
                </a:ext>
              </a:extLst>
            </p:cNvPr>
            <p:cNvSpPr/>
            <p:nvPr/>
          </p:nvSpPr>
          <p:spPr>
            <a:xfrm>
              <a:off x="12664440" y="3246120"/>
              <a:ext cx="1143000" cy="749808"/>
            </a:xfrm>
            <a:prstGeom prst="roundRect">
              <a:avLst/>
            </a:prstGeom>
            <a:solidFill>
              <a:srgbClr val="FFFFFF"/>
            </a:solidFill>
            <a:ln w="25400">
              <a:solidFill>
                <a:srgbClr val="90C27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7E802FF-7671-F2FE-66DD-9633443C46BB}"/>
                </a:ext>
              </a:extLst>
            </p:cNvPr>
            <p:cNvSpPr txBox="1"/>
            <p:nvPr/>
          </p:nvSpPr>
          <p:spPr>
            <a:xfrm>
              <a:off x="12664440" y="3383280"/>
              <a:ext cx="1143000" cy="320040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sz="1800" b="1">
                  <a:solidFill>
                    <a:srgbClr val="90C273"/>
                  </a:solidFill>
                  <a:latin typeface="Croogla"/>
                </a:rPr>
                <a:t>4.000122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2BA5C00-4FA6-DD25-004F-6BFFF9D88FC3}"/>
                </a:ext>
              </a:extLst>
            </p:cNvPr>
            <p:cNvSpPr txBox="1"/>
            <p:nvPr/>
          </p:nvSpPr>
          <p:spPr>
            <a:xfrm>
              <a:off x="6629400" y="4591345"/>
              <a:ext cx="6720840" cy="849463"/>
            </a:xfrm>
            <a:prstGeom prst="rect">
              <a:avLst/>
            </a:prstGeom>
            <a:noFill/>
          </p:spPr>
          <p:txBody>
            <a:bodyPr wrap="square" lIns="54864" tIns="54864" rIns="54864" bIns="54864" anchor="t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sz="2400" b="1" dirty="0" err="1">
                  <a:solidFill>
                    <a:srgbClr val="226EA7"/>
                  </a:solidFill>
                  <a:latin typeface="Croogla"/>
                </a:rPr>
                <a:t>Bukan</a:t>
              </a:r>
              <a:r>
                <a:rPr sz="2400" b="1" dirty="0">
                  <a:solidFill>
                    <a:srgbClr val="226EA7"/>
                  </a:solidFill>
                  <a:latin typeface="Croogla"/>
                </a:rPr>
                <a:t> “salah”, </a:t>
              </a:r>
              <a:r>
                <a:rPr sz="2400" b="1" dirty="0" err="1">
                  <a:solidFill>
                    <a:srgbClr val="226EA7"/>
                  </a:solidFill>
                  <a:latin typeface="Croogla"/>
                </a:rPr>
                <a:t>tetapi</a:t>
              </a:r>
              <a:r>
                <a:rPr sz="2400" b="1" dirty="0">
                  <a:solidFill>
                    <a:srgbClr val="226EA7"/>
                  </a:solidFill>
                  <a:latin typeface="Croogla"/>
                </a:rPr>
                <a:t> </a:t>
              </a:r>
              <a:r>
                <a:rPr sz="2400" b="1" dirty="0" err="1">
                  <a:solidFill>
                    <a:srgbClr val="226EA7"/>
                  </a:solidFill>
                  <a:latin typeface="Croogla"/>
                </a:rPr>
                <a:t>semakin</a:t>
              </a:r>
              <a:r>
                <a:rPr sz="2400" b="1" dirty="0">
                  <a:solidFill>
                    <a:srgbClr val="226EA7"/>
                  </a:solidFill>
                  <a:latin typeface="Croogla"/>
                </a:rPr>
                <a:t> </a:t>
              </a:r>
              <a:r>
                <a:rPr sz="2400" b="1" dirty="0" err="1">
                  <a:solidFill>
                    <a:srgbClr val="226EA7"/>
                  </a:solidFill>
                  <a:latin typeface="Croogla"/>
                </a:rPr>
                <a:t>dekat</a:t>
              </a:r>
              <a:r>
                <a:rPr sz="2400" b="1" dirty="0">
                  <a:solidFill>
                    <a:srgbClr val="226EA7"/>
                  </a:solidFill>
                  <a:latin typeface="Croogla"/>
                </a:rPr>
                <a:t> </a:t>
              </a:r>
              <a:r>
                <a:rPr sz="2400" b="1" dirty="0" err="1">
                  <a:solidFill>
                    <a:srgbClr val="226EA7"/>
                  </a:solidFill>
                  <a:latin typeface="Croogla"/>
                </a:rPr>
                <a:t>dengan</a:t>
              </a:r>
              <a:r>
                <a:rPr sz="2400" b="1" dirty="0">
                  <a:solidFill>
                    <a:srgbClr val="226EA7"/>
                  </a:solidFill>
                  <a:latin typeface="Croogla"/>
                </a:rPr>
                <a:t> </a:t>
              </a:r>
              <a:r>
                <a:rPr sz="2400" b="1" dirty="0" err="1">
                  <a:solidFill>
                    <a:srgbClr val="226EA7"/>
                  </a:solidFill>
                  <a:latin typeface="Croogla"/>
                </a:rPr>
                <a:t>nilai</a:t>
              </a:r>
              <a:r>
                <a:rPr sz="2400" b="1" dirty="0">
                  <a:solidFill>
                    <a:srgbClr val="226EA7"/>
                  </a:solidFill>
                  <a:latin typeface="Croogla"/>
                </a:rPr>
                <a:t> yang </a:t>
              </a:r>
              <a:r>
                <a:rPr sz="2400" b="1" dirty="0" err="1">
                  <a:solidFill>
                    <a:srgbClr val="226EA7"/>
                  </a:solidFill>
                  <a:latin typeface="Croogla"/>
                </a:rPr>
                <a:t>kita</a:t>
              </a:r>
              <a:r>
                <a:rPr sz="2400" b="1" dirty="0">
                  <a:solidFill>
                    <a:srgbClr val="226EA7"/>
                  </a:solidFill>
                  <a:latin typeface="Croogla"/>
                </a:rPr>
                <a:t> </a:t>
              </a:r>
              <a:r>
                <a:rPr sz="2400" b="1" dirty="0" err="1">
                  <a:solidFill>
                    <a:srgbClr val="226EA7"/>
                  </a:solidFill>
                  <a:latin typeface="Croogla"/>
                </a:rPr>
                <a:t>inginkan</a:t>
              </a:r>
              <a:r>
                <a:rPr sz="2400" b="1" dirty="0">
                  <a:solidFill>
                    <a:srgbClr val="226EA7"/>
                  </a:solidFill>
                  <a:latin typeface="Croogla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78681244"/>
      </p:ext>
    </p:extLst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1270" b="-4539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5713300" y="2544115"/>
            <a:ext cx="5951384" cy="3797082"/>
            <a:chOff x="0" y="0"/>
            <a:chExt cx="1945606" cy="124132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45606" cy="1241329"/>
            </a:xfrm>
            <a:custGeom>
              <a:avLst/>
              <a:gdLst/>
              <a:ahLst/>
              <a:cxnLst/>
              <a:rect l="l" t="t" r="r" b="b"/>
              <a:pathLst>
                <a:path w="1945606" h="1241329">
                  <a:moveTo>
                    <a:pt x="32522" y="0"/>
                  </a:moveTo>
                  <a:lnTo>
                    <a:pt x="1913084" y="0"/>
                  </a:lnTo>
                  <a:cubicBezTo>
                    <a:pt x="1931046" y="0"/>
                    <a:pt x="1945606" y="14560"/>
                    <a:pt x="1945606" y="32522"/>
                  </a:cubicBezTo>
                  <a:lnTo>
                    <a:pt x="1945606" y="1208808"/>
                  </a:lnTo>
                  <a:cubicBezTo>
                    <a:pt x="1945606" y="1217433"/>
                    <a:pt x="1942180" y="1225705"/>
                    <a:pt x="1936080" y="1231804"/>
                  </a:cubicBezTo>
                  <a:cubicBezTo>
                    <a:pt x="1929982" y="1237903"/>
                    <a:pt x="1921710" y="1241329"/>
                    <a:pt x="1913084" y="1241329"/>
                  </a:cubicBezTo>
                  <a:lnTo>
                    <a:pt x="32522" y="1241329"/>
                  </a:lnTo>
                  <a:cubicBezTo>
                    <a:pt x="23896" y="1241329"/>
                    <a:pt x="15624" y="1237903"/>
                    <a:pt x="9525" y="1231804"/>
                  </a:cubicBezTo>
                  <a:cubicBezTo>
                    <a:pt x="3426" y="1225705"/>
                    <a:pt x="0" y="1217433"/>
                    <a:pt x="0" y="1208808"/>
                  </a:cubicBezTo>
                  <a:lnTo>
                    <a:pt x="0" y="32522"/>
                  </a:lnTo>
                  <a:cubicBezTo>
                    <a:pt x="0" y="23896"/>
                    <a:pt x="3426" y="15624"/>
                    <a:pt x="9525" y="9525"/>
                  </a:cubicBezTo>
                  <a:cubicBezTo>
                    <a:pt x="15624" y="3426"/>
                    <a:pt x="23896" y="0"/>
                    <a:pt x="32522" y="0"/>
                  </a:cubicBezTo>
                  <a:close/>
                </a:path>
              </a:pathLst>
            </a:custGeom>
            <a:solidFill>
              <a:srgbClr val="FFFFFF">
                <a:alpha val="49804"/>
              </a:srgbClr>
            </a:solidFill>
            <a:ln w="104775" cap="rnd">
              <a:solidFill>
                <a:srgbClr val="FFFFFF">
                  <a:alpha val="49804"/>
                </a:srgbClr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945606" cy="1279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949152" y="2531335"/>
            <a:ext cx="5951384" cy="3809862"/>
            <a:chOff x="0" y="0"/>
            <a:chExt cx="1945606" cy="124550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45606" cy="1245507"/>
            </a:xfrm>
            <a:custGeom>
              <a:avLst/>
              <a:gdLst/>
              <a:ahLst/>
              <a:cxnLst/>
              <a:rect l="l" t="t" r="r" b="b"/>
              <a:pathLst>
                <a:path w="1945606" h="1245507">
                  <a:moveTo>
                    <a:pt x="32522" y="0"/>
                  </a:moveTo>
                  <a:lnTo>
                    <a:pt x="1913084" y="0"/>
                  </a:lnTo>
                  <a:cubicBezTo>
                    <a:pt x="1931046" y="0"/>
                    <a:pt x="1945606" y="14560"/>
                    <a:pt x="1945606" y="32522"/>
                  </a:cubicBezTo>
                  <a:lnTo>
                    <a:pt x="1945606" y="1212985"/>
                  </a:lnTo>
                  <a:cubicBezTo>
                    <a:pt x="1945606" y="1230947"/>
                    <a:pt x="1931046" y="1245507"/>
                    <a:pt x="1913084" y="1245507"/>
                  </a:cubicBezTo>
                  <a:lnTo>
                    <a:pt x="32522" y="1245507"/>
                  </a:lnTo>
                  <a:cubicBezTo>
                    <a:pt x="23896" y="1245507"/>
                    <a:pt x="15624" y="1242081"/>
                    <a:pt x="9525" y="1235982"/>
                  </a:cubicBezTo>
                  <a:cubicBezTo>
                    <a:pt x="3426" y="1229883"/>
                    <a:pt x="0" y="1221611"/>
                    <a:pt x="0" y="1212985"/>
                  </a:cubicBezTo>
                  <a:lnTo>
                    <a:pt x="0" y="32522"/>
                  </a:lnTo>
                  <a:cubicBezTo>
                    <a:pt x="0" y="23896"/>
                    <a:pt x="3426" y="15624"/>
                    <a:pt x="9525" y="9525"/>
                  </a:cubicBezTo>
                  <a:cubicBezTo>
                    <a:pt x="15624" y="3426"/>
                    <a:pt x="23896" y="0"/>
                    <a:pt x="32522" y="0"/>
                  </a:cubicBezTo>
                  <a:close/>
                </a:path>
              </a:pathLst>
            </a:custGeom>
            <a:solidFill>
              <a:srgbClr val="226EA7"/>
            </a:solidFill>
            <a:ln w="104775" cap="rnd">
              <a:solidFill>
                <a:srgbClr val="2F6EA3"/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945606" cy="12836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713300" y="6977230"/>
            <a:ext cx="5951384" cy="2817729"/>
            <a:chOff x="0" y="0"/>
            <a:chExt cx="1945606" cy="92116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945606" cy="921162"/>
            </a:xfrm>
            <a:custGeom>
              <a:avLst/>
              <a:gdLst/>
              <a:ahLst/>
              <a:cxnLst/>
              <a:rect l="l" t="t" r="r" b="b"/>
              <a:pathLst>
                <a:path w="1945606" h="921162">
                  <a:moveTo>
                    <a:pt x="32522" y="0"/>
                  </a:moveTo>
                  <a:lnTo>
                    <a:pt x="1913084" y="0"/>
                  </a:lnTo>
                  <a:cubicBezTo>
                    <a:pt x="1931046" y="0"/>
                    <a:pt x="1945606" y="14560"/>
                    <a:pt x="1945606" y="32522"/>
                  </a:cubicBezTo>
                  <a:lnTo>
                    <a:pt x="1945606" y="888641"/>
                  </a:lnTo>
                  <a:cubicBezTo>
                    <a:pt x="1945606" y="906602"/>
                    <a:pt x="1931046" y="921162"/>
                    <a:pt x="1913084" y="921162"/>
                  </a:cubicBezTo>
                  <a:lnTo>
                    <a:pt x="32522" y="921162"/>
                  </a:lnTo>
                  <a:cubicBezTo>
                    <a:pt x="23896" y="921162"/>
                    <a:pt x="15624" y="917736"/>
                    <a:pt x="9525" y="911637"/>
                  </a:cubicBezTo>
                  <a:cubicBezTo>
                    <a:pt x="3426" y="905538"/>
                    <a:pt x="0" y="897266"/>
                    <a:pt x="0" y="888641"/>
                  </a:cubicBezTo>
                  <a:lnTo>
                    <a:pt x="0" y="32522"/>
                  </a:lnTo>
                  <a:cubicBezTo>
                    <a:pt x="0" y="23896"/>
                    <a:pt x="3426" y="15624"/>
                    <a:pt x="9525" y="9525"/>
                  </a:cubicBezTo>
                  <a:cubicBezTo>
                    <a:pt x="15624" y="3426"/>
                    <a:pt x="23896" y="0"/>
                    <a:pt x="32522" y="0"/>
                  </a:cubicBezTo>
                  <a:close/>
                </a:path>
              </a:pathLst>
            </a:custGeom>
            <a:solidFill>
              <a:srgbClr val="064370">
                <a:alpha val="49804"/>
              </a:srgbClr>
            </a:solidFill>
            <a:ln w="104775" cap="rnd">
              <a:solidFill>
                <a:srgbClr val="FFFFFF">
                  <a:alpha val="49804"/>
                </a:srgbClr>
              </a:solidFill>
              <a:prstDash val="solid"/>
              <a:round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1945606" cy="959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1949152" y="6964450"/>
            <a:ext cx="5951384" cy="2756528"/>
            <a:chOff x="0" y="0"/>
            <a:chExt cx="1945606" cy="90115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945606" cy="901154"/>
            </a:xfrm>
            <a:custGeom>
              <a:avLst/>
              <a:gdLst/>
              <a:ahLst/>
              <a:cxnLst/>
              <a:rect l="l" t="t" r="r" b="b"/>
              <a:pathLst>
                <a:path w="1945606" h="901154">
                  <a:moveTo>
                    <a:pt x="32522" y="0"/>
                  </a:moveTo>
                  <a:lnTo>
                    <a:pt x="1913084" y="0"/>
                  </a:lnTo>
                  <a:cubicBezTo>
                    <a:pt x="1931046" y="0"/>
                    <a:pt x="1945606" y="14560"/>
                    <a:pt x="1945606" y="32522"/>
                  </a:cubicBezTo>
                  <a:lnTo>
                    <a:pt x="1945606" y="868633"/>
                  </a:lnTo>
                  <a:cubicBezTo>
                    <a:pt x="1945606" y="877258"/>
                    <a:pt x="1942180" y="885530"/>
                    <a:pt x="1936080" y="891629"/>
                  </a:cubicBezTo>
                  <a:cubicBezTo>
                    <a:pt x="1929982" y="897728"/>
                    <a:pt x="1921710" y="901154"/>
                    <a:pt x="1913084" y="901154"/>
                  </a:cubicBezTo>
                  <a:lnTo>
                    <a:pt x="32522" y="901154"/>
                  </a:lnTo>
                  <a:cubicBezTo>
                    <a:pt x="23896" y="901154"/>
                    <a:pt x="15624" y="897728"/>
                    <a:pt x="9525" y="891629"/>
                  </a:cubicBezTo>
                  <a:cubicBezTo>
                    <a:pt x="3426" y="885530"/>
                    <a:pt x="0" y="877258"/>
                    <a:pt x="0" y="868633"/>
                  </a:cubicBezTo>
                  <a:lnTo>
                    <a:pt x="0" y="32522"/>
                  </a:lnTo>
                  <a:cubicBezTo>
                    <a:pt x="0" y="23896"/>
                    <a:pt x="3426" y="15624"/>
                    <a:pt x="9525" y="9525"/>
                  </a:cubicBezTo>
                  <a:cubicBezTo>
                    <a:pt x="15624" y="3426"/>
                    <a:pt x="23896" y="0"/>
                    <a:pt x="32522" y="0"/>
                  </a:cubicBezTo>
                  <a:close/>
                </a:path>
              </a:pathLst>
            </a:custGeom>
            <a:solidFill>
              <a:srgbClr val="2F6EA3"/>
            </a:solidFill>
            <a:ln w="104775" cap="rnd">
              <a:solidFill>
                <a:srgbClr val="2F6EA3"/>
              </a:solidFill>
              <a:prstDash val="solid"/>
              <a:round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945606" cy="9392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273245" y="508235"/>
            <a:ext cx="18014755" cy="1972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  <a:spcBef>
                <a:spcPct val="0"/>
              </a:spcBef>
            </a:pPr>
            <a:r>
              <a:rPr lang="en-US" sz="5600">
                <a:solidFill>
                  <a:srgbClr val="2F6EA3"/>
                </a:solidFill>
                <a:latin typeface="Croogla"/>
                <a:ea typeface="Croogla"/>
                <a:cs typeface="Croogla"/>
                <a:sym typeface="Croogla"/>
              </a:rPr>
              <a:t>Perbedaan solusi antara metode analitik dengan metode numerik: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913267" y="3090186"/>
            <a:ext cx="5551451" cy="3016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2800" dirty="0">
                <a:latin typeface="Croogla"/>
                <a:ea typeface="Croogla"/>
                <a:cs typeface="Croogla"/>
                <a:sym typeface="Croogla"/>
              </a:rPr>
              <a:t>Solusi </a:t>
            </a:r>
            <a:r>
              <a:rPr lang="en-US" sz="2800" dirty="0" err="1">
                <a:latin typeface="Croogla"/>
                <a:ea typeface="Croogla"/>
                <a:cs typeface="Croogla"/>
                <a:sym typeface="Croogla"/>
              </a:rPr>
              <a:t>dengan</a:t>
            </a:r>
            <a:r>
              <a:rPr lang="en-US" sz="2800" dirty="0">
                <a:latin typeface="Croogla"/>
                <a:ea typeface="Croogla"/>
                <a:cs typeface="Croogla"/>
                <a:sym typeface="Croogla"/>
              </a:rPr>
              <a:t> </a:t>
            </a:r>
            <a:r>
              <a:rPr lang="en-US" sz="2800" dirty="0" err="1">
                <a:latin typeface="Croogla"/>
                <a:ea typeface="Croogla"/>
                <a:cs typeface="Croogla"/>
                <a:sym typeface="Croogla"/>
              </a:rPr>
              <a:t>metode</a:t>
            </a:r>
            <a:r>
              <a:rPr lang="en-US" sz="2800" dirty="0">
                <a:latin typeface="Croogla"/>
                <a:ea typeface="Croogla"/>
                <a:cs typeface="Croogla"/>
                <a:sym typeface="Croogla"/>
              </a:rPr>
              <a:t> </a:t>
            </a:r>
            <a:r>
              <a:rPr lang="en-US" sz="2800" dirty="0" err="1">
                <a:latin typeface="Croogla"/>
                <a:ea typeface="Croogla"/>
                <a:cs typeface="Croogla"/>
                <a:sym typeface="Croogla"/>
              </a:rPr>
              <a:t>analitik</a:t>
            </a:r>
            <a:r>
              <a:rPr lang="en-US" sz="2800" dirty="0">
                <a:latin typeface="Croogla"/>
                <a:ea typeface="Croogla"/>
                <a:cs typeface="Croogla"/>
                <a:sym typeface="Croogla"/>
              </a:rPr>
              <a:t>: </a:t>
            </a:r>
            <a:r>
              <a:rPr lang="en-US" sz="2800" dirty="0" err="1">
                <a:latin typeface="Croogla"/>
                <a:ea typeface="Croogla"/>
                <a:cs typeface="Croogla"/>
                <a:sym typeface="Croogla"/>
              </a:rPr>
              <a:t>eksak</a:t>
            </a:r>
            <a:r>
              <a:rPr lang="en-US" sz="2800" dirty="0">
                <a:latin typeface="Croogla"/>
                <a:ea typeface="Croogla"/>
                <a:cs typeface="Croogla"/>
                <a:sym typeface="Croogla"/>
              </a:rPr>
              <a:t> (</a:t>
            </a:r>
            <a:r>
              <a:rPr lang="en-US" sz="2800" dirty="0" err="1">
                <a:latin typeface="Croogla"/>
                <a:ea typeface="Croogla"/>
                <a:cs typeface="Croogla"/>
                <a:sym typeface="Croogla"/>
              </a:rPr>
              <a:t>tepat</a:t>
            </a:r>
            <a:r>
              <a:rPr lang="en-US" sz="2800" dirty="0">
                <a:latin typeface="Croogla"/>
                <a:ea typeface="Croogla"/>
                <a:cs typeface="Croogla"/>
                <a:sym typeface="Croogla"/>
              </a:rPr>
              <a:t> </a:t>
            </a:r>
            <a:r>
              <a:rPr lang="en-US" sz="2800" dirty="0" err="1">
                <a:latin typeface="Croogla"/>
                <a:ea typeface="Croogla"/>
                <a:cs typeface="Croogla"/>
                <a:sym typeface="Croogla"/>
              </a:rPr>
              <a:t>tanpa</a:t>
            </a:r>
            <a:r>
              <a:rPr lang="en-US" sz="2800" dirty="0">
                <a:latin typeface="Croogla"/>
                <a:ea typeface="Croogla"/>
                <a:cs typeface="Croogla"/>
                <a:sym typeface="Croogla"/>
              </a:rPr>
              <a:t> </a:t>
            </a:r>
            <a:r>
              <a:rPr lang="en-US" sz="2800" dirty="0" err="1">
                <a:latin typeface="Croogla"/>
                <a:ea typeface="Croogla"/>
                <a:cs typeface="Croogla"/>
                <a:sym typeface="Croogla"/>
              </a:rPr>
              <a:t>ada</a:t>
            </a:r>
            <a:r>
              <a:rPr lang="en-US" sz="2800" dirty="0">
                <a:latin typeface="Croogla"/>
                <a:ea typeface="Croogla"/>
                <a:cs typeface="Croogla"/>
                <a:sym typeface="Croogla"/>
              </a:rPr>
              <a:t> </a:t>
            </a:r>
            <a:r>
              <a:rPr lang="en-US" sz="2800" dirty="0" err="1">
                <a:latin typeface="Croogla"/>
                <a:ea typeface="Croogla"/>
                <a:cs typeface="Croogla"/>
                <a:sym typeface="Croogla"/>
              </a:rPr>
              <a:t>kesalahan</a:t>
            </a:r>
            <a:r>
              <a:rPr lang="en-US" sz="2800" dirty="0">
                <a:latin typeface="Croogla"/>
                <a:ea typeface="Croogla"/>
                <a:cs typeface="Croogla"/>
                <a:sym typeface="Croogla"/>
              </a:rPr>
              <a:t>)</a:t>
            </a:r>
          </a:p>
          <a:p>
            <a:endParaRPr lang="en-US" sz="2800" dirty="0">
              <a:latin typeface="Croogla"/>
              <a:ea typeface="Croogla"/>
              <a:cs typeface="Croogla"/>
              <a:sym typeface="Croogla"/>
            </a:endParaRPr>
          </a:p>
          <a:p>
            <a:pPr>
              <a:lnSpc>
                <a:spcPct val="100000"/>
              </a:lnSpc>
            </a:pPr>
            <a:r>
              <a:rPr lang="en-ID" sz="2800" b="1" dirty="0">
                <a:latin typeface="Croogla"/>
              </a:rPr>
              <a:t>Solusi </a:t>
            </a:r>
            <a:r>
              <a:rPr lang="en-ID" sz="2800" b="1" dirty="0" err="1">
                <a:latin typeface="Croogla"/>
              </a:rPr>
              <a:t>analitik</a:t>
            </a:r>
            <a:endParaRPr lang="en-ID" sz="2800" b="1" dirty="0">
              <a:latin typeface="Croogla"/>
            </a:endParaRPr>
          </a:p>
          <a:p>
            <a:pPr>
              <a:lnSpc>
                <a:spcPct val="100000"/>
              </a:lnSpc>
            </a:pPr>
            <a:r>
              <a:rPr lang="en-ID" sz="2800" b="1" dirty="0">
                <a:latin typeface="Croogla"/>
              </a:rPr>
              <a:t>x = 4</a:t>
            </a:r>
          </a:p>
          <a:p>
            <a:endParaRPr lang="en-US" sz="2800" dirty="0">
              <a:latin typeface="Croogla"/>
              <a:ea typeface="Croogla"/>
              <a:cs typeface="Croogla"/>
              <a:sym typeface="Croogla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2149119" y="2872290"/>
            <a:ext cx="5551451" cy="3877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2800" dirty="0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Solusi </a:t>
            </a:r>
            <a:r>
              <a:rPr lang="en-US" sz="2800" dirty="0" err="1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dengan</a:t>
            </a:r>
            <a:r>
              <a:rPr lang="en-US" sz="2800" dirty="0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metode</a:t>
            </a:r>
            <a:r>
              <a:rPr lang="en-US" sz="2800" dirty="0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numerik</a:t>
            </a:r>
            <a:r>
              <a:rPr lang="en-US" sz="2800" dirty="0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: </a:t>
            </a:r>
            <a:r>
              <a:rPr lang="en-US" sz="2800" dirty="0" err="1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hampiran</a:t>
            </a:r>
            <a:r>
              <a:rPr lang="en-US" sz="2800" dirty="0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atau</a:t>
            </a:r>
            <a:endParaRPr lang="en-US" sz="2800" dirty="0">
              <a:solidFill>
                <a:srgbClr val="FFFFFF"/>
              </a:solidFill>
              <a:latin typeface="Croogla"/>
              <a:ea typeface="Croogla"/>
              <a:cs typeface="Croogla"/>
              <a:sym typeface="Croogla"/>
            </a:endParaRPr>
          </a:p>
          <a:p>
            <a:r>
              <a:rPr lang="en-US" sz="2800" dirty="0" err="1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aproksimasi</a:t>
            </a:r>
            <a:r>
              <a:rPr lang="en-US" sz="2800" dirty="0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 (</a:t>
            </a:r>
            <a:r>
              <a:rPr lang="en-US" sz="2800" dirty="0" err="1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tidak</a:t>
            </a:r>
            <a:r>
              <a:rPr lang="en-US" sz="2800" dirty="0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tepat</a:t>
            </a:r>
            <a:r>
              <a:rPr lang="en-US" sz="2800" dirty="0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sama</a:t>
            </a:r>
            <a:r>
              <a:rPr lang="en-US" sz="2800" dirty="0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dengan</a:t>
            </a:r>
            <a:r>
              <a:rPr lang="en-US" sz="2800" dirty="0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solusi</a:t>
            </a:r>
            <a:r>
              <a:rPr lang="en-US" sz="2800" dirty="0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eksak</a:t>
            </a:r>
            <a:r>
              <a:rPr lang="en-US" sz="2800" dirty="0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, </a:t>
            </a:r>
            <a:r>
              <a:rPr lang="en-US" sz="2800" dirty="0" err="1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selalu</a:t>
            </a:r>
            <a:endParaRPr lang="en-US" sz="2800" dirty="0">
              <a:solidFill>
                <a:srgbClr val="FFFFFF"/>
              </a:solidFill>
              <a:latin typeface="Croogla"/>
              <a:ea typeface="Croogla"/>
              <a:cs typeface="Croogla"/>
              <a:sym typeface="Croogla"/>
            </a:endParaRPr>
          </a:p>
          <a:p>
            <a:pPr>
              <a:spcBef>
                <a:spcPct val="0"/>
              </a:spcBef>
            </a:pPr>
            <a:r>
              <a:rPr lang="en-US" sz="2800" dirty="0" err="1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ada</a:t>
            </a:r>
            <a:r>
              <a:rPr lang="en-US" sz="2800" dirty="0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kesalahan</a:t>
            </a:r>
            <a:endParaRPr lang="en-US" sz="2800" dirty="0">
              <a:solidFill>
                <a:srgbClr val="FFFFFF"/>
              </a:solidFill>
              <a:latin typeface="Croogla"/>
              <a:ea typeface="Croogla"/>
              <a:cs typeface="Croogla"/>
              <a:sym typeface="Croogla"/>
            </a:endParaRPr>
          </a:p>
          <a:p>
            <a:pPr>
              <a:spcBef>
                <a:spcPct val="0"/>
              </a:spcBef>
            </a:pPr>
            <a:endParaRPr lang="en-US" sz="2800" dirty="0">
              <a:solidFill>
                <a:srgbClr val="FFFFFF"/>
              </a:solidFill>
              <a:latin typeface="Croogla"/>
              <a:ea typeface="Croogla"/>
              <a:cs typeface="Croogla"/>
              <a:sym typeface="Croogla"/>
            </a:endParaRPr>
          </a:p>
          <a:p>
            <a:pPr>
              <a:lnSpc>
                <a:spcPct val="100000"/>
              </a:lnSpc>
            </a:pPr>
            <a:r>
              <a:rPr lang="en-ID" sz="2800" b="1" dirty="0">
                <a:solidFill>
                  <a:srgbClr val="FFFFFF"/>
                </a:solidFill>
                <a:latin typeface="Croogla"/>
              </a:rPr>
              <a:t>Solusi </a:t>
            </a:r>
            <a:r>
              <a:rPr lang="en-ID" sz="2800" b="1" dirty="0" err="1">
                <a:solidFill>
                  <a:srgbClr val="FFFFFF"/>
                </a:solidFill>
                <a:latin typeface="Croogla"/>
              </a:rPr>
              <a:t>numerik</a:t>
            </a:r>
            <a:endParaRPr lang="en-ID" sz="2800" b="1" dirty="0">
              <a:solidFill>
                <a:srgbClr val="FFFFFF"/>
              </a:solidFill>
              <a:latin typeface="Croogla"/>
            </a:endParaRPr>
          </a:p>
          <a:p>
            <a:pPr>
              <a:lnSpc>
                <a:spcPct val="100000"/>
              </a:lnSpc>
            </a:pPr>
            <a:r>
              <a:rPr lang="en-ID" sz="2800" b="1" dirty="0">
                <a:solidFill>
                  <a:srgbClr val="FFFFFF"/>
                </a:solidFill>
                <a:latin typeface="Croogla"/>
              </a:rPr>
              <a:t>x ≈ 4.000122</a:t>
            </a:r>
          </a:p>
          <a:p>
            <a:pPr>
              <a:spcBef>
                <a:spcPct val="0"/>
              </a:spcBef>
            </a:pPr>
            <a:endParaRPr lang="en-US" sz="2800" dirty="0">
              <a:solidFill>
                <a:srgbClr val="FFFFFF"/>
              </a:solidFill>
              <a:latin typeface="Croogla"/>
              <a:ea typeface="Croogla"/>
              <a:cs typeface="Croogla"/>
              <a:sym typeface="Croogla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5913267" y="7238869"/>
            <a:ext cx="5551451" cy="2154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2800" dirty="0" err="1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Kesalahan</a:t>
            </a:r>
            <a:r>
              <a:rPr lang="en-US" sz="2800" dirty="0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dalam</a:t>
            </a:r>
            <a:r>
              <a:rPr lang="en-US" sz="2800" dirty="0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solusi</a:t>
            </a:r>
            <a:r>
              <a:rPr lang="en-US" sz="2800" dirty="0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numerik</a:t>
            </a:r>
            <a:r>
              <a:rPr lang="en-US" sz="2800" dirty="0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disebut</a:t>
            </a:r>
            <a:r>
              <a:rPr lang="en-US" sz="2800" dirty="0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galat</a:t>
            </a:r>
            <a:r>
              <a:rPr lang="en-US" sz="2800" dirty="0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 (error)</a:t>
            </a:r>
          </a:p>
          <a:p>
            <a:pPr>
              <a:spcBef>
                <a:spcPct val="0"/>
              </a:spcBef>
            </a:pPr>
            <a:endParaRPr lang="en-US" sz="2800" dirty="0">
              <a:solidFill>
                <a:srgbClr val="FFFFFF"/>
              </a:solidFill>
              <a:latin typeface="Croogla"/>
              <a:ea typeface="Croogla"/>
              <a:cs typeface="Croogla"/>
              <a:sym typeface="Croogla"/>
            </a:endParaRPr>
          </a:p>
          <a:p>
            <a:pPr>
              <a:lnSpc>
                <a:spcPct val="100000"/>
              </a:lnSpc>
            </a:pPr>
            <a:r>
              <a:rPr lang="sv-SE" sz="2800" b="1" dirty="0">
                <a:solidFill>
                  <a:srgbClr val="FFFFFF"/>
                </a:solidFill>
                <a:latin typeface="Croogla"/>
              </a:rPr>
              <a:t>Galat absolut</a:t>
            </a:r>
          </a:p>
          <a:p>
            <a:pPr>
              <a:lnSpc>
                <a:spcPct val="100000"/>
              </a:lnSpc>
            </a:pPr>
            <a:r>
              <a:rPr lang="sv-SE" sz="2800" b="1" dirty="0">
                <a:solidFill>
                  <a:srgbClr val="FFFFFF"/>
                </a:solidFill>
                <a:latin typeface="Croogla"/>
              </a:rPr>
              <a:t>|4.000122 − 4| = 0.000122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123719" y="6972300"/>
            <a:ext cx="5551451" cy="2831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2400" dirty="0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Galat </a:t>
            </a:r>
            <a:r>
              <a:rPr lang="en-US" sz="2400" dirty="0" err="1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dapat</a:t>
            </a:r>
            <a:r>
              <a:rPr lang="en-US" sz="2400" dirty="0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diperkecil</a:t>
            </a:r>
            <a:r>
              <a:rPr lang="en-US" sz="2400" dirty="0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dengan</a:t>
            </a:r>
            <a:r>
              <a:rPr lang="en-US" sz="2400" dirty="0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mengubah</a:t>
            </a:r>
            <a:r>
              <a:rPr lang="en-US" sz="2400" dirty="0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 parameter di </a:t>
            </a:r>
            <a:r>
              <a:rPr lang="en-US" sz="2400" dirty="0" err="1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dalam</a:t>
            </a:r>
            <a:r>
              <a:rPr lang="en-US" sz="2400" dirty="0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metode</a:t>
            </a:r>
            <a:r>
              <a:rPr lang="en-US" sz="2400" dirty="0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numerik</a:t>
            </a:r>
            <a:r>
              <a:rPr lang="en-US" sz="2400" dirty="0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 (</a:t>
            </a:r>
            <a:r>
              <a:rPr lang="en-US" sz="2400" dirty="0" err="1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misalnya</a:t>
            </a:r>
            <a:r>
              <a:rPr lang="en-US" sz="2400" dirty="0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 e, </a:t>
            </a:r>
            <a:r>
              <a:rPr lang="en-US" sz="2400" dirty="0" err="1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lebar</a:t>
            </a:r>
            <a:r>
              <a:rPr lang="en-US" sz="2400" dirty="0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trapesium</a:t>
            </a:r>
            <a:r>
              <a:rPr lang="en-US" sz="2400" dirty="0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, </a:t>
            </a:r>
            <a:r>
              <a:rPr lang="en-US" sz="2400" dirty="0" err="1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dsb</a:t>
            </a:r>
            <a:r>
              <a:rPr lang="en-US" sz="2400" dirty="0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)</a:t>
            </a:r>
          </a:p>
          <a:p>
            <a:endParaRPr lang="en-US" sz="1100" dirty="0">
              <a:solidFill>
                <a:srgbClr val="FFFFFF"/>
              </a:solidFill>
              <a:latin typeface="Croogla"/>
              <a:ea typeface="Croogla"/>
              <a:cs typeface="Croogla"/>
              <a:sym typeface="Croogla"/>
            </a:endParaRPr>
          </a:p>
          <a:p>
            <a:r>
              <a:rPr lang="sv-SE" sz="2400" dirty="0">
                <a:solidFill>
                  <a:srgbClr val="FFFFFF"/>
                </a:solidFill>
                <a:latin typeface="Croogla"/>
              </a:rPr>
              <a:t>Jika toleransi ε = 0.0005,</a:t>
            </a:r>
          </a:p>
          <a:p>
            <a:r>
              <a:rPr lang="sv-SE" sz="2400" dirty="0">
                <a:solidFill>
                  <a:srgbClr val="FFFFFF"/>
                </a:solidFill>
                <a:latin typeface="Croogla"/>
              </a:rPr>
              <a:t>maka galat 0.000122</a:t>
            </a:r>
          </a:p>
          <a:p>
            <a:r>
              <a:rPr lang="sv-SE" sz="2400" dirty="0">
                <a:solidFill>
                  <a:srgbClr val="FFFFFF"/>
                </a:solidFill>
                <a:latin typeface="Croogla"/>
              </a:rPr>
              <a:t>masih dapat diterima.</a:t>
            </a:r>
          </a:p>
        </p:txBody>
      </p:sp>
      <p:sp>
        <p:nvSpPr>
          <p:cNvPr id="20" name="Freeform 20"/>
          <p:cNvSpPr/>
          <p:nvPr/>
        </p:nvSpPr>
        <p:spPr>
          <a:xfrm rot="5400000">
            <a:off x="16875683" y="5361496"/>
            <a:ext cx="320651" cy="1329122"/>
          </a:xfrm>
          <a:custGeom>
            <a:avLst/>
            <a:gdLst/>
            <a:ahLst/>
            <a:cxnLst/>
            <a:rect l="l" t="t" r="r" b="b"/>
            <a:pathLst>
              <a:path w="320651" h="1329122">
                <a:moveTo>
                  <a:pt x="0" y="0"/>
                </a:moveTo>
                <a:lnTo>
                  <a:pt x="320651" y="0"/>
                </a:lnTo>
                <a:lnTo>
                  <a:pt x="320651" y="1329122"/>
                </a:lnTo>
                <a:lnTo>
                  <a:pt x="0" y="13291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5400000">
            <a:off x="16875683" y="8754064"/>
            <a:ext cx="320651" cy="1329122"/>
          </a:xfrm>
          <a:custGeom>
            <a:avLst/>
            <a:gdLst/>
            <a:ahLst/>
            <a:cxnLst/>
            <a:rect l="l" t="t" r="r" b="b"/>
            <a:pathLst>
              <a:path w="320651" h="1329122">
                <a:moveTo>
                  <a:pt x="0" y="0"/>
                </a:moveTo>
                <a:lnTo>
                  <a:pt x="320651" y="0"/>
                </a:lnTo>
                <a:lnTo>
                  <a:pt x="320651" y="1329122"/>
                </a:lnTo>
                <a:lnTo>
                  <a:pt x="0" y="13291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410966" y="4450920"/>
            <a:ext cx="4380868" cy="4481706"/>
          </a:xfrm>
          <a:custGeom>
            <a:avLst/>
            <a:gdLst/>
            <a:ahLst/>
            <a:cxnLst/>
            <a:rect l="l" t="t" r="r" b="b"/>
            <a:pathLst>
              <a:path w="4380868" h="4481706">
                <a:moveTo>
                  <a:pt x="0" y="0"/>
                </a:moveTo>
                <a:lnTo>
                  <a:pt x="4380868" y="0"/>
                </a:lnTo>
                <a:lnTo>
                  <a:pt x="4380868" y="4481706"/>
                </a:lnTo>
                <a:lnTo>
                  <a:pt x="0" y="44817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1270" b="-4539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797357" y="2758654"/>
            <a:ext cx="7177399" cy="6241035"/>
            <a:chOff x="0" y="0"/>
            <a:chExt cx="1890344" cy="164372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890344" cy="1643729"/>
            </a:xfrm>
            <a:custGeom>
              <a:avLst/>
              <a:gdLst/>
              <a:ahLst/>
              <a:cxnLst/>
              <a:rect l="l" t="t" r="r" b="b"/>
              <a:pathLst>
                <a:path w="1890344" h="1643729">
                  <a:moveTo>
                    <a:pt x="26966" y="0"/>
                  </a:moveTo>
                  <a:lnTo>
                    <a:pt x="1863377" y="0"/>
                  </a:lnTo>
                  <a:cubicBezTo>
                    <a:pt x="1878270" y="0"/>
                    <a:pt x="1890344" y="12073"/>
                    <a:pt x="1890344" y="26966"/>
                  </a:cubicBezTo>
                  <a:lnTo>
                    <a:pt x="1890344" y="1616763"/>
                  </a:lnTo>
                  <a:cubicBezTo>
                    <a:pt x="1890344" y="1623915"/>
                    <a:pt x="1887503" y="1630774"/>
                    <a:pt x="1882446" y="1635831"/>
                  </a:cubicBezTo>
                  <a:cubicBezTo>
                    <a:pt x="1877388" y="1640888"/>
                    <a:pt x="1870529" y="1643729"/>
                    <a:pt x="1863377" y="1643729"/>
                  </a:cubicBezTo>
                  <a:lnTo>
                    <a:pt x="26966" y="1643729"/>
                  </a:lnTo>
                  <a:cubicBezTo>
                    <a:pt x="19814" y="1643729"/>
                    <a:pt x="12955" y="1640888"/>
                    <a:pt x="7898" y="1635831"/>
                  </a:cubicBezTo>
                  <a:cubicBezTo>
                    <a:pt x="2841" y="1630774"/>
                    <a:pt x="0" y="1623915"/>
                    <a:pt x="0" y="1616763"/>
                  </a:cubicBezTo>
                  <a:lnTo>
                    <a:pt x="0" y="26966"/>
                  </a:lnTo>
                  <a:cubicBezTo>
                    <a:pt x="0" y="19814"/>
                    <a:pt x="2841" y="12955"/>
                    <a:pt x="7898" y="7898"/>
                  </a:cubicBezTo>
                  <a:cubicBezTo>
                    <a:pt x="12955" y="2841"/>
                    <a:pt x="19814" y="0"/>
                    <a:pt x="26966" y="0"/>
                  </a:cubicBezTo>
                  <a:close/>
                </a:path>
              </a:pathLst>
            </a:custGeom>
            <a:solidFill>
              <a:srgbClr val="0762A6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890344" cy="16818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9953074" y="2884138"/>
            <a:ext cx="7306226" cy="5989224"/>
          </a:xfrm>
          <a:custGeom>
            <a:avLst/>
            <a:gdLst/>
            <a:ahLst/>
            <a:cxnLst/>
            <a:rect l="l" t="t" r="r" b="b"/>
            <a:pathLst>
              <a:path w="7306226" h="5989224">
                <a:moveTo>
                  <a:pt x="0" y="0"/>
                </a:moveTo>
                <a:lnTo>
                  <a:pt x="7306226" y="0"/>
                </a:lnTo>
                <a:lnTo>
                  <a:pt x="7306226" y="5989224"/>
                </a:lnTo>
                <a:lnTo>
                  <a:pt x="0" y="59892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2036828" y="2967268"/>
            <a:ext cx="6698455" cy="6032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ID" sz="2400" dirty="0" err="1">
                <a:solidFill>
                  <a:srgbClr val="FFFFFF"/>
                </a:solidFill>
                <a:latin typeface="Croogla"/>
              </a:rPr>
              <a:t>Perhatikan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persamaan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:</a:t>
            </a:r>
          </a:p>
          <a:p>
            <a:pPr>
              <a:lnSpc>
                <a:spcPct val="100000"/>
              </a:lnSpc>
            </a:pPr>
            <a:endParaRPr lang="en-ID" sz="2400" dirty="0">
              <a:solidFill>
                <a:srgbClr val="FFFFFF"/>
              </a:solidFill>
              <a:latin typeface="Croogla"/>
            </a:endParaRPr>
          </a:p>
          <a:p>
            <a:pPr>
              <a:lnSpc>
                <a:spcPct val="100000"/>
              </a:lnSpc>
            </a:pPr>
            <a:r>
              <a:rPr lang="en-ID" sz="2400" dirty="0">
                <a:solidFill>
                  <a:srgbClr val="FFFFFF"/>
                </a:solidFill>
                <a:latin typeface="Croogla"/>
              </a:rPr>
              <a:t>cos x = x</a:t>
            </a:r>
            <a:endParaRPr lang="en-ID" sz="2400" dirty="0">
              <a:solidFill>
                <a:schemeClr val="bg1"/>
              </a:solidFill>
              <a:latin typeface="Croogla"/>
            </a:endParaRPr>
          </a:p>
          <a:p>
            <a:pPr>
              <a:lnSpc>
                <a:spcPct val="100000"/>
              </a:lnSpc>
            </a:pPr>
            <a:r>
              <a:rPr lang="en-ID" sz="2400" dirty="0">
                <a:solidFill>
                  <a:schemeClr val="bg1"/>
                </a:solidFill>
                <a:latin typeface="Croogla"/>
              </a:rPr>
              <a:t>(</a:t>
            </a:r>
            <a:r>
              <a:rPr lang="en-ID" sz="2800" b="1" dirty="0" err="1">
                <a:solidFill>
                  <a:schemeClr val="bg1"/>
                </a:solidFill>
              </a:rPr>
              <a:t>mencari</a:t>
            </a:r>
            <a:r>
              <a:rPr lang="en-ID" sz="2800" b="1" dirty="0">
                <a:solidFill>
                  <a:schemeClr val="bg1"/>
                </a:solidFill>
              </a:rPr>
              <a:t> </a:t>
            </a:r>
            <a:r>
              <a:rPr lang="en-ID" sz="2800" b="1" dirty="0" err="1">
                <a:solidFill>
                  <a:schemeClr val="bg1"/>
                </a:solidFill>
              </a:rPr>
              <a:t>nilai</a:t>
            </a:r>
            <a:r>
              <a:rPr lang="en-ID" sz="2800" b="1" dirty="0">
                <a:solidFill>
                  <a:schemeClr val="bg1"/>
                </a:solidFill>
              </a:rPr>
              <a:t> x yang </a:t>
            </a:r>
            <a:r>
              <a:rPr lang="en-ID" sz="2800" b="1" dirty="0" err="1">
                <a:solidFill>
                  <a:schemeClr val="bg1"/>
                </a:solidFill>
              </a:rPr>
              <a:t>nilai</a:t>
            </a:r>
            <a:r>
              <a:rPr lang="en-ID" sz="2800" b="1" dirty="0">
                <a:solidFill>
                  <a:schemeClr val="bg1"/>
                </a:solidFill>
              </a:rPr>
              <a:t> </a:t>
            </a:r>
            <a:r>
              <a:rPr lang="en-ID" sz="2800" b="1" dirty="0" err="1">
                <a:solidFill>
                  <a:schemeClr val="bg1"/>
                </a:solidFill>
              </a:rPr>
              <a:t>cosinusnya</a:t>
            </a:r>
            <a:r>
              <a:rPr lang="en-ID" sz="2800" b="1" dirty="0">
                <a:solidFill>
                  <a:schemeClr val="bg1"/>
                </a:solidFill>
              </a:rPr>
              <a:t> </a:t>
            </a:r>
            <a:r>
              <a:rPr lang="en-ID" sz="2800" b="1" dirty="0" err="1">
                <a:solidFill>
                  <a:schemeClr val="bg1"/>
                </a:solidFill>
              </a:rPr>
              <a:t>sama</a:t>
            </a:r>
            <a:r>
              <a:rPr lang="en-ID" sz="2800" b="1" dirty="0">
                <a:solidFill>
                  <a:schemeClr val="bg1"/>
                </a:solidFill>
              </a:rPr>
              <a:t> </a:t>
            </a:r>
            <a:r>
              <a:rPr lang="en-ID" sz="2800" b="1" dirty="0" err="1">
                <a:solidFill>
                  <a:schemeClr val="bg1"/>
                </a:solidFill>
              </a:rPr>
              <a:t>dengan</a:t>
            </a:r>
            <a:r>
              <a:rPr lang="en-ID" sz="2800" b="1" dirty="0">
                <a:solidFill>
                  <a:schemeClr val="bg1"/>
                </a:solidFill>
              </a:rPr>
              <a:t> </a:t>
            </a:r>
            <a:r>
              <a:rPr lang="en-ID" sz="2800" b="1" dirty="0" err="1">
                <a:solidFill>
                  <a:schemeClr val="bg1"/>
                </a:solidFill>
              </a:rPr>
              <a:t>nilai</a:t>
            </a:r>
            <a:r>
              <a:rPr lang="en-ID" sz="2800" b="1" dirty="0">
                <a:solidFill>
                  <a:schemeClr val="bg1"/>
                </a:solidFill>
              </a:rPr>
              <a:t> x </a:t>
            </a:r>
            <a:r>
              <a:rPr lang="en-ID" sz="2800" b="1" dirty="0" err="1">
                <a:solidFill>
                  <a:schemeClr val="bg1"/>
                </a:solidFill>
              </a:rPr>
              <a:t>itu</a:t>
            </a:r>
            <a:r>
              <a:rPr lang="en-ID" sz="2800" b="1" dirty="0">
                <a:solidFill>
                  <a:schemeClr val="bg1"/>
                </a:solidFill>
              </a:rPr>
              <a:t> </a:t>
            </a:r>
            <a:r>
              <a:rPr lang="en-ID" sz="2800" b="1" dirty="0" err="1">
                <a:solidFill>
                  <a:schemeClr val="bg1"/>
                </a:solidFill>
              </a:rPr>
              <a:t>sendiri</a:t>
            </a:r>
            <a:r>
              <a:rPr lang="en-ID" sz="2800" b="1" dirty="0">
                <a:solidFill>
                  <a:schemeClr val="bg1"/>
                </a:solidFill>
              </a:rPr>
              <a:t>.)</a:t>
            </a:r>
            <a:endParaRPr lang="en-ID" sz="2400" dirty="0">
              <a:solidFill>
                <a:schemeClr val="bg1"/>
              </a:solidFill>
              <a:latin typeface="Croogla"/>
            </a:endParaRPr>
          </a:p>
          <a:p>
            <a:pPr>
              <a:lnSpc>
                <a:spcPct val="100000"/>
              </a:lnSpc>
            </a:pPr>
            <a:endParaRPr lang="en-ID" sz="2400" dirty="0">
              <a:solidFill>
                <a:srgbClr val="FFFFFF"/>
              </a:solidFill>
              <a:latin typeface="Croogla"/>
            </a:endParaRPr>
          </a:p>
          <a:p>
            <a:pPr>
              <a:lnSpc>
                <a:spcPct val="100000"/>
              </a:lnSpc>
            </a:pPr>
            <a:r>
              <a:rPr lang="en-ID" sz="2400" dirty="0" err="1">
                <a:solidFill>
                  <a:srgbClr val="FFFFFF"/>
                </a:solidFill>
                <a:latin typeface="Croogla"/>
              </a:rPr>
              <a:t>Persamaan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ini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tidak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mudah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diselesaikan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dengan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faktorisasi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atau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manipulasi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aljabar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biasa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.</a:t>
            </a:r>
          </a:p>
          <a:p>
            <a:pPr>
              <a:lnSpc>
                <a:spcPct val="100000"/>
              </a:lnSpc>
            </a:pPr>
            <a:endParaRPr lang="en-ID" sz="2400" dirty="0">
              <a:solidFill>
                <a:srgbClr val="FFFFFF"/>
              </a:solidFill>
              <a:latin typeface="Croogla"/>
            </a:endParaRPr>
          </a:p>
          <a:p>
            <a:pPr>
              <a:lnSpc>
                <a:spcPct val="100000"/>
              </a:lnSpc>
            </a:pPr>
            <a:r>
              <a:rPr lang="en-ID" sz="2400" dirty="0">
                <a:solidFill>
                  <a:srgbClr val="FFFFFF"/>
                </a:solidFill>
                <a:latin typeface="Croogla"/>
              </a:rPr>
              <a:t>Salah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satu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pendekatan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numerik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:</a:t>
            </a:r>
          </a:p>
          <a:p>
            <a:pPr>
              <a:lnSpc>
                <a:spcPct val="100000"/>
              </a:lnSpc>
            </a:pPr>
            <a:r>
              <a:rPr lang="en-ID" sz="2400" dirty="0">
                <a:solidFill>
                  <a:srgbClr val="FFFFFF"/>
                </a:solidFill>
                <a:latin typeface="Croogla"/>
              </a:rPr>
              <a:t>xₙ₊₁ = cos(xₙ)</a:t>
            </a:r>
          </a:p>
          <a:p>
            <a:pPr>
              <a:lnSpc>
                <a:spcPct val="100000"/>
              </a:lnSpc>
            </a:pPr>
            <a:endParaRPr lang="en-ID" sz="2400" dirty="0">
              <a:solidFill>
                <a:srgbClr val="FFFFFF"/>
              </a:solidFill>
              <a:latin typeface="Croogla"/>
            </a:endParaRPr>
          </a:p>
          <a:p>
            <a:pPr>
              <a:lnSpc>
                <a:spcPct val="100000"/>
              </a:lnSpc>
            </a:pPr>
            <a:r>
              <a:rPr lang="en-ID" sz="2400" dirty="0">
                <a:solidFill>
                  <a:srgbClr val="FFFFFF"/>
                </a:solidFill>
                <a:latin typeface="Croogla"/>
              </a:rPr>
              <a:t>Dengan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tebakan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awal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 x₀ = 0.5,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nilai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akan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bergerak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menuju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:</a:t>
            </a:r>
          </a:p>
          <a:p>
            <a:pPr>
              <a:lnSpc>
                <a:spcPct val="100000"/>
              </a:lnSpc>
            </a:pPr>
            <a:r>
              <a:rPr lang="en-ID" sz="2400" dirty="0">
                <a:solidFill>
                  <a:srgbClr val="FFFFFF"/>
                </a:solidFill>
                <a:latin typeface="Croogla"/>
              </a:rPr>
              <a:t>x ≈ 0.739085 (n=34)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33400" y="866775"/>
            <a:ext cx="16916400" cy="13561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897"/>
              </a:lnSpc>
              <a:spcBef>
                <a:spcPct val="0"/>
              </a:spcBef>
            </a:pPr>
            <a:r>
              <a:rPr lang="en-ID" sz="8000" b="1" dirty="0">
                <a:solidFill>
                  <a:srgbClr val="226EA7"/>
                </a:solidFill>
                <a:latin typeface="Croogla"/>
              </a:rPr>
              <a:t>Ketika Solusi </a:t>
            </a:r>
            <a:r>
              <a:rPr lang="en-ID" sz="8000" b="1" dirty="0" err="1">
                <a:solidFill>
                  <a:srgbClr val="226EA7"/>
                </a:solidFill>
                <a:latin typeface="Croogla"/>
              </a:rPr>
              <a:t>Analitik</a:t>
            </a:r>
            <a:r>
              <a:rPr lang="en-ID" sz="8000" b="1" dirty="0">
                <a:solidFill>
                  <a:srgbClr val="226EA7"/>
                </a:solidFill>
                <a:latin typeface="Croogla"/>
              </a:rPr>
              <a:t> Tidak </a:t>
            </a:r>
            <a:r>
              <a:rPr lang="en-ID" sz="8000" b="1" dirty="0" err="1">
                <a:solidFill>
                  <a:srgbClr val="226EA7"/>
                </a:solidFill>
                <a:latin typeface="Croogla"/>
              </a:rPr>
              <a:t>Praktis</a:t>
            </a:r>
            <a:endParaRPr lang="en-ID" sz="8000" b="1" dirty="0">
              <a:solidFill>
                <a:srgbClr val="226EA7"/>
              </a:solidFill>
              <a:latin typeface="Croogla"/>
            </a:endParaRPr>
          </a:p>
        </p:txBody>
      </p:sp>
    </p:spTree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1270" b="-4539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8667157" y="4679855"/>
            <a:ext cx="1176967" cy="1368606"/>
            <a:chOff x="0" y="0"/>
            <a:chExt cx="349494" cy="406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49494" cy="406400"/>
            </a:xfrm>
            <a:custGeom>
              <a:avLst/>
              <a:gdLst/>
              <a:ahLst/>
              <a:cxnLst/>
              <a:rect l="l" t="t" r="r" b="b"/>
              <a:pathLst>
                <a:path w="349494" h="406400">
                  <a:moveTo>
                    <a:pt x="98668" y="0"/>
                  </a:moveTo>
                  <a:lnTo>
                    <a:pt x="250826" y="0"/>
                  </a:lnTo>
                  <a:cubicBezTo>
                    <a:pt x="276994" y="0"/>
                    <a:pt x="302091" y="10395"/>
                    <a:pt x="320595" y="28899"/>
                  </a:cubicBezTo>
                  <a:cubicBezTo>
                    <a:pt x="339099" y="47403"/>
                    <a:pt x="349494" y="72499"/>
                    <a:pt x="349494" y="98668"/>
                  </a:cubicBezTo>
                  <a:lnTo>
                    <a:pt x="349494" y="307732"/>
                  </a:lnTo>
                  <a:cubicBezTo>
                    <a:pt x="349494" y="333901"/>
                    <a:pt x="339099" y="358997"/>
                    <a:pt x="320595" y="377501"/>
                  </a:cubicBezTo>
                  <a:cubicBezTo>
                    <a:pt x="302091" y="396005"/>
                    <a:pt x="276994" y="406400"/>
                    <a:pt x="250826" y="406400"/>
                  </a:cubicBezTo>
                  <a:lnTo>
                    <a:pt x="98668" y="406400"/>
                  </a:lnTo>
                  <a:cubicBezTo>
                    <a:pt x="72499" y="406400"/>
                    <a:pt x="47403" y="396005"/>
                    <a:pt x="28899" y="377501"/>
                  </a:cubicBezTo>
                  <a:cubicBezTo>
                    <a:pt x="10395" y="358997"/>
                    <a:pt x="0" y="333901"/>
                    <a:pt x="0" y="307732"/>
                  </a:cubicBezTo>
                  <a:lnTo>
                    <a:pt x="0" y="98668"/>
                  </a:lnTo>
                  <a:cubicBezTo>
                    <a:pt x="0" y="72499"/>
                    <a:pt x="10395" y="47403"/>
                    <a:pt x="28899" y="28899"/>
                  </a:cubicBezTo>
                  <a:cubicBezTo>
                    <a:pt x="47403" y="10395"/>
                    <a:pt x="72499" y="0"/>
                    <a:pt x="98668" y="0"/>
                  </a:cubicBezTo>
                  <a:close/>
                </a:path>
              </a:pathLst>
            </a:custGeom>
            <a:solidFill>
              <a:srgbClr val="2F6EA3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49494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667405" y="2682303"/>
            <a:ext cx="1176967" cy="1368606"/>
            <a:chOff x="0" y="0"/>
            <a:chExt cx="349494" cy="40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9494" cy="406400"/>
            </a:xfrm>
            <a:custGeom>
              <a:avLst/>
              <a:gdLst/>
              <a:ahLst/>
              <a:cxnLst/>
              <a:rect l="l" t="t" r="r" b="b"/>
              <a:pathLst>
                <a:path w="349494" h="406400">
                  <a:moveTo>
                    <a:pt x="98668" y="0"/>
                  </a:moveTo>
                  <a:lnTo>
                    <a:pt x="250826" y="0"/>
                  </a:lnTo>
                  <a:cubicBezTo>
                    <a:pt x="276994" y="0"/>
                    <a:pt x="302091" y="10395"/>
                    <a:pt x="320595" y="28899"/>
                  </a:cubicBezTo>
                  <a:cubicBezTo>
                    <a:pt x="339099" y="47403"/>
                    <a:pt x="349494" y="72499"/>
                    <a:pt x="349494" y="98668"/>
                  </a:cubicBezTo>
                  <a:lnTo>
                    <a:pt x="349494" y="307732"/>
                  </a:lnTo>
                  <a:cubicBezTo>
                    <a:pt x="349494" y="333901"/>
                    <a:pt x="339099" y="358997"/>
                    <a:pt x="320595" y="377501"/>
                  </a:cubicBezTo>
                  <a:cubicBezTo>
                    <a:pt x="302091" y="396005"/>
                    <a:pt x="276994" y="406400"/>
                    <a:pt x="250826" y="406400"/>
                  </a:cubicBezTo>
                  <a:lnTo>
                    <a:pt x="98668" y="406400"/>
                  </a:lnTo>
                  <a:cubicBezTo>
                    <a:pt x="72499" y="406400"/>
                    <a:pt x="47403" y="396005"/>
                    <a:pt x="28899" y="377501"/>
                  </a:cubicBezTo>
                  <a:cubicBezTo>
                    <a:pt x="10395" y="358997"/>
                    <a:pt x="0" y="333901"/>
                    <a:pt x="0" y="307732"/>
                  </a:cubicBezTo>
                  <a:lnTo>
                    <a:pt x="0" y="98668"/>
                  </a:lnTo>
                  <a:cubicBezTo>
                    <a:pt x="0" y="72499"/>
                    <a:pt x="10395" y="47403"/>
                    <a:pt x="28899" y="28899"/>
                  </a:cubicBezTo>
                  <a:cubicBezTo>
                    <a:pt x="47403" y="10395"/>
                    <a:pt x="72499" y="0"/>
                    <a:pt x="98668" y="0"/>
                  </a:cubicBezTo>
                  <a:close/>
                </a:path>
              </a:pathLst>
            </a:custGeom>
            <a:solidFill>
              <a:srgbClr val="2F6EA3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49494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667157" y="6650854"/>
            <a:ext cx="1176967" cy="1368606"/>
            <a:chOff x="0" y="0"/>
            <a:chExt cx="349494" cy="406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49494" cy="406400"/>
            </a:xfrm>
            <a:custGeom>
              <a:avLst/>
              <a:gdLst/>
              <a:ahLst/>
              <a:cxnLst/>
              <a:rect l="l" t="t" r="r" b="b"/>
              <a:pathLst>
                <a:path w="349494" h="406400">
                  <a:moveTo>
                    <a:pt x="98668" y="0"/>
                  </a:moveTo>
                  <a:lnTo>
                    <a:pt x="250826" y="0"/>
                  </a:lnTo>
                  <a:cubicBezTo>
                    <a:pt x="276994" y="0"/>
                    <a:pt x="302091" y="10395"/>
                    <a:pt x="320595" y="28899"/>
                  </a:cubicBezTo>
                  <a:cubicBezTo>
                    <a:pt x="339099" y="47403"/>
                    <a:pt x="349494" y="72499"/>
                    <a:pt x="349494" y="98668"/>
                  </a:cubicBezTo>
                  <a:lnTo>
                    <a:pt x="349494" y="307732"/>
                  </a:lnTo>
                  <a:cubicBezTo>
                    <a:pt x="349494" y="333901"/>
                    <a:pt x="339099" y="358997"/>
                    <a:pt x="320595" y="377501"/>
                  </a:cubicBezTo>
                  <a:cubicBezTo>
                    <a:pt x="302091" y="396005"/>
                    <a:pt x="276994" y="406400"/>
                    <a:pt x="250826" y="406400"/>
                  </a:cubicBezTo>
                  <a:lnTo>
                    <a:pt x="98668" y="406400"/>
                  </a:lnTo>
                  <a:cubicBezTo>
                    <a:pt x="72499" y="406400"/>
                    <a:pt x="47403" y="396005"/>
                    <a:pt x="28899" y="377501"/>
                  </a:cubicBezTo>
                  <a:cubicBezTo>
                    <a:pt x="10395" y="358997"/>
                    <a:pt x="0" y="333901"/>
                    <a:pt x="0" y="307732"/>
                  </a:cubicBezTo>
                  <a:lnTo>
                    <a:pt x="0" y="98668"/>
                  </a:lnTo>
                  <a:cubicBezTo>
                    <a:pt x="0" y="72499"/>
                    <a:pt x="10395" y="47403"/>
                    <a:pt x="28899" y="28899"/>
                  </a:cubicBezTo>
                  <a:cubicBezTo>
                    <a:pt x="47403" y="10395"/>
                    <a:pt x="72499" y="0"/>
                    <a:pt x="98668" y="0"/>
                  </a:cubicBezTo>
                  <a:close/>
                </a:path>
              </a:pathLst>
            </a:custGeom>
            <a:solidFill>
              <a:srgbClr val="2F6EA3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349494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133738" y="2673587"/>
            <a:ext cx="7560371" cy="1377322"/>
            <a:chOff x="0" y="0"/>
            <a:chExt cx="1991209" cy="36275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991209" cy="362751"/>
            </a:xfrm>
            <a:custGeom>
              <a:avLst/>
              <a:gdLst/>
              <a:ahLst/>
              <a:cxnLst/>
              <a:rect l="l" t="t" r="r" b="b"/>
              <a:pathLst>
                <a:path w="1991209" h="362751">
                  <a:moveTo>
                    <a:pt x="16384" y="0"/>
                  </a:moveTo>
                  <a:lnTo>
                    <a:pt x="1974825" y="0"/>
                  </a:lnTo>
                  <a:cubicBezTo>
                    <a:pt x="1979170" y="0"/>
                    <a:pt x="1983337" y="1726"/>
                    <a:pt x="1986410" y="4799"/>
                  </a:cubicBezTo>
                  <a:cubicBezTo>
                    <a:pt x="1989483" y="7871"/>
                    <a:pt x="1991209" y="12039"/>
                    <a:pt x="1991209" y="16384"/>
                  </a:cubicBezTo>
                  <a:lnTo>
                    <a:pt x="1991209" y="346367"/>
                  </a:lnTo>
                  <a:cubicBezTo>
                    <a:pt x="1991209" y="355416"/>
                    <a:pt x="1983873" y="362751"/>
                    <a:pt x="1974825" y="362751"/>
                  </a:cubicBezTo>
                  <a:lnTo>
                    <a:pt x="16384" y="362751"/>
                  </a:lnTo>
                  <a:cubicBezTo>
                    <a:pt x="7335" y="362751"/>
                    <a:pt x="0" y="355416"/>
                    <a:pt x="0" y="346367"/>
                  </a:cubicBezTo>
                  <a:lnTo>
                    <a:pt x="0" y="16384"/>
                  </a:lnTo>
                  <a:cubicBezTo>
                    <a:pt x="0" y="7335"/>
                    <a:pt x="7335" y="0"/>
                    <a:pt x="16384" y="0"/>
                  </a:cubicBezTo>
                  <a:close/>
                </a:path>
              </a:pathLst>
            </a:custGeom>
            <a:solidFill>
              <a:srgbClr val="FFFFFF">
                <a:alpha val="56863"/>
              </a:srgbClr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991209" cy="4008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600078" y="328056"/>
            <a:ext cx="16585778" cy="738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ID" sz="4800" b="1" dirty="0" err="1">
                <a:solidFill>
                  <a:srgbClr val="226EA7"/>
                </a:solidFill>
                <a:latin typeface="Croogla"/>
              </a:rPr>
              <a:t>Mengapa</a:t>
            </a:r>
            <a:r>
              <a:rPr lang="en-ID" sz="4800" b="1" dirty="0">
                <a:solidFill>
                  <a:srgbClr val="226EA7"/>
                </a:solidFill>
                <a:latin typeface="Croogla"/>
              </a:rPr>
              <a:t> </a:t>
            </a:r>
            <a:r>
              <a:rPr lang="en-ID" sz="4800" b="1" dirty="0" err="1">
                <a:solidFill>
                  <a:srgbClr val="226EA7"/>
                </a:solidFill>
                <a:latin typeface="Croogla"/>
              </a:rPr>
              <a:t>Komputer</a:t>
            </a:r>
            <a:r>
              <a:rPr lang="en-ID" sz="4800" b="1" dirty="0">
                <a:solidFill>
                  <a:srgbClr val="226EA7"/>
                </a:solidFill>
                <a:latin typeface="Croogla"/>
              </a:rPr>
              <a:t> dan Python </a:t>
            </a:r>
            <a:r>
              <a:rPr lang="en-ID" sz="4800" b="1" dirty="0" err="1">
                <a:solidFill>
                  <a:srgbClr val="226EA7"/>
                </a:solidFill>
                <a:latin typeface="Croogla"/>
              </a:rPr>
              <a:t>Diperlukan</a:t>
            </a:r>
            <a:r>
              <a:rPr lang="en-ID" sz="4800" b="1" dirty="0">
                <a:solidFill>
                  <a:srgbClr val="226EA7"/>
                </a:solidFill>
                <a:latin typeface="Croogla"/>
              </a:rPr>
              <a:t>?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238880" y="2776691"/>
            <a:ext cx="7585827" cy="110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ID" sz="2400" dirty="0" err="1">
                <a:solidFill>
                  <a:srgbClr val="46464E"/>
                </a:solidFill>
                <a:latin typeface="Croogla"/>
              </a:rPr>
              <a:t>Operasi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berulang</a:t>
            </a:r>
            <a:endParaRPr lang="en-ID" sz="2400" dirty="0">
              <a:solidFill>
                <a:srgbClr val="46464E"/>
              </a:solidFill>
              <a:latin typeface="Croogla"/>
            </a:endParaRPr>
          </a:p>
          <a:p>
            <a:pPr>
              <a:lnSpc>
                <a:spcPct val="100000"/>
              </a:lnSpc>
            </a:pPr>
            <a:r>
              <a:rPr lang="en-ID" sz="2400" dirty="0" err="1">
                <a:solidFill>
                  <a:srgbClr val="46464E"/>
                </a:solidFill>
                <a:latin typeface="Croogla"/>
              </a:rPr>
              <a:t>Komputer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membantu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melakukan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perhitungan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berulang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secara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cepat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dan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konsisten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.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10133738" y="4679855"/>
            <a:ext cx="7560371" cy="1377322"/>
            <a:chOff x="0" y="0"/>
            <a:chExt cx="1991209" cy="362751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991209" cy="362751"/>
            </a:xfrm>
            <a:custGeom>
              <a:avLst/>
              <a:gdLst/>
              <a:ahLst/>
              <a:cxnLst/>
              <a:rect l="l" t="t" r="r" b="b"/>
              <a:pathLst>
                <a:path w="1991209" h="362751">
                  <a:moveTo>
                    <a:pt x="16384" y="0"/>
                  </a:moveTo>
                  <a:lnTo>
                    <a:pt x="1974825" y="0"/>
                  </a:lnTo>
                  <a:cubicBezTo>
                    <a:pt x="1979170" y="0"/>
                    <a:pt x="1983337" y="1726"/>
                    <a:pt x="1986410" y="4799"/>
                  </a:cubicBezTo>
                  <a:cubicBezTo>
                    <a:pt x="1989483" y="7871"/>
                    <a:pt x="1991209" y="12039"/>
                    <a:pt x="1991209" y="16384"/>
                  </a:cubicBezTo>
                  <a:lnTo>
                    <a:pt x="1991209" y="346367"/>
                  </a:lnTo>
                  <a:cubicBezTo>
                    <a:pt x="1991209" y="355416"/>
                    <a:pt x="1983873" y="362751"/>
                    <a:pt x="1974825" y="362751"/>
                  </a:cubicBezTo>
                  <a:lnTo>
                    <a:pt x="16384" y="362751"/>
                  </a:lnTo>
                  <a:cubicBezTo>
                    <a:pt x="7335" y="362751"/>
                    <a:pt x="0" y="355416"/>
                    <a:pt x="0" y="346367"/>
                  </a:cubicBezTo>
                  <a:lnTo>
                    <a:pt x="0" y="16384"/>
                  </a:lnTo>
                  <a:cubicBezTo>
                    <a:pt x="0" y="7335"/>
                    <a:pt x="7335" y="0"/>
                    <a:pt x="16384" y="0"/>
                  </a:cubicBezTo>
                  <a:close/>
                </a:path>
              </a:pathLst>
            </a:custGeom>
            <a:solidFill>
              <a:srgbClr val="FFFFFF">
                <a:alpha val="56863"/>
              </a:srgbClr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1991209" cy="4008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0251711" y="4945693"/>
            <a:ext cx="7337256" cy="110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ID" sz="2400" dirty="0">
                <a:solidFill>
                  <a:srgbClr val="46464E"/>
                </a:solidFill>
                <a:latin typeface="Croogla"/>
              </a:rPr>
              <a:t>Metode =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Algoritma</a:t>
            </a:r>
            <a:endParaRPr lang="en-ID" sz="2400" dirty="0">
              <a:solidFill>
                <a:srgbClr val="46464E"/>
              </a:solidFill>
              <a:latin typeface="Croogla"/>
            </a:endParaRPr>
          </a:p>
          <a:p>
            <a:pPr>
              <a:lnSpc>
                <a:spcPct val="100000"/>
              </a:lnSpc>
            </a:pPr>
            <a:r>
              <a:rPr lang="en-ID" sz="2400" dirty="0">
                <a:solidFill>
                  <a:srgbClr val="46464E"/>
                </a:solidFill>
                <a:latin typeface="Croogla"/>
              </a:rPr>
              <a:t>Langkah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numerik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dapat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diterjemahkan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menjadi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urutan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instruksi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.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10127323" y="6685827"/>
            <a:ext cx="7560371" cy="1333632"/>
            <a:chOff x="0" y="0"/>
            <a:chExt cx="1991209" cy="351245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991209" cy="351245"/>
            </a:xfrm>
            <a:custGeom>
              <a:avLst/>
              <a:gdLst/>
              <a:ahLst/>
              <a:cxnLst/>
              <a:rect l="l" t="t" r="r" b="b"/>
              <a:pathLst>
                <a:path w="1991209" h="351245">
                  <a:moveTo>
                    <a:pt x="16384" y="0"/>
                  </a:moveTo>
                  <a:lnTo>
                    <a:pt x="1974825" y="0"/>
                  </a:lnTo>
                  <a:cubicBezTo>
                    <a:pt x="1979170" y="0"/>
                    <a:pt x="1983337" y="1726"/>
                    <a:pt x="1986410" y="4799"/>
                  </a:cubicBezTo>
                  <a:cubicBezTo>
                    <a:pt x="1989483" y="7871"/>
                    <a:pt x="1991209" y="12039"/>
                    <a:pt x="1991209" y="16384"/>
                  </a:cubicBezTo>
                  <a:lnTo>
                    <a:pt x="1991209" y="334860"/>
                  </a:lnTo>
                  <a:cubicBezTo>
                    <a:pt x="1991209" y="343909"/>
                    <a:pt x="1983873" y="351245"/>
                    <a:pt x="1974825" y="351245"/>
                  </a:cubicBezTo>
                  <a:lnTo>
                    <a:pt x="16384" y="351245"/>
                  </a:lnTo>
                  <a:cubicBezTo>
                    <a:pt x="7335" y="351245"/>
                    <a:pt x="0" y="343909"/>
                    <a:pt x="0" y="334860"/>
                  </a:cubicBezTo>
                  <a:lnTo>
                    <a:pt x="0" y="16384"/>
                  </a:lnTo>
                  <a:cubicBezTo>
                    <a:pt x="0" y="7335"/>
                    <a:pt x="7335" y="0"/>
                    <a:pt x="16384" y="0"/>
                  </a:cubicBezTo>
                  <a:close/>
                </a:path>
              </a:pathLst>
            </a:custGeom>
            <a:solidFill>
              <a:srgbClr val="FFFFFF">
                <a:alpha val="56863"/>
              </a:srgbClr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1991209" cy="3893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10251711" y="6787543"/>
            <a:ext cx="7337256" cy="110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ID" sz="2400" dirty="0" err="1">
                <a:solidFill>
                  <a:srgbClr val="46464E"/>
                </a:solidFill>
                <a:latin typeface="Croogla"/>
              </a:rPr>
              <a:t>Algoritma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→ Python</a:t>
            </a:r>
          </a:p>
          <a:p>
            <a:pPr>
              <a:lnSpc>
                <a:spcPct val="100000"/>
              </a:lnSpc>
            </a:pPr>
            <a:r>
              <a:rPr lang="en-ID" sz="2400" dirty="0" err="1">
                <a:solidFill>
                  <a:srgbClr val="46464E"/>
                </a:solidFill>
                <a:latin typeface="Croogla"/>
              </a:rPr>
              <a:t>Implementasi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dilakukan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dengan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Python/Google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Colab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untuk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latihan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di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kelas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8893463" y="2346524"/>
            <a:ext cx="724850" cy="1830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55"/>
              </a:lnSpc>
              <a:spcBef>
                <a:spcPct val="0"/>
              </a:spcBef>
            </a:pPr>
            <a:r>
              <a:rPr lang="en-US" sz="10682">
                <a:solidFill>
                  <a:srgbClr val="FFFFFF"/>
                </a:solidFill>
                <a:latin typeface="Bernoru SemiCondensed"/>
                <a:ea typeface="Bernoru SemiCondensed"/>
                <a:cs typeface="Bernoru SemiCondensed"/>
                <a:sym typeface="Bernoru SemiCondensed"/>
              </a:rPr>
              <a:t>1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8892967" y="4288797"/>
            <a:ext cx="724850" cy="1830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55"/>
              </a:lnSpc>
              <a:spcBef>
                <a:spcPct val="0"/>
              </a:spcBef>
            </a:pPr>
            <a:r>
              <a:rPr lang="en-US" sz="10682">
                <a:solidFill>
                  <a:srgbClr val="FFFFFF"/>
                </a:solidFill>
                <a:latin typeface="Bernoru SemiCondensed"/>
                <a:ea typeface="Bernoru SemiCondensed"/>
                <a:cs typeface="Bernoru SemiCondensed"/>
                <a:sym typeface="Bernoru SemiCondensed"/>
              </a:rPr>
              <a:t>2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8893463" y="6246593"/>
            <a:ext cx="724850" cy="1830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55"/>
              </a:lnSpc>
              <a:spcBef>
                <a:spcPct val="0"/>
              </a:spcBef>
            </a:pPr>
            <a:r>
              <a:rPr lang="en-US" sz="10682">
                <a:solidFill>
                  <a:srgbClr val="FFFFFF"/>
                </a:solidFill>
                <a:latin typeface="Bernoru SemiCondensed"/>
                <a:ea typeface="Bernoru SemiCondensed"/>
                <a:cs typeface="Bernoru SemiCondensed"/>
                <a:sym typeface="Bernoru SemiCondensed"/>
              </a:rPr>
              <a:t>3</a:t>
            </a:r>
          </a:p>
        </p:txBody>
      </p:sp>
      <p:sp>
        <p:nvSpPr>
          <p:cNvPr id="28" name="Freeform 28"/>
          <p:cNvSpPr/>
          <p:nvPr/>
        </p:nvSpPr>
        <p:spPr>
          <a:xfrm>
            <a:off x="600078" y="2822576"/>
            <a:ext cx="6639891" cy="6792727"/>
          </a:xfrm>
          <a:custGeom>
            <a:avLst/>
            <a:gdLst/>
            <a:ahLst/>
            <a:cxnLst/>
            <a:rect l="l" t="t" r="r" b="b"/>
            <a:pathLst>
              <a:path w="6639891" h="6792727">
                <a:moveTo>
                  <a:pt x="0" y="0"/>
                </a:moveTo>
                <a:lnTo>
                  <a:pt x="6639891" y="0"/>
                </a:lnTo>
                <a:lnTo>
                  <a:pt x="6639891" y="6792727"/>
                </a:lnTo>
                <a:lnTo>
                  <a:pt x="0" y="67927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925" b="-38925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411116" y="2049592"/>
            <a:ext cx="7387222" cy="7044109"/>
            <a:chOff x="0" y="0"/>
            <a:chExt cx="1945606" cy="185523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45606" cy="1855239"/>
            </a:xfrm>
            <a:custGeom>
              <a:avLst/>
              <a:gdLst/>
              <a:ahLst/>
              <a:cxnLst/>
              <a:rect l="l" t="t" r="r" b="b"/>
              <a:pathLst>
                <a:path w="1945606" h="1855239">
                  <a:moveTo>
                    <a:pt x="26200" y="0"/>
                  </a:moveTo>
                  <a:lnTo>
                    <a:pt x="1919406" y="0"/>
                  </a:lnTo>
                  <a:cubicBezTo>
                    <a:pt x="1926354" y="0"/>
                    <a:pt x="1933018" y="2760"/>
                    <a:pt x="1937932" y="7674"/>
                  </a:cubicBezTo>
                  <a:cubicBezTo>
                    <a:pt x="1942846" y="12587"/>
                    <a:pt x="1945606" y="19252"/>
                    <a:pt x="1945606" y="26200"/>
                  </a:cubicBezTo>
                  <a:lnTo>
                    <a:pt x="1945606" y="1829038"/>
                  </a:lnTo>
                  <a:cubicBezTo>
                    <a:pt x="1945606" y="1835987"/>
                    <a:pt x="1942846" y="1842651"/>
                    <a:pt x="1937932" y="1847565"/>
                  </a:cubicBezTo>
                  <a:cubicBezTo>
                    <a:pt x="1933018" y="1852478"/>
                    <a:pt x="1926354" y="1855239"/>
                    <a:pt x="1919406" y="1855239"/>
                  </a:cubicBezTo>
                  <a:lnTo>
                    <a:pt x="26200" y="1855239"/>
                  </a:lnTo>
                  <a:cubicBezTo>
                    <a:pt x="19252" y="1855239"/>
                    <a:pt x="12587" y="1852478"/>
                    <a:pt x="7674" y="1847565"/>
                  </a:cubicBezTo>
                  <a:cubicBezTo>
                    <a:pt x="2760" y="1842651"/>
                    <a:pt x="0" y="1835987"/>
                    <a:pt x="0" y="1829038"/>
                  </a:cubicBezTo>
                  <a:lnTo>
                    <a:pt x="0" y="26200"/>
                  </a:lnTo>
                  <a:cubicBezTo>
                    <a:pt x="0" y="19252"/>
                    <a:pt x="2760" y="12587"/>
                    <a:pt x="7674" y="7674"/>
                  </a:cubicBezTo>
                  <a:cubicBezTo>
                    <a:pt x="12587" y="2760"/>
                    <a:pt x="19252" y="0"/>
                    <a:pt x="26200" y="0"/>
                  </a:cubicBezTo>
                  <a:close/>
                </a:path>
              </a:pathLst>
            </a:custGeom>
            <a:solidFill>
              <a:srgbClr val="2F6EA3"/>
            </a:solidFill>
            <a:ln w="104775" cap="rnd">
              <a:solidFill>
                <a:srgbClr val="2F6EA3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945606" cy="18933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489662" y="2049592"/>
            <a:ext cx="7387222" cy="7044109"/>
            <a:chOff x="0" y="0"/>
            <a:chExt cx="1945606" cy="185523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45606" cy="1855239"/>
            </a:xfrm>
            <a:custGeom>
              <a:avLst/>
              <a:gdLst/>
              <a:ahLst/>
              <a:cxnLst/>
              <a:rect l="l" t="t" r="r" b="b"/>
              <a:pathLst>
                <a:path w="1945606" h="1855239">
                  <a:moveTo>
                    <a:pt x="26200" y="0"/>
                  </a:moveTo>
                  <a:lnTo>
                    <a:pt x="1919406" y="0"/>
                  </a:lnTo>
                  <a:cubicBezTo>
                    <a:pt x="1926354" y="0"/>
                    <a:pt x="1933018" y="2760"/>
                    <a:pt x="1937932" y="7674"/>
                  </a:cubicBezTo>
                  <a:cubicBezTo>
                    <a:pt x="1942846" y="12587"/>
                    <a:pt x="1945606" y="19252"/>
                    <a:pt x="1945606" y="26200"/>
                  </a:cubicBezTo>
                  <a:lnTo>
                    <a:pt x="1945606" y="1829038"/>
                  </a:lnTo>
                  <a:cubicBezTo>
                    <a:pt x="1945606" y="1835987"/>
                    <a:pt x="1942846" y="1842651"/>
                    <a:pt x="1937932" y="1847565"/>
                  </a:cubicBezTo>
                  <a:cubicBezTo>
                    <a:pt x="1933018" y="1852478"/>
                    <a:pt x="1926354" y="1855239"/>
                    <a:pt x="1919406" y="1855239"/>
                  </a:cubicBezTo>
                  <a:lnTo>
                    <a:pt x="26200" y="1855239"/>
                  </a:lnTo>
                  <a:cubicBezTo>
                    <a:pt x="19252" y="1855239"/>
                    <a:pt x="12587" y="1852478"/>
                    <a:pt x="7674" y="1847565"/>
                  </a:cubicBezTo>
                  <a:cubicBezTo>
                    <a:pt x="2760" y="1842651"/>
                    <a:pt x="0" y="1835987"/>
                    <a:pt x="0" y="1829038"/>
                  </a:cubicBezTo>
                  <a:lnTo>
                    <a:pt x="0" y="26200"/>
                  </a:lnTo>
                  <a:cubicBezTo>
                    <a:pt x="0" y="19252"/>
                    <a:pt x="2760" y="12587"/>
                    <a:pt x="7674" y="7674"/>
                  </a:cubicBezTo>
                  <a:cubicBezTo>
                    <a:pt x="12587" y="2760"/>
                    <a:pt x="19252" y="0"/>
                    <a:pt x="26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04775" cap="rnd">
              <a:solidFill>
                <a:srgbClr val="2F6EA3"/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945606" cy="18933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5400000">
            <a:off x="3004565" y="7401728"/>
            <a:ext cx="816377" cy="3383947"/>
          </a:xfrm>
          <a:custGeom>
            <a:avLst/>
            <a:gdLst/>
            <a:ahLst/>
            <a:cxnLst/>
            <a:rect l="l" t="t" r="r" b="b"/>
            <a:pathLst>
              <a:path w="816377" h="3383947">
                <a:moveTo>
                  <a:pt x="0" y="0"/>
                </a:moveTo>
                <a:lnTo>
                  <a:pt x="816377" y="0"/>
                </a:lnTo>
                <a:lnTo>
                  <a:pt x="816377" y="3383947"/>
                </a:lnTo>
                <a:lnTo>
                  <a:pt x="0" y="33839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0" y="668025"/>
            <a:ext cx="18288000" cy="981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  <a:spcBef>
                <a:spcPct val="0"/>
              </a:spcBef>
            </a:pPr>
            <a:r>
              <a:rPr lang="en-US" sz="5600" b="1">
                <a:solidFill>
                  <a:srgbClr val="226EA7"/>
                </a:solidFill>
                <a:latin typeface="Croogla Bold"/>
                <a:ea typeface="Croogla Bold"/>
                <a:cs typeface="Croogla Bold"/>
                <a:sym typeface="Croogla Bold"/>
              </a:rPr>
              <a:t>Tahapan penyelesaian persoalan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659327" y="2429612"/>
            <a:ext cx="6890800" cy="8617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i-FI" sz="2800" b="1" dirty="0">
                <a:solidFill>
                  <a:srgbClr val="FFFFFF"/>
                </a:solidFill>
                <a:latin typeface="Croogla"/>
              </a:rPr>
              <a:t>Dari masalah nyata menuju solusi komputasi: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659327" y="3707356"/>
            <a:ext cx="7139011" cy="2954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ID" sz="3200" dirty="0">
                <a:solidFill>
                  <a:srgbClr val="FFFFFF"/>
                </a:solidFill>
                <a:latin typeface="Croogla"/>
              </a:rPr>
              <a:t>1. </a:t>
            </a:r>
            <a:r>
              <a:rPr lang="en-ID" sz="3200" dirty="0" err="1">
                <a:solidFill>
                  <a:srgbClr val="FFFFFF"/>
                </a:solidFill>
                <a:latin typeface="Croogla"/>
              </a:rPr>
              <a:t>Pemodelan</a:t>
            </a:r>
            <a:r>
              <a:rPr lang="en-ID" sz="32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3200" dirty="0" err="1">
                <a:solidFill>
                  <a:srgbClr val="FFFFFF"/>
                </a:solidFill>
                <a:latin typeface="Croogla"/>
              </a:rPr>
              <a:t>masalah</a:t>
            </a:r>
            <a:endParaRPr lang="en-ID" sz="3200" dirty="0">
              <a:solidFill>
                <a:srgbClr val="FFFFFF"/>
              </a:solidFill>
              <a:latin typeface="Croogla"/>
            </a:endParaRPr>
          </a:p>
          <a:p>
            <a:pPr>
              <a:lnSpc>
                <a:spcPct val="100000"/>
              </a:lnSpc>
            </a:pPr>
            <a:r>
              <a:rPr lang="en-ID" sz="3200" dirty="0">
                <a:solidFill>
                  <a:srgbClr val="FFFFFF"/>
                </a:solidFill>
                <a:latin typeface="Croogla"/>
              </a:rPr>
              <a:t>2. </a:t>
            </a:r>
            <a:r>
              <a:rPr lang="en-ID" sz="3200" dirty="0" err="1">
                <a:solidFill>
                  <a:srgbClr val="FFFFFF"/>
                </a:solidFill>
                <a:latin typeface="Croogla"/>
              </a:rPr>
              <a:t>Penyederhanaan</a:t>
            </a:r>
            <a:r>
              <a:rPr lang="en-ID" sz="3200" dirty="0">
                <a:solidFill>
                  <a:srgbClr val="FFFFFF"/>
                </a:solidFill>
                <a:latin typeface="Croogla"/>
              </a:rPr>
              <a:t> model</a:t>
            </a:r>
          </a:p>
          <a:p>
            <a:pPr>
              <a:lnSpc>
                <a:spcPct val="100000"/>
              </a:lnSpc>
            </a:pPr>
            <a:r>
              <a:rPr lang="en-ID" sz="3200" dirty="0">
                <a:solidFill>
                  <a:srgbClr val="FFFFFF"/>
                </a:solidFill>
                <a:latin typeface="Croogla"/>
              </a:rPr>
              <a:t>3. </a:t>
            </a:r>
            <a:r>
              <a:rPr lang="en-ID" sz="3200" dirty="0" err="1">
                <a:solidFill>
                  <a:srgbClr val="FFFFFF"/>
                </a:solidFill>
                <a:latin typeface="Croogla"/>
              </a:rPr>
              <a:t>Memilih</a:t>
            </a:r>
            <a:r>
              <a:rPr lang="en-ID" sz="32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3200" dirty="0" err="1">
                <a:solidFill>
                  <a:srgbClr val="FFFFFF"/>
                </a:solidFill>
                <a:latin typeface="Croogla"/>
              </a:rPr>
              <a:t>metode</a:t>
            </a:r>
            <a:r>
              <a:rPr lang="en-ID" sz="32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3200" dirty="0" err="1">
                <a:solidFill>
                  <a:srgbClr val="FFFFFF"/>
                </a:solidFill>
                <a:latin typeface="Croogla"/>
              </a:rPr>
              <a:t>numerik</a:t>
            </a:r>
            <a:endParaRPr lang="en-ID" sz="3200" dirty="0">
              <a:solidFill>
                <a:srgbClr val="FFFFFF"/>
              </a:solidFill>
              <a:latin typeface="Croogla"/>
            </a:endParaRPr>
          </a:p>
          <a:p>
            <a:pPr>
              <a:lnSpc>
                <a:spcPct val="100000"/>
              </a:lnSpc>
            </a:pPr>
            <a:r>
              <a:rPr lang="en-ID" sz="3200" dirty="0">
                <a:solidFill>
                  <a:srgbClr val="FFFFFF"/>
                </a:solidFill>
                <a:latin typeface="Croogla"/>
              </a:rPr>
              <a:t>4. Menyusun </a:t>
            </a:r>
            <a:r>
              <a:rPr lang="en-ID" sz="3200" dirty="0" err="1">
                <a:solidFill>
                  <a:srgbClr val="FFFFFF"/>
                </a:solidFill>
                <a:latin typeface="Croogla"/>
              </a:rPr>
              <a:t>algoritma</a:t>
            </a:r>
            <a:endParaRPr lang="en-ID" sz="3200" dirty="0">
              <a:solidFill>
                <a:srgbClr val="FFFFFF"/>
              </a:solidFill>
              <a:latin typeface="Croogla"/>
            </a:endParaRPr>
          </a:p>
          <a:p>
            <a:pPr>
              <a:lnSpc>
                <a:spcPct val="100000"/>
              </a:lnSpc>
            </a:pPr>
            <a:r>
              <a:rPr lang="en-ID" sz="3200" dirty="0">
                <a:solidFill>
                  <a:srgbClr val="FFFFFF"/>
                </a:solidFill>
                <a:latin typeface="Croogla"/>
              </a:rPr>
              <a:t>5. </a:t>
            </a:r>
            <a:r>
              <a:rPr lang="en-ID" sz="3200" dirty="0" err="1">
                <a:solidFill>
                  <a:srgbClr val="FFFFFF"/>
                </a:solidFill>
                <a:latin typeface="Croogla"/>
              </a:rPr>
              <a:t>Implementasi</a:t>
            </a:r>
            <a:r>
              <a:rPr lang="en-ID" sz="3200" dirty="0">
                <a:solidFill>
                  <a:srgbClr val="FFFFFF"/>
                </a:solidFill>
                <a:latin typeface="Croogla"/>
              </a:rPr>
              <a:t> Python</a:t>
            </a:r>
          </a:p>
          <a:p>
            <a:pPr>
              <a:lnSpc>
                <a:spcPct val="100000"/>
              </a:lnSpc>
            </a:pPr>
            <a:r>
              <a:rPr lang="en-ID" sz="3200" dirty="0">
                <a:solidFill>
                  <a:srgbClr val="FFFFFF"/>
                </a:solidFill>
                <a:latin typeface="Croogla"/>
              </a:rPr>
              <a:t>6. </a:t>
            </a:r>
            <a:r>
              <a:rPr lang="en-ID" sz="3200" dirty="0" err="1">
                <a:solidFill>
                  <a:srgbClr val="FFFFFF"/>
                </a:solidFill>
                <a:latin typeface="Croogla"/>
              </a:rPr>
              <a:t>Pengujian</a:t>
            </a:r>
            <a:r>
              <a:rPr lang="en-ID" sz="3200" dirty="0">
                <a:solidFill>
                  <a:srgbClr val="FFFFFF"/>
                </a:solidFill>
                <a:latin typeface="Croogla"/>
              </a:rPr>
              <a:t> dan </a:t>
            </a:r>
            <a:r>
              <a:rPr lang="en-ID" sz="3200" dirty="0" err="1">
                <a:solidFill>
                  <a:srgbClr val="FFFFFF"/>
                </a:solidFill>
                <a:latin typeface="Croogla"/>
              </a:rPr>
              <a:t>evaluasi</a:t>
            </a:r>
            <a:r>
              <a:rPr lang="en-ID" sz="32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3200" dirty="0" err="1">
                <a:solidFill>
                  <a:srgbClr val="FFFFFF"/>
                </a:solidFill>
                <a:latin typeface="Croogla"/>
              </a:rPr>
              <a:t>hasil</a:t>
            </a:r>
            <a:endParaRPr lang="en-ID" sz="3200" dirty="0">
              <a:solidFill>
                <a:srgbClr val="FFFFFF"/>
              </a:solidFill>
              <a:latin typeface="Croogla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9737873" y="3390386"/>
            <a:ext cx="6760496" cy="2477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ID" sz="2300" b="1" dirty="0" err="1">
                <a:solidFill>
                  <a:srgbClr val="46464E"/>
                </a:solidFill>
                <a:latin typeface="Croogla"/>
              </a:rPr>
              <a:t>Masalah</a:t>
            </a:r>
            <a:r>
              <a:rPr lang="en-ID" sz="2300" b="1" dirty="0">
                <a:solidFill>
                  <a:srgbClr val="46464E"/>
                </a:solidFill>
                <a:latin typeface="Croogla"/>
              </a:rPr>
              <a:t> → Model → Metode → </a:t>
            </a:r>
            <a:r>
              <a:rPr lang="en-ID" sz="2300" b="1" dirty="0" err="1">
                <a:solidFill>
                  <a:srgbClr val="46464E"/>
                </a:solidFill>
                <a:latin typeface="Croogla"/>
              </a:rPr>
              <a:t>Algoritma</a:t>
            </a:r>
            <a:r>
              <a:rPr lang="en-ID" sz="2300" b="1" dirty="0">
                <a:solidFill>
                  <a:srgbClr val="46464E"/>
                </a:solidFill>
                <a:latin typeface="Croogla"/>
              </a:rPr>
              <a:t> → Python → Hasil → </a:t>
            </a:r>
            <a:r>
              <a:rPr lang="en-ID" sz="2300" b="1" dirty="0" err="1">
                <a:solidFill>
                  <a:srgbClr val="46464E"/>
                </a:solidFill>
                <a:latin typeface="Croogla"/>
              </a:rPr>
              <a:t>Evaluasi</a:t>
            </a:r>
            <a:endParaRPr lang="en-ID" sz="2300" b="1" dirty="0">
              <a:solidFill>
                <a:srgbClr val="46464E"/>
              </a:solidFill>
              <a:latin typeface="Croogla"/>
            </a:endParaRPr>
          </a:p>
          <a:p>
            <a:pPr>
              <a:lnSpc>
                <a:spcPct val="100000"/>
              </a:lnSpc>
            </a:pPr>
            <a:endParaRPr lang="en-ID" sz="2300" b="1" dirty="0">
              <a:solidFill>
                <a:srgbClr val="46464E"/>
              </a:solidFill>
              <a:latin typeface="Croogla"/>
            </a:endParaRPr>
          </a:p>
          <a:p>
            <a:pPr>
              <a:lnSpc>
                <a:spcPct val="100000"/>
              </a:lnSpc>
            </a:pPr>
            <a:r>
              <a:rPr lang="en-ID" sz="2300" b="1" dirty="0" err="1">
                <a:solidFill>
                  <a:srgbClr val="46464E"/>
                </a:solidFill>
                <a:latin typeface="Croogla"/>
              </a:rPr>
              <a:t>Fokus</a:t>
            </a:r>
            <a:r>
              <a:rPr lang="en-ID" sz="2300" b="1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300" b="1" dirty="0" err="1">
                <a:solidFill>
                  <a:srgbClr val="46464E"/>
                </a:solidFill>
                <a:latin typeface="Croogla"/>
              </a:rPr>
              <a:t>mahasiswa</a:t>
            </a:r>
            <a:r>
              <a:rPr lang="en-ID" sz="2300" b="1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300" b="1" dirty="0" err="1">
                <a:solidFill>
                  <a:srgbClr val="46464E"/>
                </a:solidFill>
                <a:latin typeface="Croogla"/>
              </a:rPr>
              <a:t>Informatika</a:t>
            </a:r>
            <a:r>
              <a:rPr lang="en-ID" sz="2300" b="1" dirty="0">
                <a:solidFill>
                  <a:srgbClr val="46464E"/>
                </a:solidFill>
                <a:latin typeface="Croogla"/>
              </a:rPr>
              <a:t>:</a:t>
            </a:r>
          </a:p>
          <a:p>
            <a:pPr>
              <a:lnSpc>
                <a:spcPct val="100000"/>
              </a:lnSpc>
            </a:pPr>
            <a:r>
              <a:rPr lang="en-ID" sz="2300" b="1" dirty="0" err="1">
                <a:solidFill>
                  <a:srgbClr val="46464E"/>
                </a:solidFill>
                <a:latin typeface="Croogla"/>
              </a:rPr>
              <a:t>memahami</a:t>
            </a:r>
            <a:r>
              <a:rPr lang="en-ID" sz="2300" b="1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300" b="1" dirty="0" err="1">
                <a:solidFill>
                  <a:srgbClr val="46464E"/>
                </a:solidFill>
                <a:latin typeface="Croogla"/>
              </a:rPr>
              <a:t>metode</a:t>
            </a:r>
            <a:r>
              <a:rPr lang="en-ID" sz="2300" b="1" dirty="0">
                <a:solidFill>
                  <a:srgbClr val="46464E"/>
                </a:solidFill>
                <a:latin typeface="Croogla"/>
              </a:rPr>
              <a:t>, </a:t>
            </a:r>
            <a:r>
              <a:rPr lang="en-ID" sz="2300" b="1" dirty="0" err="1">
                <a:solidFill>
                  <a:srgbClr val="46464E"/>
                </a:solidFill>
                <a:latin typeface="Croogla"/>
              </a:rPr>
              <a:t>menerjemahkannya</a:t>
            </a:r>
            <a:r>
              <a:rPr lang="en-ID" sz="2300" b="1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300" b="1" dirty="0" err="1">
                <a:solidFill>
                  <a:srgbClr val="46464E"/>
                </a:solidFill>
                <a:latin typeface="Croogla"/>
              </a:rPr>
              <a:t>menjadi</a:t>
            </a:r>
            <a:r>
              <a:rPr lang="en-ID" sz="2300" b="1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300" b="1" dirty="0" err="1">
                <a:solidFill>
                  <a:srgbClr val="46464E"/>
                </a:solidFill>
                <a:latin typeface="Croogla"/>
              </a:rPr>
              <a:t>algoritma</a:t>
            </a:r>
            <a:r>
              <a:rPr lang="en-ID" sz="2300" b="1" dirty="0">
                <a:solidFill>
                  <a:srgbClr val="46464E"/>
                </a:solidFill>
                <a:latin typeface="Croogla"/>
              </a:rPr>
              <a:t>, </a:t>
            </a:r>
            <a:r>
              <a:rPr lang="en-ID" sz="2300" b="1" dirty="0" err="1">
                <a:solidFill>
                  <a:srgbClr val="46464E"/>
                </a:solidFill>
                <a:latin typeface="Croogla"/>
              </a:rPr>
              <a:t>lalu</a:t>
            </a:r>
            <a:r>
              <a:rPr lang="en-ID" sz="2300" b="1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300" b="1" dirty="0" err="1">
                <a:solidFill>
                  <a:srgbClr val="46464E"/>
                </a:solidFill>
                <a:latin typeface="Croogla"/>
              </a:rPr>
              <a:t>mengevaluasi</a:t>
            </a:r>
            <a:r>
              <a:rPr lang="en-ID" sz="2300" b="1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300" b="1" dirty="0" err="1">
                <a:solidFill>
                  <a:srgbClr val="46464E"/>
                </a:solidFill>
                <a:latin typeface="Croogla"/>
              </a:rPr>
              <a:t>hasil</a:t>
            </a:r>
            <a:r>
              <a:rPr lang="en-ID" sz="2300" b="1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300" b="1" dirty="0" err="1">
                <a:solidFill>
                  <a:srgbClr val="46464E"/>
                </a:solidFill>
                <a:latin typeface="Croogla"/>
              </a:rPr>
              <a:t>numerik</a:t>
            </a:r>
            <a:r>
              <a:rPr lang="en-ID" sz="2300" b="1" dirty="0">
                <a:solidFill>
                  <a:srgbClr val="46464E"/>
                </a:solidFill>
                <a:latin typeface="Croogla"/>
              </a:rPr>
              <a:t>.</a:t>
            </a:r>
          </a:p>
        </p:txBody>
      </p:sp>
    </p:spTree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925" b="-38925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2118587"/>
            <a:ext cx="9013553" cy="1360322"/>
            <a:chOff x="0" y="0"/>
            <a:chExt cx="2373940" cy="35827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373940" cy="358274"/>
            </a:xfrm>
            <a:custGeom>
              <a:avLst/>
              <a:gdLst/>
              <a:ahLst/>
              <a:cxnLst/>
              <a:rect l="l" t="t" r="r" b="b"/>
              <a:pathLst>
                <a:path w="2373940" h="358274">
                  <a:moveTo>
                    <a:pt x="10307" y="0"/>
                  </a:moveTo>
                  <a:lnTo>
                    <a:pt x="2363633" y="0"/>
                  </a:lnTo>
                  <a:cubicBezTo>
                    <a:pt x="2366367" y="0"/>
                    <a:pt x="2368988" y="1086"/>
                    <a:pt x="2370921" y="3019"/>
                  </a:cubicBezTo>
                  <a:cubicBezTo>
                    <a:pt x="2372854" y="4952"/>
                    <a:pt x="2373940" y="7573"/>
                    <a:pt x="2373940" y="10307"/>
                  </a:cubicBezTo>
                  <a:lnTo>
                    <a:pt x="2373940" y="347967"/>
                  </a:lnTo>
                  <a:cubicBezTo>
                    <a:pt x="2373940" y="353660"/>
                    <a:pt x="2369325" y="358274"/>
                    <a:pt x="2363633" y="358274"/>
                  </a:cubicBezTo>
                  <a:lnTo>
                    <a:pt x="10307" y="358274"/>
                  </a:lnTo>
                  <a:cubicBezTo>
                    <a:pt x="7573" y="358274"/>
                    <a:pt x="4952" y="357188"/>
                    <a:pt x="3019" y="355255"/>
                  </a:cubicBezTo>
                  <a:cubicBezTo>
                    <a:pt x="1086" y="353322"/>
                    <a:pt x="0" y="350701"/>
                    <a:pt x="0" y="347967"/>
                  </a:cubicBezTo>
                  <a:lnTo>
                    <a:pt x="0" y="10307"/>
                  </a:lnTo>
                  <a:cubicBezTo>
                    <a:pt x="0" y="7573"/>
                    <a:pt x="1086" y="4952"/>
                    <a:pt x="3019" y="3019"/>
                  </a:cubicBezTo>
                  <a:cubicBezTo>
                    <a:pt x="4952" y="1086"/>
                    <a:pt x="7573" y="0"/>
                    <a:pt x="10307" y="0"/>
                  </a:cubicBezTo>
                  <a:close/>
                </a:path>
              </a:pathLst>
            </a:custGeom>
            <a:solidFill>
              <a:srgbClr val="226EA7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76200"/>
              <a:ext cx="2373940" cy="4344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ct val="100000"/>
                </a:lnSpc>
              </a:pPr>
              <a:r>
                <a:rPr lang="en-ID" sz="3600" b="1" dirty="0">
                  <a:solidFill>
                    <a:srgbClr val="FFFFFF"/>
                  </a:solidFill>
                  <a:latin typeface="Croogla"/>
                </a:rPr>
                <a:t>Peta Materi</a:t>
              </a:r>
            </a:p>
            <a:p>
              <a:pPr algn="ctr">
                <a:lnSpc>
                  <a:spcPct val="100000"/>
                </a:lnSpc>
              </a:pPr>
              <a:r>
                <a:rPr lang="en-ID" sz="3600" b="1" dirty="0">
                  <a:solidFill>
                    <a:srgbClr val="FFFFFF"/>
                  </a:solidFill>
                  <a:latin typeface="Croogla"/>
                </a:rPr>
                <a:t>Metode </a:t>
              </a:r>
              <a:r>
                <a:rPr lang="en-ID" sz="3600" b="1" dirty="0" err="1">
                  <a:solidFill>
                    <a:srgbClr val="FFFFFF"/>
                  </a:solidFill>
                  <a:latin typeface="Croogla"/>
                </a:rPr>
                <a:t>Numerik</a:t>
              </a:r>
              <a:endParaRPr lang="en-ID" sz="3600" b="1" dirty="0">
                <a:solidFill>
                  <a:srgbClr val="FFFFFF"/>
                </a:solidFill>
                <a:latin typeface="Croogla"/>
              </a:endParaRPr>
            </a:p>
          </p:txBody>
        </p:sp>
      </p:grpSp>
      <p:sp>
        <p:nvSpPr>
          <p:cNvPr id="6" name="Freeform 6"/>
          <p:cNvSpPr/>
          <p:nvPr/>
        </p:nvSpPr>
        <p:spPr>
          <a:xfrm>
            <a:off x="10511454" y="1602325"/>
            <a:ext cx="9043516" cy="8229600"/>
          </a:xfrm>
          <a:custGeom>
            <a:avLst/>
            <a:gdLst/>
            <a:ahLst/>
            <a:cxnLst/>
            <a:rect l="l" t="t" r="r" b="b"/>
            <a:pathLst>
              <a:path w="9043516" h="8229600">
                <a:moveTo>
                  <a:pt x="0" y="0"/>
                </a:moveTo>
                <a:lnTo>
                  <a:pt x="9043516" y="0"/>
                </a:lnTo>
                <a:lnTo>
                  <a:pt x="904351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990600" y="3530897"/>
            <a:ext cx="9013553" cy="5170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ID" sz="2800" dirty="0">
                <a:solidFill>
                  <a:srgbClr val="46464E"/>
                </a:solidFill>
                <a:latin typeface="Croogla"/>
              </a:rPr>
              <a:t>1. </a:t>
            </a:r>
            <a:r>
              <a:rPr lang="en-ID" sz="2800" dirty="0" err="1">
                <a:solidFill>
                  <a:srgbClr val="46464E"/>
                </a:solidFill>
                <a:latin typeface="Croogla"/>
              </a:rPr>
              <a:t>Persamaan</a:t>
            </a:r>
            <a:r>
              <a:rPr lang="en-ID" sz="28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800" dirty="0" err="1">
                <a:solidFill>
                  <a:srgbClr val="46464E"/>
                </a:solidFill>
                <a:latin typeface="Croogla"/>
              </a:rPr>
              <a:t>Nonlinier</a:t>
            </a:r>
            <a:endParaRPr lang="en-ID" sz="2800" dirty="0">
              <a:solidFill>
                <a:srgbClr val="46464E"/>
              </a:solidFill>
              <a:latin typeface="Croogla"/>
            </a:endParaRPr>
          </a:p>
          <a:p>
            <a:pPr>
              <a:lnSpc>
                <a:spcPct val="100000"/>
              </a:lnSpc>
            </a:pPr>
            <a:r>
              <a:rPr lang="en-ID" sz="2800" dirty="0">
                <a:solidFill>
                  <a:srgbClr val="46464E"/>
                </a:solidFill>
                <a:latin typeface="Croogla"/>
              </a:rPr>
              <a:t>   Tabel, </a:t>
            </a:r>
            <a:r>
              <a:rPr lang="en-ID" sz="2800" dirty="0" err="1">
                <a:solidFill>
                  <a:srgbClr val="46464E"/>
                </a:solidFill>
                <a:latin typeface="Croogla"/>
              </a:rPr>
              <a:t>Biseksi</a:t>
            </a:r>
            <a:r>
              <a:rPr lang="en-ID" sz="2800" dirty="0">
                <a:solidFill>
                  <a:srgbClr val="46464E"/>
                </a:solidFill>
                <a:latin typeface="Croogla"/>
              </a:rPr>
              <a:t>, Regula </a:t>
            </a:r>
            <a:r>
              <a:rPr lang="en-ID" sz="2800" dirty="0" err="1">
                <a:solidFill>
                  <a:srgbClr val="46464E"/>
                </a:solidFill>
                <a:latin typeface="Croogla"/>
              </a:rPr>
              <a:t>Falsi</a:t>
            </a:r>
            <a:r>
              <a:rPr lang="en-ID" sz="2800" dirty="0">
                <a:solidFill>
                  <a:srgbClr val="46464E"/>
                </a:solidFill>
                <a:latin typeface="Croogla"/>
              </a:rPr>
              <a:t>, </a:t>
            </a:r>
            <a:r>
              <a:rPr lang="en-ID" sz="2800" dirty="0" err="1">
                <a:solidFill>
                  <a:srgbClr val="46464E"/>
                </a:solidFill>
                <a:latin typeface="Croogla"/>
              </a:rPr>
              <a:t>Iterasi</a:t>
            </a:r>
            <a:r>
              <a:rPr lang="en-ID" sz="28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800" dirty="0" err="1">
                <a:solidFill>
                  <a:srgbClr val="46464E"/>
                </a:solidFill>
                <a:latin typeface="Croogla"/>
              </a:rPr>
              <a:t>Sederhana</a:t>
            </a:r>
            <a:r>
              <a:rPr lang="en-ID" sz="2800" dirty="0">
                <a:solidFill>
                  <a:srgbClr val="46464E"/>
                </a:solidFill>
                <a:latin typeface="Croogla"/>
              </a:rPr>
              <a:t>, Newton-Raphson</a:t>
            </a:r>
          </a:p>
          <a:p>
            <a:pPr>
              <a:lnSpc>
                <a:spcPct val="100000"/>
              </a:lnSpc>
            </a:pPr>
            <a:endParaRPr lang="en-ID" sz="2800" dirty="0">
              <a:solidFill>
                <a:srgbClr val="46464E"/>
              </a:solidFill>
              <a:latin typeface="Croogla"/>
            </a:endParaRPr>
          </a:p>
          <a:p>
            <a:pPr>
              <a:lnSpc>
                <a:spcPct val="100000"/>
              </a:lnSpc>
            </a:pPr>
            <a:r>
              <a:rPr lang="en-ID" sz="2800" dirty="0">
                <a:solidFill>
                  <a:srgbClr val="46464E"/>
                </a:solidFill>
                <a:latin typeface="Croogla"/>
              </a:rPr>
              <a:t>2. </a:t>
            </a:r>
            <a:r>
              <a:rPr lang="en-ID" sz="2800" dirty="0" err="1">
                <a:solidFill>
                  <a:srgbClr val="46464E"/>
                </a:solidFill>
                <a:latin typeface="Croogla"/>
              </a:rPr>
              <a:t>Sistem</a:t>
            </a:r>
            <a:r>
              <a:rPr lang="en-ID" sz="28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800" dirty="0" err="1">
                <a:solidFill>
                  <a:srgbClr val="46464E"/>
                </a:solidFill>
                <a:latin typeface="Croogla"/>
              </a:rPr>
              <a:t>Persamaan</a:t>
            </a:r>
            <a:r>
              <a:rPr lang="en-ID" sz="2800" dirty="0">
                <a:solidFill>
                  <a:srgbClr val="46464E"/>
                </a:solidFill>
                <a:latin typeface="Croogla"/>
              </a:rPr>
              <a:t> Linier</a:t>
            </a:r>
          </a:p>
          <a:p>
            <a:pPr>
              <a:lnSpc>
                <a:spcPct val="100000"/>
              </a:lnSpc>
            </a:pPr>
            <a:r>
              <a:rPr lang="en-ID" sz="2800" dirty="0">
                <a:solidFill>
                  <a:srgbClr val="46464E"/>
                </a:solidFill>
                <a:latin typeface="Croogla"/>
              </a:rPr>
              <a:t>   </a:t>
            </a:r>
            <a:r>
              <a:rPr lang="en-ID" sz="2800" dirty="0" err="1">
                <a:solidFill>
                  <a:srgbClr val="46464E"/>
                </a:solidFill>
                <a:latin typeface="Croogla"/>
              </a:rPr>
              <a:t>Eliminasi</a:t>
            </a:r>
            <a:r>
              <a:rPr lang="en-ID" sz="2800" dirty="0">
                <a:solidFill>
                  <a:srgbClr val="46464E"/>
                </a:solidFill>
                <a:latin typeface="Croogla"/>
              </a:rPr>
              <a:t> Gauss, Gauss-Jordan, Gauss-Seidel</a:t>
            </a:r>
          </a:p>
          <a:p>
            <a:pPr>
              <a:lnSpc>
                <a:spcPct val="100000"/>
              </a:lnSpc>
            </a:pPr>
            <a:endParaRPr lang="en-ID" sz="2800" dirty="0">
              <a:solidFill>
                <a:srgbClr val="46464E"/>
              </a:solidFill>
              <a:latin typeface="Croogla"/>
            </a:endParaRPr>
          </a:p>
          <a:p>
            <a:pPr>
              <a:lnSpc>
                <a:spcPct val="100000"/>
              </a:lnSpc>
            </a:pPr>
            <a:r>
              <a:rPr lang="en-ID" sz="2800" dirty="0">
                <a:solidFill>
                  <a:srgbClr val="46464E"/>
                </a:solidFill>
                <a:latin typeface="Croogla"/>
              </a:rPr>
              <a:t>3. </a:t>
            </a:r>
            <a:r>
              <a:rPr lang="en-ID" sz="2800" dirty="0" err="1">
                <a:solidFill>
                  <a:srgbClr val="46464E"/>
                </a:solidFill>
                <a:latin typeface="Croogla"/>
              </a:rPr>
              <a:t>Diferensiasi</a:t>
            </a:r>
            <a:r>
              <a:rPr lang="en-ID" sz="28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800" dirty="0" err="1">
                <a:solidFill>
                  <a:srgbClr val="46464E"/>
                </a:solidFill>
                <a:latin typeface="Croogla"/>
              </a:rPr>
              <a:t>Numerik</a:t>
            </a:r>
            <a:endParaRPr lang="en-ID" sz="2800" dirty="0">
              <a:solidFill>
                <a:srgbClr val="46464E"/>
              </a:solidFill>
              <a:latin typeface="Croogla"/>
            </a:endParaRPr>
          </a:p>
          <a:p>
            <a:pPr>
              <a:lnSpc>
                <a:spcPct val="100000"/>
              </a:lnSpc>
            </a:pPr>
            <a:r>
              <a:rPr lang="en-ID" sz="2800" dirty="0">
                <a:solidFill>
                  <a:srgbClr val="46464E"/>
                </a:solidFill>
                <a:latin typeface="Croogla"/>
              </a:rPr>
              <a:t>   </a:t>
            </a:r>
            <a:r>
              <a:rPr lang="en-ID" sz="2800" dirty="0" err="1">
                <a:solidFill>
                  <a:srgbClr val="46464E"/>
                </a:solidFill>
                <a:latin typeface="Croogla"/>
              </a:rPr>
              <a:t>Selisih</a:t>
            </a:r>
            <a:r>
              <a:rPr lang="en-ID" sz="2800" dirty="0">
                <a:solidFill>
                  <a:srgbClr val="46464E"/>
                </a:solidFill>
                <a:latin typeface="Croogla"/>
              </a:rPr>
              <a:t> Maju, </a:t>
            </a:r>
            <a:r>
              <a:rPr lang="en-ID" sz="2800" dirty="0" err="1">
                <a:solidFill>
                  <a:srgbClr val="46464E"/>
                </a:solidFill>
                <a:latin typeface="Croogla"/>
              </a:rPr>
              <a:t>Mundur</a:t>
            </a:r>
            <a:r>
              <a:rPr lang="en-ID" sz="2800" dirty="0">
                <a:solidFill>
                  <a:srgbClr val="46464E"/>
                </a:solidFill>
                <a:latin typeface="Croogla"/>
              </a:rPr>
              <a:t>, dan Tengah</a:t>
            </a:r>
          </a:p>
          <a:p>
            <a:pPr>
              <a:lnSpc>
                <a:spcPct val="100000"/>
              </a:lnSpc>
            </a:pPr>
            <a:endParaRPr lang="en-ID" sz="2800" dirty="0">
              <a:solidFill>
                <a:srgbClr val="46464E"/>
              </a:solidFill>
              <a:latin typeface="Croogla"/>
            </a:endParaRPr>
          </a:p>
          <a:p>
            <a:pPr>
              <a:lnSpc>
                <a:spcPct val="100000"/>
              </a:lnSpc>
            </a:pPr>
            <a:r>
              <a:rPr lang="en-ID" sz="2800" dirty="0">
                <a:solidFill>
                  <a:srgbClr val="46464E"/>
                </a:solidFill>
                <a:latin typeface="Croogla"/>
              </a:rPr>
              <a:t>4. Integrasi </a:t>
            </a:r>
            <a:r>
              <a:rPr lang="en-ID" sz="2800" dirty="0" err="1">
                <a:solidFill>
                  <a:srgbClr val="46464E"/>
                </a:solidFill>
                <a:latin typeface="Croogla"/>
              </a:rPr>
              <a:t>Numerik</a:t>
            </a:r>
            <a:endParaRPr lang="en-ID" sz="2800" dirty="0">
              <a:solidFill>
                <a:srgbClr val="46464E"/>
              </a:solidFill>
              <a:latin typeface="Croogla"/>
            </a:endParaRPr>
          </a:p>
          <a:p>
            <a:pPr>
              <a:lnSpc>
                <a:spcPct val="100000"/>
              </a:lnSpc>
            </a:pPr>
            <a:r>
              <a:rPr lang="en-ID" sz="2800" dirty="0">
                <a:solidFill>
                  <a:srgbClr val="46464E"/>
                </a:solidFill>
                <a:latin typeface="Croogla"/>
              </a:rPr>
              <a:t>   Riemann, </a:t>
            </a:r>
            <a:r>
              <a:rPr lang="en-ID" sz="2800" dirty="0" err="1">
                <a:solidFill>
                  <a:srgbClr val="46464E"/>
                </a:solidFill>
                <a:latin typeface="Croogla"/>
              </a:rPr>
              <a:t>Trapezoida</a:t>
            </a:r>
            <a:r>
              <a:rPr lang="en-ID" sz="2800" dirty="0">
                <a:solidFill>
                  <a:srgbClr val="46464E"/>
                </a:solidFill>
                <a:latin typeface="Croogla"/>
              </a:rPr>
              <a:t>, Simpson</a:t>
            </a:r>
          </a:p>
        </p:txBody>
      </p:sp>
    </p:spTree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1270" b="-4539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8518749" y="789690"/>
            <a:ext cx="9032674" cy="8707620"/>
            <a:chOff x="0" y="0"/>
            <a:chExt cx="2378976" cy="229336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378976" cy="2293365"/>
            </a:xfrm>
            <a:custGeom>
              <a:avLst/>
              <a:gdLst/>
              <a:ahLst/>
              <a:cxnLst/>
              <a:rect l="l" t="t" r="r" b="b"/>
              <a:pathLst>
                <a:path w="2378976" h="2293365">
                  <a:moveTo>
                    <a:pt x="16285" y="0"/>
                  </a:moveTo>
                  <a:lnTo>
                    <a:pt x="2362691" y="0"/>
                  </a:lnTo>
                  <a:cubicBezTo>
                    <a:pt x="2371685" y="0"/>
                    <a:pt x="2378976" y="7291"/>
                    <a:pt x="2378976" y="16285"/>
                  </a:cubicBezTo>
                  <a:lnTo>
                    <a:pt x="2378976" y="2277080"/>
                  </a:lnTo>
                  <a:cubicBezTo>
                    <a:pt x="2378976" y="2286074"/>
                    <a:pt x="2371685" y="2293365"/>
                    <a:pt x="2362691" y="2293365"/>
                  </a:cubicBezTo>
                  <a:lnTo>
                    <a:pt x="16285" y="2293365"/>
                  </a:lnTo>
                  <a:cubicBezTo>
                    <a:pt x="7291" y="2293365"/>
                    <a:pt x="0" y="2286074"/>
                    <a:pt x="0" y="2277080"/>
                  </a:cubicBezTo>
                  <a:lnTo>
                    <a:pt x="0" y="16285"/>
                  </a:lnTo>
                  <a:cubicBezTo>
                    <a:pt x="0" y="7291"/>
                    <a:pt x="7291" y="0"/>
                    <a:pt x="16285" y="0"/>
                  </a:cubicBezTo>
                  <a:close/>
                </a:path>
              </a:pathLst>
            </a:custGeom>
            <a:solidFill>
              <a:srgbClr val="2F6EA3"/>
            </a:solidFill>
            <a:ln cap="sq">
              <a:noFill/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378976" cy="2331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9368080" y="3898752"/>
            <a:ext cx="7334013" cy="1972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  <a:spcBef>
                <a:spcPct val="0"/>
              </a:spcBef>
            </a:pPr>
            <a:r>
              <a:rPr lang="en-US" sz="5600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Solusi persamaan nirlanjar</a:t>
            </a:r>
          </a:p>
        </p:txBody>
      </p:sp>
      <p:sp>
        <p:nvSpPr>
          <p:cNvPr id="7" name="AutoShape 7"/>
          <p:cNvSpPr/>
          <p:nvPr/>
        </p:nvSpPr>
        <p:spPr>
          <a:xfrm>
            <a:off x="9549956" y="6615803"/>
            <a:ext cx="7180589" cy="0"/>
          </a:xfrm>
          <a:prstGeom prst="line">
            <a:avLst/>
          </a:prstGeom>
          <a:ln w="13335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Freeform 8"/>
          <p:cNvSpPr/>
          <p:nvPr/>
        </p:nvSpPr>
        <p:spPr>
          <a:xfrm>
            <a:off x="728080" y="1267710"/>
            <a:ext cx="8640000" cy="8229600"/>
          </a:xfrm>
          <a:custGeom>
            <a:avLst/>
            <a:gdLst/>
            <a:ahLst/>
            <a:cxnLst/>
            <a:rect l="l" t="t" r="r" b="b"/>
            <a:pathLst>
              <a:path w="8640000" h="8229600">
                <a:moveTo>
                  <a:pt x="0" y="0"/>
                </a:moveTo>
                <a:lnTo>
                  <a:pt x="8640000" y="0"/>
                </a:lnTo>
                <a:lnTo>
                  <a:pt x="86400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2000"/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40621" y="2826284"/>
            <a:ext cx="7214918" cy="5579294"/>
          </a:xfrm>
          <a:custGeom>
            <a:avLst/>
            <a:gdLst/>
            <a:ahLst/>
            <a:cxnLst/>
            <a:rect l="l" t="t" r="r" b="b"/>
            <a:pathLst>
              <a:path w="7214918" h="5579294">
                <a:moveTo>
                  <a:pt x="0" y="0"/>
                </a:moveTo>
                <a:lnTo>
                  <a:pt x="7214918" y="0"/>
                </a:lnTo>
                <a:lnTo>
                  <a:pt x="7214918" y="5579294"/>
                </a:lnTo>
                <a:lnTo>
                  <a:pt x="0" y="55792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9368080" y="3118294"/>
            <a:ext cx="4050465" cy="780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32"/>
              </a:lnSpc>
              <a:spcBef>
                <a:spcPct val="0"/>
              </a:spcBef>
            </a:pPr>
            <a:r>
              <a:rPr lang="en-US" sz="4523">
                <a:solidFill>
                  <a:srgbClr val="FFFFFF"/>
                </a:solidFill>
                <a:latin typeface="Ahamono"/>
                <a:ea typeface="Ahamono"/>
                <a:cs typeface="Ahamono"/>
                <a:sym typeface="Ahamono"/>
              </a:rPr>
              <a:t>Lesson 1: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ECCFEE-4AB6-4E44-45BE-719BCA42243B}"/>
              </a:ext>
            </a:extLst>
          </p:cNvPr>
          <p:cNvSpPr txBox="1"/>
          <p:nvPr/>
        </p:nvSpPr>
        <p:spPr>
          <a:xfrm>
            <a:off x="9549956" y="6834765"/>
            <a:ext cx="5806440" cy="105156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100" b="0" dirty="0">
                <a:solidFill>
                  <a:srgbClr val="FFFFFF"/>
                </a:solidFill>
                <a:latin typeface="Croogla"/>
              </a:rPr>
              <a:t>Tujuan: </a:t>
            </a:r>
            <a:r>
              <a:rPr sz="2100" b="0" dirty="0" err="1">
                <a:solidFill>
                  <a:srgbClr val="FFFFFF"/>
                </a:solidFill>
                <a:latin typeface="Croogla"/>
              </a:rPr>
              <a:t>mencari</a:t>
            </a:r>
            <a:r>
              <a:rPr sz="2100" b="0" dirty="0">
                <a:solidFill>
                  <a:srgbClr val="FFFFFF"/>
                </a:solidFill>
                <a:latin typeface="Croogla"/>
              </a:rPr>
              <a:t> x </a:t>
            </a:r>
            <a:r>
              <a:rPr sz="2100" b="0" dirty="0" err="1">
                <a:solidFill>
                  <a:srgbClr val="FFFFFF"/>
                </a:solidFill>
                <a:latin typeface="Croogla"/>
              </a:rPr>
              <a:t>sehingga</a:t>
            </a:r>
            <a:r>
              <a:rPr sz="2100" b="0" dirty="0">
                <a:solidFill>
                  <a:srgbClr val="FFFFFF"/>
                </a:solidFill>
                <a:latin typeface="Croogla"/>
              </a:rPr>
              <a:t> f(x) = 0.</a:t>
            </a:r>
          </a:p>
          <a:p>
            <a:pPr algn="l">
              <a:lnSpc>
                <a:spcPct val="100000"/>
              </a:lnSpc>
            </a:pPr>
            <a:r>
              <a:rPr sz="2100" b="0" dirty="0">
                <a:solidFill>
                  <a:srgbClr val="FFFFFF"/>
                </a:solidFill>
                <a:latin typeface="Croogla"/>
              </a:rPr>
              <a:t>Metode: Tabel, </a:t>
            </a:r>
            <a:r>
              <a:rPr sz="2100" b="0" dirty="0" err="1">
                <a:solidFill>
                  <a:srgbClr val="FFFFFF"/>
                </a:solidFill>
                <a:latin typeface="Croogla"/>
              </a:rPr>
              <a:t>Biseksi</a:t>
            </a:r>
            <a:r>
              <a:rPr sz="2100" b="0" dirty="0">
                <a:solidFill>
                  <a:srgbClr val="FFFFFF"/>
                </a:solidFill>
                <a:latin typeface="Croogla"/>
              </a:rPr>
              <a:t>, Regula </a:t>
            </a:r>
            <a:r>
              <a:rPr sz="2100" b="0" dirty="0" err="1">
                <a:solidFill>
                  <a:srgbClr val="FFFFFF"/>
                </a:solidFill>
                <a:latin typeface="Croogla"/>
              </a:rPr>
              <a:t>Falsi</a:t>
            </a:r>
            <a:r>
              <a:rPr sz="2100" b="0" dirty="0">
                <a:solidFill>
                  <a:srgbClr val="FFFFFF"/>
                </a:solidFill>
                <a:latin typeface="Croogla"/>
              </a:rPr>
              <a:t>, </a:t>
            </a:r>
            <a:r>
              <a:rPr sz="2100" b="0" dirty="0" err="1">
                <a:solidFill>
                  <a:srgbClr val="FFFFFF"/>
                </a:solidFill>
                <a:latin typeface="Croogla"/>
              </a:rPr>
              <a:t>Iterasi</a:t>
            </a:r>
            <a:r>
              <a:rPr sz="2100" b="0" dirty="0">
                <a:solidFill>
                  <a:srgbClr val="FFFFFF"/>
                </a:solidFill>
                <a:latin typeface="Croogla"/>
              </a:rPr>
              <a:t> </a:t>
            </a:r>
            <a:r>
              <a:rPr sz="2100" b="0" dirty="0" err="1">
                <a:solidFill>
                  <a:srgbClr val="FFFFFF"/>
                </a:solidFill>
                <a:latin typeface="Croogla"/>
              </a:rPr>
              <a:t>Sederhana</a:t>
            </a:r>
            <a:r>
              <a:rPr sz="2100" b="0" dirty="0">
                <a:solidFill>
                  <a:srgbClr val="FFFFFF"/>
                </a:solidFill>
                <a:latin typeface="Croogla"/>
              </a:rPr>
              <a:t>, Newton-Raphson.</a:t>
            </a:r>
          </a:p>
        </p:txBody>
      </p:sp>
    </p:spTree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1270" b="-4539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8518749" y="789690"/>
            <a:ext cx="9032674" cy="8707620"/>
            <a:chOff x="0" y="0"/>
            <a:chExt cx="2378976" cy="229336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378976" cy="2293365"/>
            </a:xfrm>
            <a:custGeom>
              <a:avLst/>
              <a:gdLst/>
              <a:ahLst/>
              <a:cxnLst/>
              <a:rect l="l" t="t" r="r" b="b"/>
              <a:pathLst>
                <a:path w="2378976" h="2293365">
                  <a:moveTo>
                    <a:pt x="16285" y="0"/>
                  </a:moveTo>
                  <a:lnTo>
                    <a:pt x="2362691" y="0"/>
                  </a:lnTo>
                  <a:cubicBezTo>
                    <a:pt x="2371685" y="0"/>
                    <a:pt x="2378976" y="7291"/>
                    <a:pt x="2378976" y="16285"/>
                  </a:cubicBezTo>
                  <a:lnTo>
                    <a:pt x="2378976" y="2277080"/>
                  </a:lnTo>
                  <a:cubicBezTo>
                    <a:pt x="2378976" y="2286074"/>
                    <a:pt x="2371685" y="2293365"/>
                    <a:pt x="2362691" y="2293365"/>
                  </a:cubicBezTo>
                  <a:lnTo>
                    <a:pt x="16285" y="2293365"/>
                  </a:lnTo>
                  <a:cubicBezTo>
                    <a:pt x="7291" y="2293365"/>
                    <a:pt x="0" y="2286074"/>
                    <a:pt x="0" y="2277080"/>
                  </a:cubicBezTo>
                  <a:lnTo>
                    <a:pt x="0" y="16285"/>
                  </a:lnTo>
                  <a:cubicBezTo>
                    <a:pt x="0" y="7291"/>
                    <a:pt x="7291" y="0"/>
                    <a:pt x="16285" y="0"/>
                  </a:cubicBezTo>
                  <a:close/>
                </a:path>
              </a:pathLst>
            </a:custGeom>
            <a:solidFill>
              <a:srgbClr val="2F6EA3"/>
            </a:solidFill>
            <a:ln cap="sq">
              <a:noFill/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378976" cy="2331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9144000" y="2441819"/>
            <a:ext cx="7334013" cy="1972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  <a:spcBef>
                <a:spcPct val="0"/>
              </a:spcBef>
            </a:pPr>
            <a:r>
              <a:rPr lang="en-US" sz="5600" dirty="0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Solusi </a:t>
            </a:r>
            <a:r>
              <a:rPr lang="en-US" sz="5600" dirty="0" err="1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sistem</a:t>
            </a:r>
            <a:r>
              <a:rPr lang="en-US" sz="5600" dirty="0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 </a:t>
            </a:r>
            <a:r>
              <a:rPr lang="en-US" sz="5600" dirty="0" err="1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persamaan</a:t>
            </a:r>
            <a:r>
              <a:rPr lang="en-US" sz="5600" dirty="0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 </a:t>
            </a:r>
            <a:r>
              <a:rPr lang="en-US" sz="5600" dirty="0" err="1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lanjar</a:t>
            </a:r>
            <a:endParaRPr lang="en-US" sz="5600" dirty="0">
              <a:solidFill>
                <a:srgbClr val="FFFFFF"/>
              </a:solidFill>
              <a:latin typeface="Croogla"/>
              <a:ea typeface="Croogla"/>
              <a:cs typeface="Croogla"/>
              <a:sym typeface="Croogla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9549956" y="6615803"/>
            <a:ext cx="7180589" cy="0"/>
          </a:xfrm>
          <a:prstGeom prst="line">
            <a:avLst/>
          </a:prstGeom>
          <a:ln w="13335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Freeform 8"/>
          <p:cNvSpPr/>
          <p:nvPr/>
        </p:nvSpPr>
        <p:spPr>
          <a:xfrm>
            <a:off x="728080" y="1267710"/>
            <a:ext cx="8640000" cy="8229600"/>
          </a:xfrm>
          <a:custGeom>
            <a:avLst/>
            <a:gdLst/>
            <a:ahLst/>
            <a:cxnLst/>
            <a:rect l="l" t="t" r="r" b="b"/>
            <a:pathLst>
              <a:path w="8640000" h="8229600">
                <a:moveTo>
                  <a:pt x="0" y="0"/>
                </a:moveTo>
                <a:lnTo>
                  <a:pt x="8640000" y="0"/>
                </a:lnTo>
                <a:lnTo>
                  <a:pt x="86400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8000"/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042380" y="3109147"/>
            <a:ext cx="8101620" cy="5523832"/>
          </a:xfrm>
          <a:custGeom>
            <a:avLst/>
            <a:gdLst/>
            <a:ahLst/>
            <a:cxnLst/>
            <a:rect l="l" t="t" r="r" b="b"/>
            <a:pathLst>
              <a:path w="8101620" h="5523832">
                <a:moveTo>
                  <a:pt x="0" y="0"/>
                </a:moveTo>
                <a:lnTo>
                  <a:pt x="8101620" y="0"/>
                </a:lnTo>
                <a:lnTo>
                  <a:pt x="8101620" y="5523831"/>
                </a:lnTo>
                <a:lnTo>
                  <a:pt x="0" y="552383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9368080" y="1431997"/>
            <a:ext cx="4050465" cy="780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32"/>
              </a:lnSpc>
              <a:spcBef>
                <a:spcPct val="0"/>
              </a:spcBef>
            </a:pPr>
            <a:r>
              <a:rPr lang="en-US" sz="4523" dirty="0">
                <a:solidFill>
                  <a:srgbClr val="FFFFFF"/>
                </a:solidFill>
                <a:latin typeface="Ahamono"/>
                <a:ea typeface="Ahamono"/>
                <a:cs typeface="Ahamono"/>
                <a:sym typeface="Ahamono"/>
              </a:rPr>
              <a:t>Lesson 2: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518749" y="6978672"/>
            <a:ext cx="9032674" cy="1967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Selesaikan sistem persamaan lanjar seperti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a₁₁x₁ + a₁₂x₂ = c₁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a₂₁x₁ + a₂₂x₂ = c₂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untuk harga-harga x₁ dan x₂</a:t>
            </a:r>
          </a:p>
        </p:txBody>
      </p:sp>
      <p:sp>
        <p:nvSpPr>
          <p:cNvPr id="16" name="TextBox 11">
            <a:extLst>
              <a:ext uri="{FF2B5EF4-FFF2-40B4-BE49-F238E27FC236}">
                <a16:creationId xmlns:a16="http://schemas.microsoft.com/office/drawing/2014/main" id="{02E2E015-6D31-525A-1201-2E3A02DFD4B4}"/>
              </a:ext>
            </a:extLst>
          </p:cNvPr>
          <p:cNvSpPr txBox="1"/>
          <p:nvPr/>
        </p:nvSpPr>
        <p:spPr>
          <a:xfrm>
            <a:off x="9578093" y="5105400"/>
            <a:ext cx="9032674" cy="1967230"/>
          </a:xfrm>
          <a:prstGeom prst="rect">
            <a:avLst/>
          </a:prstGeom>
        </p:spPr>
        <p:txBody>
          <a:bodyPr wrap="square" lIns="54864" tIns="54864" rIns="54864" bIns="54864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sz="2100" b="0" dirty="0" err="1">
                <a:solidFill>
                  <a:srgbClr val="FFFFFF"/>
                </a:solidFill>
                <a:latin typeface="Croogla"/>
              </a:rPr>
              <a:t>Mencari</a:t>
            </a:r>
            <a:r>
              <a:rPr sz="2100" b="0" dirty="0">
                <a:solidFill>
                  <a:srgbClr val="FFFFFF"/>
                </a:solidFill>
                <a:latin typeface="Croogla"/>
              </a:rPr>
              <a:t> x₁, x₂, …, xₙ </a:t>
            </a:r>
            <a:r>
              <a:rPr sz="2100" b="0" dirty="0" err="1">
                <a:solidFill>
                  <a:srgbClr val="FFFFFF"/>
                </a:solidFill>
                <a:latin typeface="Croogla"/>
              </a:rPr>
              <a:t>dari</a:t>
            </a:r>
            <a:r>
              <a:rPr sz="2100" b="0" dirty="0">
                <a:solidFill>
                  <a:srgbClr val="FFFFFF"/>
                </a:solidFill>
                <a:latin typeface="Croogla"/>
              </a:rPr>
              <a:t> </a:t>
            </a:r>
            <a:r>
              <a:rPr sz="2100" b="0" dirty="0" err="1">
                <a:solidFill>
                  <a:srgbClr val="FFFFFF"/>
                </a:solidFill>
                <a:latin typeface="Croogla"/>
              </a:rPr>
              <a:t>sistem</a:t>
            </a:r>
            <a:r>
              <a:rPr sz="2100" b="0" dirty="0">
                <a:solidFill>
                  <a:srgbClr val="FFFFFF"/>
                </a:solidFill>
                <a:latin typeface="Croogla"/>
              </a:rPr>
              <a:t> Ax = b.</a:t>
            </a:r>
          </a:p>
          <a:p>
            <a:pPr>
              <a:lnSpc>
                <a:spcPct val="100000"/>
              </a:lnSpc>
            </a:pPr>
            <a:endParaRPr sz="2100" b="0" dirty="0">
              <a:solidFill>
                <a:srgbClr val="FFFFFF"/>
              </a:solidFill>
              <a:latin typeface="Croogla"/>
            </a:endParaRPr>
          </a:p>
          <a:p>
            <a:pPr>
              <a:lnSpc>
                <a:spcPct val="100000"/>
              </a:lnSpc>
            </a:pPr>
            <a:r>
              <a:rPr sz="2100" b="0" dirty="0">
                <a:solidFill>
                  <a:srgbClr val="FFFFFF"/>
                </a:solidFill>
                <a:latin typeface="Croogla"/>
              </a:rPr>
              <a:t>Metode: </a:t>
            </a:r>
            <a:r>
              <a:rPr sz="2100" b="0" dirty="0" err="1">
                <a:solidFill>
                  <a:srgbClr val="FFFFFF"/>
                </a:solidFill>
                <a:latin typeface="Croogla"/>
              </a:rPr>
              <a:t>Eliminasi</a:t>
            </a:r>
            <a:r>
              <a:rPr sz="2100" b="0" dirty="0">
                <a:solidFill>
                  <a:srgbClr val="FFFFFF"/>
                </a:solidFill>
                <a:latin typeface="Croogla"/>
              </a:rPr>
              <a:t> Gauss, Gauss-Jordan, dan Gauss-Seidel.</a:t>
            </a:r>
          </a:p>
        </p:txBody>
      </p:sp>
    </p:spTree>
  </p:cSld>
  <p:clrMapOvr>
    <a:masterClrMapping/>
  </p:clrMapOvr>
  <p:transition spd="slow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1270" b="-4539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8518749" y="789690"/>
            <a:ext cx="9032674" cy="8707620"/>
            <a:chOff x="0" y="0"/>
            <a:chExt cx="2378976" cy="229336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378976" cy="2293365"/>
            </a:xfrm>
            <a:custGeom>
              <a:avLst/>
              <a:gdLst/>
              <a:ahLst/>
              <a:cxnLst/>
              <a:rect l="l" t="t" r="r" b="b"/>
              <a:pathLst>
                <a:path w="2378976" h="2293365">
                  <a:moveTo>
                    <a:pt x="16285" y="0"/>
                  </a:moveTo>
                  <a:lnTo>
                    <a:pt x="2362691" y="0"/>
                  </a:lnTo>
                  <a:cubicBezTo>
                    <a:pt x="2371685" y="0"/>
                    <a:pt x="2378976" y="7291"/>
                    <a:pt x="2378976" y="16285"/>
                  </a:cubicBezTo>
                  <a:lnTo>
                    <a:pt x="2378976" y="2277080"/>
                  </a:lnTo>
                  <a:cubicBezTo>
                    <a:pt x="2378976" y="2286074"/>
                    <a:pt x="2371685" y="2293365"/>
                    <a:pt x="2362691" y="2293365"/>
                  </a:cubicBezTo>
                  <a:lnTo>
                    <a:pt x="16285" y="2293365"/>
                  </a:lnTo>
                  <a:cubicBezTo>
                    <a:pt x="7291" y="2293365"/>
                    <a:pt x="0" y="2286074"/>
                    <a:pt x="0" y="2277080"/>
                  </a:cubicBezTo>
                  <a:lnTo>
                    <a:pt x="0" y="16285"/>
                  </a:lnTo>
                  <a:cubicBezTo>
                    <a:pt x="0" y="7291"/>
                    <a:pt x="7291" y="0"/>
                    <a:pt x="16285" y="0"/>
                  </a:cubicBezTo>
                  <a:close/>
                </a:path>
              </a:pathLst>
            </a:custGeom>
            <a:solidFill>
              <a:srgbClr val="2F6EA3"/>
            </a:solidFill>
            <a:ln cap="sq">
              <a:noFill/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378976" cy="2331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9312213" y="2003220"/>
            <a:ext cx="7334013" cy="1972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  <a:spcBef>
                <a:spcPct val="0"/>
              </a:spcBef>
            </a:pPr>
            <a:r>
              <a:rPr lang="en-US" sz="5600" dirty="0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Solusi </a:t>
            </a:r>
            <a:r>
              <a:rPr lang="en-US" sz="5600" dirty="0" err="1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persamaan</a:t>
            </a:r>
            <a:r>
              <a:rPr lang="en-US" sz="5600" dirty="0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 </a:t>
            </a:r>
            <a:r>
              <a:rPr lang="en-US" sz="5600" dirty="0" err="1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diferensial</a:t>
            </a:r>
            <a:endParaRPr lang="en-US" sz="5600" dirty="0">
              <a:solidFill>
                <a:srgbClr val="FFFFFF"/>
              </a:solidFill>
              <a:latin typeface="Croogla"/>
              <a:ea typeface="Croogla"/>
              <a:cs typeface="Croogla"/>
              <a:sym typeface="Croogla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9521504" y="6896100"/>
            <a:ext cx="7180589" cy="0"/>
          </a:xfrm>
          <a:prstGeom prst="line">
            <a:avLst/>
          </a:prstGeom>
          <a:ln w="13335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Freeform 8"/>
          <p:cNvSpPr/>
          <p:nvPr/>
        </p:nvSpPr>
        <p:spPr>
          <a:xfrm>
            <a:off x="728080" y="1267710"/>
            <a:ext cx="8640000" cy="8229600"/>
          </a:xfrm>
          <a:custGeom>
            <a:avLst/>
            <a:gdLst/>
            <a:ahLst/>
            <a:cxnLst/>
            <a:rect l="l" t="t" r="r" b="b"/>
            <a:pathLst>
              <a:path w="8640000" h="8229600">
                <a:moveTo>
                  <a:pt x="0" y="0"/>
                </a:moveTo>
                <a:lnTo>
                  <a:pt x="8640000" y="0"/>
                </a:lnTo>
                <a:lnTo>
                  <a:pt x="86400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7000"/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728080" y="2989375"/>
            <a:ext cx="7663771" cy="5253671"/>
          </a:xfrm>
          <a:custGeom>
            <a:avLst/>
            <a:gdLst/>
            <a:ahLst/>
            <a:cxnLst/>
            <a:rect l="l" t="t" r="r" b="b"/>
            <a:pathLst>
              <a:path w="7663771" h="5253671">
                <a:moveTo>
                  <a:pt x="0" y="0"/>
                </a:moveTo>
                <a:lnTo>
                  <a:pt x="7663771" y="0"/>
                </a:lnTo>
                <a:lnTo>
                  <a:pt x="7663771" y="5253671"/>
                </a:lnTo>
                <a:lnTo>
                  <a:pt x="0" y="52536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9368080" y="1370549"/>
            <a:ext cx="4050465" cy="780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32"/>
              </a:lnSpc>
              <a:spcBef>
                <a:spcPct val="0"/>
              </a:spcBef>
            </a:pPr>
            <a:r>
              <a:rPr lang="en-US" sz="4523" dirty="0">
                <a:solidFill>
                  <a:srgbClr val="FFFFFF"/>
                </a:solidFill>
                <a:latin typeface="Ahamono"/>
                <a:ea typeface="Ahamono"/>
                <a:cs typeface="Ahamono"/>
                <a:sym typeface="Ahamono"/>
              </a:rPr>
              <a:t>Lesson 3: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919799" y="7320653"/>
            <a:ext cx="6782294" cy="815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Diberikan dy/dx = f(x,y) dan nilai awal y₀ = y(x₀) Tentukan nilai y(xₜ) untuk xₜ ∈ R</a:t>
            </a:r>
          </a:p>
        </p:txBody>
      </p:sp>
      <p:sp>
        <p:nvSpPr>
          <p:cNvPr id="13" name="TextBox 11">
            <a:extLst>
              <a:ext uri="{FF2B5EF4-FFF2-40B4-BE49-F238E27FC236}">
                <a16:creationId xmlns:a16="http://schemas.microsoft.com/office/drawing/2014/main" id="{23B1C50D-5599-7944-3C29-4376DCE8F6FA}"/>
              </a:ext>
            </a:extLst>
          </p:cNvPr>
          <p:cNvSpPr txBox="1"/>
          <p:nvPr/>
        </p:nvSpPr>
        <p:spPr>
          <a:xfrm>
            <a:off x="9486511" y="4216681"/>
            <a:ext cx="7180588" cy="2326791"/>
          </a:xfrm>
          <a:prstGeom prst="rect">
            <a:avLst/>
          </a:prstGeom>
        </p:spPr>
        <p:txBody>
          <a:bodyPr wrap="square" lIns="54864" tIns="54864" rIns="54864" bIns="54864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sz="2400" b="0" dirty="0" err="1">
                <a:solidFill>
                  <a:srgbClr val="FFFFFF"/>
                </a:solidFill>
                <a:latin typeface="Croogla"/>
              </a:rPr>
              <a:t>Mendekati</a:t>
            </a:r>
            <a:r>
              <a:rPr sz="2400" b="0" dirty="0">
                <a:solidFill>
                  <a:srgbClr val="FFFFFF"/>
                </a:solidFill>
                <a:latin typeface="Croogla"/>
              </a:rPr>
              <a:t> </a:t>
            </a:r>
            <a:r>
              <a:rPr sz="2400" b="0" dirty="0" err="1">
                <a:solidFill>
                  <a:srgbClr val="FFFFFF"/>
                </a:solidFill>
                <a:latin typeface="Croogla"/>
              </a:rPr>
              <a:t>nilai</a:t>
            </a:r>
            <a:r>
              <a:rPr sz="2400" b="0" dirty="0">
                <a:solidFill>
                  <a:srgbClr val="FFFFFF"/>
                </a:solidFill>
                <a:latin typeface="Croogla"/>
              </a:rPr>
              <a:t> </a:t>
            </a:r>
            <a:r>
              <a:rPr sz="2400" b="0" dirty="0" err="1">
                <a:solidFill>
                  <a:srgbClr val="FFFFFF"/>
                </a:solidFill>
                <a:latin typeface="Croogla"/>
              </a:rPr>
              <a:t>turunan</a:t>
            </a:r>
            <a:r>
              <a:rPr sz="2400" b="0" dirty="0">
                <a:solidFill>
                  <a:srgbClr val="FFFFFF"/>
                </a:solidFill>
                <a:latin typeface="Croogla"/>
              </a:rPr>
              <a:t> </a:t>
            </a:r>
            <a:r>
              <a:rPr sz="2400" b="0" dirty="0" err="1">
                <a:solidFill>
                  <a:srgbClr val="FFFFFF"/>
                </a:solidFill>
                <a:latin typeface="Croogla"/>
              </a:rPr>
              <a:t>dari</a:t>
            </a:r>
            <a:r>
              <a:rPr sz="2400" b="0" dirty="0">
                <a:solidFill>
                  <a:srgbClr val="FFFFFF"/>
                </a:solidFill>
                <a:latin typeface="Croogla"/>
              </a:rPr>
              <a:t> data/</a:t>
            </a:r>
            <a:r>
              <a:rPr sz="2400" b="0" dirty="0" err="1">
                <a:solidFill>
                  <a:srgbClr val="FFFFFF"/>
                </a:solidFill>
                <a:latin typeface="Croogla"/>
              </a:rPr>
              <a:t>fungsi</a:t>
            </a:r>
            <a:r>
              <a:rPr sz="2400" b="0" dirty="0">
                <a:solidFill>
                  <a:srgbClr val="FFFFFF"/>
                </a:solidFill>
                <a:latin typeface="Croogla"/>
              </a:rPr>
              <a:t> </a:t>
            </a:r>
            <a:r>
              <a:rPr sz="2400" b="0" dirty="0" err="1">
                <a:solidFill>
                  <a:srgbClr val="FFFFFF"/>
                </a:solidFill>
                <a:latin typeface="Croogla"/>
              </a:rPr>
              <a:t>dengan</a:t>
            </a:r>
            <a:r>
              <a:rPr sz="2400" b="0" dirty="0">
                <a:solidFill>
                  <a:srgbClr val="FFFFFF"/>
                </a:solidFill>
                <a:latin typeface="Croogla"/>
              </a:rPr>
              <a:t> </a:t>
            </a:r>
            <a:r>
              <a:rPr sz="2400" b="0" dirty="0" err="1">
                <a:solidFill>
                  <a:srgbClr val="FFFFFF"/>
                </a:solidFill>
                <a:latin typeface="Croogla"/>
              </a:rPr>
              <a:t>selisih</a:t>
            </a:r>
            <a:r>
              <a:rPr sz="2400" b="0" dirty="0">
                <a:solidFill>
                  <a:srgbClr val="FFFFFF"/>
                </a:solidFill>
                <a:latin typeface="Croogla"/>
              </a:rPr>
              <a:t> </a:t>
            </a:r>
            <a:r>
              <a:rPr sz="2400" b="0" dirty="0" err="1">
                <a:solidFill>
                  <a:srgbClr val="FFFFFF"/>
                </a:solidFill>
                <a:latin typeface="Croogla"/>
              </a:rPr>
              <a:t>hingga</a:t>
            </a:r>
            <a:r>
              <a:rPr sz="2400" b="0" dirty="0">
                <a:solidFill>
                  <a:srgbClr val="FFFFFF"/>
                </a:solidFill>
                <a:latin typeface="Croogla"/>
              </a:rPr>
              <a:t>.</a:t>
            </a:r>
          </a:p>
          <a:p>
            <a:pPr>
              <a:lnSpc>
                <a:spcPct val="100000"/>
              </a:lnSpc>
            </a:pPr>
            <a:endParaRPr sz="2400" b="0" dirty="0">
              <a:solidFill>
                <a:srgbClr val="FFFFFF"/>
              </a:solidFill>
              <a:latin typeface="Croogla"/>
            </a:endParaRPr>
          </a:p>
          <a:p>
            <a:pPr>
              <a:lnSpc>
                <a:spcPct val="100000"/>
              </a:lnSpc>
            </a:pPr>
            <a:r>
              <a:rPr sz="2400" b="0" dirty="0">
                <a:solidFill>
                  <a:srgbClr val="FFFFFF"/>
                </a:solidFill>
                <a:latin typeface="Croogla"/>
              </a:rPr>
              <a:t>Maju:  f′(x) ≈ [f(</a:t>
            </a:r>
            <a:r>
              <a:rPr sz="2400" b="0" dirty="0" err="1">
                <a:solidFill>
                  <a:srgbClr val="FFFFFF"/>
                </a:solidFill>
                <a:latin typeface="Croogla"/>
              </a:rPr>
              <a:t>x+h</a:t>
            </a:r>
            <a:r>
              <a:rPr sz="2400" b="0" dirty="0">
                <a:solidFill>
                  <a:srgbClr val="FFFFFF"/>
                </a:solidFill>
                <a:latin typeface="Croogla"/>
              </a:rPr>
              <a:t>) − f(x)] / h</a:t>
            </a:r>
          </a:p>
          <a:p>
            <a:pPr>
              <a:lnSpc>
                <a:spcPct val="100000"/>
              </a:lnSpc>
            </a:pPr>
            <a:r>
              <a:rPr sz="2400" b="0" dirty="0" err="1">
                <a:solidFill>
                  <a:srgbClr val="FFFFFF"/>
                </a:solidFill>
                <a:latin typeface="Croogla"/>
              </a:rPr>
              <a:t>Mundur</a:t>
            </a:r>
            <a:r>
              <a:rPr sz="2400" b="0" dirty="0">
                <a:solidFill>
                  <a:srgbClr val="FFFFFF"/>
                </a:solidFill>
                <a:latin typeface="Croogla"/>
              </a:rPr>
              <a:t>: f′(x) ≈ [f(x) − f(x−h)] / h</a:t>
            </a:r>
          </a:p>
          <a:p>
            <a:pPr>
              <a:lnSpc>
                <a:spcPct val="100000"/>
              </a:lnSpc>
            </a:pPr>
            <a:r>
              <a:rPr sz="2400" b="0" dirty="0">
                <a:solidFill>
                  <a:srgbClr val="FFFFFF"/>
                </a:solidFill>
                <a:latin typeface="Croogla"/>
              </a:rPr>
              <a:t>Tengah: f′(x) ≈ [f(</a:t>
            </a:r>
            <a:r>
              <a:rPr sz="2400" b="0" dirty="0" err="1">
                <a:solidFill>
                  <a:srgbClr val="FFFFFF"/>
                </a:solidFill>
                <a:latin typeface="Croogla"/>
              </a:rPr>
              <a:t>x+h</a:t>
            </a:r>
            <a:r>
              <a:rPr sz="2400" b="0" dirty="0">
                <a:solidFill>
                  <a:srgbClr val="FFFFFF"/>
                </a:solidFill>
                <a:latin typeface="Croogla"/>
              </a:rPr>
              <a:t>) − f(x−h)] / (2h)</a:t>
            </a:r>
          </a:p>
        </p:txBody>
      </p:sp>
    </p:spTree>
  </p:cSld>
  <p:clrMapOvr>
    <a:masterClrMapping/>
  </p:clrMapOvr>
  <p:transition spd="slow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1270" b="-4539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8518749" y="789690"/>
            <a:ext cx="9032674" cy="8707620"/>
            <a:chOff x="0" y="0"/>
            <a:chExt cx="2378976" cy="229336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378976" cy="2293365"/>
            </a:xfrm>
            <a:custGeom>
              <a:avLst/>
              <a:gdLst/>
              <a:ahLst/>
              <a:cxnLst/>
              <a:rect l="l" t="t" r="r" b="b"/>
              <a:pathLst>
                <a:path w="2378976" h="2293365">
                  <a:moveTo>
                    <a:pt x="16285" y="0"/>
                  </a:moveTo>
                  <a:lnTo>
                    <a:pt x="2362691" y="0"/>
                  </a:lnTo>
                  <a:cubicBezTo>
                    <a:pt x="2371685" y="0"/>
                    <a:pt x="2378976" y="7291"/>
                    <a:pt x="2378976" y="16285"/>
                  </a:cubicBezTo>
                  <a:lnTo>
                    <a:pt x="2378976" y="2277080"/>
                  </a:lnTo>
                  <a:cubicBezTo>
                    <a:pt x="2378976" y="2286074"/>
                    <a:pt x="2371685" y="2293365"/>
                    <a:pt x="2362691" y="2293365"/>
                  </a:cubicBezTo>
                  <a:lnTo>
                    <a:pt x="16285" y="2293365"/>
                  </a:lnTo>
                  <a:cubicBezTo>
                    <a:pt x="7291" y="2293365"/>
                    <a:pt x="0" y="2286074"/>
                    <a:pt x="0" y="2277080"/>
                  </a:cubicBezTo>
                  <a:lnTo>
                    <a:pt x="0" y="16285"/>
                  </a:lnTo>
                  <a:cubicBezTo>
                    <a:pt x="0" y="7291"/>
                    <a:pt x="7291" y="0"/>
                    <a:pt x="16285" y="0"/>
                  </a:cubicBezTo>
                  <a:close/>
                </a:path>
              </a:pathLst>
            </a:custGeom>
            <a:solidFill>
              <a:srgbClr val="2F6EA3"/>
            </a:solidFill>
            <a:ln cap="sq">
              <a:noFill/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378976" cy="2331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9368080" y="3898752"/>
            <a:ext cx="7334013" cy="981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  <a:spcBef>
                <a:spcPct val="0"/>
              </a:spcBef>
            </a:pPr>
            <a:r>
              <a:rPr lang="en-US" sz="5600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Integrasi numerik</a:t>
            </a:r>
          </a:p>
        </p:txBody>
      </p:sp>
      <p:sp>
        <p:nvSpPr>
          <p:cNvPr id="7" name="AutoShape 7"/>
          <p:cNvSpPr/>
          <p:nvPr/>
        </p:nvSpPr>
        <p:spPr>
          <a:xfrm>
            <a:off x="9444792" y="5210175"/>
            <a:ext cx="7180589" cy="0"/>
          </a:xfrm>
          <a:prstGeom prst="line">
            <a:avLst/>
          </a:prstGeom>
          <a:ln w="13335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Freeform 8"/>
          <p:cNvSpPr/>
          <p:nvPr/>
        </p:nvSpPr>
        <p:spPr>
          <a:xfrm>
            <a:off x="728080" y="1267710"/>
            <a:ext cx="8640000" cy="8229600"/>
          </a:xfrm>
          <a:custGeom>
            <a:avLst/>
            <a:gdLst/>
            <a:ahLst/>
            <a:cxnLst/>
            <a:rect l="l" t="t" r="r" b="b"/>
            <a:pathLst>
              <a:path w="8640000" h="8229600">
                <a:moveTo>
                  <a:pt x="0" y="0"/>
                </a:moveTo>
                <a:lnTo>
                  <a:pt x="8640000" y="0"/>
                </a:lnTo>
                <a:lnTo>
                  <a:pt x="86400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6000"/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728080" y="2470416"/>
            <a:ext cx="7408487" cy="5346167"/>
          </a:xfrm>
          <a:custGeom>
            <a:avLst/>
            <a:gdLst/>
            <a:ahLst/>
            <a:cxnLst/>
            <a:rect l="l" t="t" r="r" b="b"/>
            <a:pathLst>
              <a:path w="7408487" h="5346167">
                <a:moveTo>
                  <a:pt x="0" y="0"/>
                </a:moveTo>
                <a:lnTo>
                  <a:pt x="7408487" y="0"/>
                </a:lnTo>
                <a:lnTo>
                  <a:pt x="7408487" y="5346168"/>
                </a:lnTo>
                <a:lnTo>
                  <a:pt x="0" y="53461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3418545" y="5571208"/>
            <a:ext cx="2398723" cy="972114"/>
          </a:xfrm>
          <a:custGeom>
            <a:avLst/>
            <a:gdLst/>
            <a:ahLst/>
            <a:cxnLst/>
            <a:rect l="l" t="t" r="r" b="b"/>
            <a:pathLst>
              <a:path w="2398723" h="972114">
                <a:moveTo>
                  <a:pt x="0" y="0"/>
                </a:moveTo>
                <a:lnTo>
                  <a:pt x="2398723" y="0"/>
                </a:lnTo>
                <a:lnTo>
                  <a:pt x="2398723" y="972114"/>
                </a:lnTo>
                <a:lnTo>
                  <a:pt x="0" y="97211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9368080" y="3118294"/>
            <a:ext cx="4050465" cy="780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32"/>
              </a:lnSpc>
              <a:spcBef>
                <a:spcPct val="0"/>
              </a:spcBef>
            </a:pPr>
            <a:r>
              <a:rPr lang="en-US" sz="4523">
                <a:solidFill>
                  <a:srgbClr val="FFFFFF"/>
                </a:solidFill>
                <a:latin typeface="Ahamono"/>
                <a:ea typeface="Ahamono"/>
                <a:cs typeface="Ahamono"/>
                <a:sym typeface="Ahamono"/>
              </a:rPr>
              <a:t>Lesson 4: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804387" y="5476875"/>
            <a:ext cx="5813438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Hitung integral</a:t>
            </a:r>
          </a:p>
        </p:txBody>
      </p:sp>
      <p:sp>
        <p:nvSpPr>
          <p:cNvPr id="14" name="TextBox 12">
            <a:extLst>
              <a:ext uri="{FF2B5EF4-FFF2-40B4-BE49-F238E27FC236}">
                <a16:creationId xmlns:a16="http://schemas.microsoft.com/office/drawing/2014/main" id="{7F12FC1C-3749-013B-2950-7CF39C726E02}"/>
              </a:ext>
            </a:extLst>
          </p:cNvPr>
          <p:cNvSpPr txBox="1"/>
          <p:nvPr/>
        </p:nvSpPr>
        <p:spPr>
          <a:xfrm>
            <a:off x="9782919" y="7037447"/>
            <a:ext cx="6825529" cy="849463"/>
          </a:xfrm>
          <a:prstGeom prst="rect">
            <a:avLst/>
          </a:prstGeom>
        </p:spPr>
        <p:txBody>
          <a:bodyPr wrap="square" lIns="54864" tIns="54864" rIns="54864" bIns="54864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sz="2400" b="0" dirty="0" err="1">
                <a:solidFill>
                  <a:srgbClr val="FFFFFF"/>
                </a:solidFill>
                <a:latin typeface="Croogla"/>
              </a:rPr>
              <a:t>Mengaproksimasi</a:t>
            </a:r>
            <a:r>
              <a:rPr sz="2400" b="0" dirty="0">
                <a:solidFill>
                  <a:srgbClr val="FFFFFF"/>
                </a:solidFill>
                <a:latin typeface="Croogla"/>
              </a:rPr>
              <a:t> </a:t>
            </a:r>
            <a:r>
              <a:rPr sz="2400" b="0" dirty="0" err="1">
                <a:solidFill>
                  <a:srgbClr val="FFFFFF"/>
                </a:solidFill>
                <a:latin typeface="Croogla"/>
              </a:rPr>
              <a:t>luas</a:t>
            </a:r>
            <a:r>
              <a:rPr sz="2400" b="0" dirty="0">
                <a:solidFill>
                  <a:srgbClr val="FFFFFF"/>
                </a:solidFill>
                <a:latin typeface="Croogla"/>
              </a:rPr>
              <a:t> di </a:t>
            </a:r>
            <a:r>
              <a:rPr sz="2400" b="0" dirty="0" err="1">
                <a:solidFill>
                  <a:srgbClr val="FFFFFF"/>
                </a:solidFill>
                <a:latin typeface="Croogla"/>
              </a:rPr>
              <a:t>bawah</a:t>
            </a:r>
            <a:r>
              <a:rPr sz="2400" b="0" dirty="0">
                <a:solidFill>
                  <a:srgbClr val="FFFFFF"/>
                </a:solidFill>
                <a:latin typeface="Croogla"/>
              </a:rPr>
              <a:t> </a:t>
            </a:r>
            <a:r>
              <a:rPr sz="2400" b="0" dirty="0" err="1">
                <a:solidFill>
                  <a:srgbClr val="FFFFFF"/>
                </a:solidFill>
                <a:latin typeface="Croogla"/>
              </a:rPr>
              <a:t>kurva</a:t>
            </a:r>
            <a:r>
              <a:rPr sz="2400" b="0" dirty="0">
                <a:solidFill>
                  <a:srgbClr val="FFFFFF"/>
                </a:solidFill>
                <a:latin typeface="Croogla"/>
              </a:rPr>
              <a:t>.</a:t>
            </a:r>
          </a:p>
          <a:p>
            <a:pPr>
              <a:lnSpc>
                <a:spcPct val="100000"/>
              </a:lnSpc>
            </a:pPr>
            <a:r>
              <a:rPr sz="2400" b="0" dirty="0">
                <a:solidFill>
                  <a:srgbClr val="FFFFFF"/>
                </a:solidFill>
                <a:latin typeface="Croogla"/>
              </a:rPr>
              <a:t>Metode: Riemann, </a:t>
            </a:r>
            <a:r>
              <a:rPr sz="2400" b="0" dirty="0" err="1">
                <a:solidFill>
                  <a:srgbClr val="FFFFFF"/>
                </a:solidFill>
                <a:latin typeface="Croogla"/>
              </a:rPr>
              <a:t>Trapezoida</a:t>
            </a:r>
            <a:r>
              <a:rPr sz="2400" b="0" dirty="0">
                <a:solidFill>
                  <a:srgbClr val="FFFFFF"/>
                </a:solidFill>
                <a:latin typeface="Croogla"/>
              </a:rPr>
              <a:t>, dan Simpson.</a:t>
            </a:r>
          </a:p>
        </p:txBody>
      </p:sp>
    </p:spTree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925" b="-38925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2118587"/>
            <a:ext cx="9013553" cy="1165695"/>
            <a:chOff x="0" y="0"/>
            <a:chExt cx="2373940" cy="30701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373940" cy="307014"/>
            </a:xfrm>
            <a:custGeom>
              <a:avLst/>
              <a:gdLst/>
              <a:ahLst/>
              <a:cxnLst/>
              <a:rect l="l" t="t" r="r" b="b"/>
              <a:pathLst>
                <a:path w="2373940" h="307014">
                  <a:moveTo>
                    <a:pt x="10307" y="0"/>
                  </a:moveTo>
                  <a:lnTo>
                    <a:pt x="2363633" y="0"/>
                  </a:lnTo>
                  <a:cubicBezTo>
                    <a:pt x="2366367" y="0"/>
                    <a:pt x="2368988" y="1086"/>
                    <a:pt x="2370921" y="3019"/>
                  </a:cubicBezTo>
                  <a:cubicBezTo>
                    <a:pt x="2372854" y="4952"/>
                    <a:pt x="2373940" y="7573"/>
                    <a:pt x="2373940" y="10307"/>
                  </a:cubicBezTo>
                  <a:lnTo>
                    <a:pt x="2373940" y="296707"/>
                  </a:lnTo>
                  <a:cubicBezTo>
                    <a:pt x="2373940" y="299441"/>
                    <a:pt x="2372854" y="302062"/>
                    <a:pt x="2370921" y="303995"/>
                  </a:cubicBezTo>
                  <a:cubicBezTo>
                    <a:pt x="2368988" y="305928"/>
                    <a:pt x="2366367" y="307014"/>
                    <a:pt x="2363633" y="307014"/>
                  </a:cubicBezTo>
                  <a:lnTo>
                    <a:pt x="10307" y="307014"/>
                  </a:lnTo>
                  <a:cubicBezTo>
                    <a:pt x="7573" y="307014"/>
                    <a:pt x="4952" y="305928"/>
                    <a:pt x="3019" y="303995"/>
                  </a:cubicBezTo>
                  <a:cubicBezTo>
                    <a:pt x="1086" y="302062"/>
                    <a:pt x="0" y="299441"/>
                    <a:pt x="0" y="296707"/>
                  </a:cubicBezTo>
                  <a:lnTo>
                    <a:pt x="0" y="10307"/>
                  </a:lnTo>
                  <a:cubicBezTo>
                    <a:pt x="0" y="7573"/>
                    <a:pt x="1086" y="4952"/>
                    <a:pt x="3019" y="3019"/>
                  </a:cubicBezTo>
                  <a:cubicBezTo>
                    <a:pt x="4952" y="1086"/>
                    <a:pt x="7573" y="0"/>
                    <a:pt x="10307" y="0"/>
                  </a:cubicBezTo>
                  <a:close/>
                </a:path>
              </a:pathLst>
            </a:custGeom>
            <a:solidFill>
              <a:srgbClr val="226EA7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133350"/>
              <a:ext cx="2373940" cy="4403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8539"/>
                </a:lnSpc>
              </a:pPr>
              <a:r>
                <a:rPr lang="en-US" sz="6099">
                  <a:solidFill>
                    <a:srgbClr val="FFFFFF"/>
                  </a:solidFill>
                  <a:latin typeface="Croogla"/>
                  <a:ea typeface="Croogla"/>
                  <a:cs typeface="Croogla"/>
                  <a:sym typeface="Croogla"/>
                </a:rPr>
                <a:t>Aturan: </a:t>
              </a:r>
            </a:p>
          </p:txBody>
        </p:sp>
      </p:grpSp>
      <p:sp>
        <p:nvSpPr>
          <p:cNvPr id="6" name="Freeform 6"/>
          <p:cNvSpPr/>
          <p:nvPr/>
        </p:nvSpPr>
        <p:spPr>
          <a:xfrm>
            <a:off x="10511454" y="1602325"/>
            <a:ext cx="9043516" cy="8229600"/>
          </a:xfrm>
          <a:custGeom>
            <a:avLst/>
            <a:gdLst/>
            <a:ahLst/>
            <a:cxnLst/>
            <a:rect l="l" t="t" r="r" b="b"/>
            <a:pathLst>
              <a:path w="9043516" h="8229600">
                <a:moveTo>
                  <a:pt x="0" y="0"/>
                </a:moveTo>
                <a:lnTo>
                  <a:pt x="9043516" y="0"/>
                </a:lnTo>
                <a:lnTo>
                  <a:pt x="904351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990600" y="3568997"/>
            <a:ext cx="9013553" cy="426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05000"/>
              </a:lnSpc>
            </a:pPr>
            <a:r>
              <a:rPr lang="en-ID" sz="2400" dirty="0">
                <a:solidFill>
                  <a:srgbClr val="46464E"/>
                </a:solidFill>
                <a:latin typeface="Croogla"/>
              </a:rPr>
              <a:t>•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Kebijakan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kelas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mengikuti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pedoman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akademik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dan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kode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etik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mahasiswa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.</a:t>
            </a:r>
          </a:p>
          <a:p>
            <a:pPr>
              <a:lnSpc>
                <a:spcPct val="105000"/>
              </a:lnSpc>
            </a:pPr>
            <a:r>
              <a:rPr lang="en-ID" sz="2400" dirty="0">
                <a:solidFill>
                  <a:srgbClr val="46464E"/>
                </a:solidFill>
                <a:latin typeface="Croogla"/>
              </a:rPr>
              <a:t>•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Bentuk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grup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WhatsApp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setelah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PIC/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Komting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terpilih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.</a:t>
            </a:r>
          </a:p>
          <a:p>
            <a:pPr>
              <a:lnSpc>
                <a:spcPct val="105000"/>
              </a:lnSpc>
            </a:pPr>
            <a:r>
              <a:rPr lang="en-ID" sz="2400" dirty="0">
                <a:solidFill>
                  <a:srgbClr val="46464E"/>
                </a:solidFill>
                <a:latin typeface="Croogla"/>
              </a:rPr>
              <a:t>•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Absensi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dilakukan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maksimal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15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menit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setelah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perkuliahan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dimulai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.</a:t>
            </a:r>
          </a:p>
          <a:p>
            <a:pPr>
              <a:lnSpc>
                <a:spcPct val="105000"/>
              </a:lnSpc>
            </a:pPr>
            <a:r>
              <a:rPr lang="en-ID" sz="2400" dirty="0">
                <a:solidFill>
                  <a:srgbClr val="46464E"/>
                </a:solidFill>
                <a:latin typeface="Croogla"/>
              </a:rPr>
              <a:t>•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Kehadiran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tetap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mengikuti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batas minimal pada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sistem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akademik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.</a:t>
            </a:r>
          </a:p>
          <a:p>
            <a:pPr>
              <a:lnSpc>
                <a:spcPct val="105000"/>
              </a:lnSpc>
            </a:pPr>
            <a:r>
              <a:rPr lang="en-ID" sz="2400" dirty="0">
                <a:solidFill>
                  <a:srgbClr val="46464E"/>
                </a:solidFill>
                <a:latin typeface="Croogla"/>
              </a:rPr>
              <a:t>•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Gunakan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AI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secara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bijak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: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untuk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membantu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memahami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,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bukan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menggantikan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proses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berpikir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.</a:t>
            </a:r>
          </a:p>
          <a:p>
            <a:pPr>
              <a:lnSpc>
                <a:spcPct val="105000"/>
              </a:lnSpc>
            </a:pPr>
            <a:r>
              <a:rPr lang="en-ID" sz="2400" dirty="0">
                <a:solidFill>
                  <a:srgbClr val="46464E"/>
                </a:solidFill>
                <a:latin typeface="Croogla"/>
              </a:rPr>
              <a:t>•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Keterlambatan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pengumpulan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dapat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mengurangi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nilai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sesuai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ketentuan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tugas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.</a:t>
            </a:r>
          </a:p>
        </p:txBody>
      </p:sp>
    </p:spTree>
  </p:cSld>
  <p:clrMapOvr>
    <a:masterClrMapping/>
  </p:clrMapOvr>
  <p:transition spd="slow">
    <p:pu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1270" b="-4539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8667157" y="4679855"/>
            <a:ext cx="1176967" cy="1368606"/>
            <a:chOff x="0" y="0"/>
            <a:chExt cx="349494" cy="406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49494" cy="406400"/>
            </a:xfrm>
            <a:custGeom>
              <a:avLst/>
              <a:gdLst/>
              <a:ahLst/>
              <a:cxnLst/>
              <a:rect l="l" t="t" r="r" b="b"/>
              <a:pathLst>
                <a:path w="349494" h="406400">
                  <a:moveTo>
                    <a:pt x="98668" y="0"/>
                  </a:moveTo>
                  <a:lnTo>
                    <a:pt x="250826" y="0"/>
                  </a:lnTo>
                  <a:cubicBezTo>
                    <a:pt x="276994" y="0"/>
                    <a:pt x="302091" y="10395"/>
                    <a:pt x="320595" y="28899"/>
                  </a:cubicBezTo>
                  <a:cubicBezTo>
                    <a:pt x="339099" y="47403"/>
                    <a:pt x="349494" y="72499"/>
                    <a:pt x="349494" y="98668"/>
                  </a:cubicBezTo>
                  <a:lnTo>
                    <a:pt x="349494" y="307732"/>
                  </a:lnTo>
                  <a:cubicBezTo>
                    <a:pt x="349494" y="333901"/>
                    <a:pt x="339099" y="358997"/>
                    <a:pt x="320595" y="377501"/>
                  </a:cubicBezTo>
                  <a:cubicBezTo>
                    <a:pt x="302091" y="396005"/>
                    <a:pt x="276994" y="406400"/>
                    <a:pt x="250826" y="406400"/>
                  </a:cubicBezTo>
                  <a:lnTo>
                    <a:pt x="98668" y="406400"/>
                  </a:lnTo>
                  <a:cubicBezTo>
                    <a:pt x="72499" y="406400"/>
                    <a:pt x="47403" y="396005"/>
                    <a:pt x="28899" y="377501"/>
                  </a:cubicBezTo>
                  <a:cubicBezTo>
                    <a:pt x="10395" y="358997"/>
                    <a:pt x="0" y="333901"/>
                    <a:pt x="0" y="307732"/>
                  </a:cubicBezTo>
                  <a:lnTo>
                    <a:pt x="0" y="98668"/>
                  </a:lnTo>
                  <a:cubicBezTo>
                    <a:pt x="0" y="72499"/>
                    <a:pt x="10395" y="47403"/>
                    <a:pt x="28899" y="28899"/>
                  </a:cubicBezTo>
                  <a:cubicBezTo>
                    <a:pt x="47403" y="10395"/>
                    <a:pt x="72499" y="0"/>
                    <a:pt x="98668" y="0"/>
                  </a:cubicBezTo>
                  <a:close/>
                </a:path>
              </a:pathLst>
            </a:custGeom>
            <a:solidFill>
              <a:srgbClr val="2F6EA3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49494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667405" y="2682303"/>
            <a:ext cx="1176967" cy="1368606"/>
            <a:chOff x="0" y="0"/>
            <a:chExt cx="349494" cy="40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9494" cy="406400"/>
            </a:xfrm>
            <a:custGeom>
              <a:avLst/>
              <a:gdLst/>
              <a:ahLst/>
              <a:cxnLst/>
              <a:rect l="l" t="t" r="r" b="b"/>
              <a:pathLst>
                <a:path w="349494" h="406400">
                  <a:moveTo>
                    <a:pt x="98668" y="0"/>
                  </a:moveTo>
                  <a:lnTo>
                    <a:pt x="250826" y="0"/>
                  </a:lnTo>
                  <a:cubicBezTo>
                    <a:pt x="276994" y="0"/>
                    <a:pt x="302091" y="10395"/>
                    <a:pt x="320595" y="28899"/>
                  </a:cubicBezTo>
                  <a:cubicBezTo>
                    <a:pt x="339099" y="47403"/>
                    <a:pt x="349494" y="72499"/>
                    <a:pt x="349494" y="98668"/>
                  </a:cubicBezTo>
                  <a:lnTo>
                    <a:pt x="349494" y="307732"/>
                  </a:lnTo>
                  <a:cubicBezTo>
                    <a:pt x="349494" y="333901"/>
                    <a:pt x="339099" y="358997"/>
                    <a:pt x="320595" y="377501"/>
                  </a:cubicBezTo>
                  <a:cubicBezTo>
                    <a:pt x="302091" y="396005"/>
                    <a:pt x="276994" y="406400"/>
                    <a:pt x="250826" y="406400"/>
                  </a:cubicBezTo>
                  <a:lnTo>
                    <a:pt x="98668" y="406400"/>
                  </a:lnTo>
                  <a:cubicBezTo>
                    <a:pt x="72499" y="406400"/>
                    <a:pt x="47403" y="396005"/>
                    <a:pt x="28899" y="377501"/>
                  </a:cubicBezTo>
                  <a:cubicBezTo>
                    <a:pt x="10395" y="358997"/>
                    <a:pt x="0" y="333901"/>
                    <a:pt x="0" y="307732"/>
                  </a:cubicBezTo>
                  <a:lnTo>
                    <a:pt x="0" y="98668"/>
                  </a:lnTo>
                  <a:cubicBezTo>
                    <a:pt x="0" y="72499"/>
                    <a:pt x="10395" y="47403"/>
                    <a:pt x="28899" y="28899"/>
                  </a:cubicBezTo>
                  <a:cubicBezTo>
                    <a:pt x="47403" y="10395"/>
                    <a:pt x="72499" y="0"/>
                    <a:pt x="98668" y="0"/>
                  </a:cubicBezTo>
                  <a:close/>
                </a:path>
              </a:pathLst>
            </a:custGeom>
            <a:solidFill>
              <a:srgbClr val="2F6EA3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49494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667157" y="6650854"/>
            <a:ext cx="1176967" cy="1368606"/>
            <a:chOff x="0" y="0"/>
            <a:chExt cx="349494" cy="406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49494" cy="406400"/>
            </a:xfrm>
            <a:custGeom>
              <a:avLst/>
              <a:gdLst/>
              <a:ahLst/>
              <a:cxnLst/>
              <a:rect l="l" t="t" r="r" b="b"/>
              <a:pathLst>
                <a:path w="349494" h="406400">
                  <a:moveTo>
                    <a:pt x="98668" y="0"/>
                  </a:moveTo>
                  <a:lnTo>
                    <a:pt x="250826" y="0"/>
                  </a:lnTo>
                  <a:cubicBezTo>
                    <a:pt x="276994" y="0"/>
                    <a:pt x="302091" y="10395"/>
                    <a:pt x="320595" y="28899"/>
                  </a:cubicBezTo>
                  <a:cubicBezTo>
                    <a:pt x="339099" y="47403"/>
                    <a:pt x="349494" y="72499"/>
                    <a:pt x="349494" y="98668"/>
                  </a:cubicBezTo>
                  <a:lnTo>
                    <a:pt x="349494" y="307732"/>
                  </a:lnTo>
                  <a:cubicBezTo>
                    <a:pt x="349494" y="333901"/>
                    <a:pt x="339099" y="358997"/>
                    <a:pt x="320595" y="377501"/>
                  </a:cubicBezTo>
                  <a:cubicBezTo>
                    <a:pt x="302091" y="396005"/>
                    <a:pt x="276994" y="406400"/>
                    <a:pt x="250826" y="406400"/>
                  </a:cubicBezTo>
                  <a:lnTo>
                    <a:pt x="98668" y="406400"/>
                  </a:lnTo>
                  <a:cubicBezTo>
                    <a:pt x="72499" y="406400"/>
                    <a:pt x="47403" y="396005"/>
                    <a:pt x="28899" y="377501"/>
                  </a:cubicBezTo>
                  <a:cubicBezTo>
                    <a:pt x="10395" y="358997"/>
                    <a:pt x="0" y="333901"/>
                    <a:pt x="0" y="307732"/>
                  </a:cubicBezTo>
                  <a:lnTo>
                    <a:pt x="0" y="98668"/>
                  </a:lnTo>
                  <a:cubicBezTo>
                    <a:pt x="0" y="72499"/>
                    <a:pt x="10395" y="47403"/>
                    <a:pt x="28899" y="28899"/>
                  </a:cubicBezTo>
                  <a:cubicBezTo>
                    <a:pt x="47403" y="10395"/>
                    <a:pt x="72499" y="0"/>
                    <a:pt x="98668" y="0"/>
                  </a:cubicBezTo>
                  <a:close/>
                </a:path>
              </a:pathLst>
            </a:custGeom>
            <a:solidFill>
              <a:srgbClr val="2F6EA3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349494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133738" y="2673587"/>
            <a:ext cx="7560371" cy="1377322"/>
            <a:chOff x="0" y="0"/>
            <a:chExt cx="1991209" cy="36275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991209" cy="362751"/>
            </a:xfrm>
            <a:custGeom>
              <a:avLst/>
              <a:gdLst/>
              <a:ahLst/>
              <a:cxnLst/>
              <a:rect l="l" t="t" r="r" b="b"/>
              <a:pathLst>
                <a:path w="1991209" h="362751">
                  <a:moveTo>
                    <a:pt x="16384" y="0"/>
                  </a:moveTo>
                  <a:lnTo>
                    <a:pt x="1974825" y="0"/>
                  </a:lnTo>
                  <a:cubicBezTo>
                    <a:pt x="1979170" y="0"/>
                    <a:pt x="1983337" y="1726"/>
                    <a:pt x="1986410" y="4799"/>
                  </a:cubicBezTo>
                  <a:cubicBezTo>
                    <a:pt x="1989483" y="7871"/>
                    <a:pt x="1991209" y="12039"/>
                    <a:pt x="1991209" y="16384"/>
                  </a:cubicBezTo>
                  <a:lnTo>
                    <a:pt x="1991209" y="346367"/>
                  </a:lnTo>
                  <a:cubicBezTo>
                    <a:pt x="1991209" y="355416"/>
                    <a:pt x="1983873" y="362751"/>
                    <a:pt x="1974825" y="362751"/>
                  </a:cubicBezTo>
                  <a:lnTo>
                    <a:pt x="16384" y="362751"/>
                  </a:lnTo>
                  <a:cubicBezTo>
                    <a:pt x="7335" y="362751"/>
                    <a:pt x="0" y="355416"/>
                    <a:pt x="0" y="346367"/>
                  </a:cubicBezTo>
                  <a:lnTo>
                    <a:pt x="0" y="16384"/>
                  </a:lnTo>
                  <a:cubicBezTo>
                    <a:pt x="0" y="7335"/>
                    <a:pt x="7335" y="0"/>
                    <a:pt x="16384" y="0"/>
                  </a:cubicBezTo>
                  <a:close/>
                </a:path>
              </a:pathLst>
            </a:custGeom>
            <a:solidFill>
              <a:srgbClr val="FFFFFF">
                <a:alpha val="56863"/>
              </a:srgbClr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991209" cy="4008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360498" y="238700"/>
            <a:ext cx="9638802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ID" sz="6600" b="1" dirty="0">
                <a:solidFill>
                  <a:srgbClr val="226EA7"/>
                </a:solidFill>
                <a:latin typeface="Croogla"/>
              </a:rPr>
              <a:t>Demo Mini: </a:t>
            </a:r>
            <a:r>
              <a:rPr lang="en-ID" sz="6600" b="1" dirty="0" err="1">
                <a:solidFill>
                  <a:srgbClr val="226EA7"/>
                </a:solidFill>
                <a:latin typeface="Croogla"/>
              </a:rPr>
              <a:t>Matematika</a:t>
            </a:r>
            <a:r>
              <a:rPr lang="en-ID" sz="6600" b="1" dirty="0">
                <a:solidFill>
                  <a:srgbClr val="226EA7"/>
                </a:solidFill>
                <a:latin typeface="Croogla"/>
              </a:rPr>
              <a:t> </a:t>
            </a:r>
          </a:p>
          <a:p>
            <a:pPr algn="ctr">
              <a:lnSpc>
                <a:spcPct val="100000"/>
              </a:lnSpc>
            </a:pPr>
            <a:r>
              <a:rPr lang="en-ID" sz="6600" b="1" dirty="0">
                <a:solidFill>
                  <a:srgbClr val="226EA7"/>
                </a:solidFill>
                <a:latin typeface="Croogla"/>
              </a:rPr>
              <a:t>Python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251711" y="2935511"/>
            <a:ext cx="7585827" cy="738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ID" sz="2400" b="1" dirty="0" err="1">
                <a:solidFill>
                  <a:srgbClr val="46464E"/>
                </a:solidFill>
                <a:latin typeface="Croogla"/>
              </a:rPr>
              <a:t>Matematika</a:t>
            </a:r>
            <a:endParaRPr lang="en-ID" sz="2400" b="1" dirty="0">
              <a:solidFill>
                <a:srgbClr val="46464E"/>
              </a:solidFill>
              <a:latin typeface="Croogla"/>
            </a:endParaRPr>
          </a:p>
          <a:p>
            <a:pPr>
              <a:lnSpc>
                <a:spcPct val="100000"/>
              </a:lnSpc>
            </a:pPr>
            <a:r>
              <a:rPr lang="en-ID" sz="2400" b="1" dirty="0">
                <a:solidFill>
                  <a:srgbClr val="46464E"/>
                </a:solidFill>
                <a:latin typeface="Croogla"/>
              </a:rPr>
              <a:t>xₙ₊₁ = cos(xₙ)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10133738" y="4679855"/>
            <a:ext cx="7560371" cy="1377322"/>
            <a:chOff x="0" y="0"/>
            <a:chExt cx="1991209" cy="362751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991209" cy="362751"/>
            </a:xfrm>
            <a:custGeom>
              <a:avLst/>
              <a:gdLst/>
              <a:ahLst/>
              <a:cxnLst/>
              <a:rect l="l" t="t" r="r" b="b"/>
              <a:pathLst>
                <a:path w="1991209" h="362751">
                  <a:moveTo>
                    <a:pt x="16384" y="0"/>
                  </a:moveTo>
                  <a:lnTo>
                    <a:pt x="1974825" y="0"/>
                  </a:lnTo>
                  <a:cubicBezTo>
                    <a:pt x="1979170" y="0"/>
                    <a:pt x="1983337" y="1726"/>
                    <a:pt x="1986410" y="4799"/>
                  </a:cubicBezTo>
                  <a:cubicBezTo>
                    <a:pt x="1989483" y="7871"/>
                    <a:pt x="1991209" y="12039"/>
                    <a:pt x="1991209" y="16384"/>
                  </a:cubicBezTo>
                  <a:lnTo>
                    <a:pt x="1991209" y="346367"/>
                  </a:lnTo>
                  <a:cubicBezTo>
                    <a:pt x="1991209" y="355416"/>
                    <a:pt x="1983873" y="362751"/>
                    <a:pt x="1974825" y="362751"/>
                  </a:cubicBezTo>
                  <a:lnTo>
                    <a:pt x="16384" y="362751"/>
                  </a:lnTo>
                  <a:cubicBezTo>
                    <a:pt x="7335" y="362751"/>
                    <a:pt x="0" y="355416"/>
                    <a:pt x="0" y="346367"/>
                  </a:cubicBezTo>
                  <a:lnTo>
                    <a:pt x="0" y="16384"/>
                  </a:lnTo>
                  <a:cubicBezTo>
                    <a:pt x="0" y="7335"/>
                    <a:pt x="7335" y="0"/>
                    <a:pt x="16384" y="0"/>
                  </a:cubicBezTo>
                  <a:close/>
                </a:path>
              </a:pathLst>
            </a:custGeom>
            <a:solidFill>
              <a:srgbClr val="FFFFFF">
                <a:alpha val="56863"/>
              </a:srgbClr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1991209" cy="4008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0251711" y="4945693"/>
            <a:ext cx="7337256" cy="738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ID" sz="2400" b="1" dirty="0" err="1">
                <a:solidFill>
                  <a:srgbClr val="46464E"/>
                </a:solidFill>
                <a:latin typeface="Croogla"/>
              </a:rPr>
              <a:t>Algoritma</a:t>
            </a:r>
            <a:endParaRPr lang="en-ID" sz="2400" b="1" dirty="0">
              <a:solidFill>
                <a:srgbClr val="46464E"/>
              </a:solidFill>
              <a:latin typeface="Croogla"/>
            </a:endParaRPr>
          </a:p>
          <a:p>
            <a:pPr>
              <a:lnSpc>
                <a:spcPct val="100000"/>
              </a:lnSpc>
            </a:pPr>
            <a:r>
              <a:rPr lang="en-ID" sz="2400" b="1" dirty="0" err="1">
                <a:solidFill>
                  <a:srgbClr val="46464E"/>
                </a:solidFill>
                <a:latin typeface="Croogla"/>
              </a:rPr>
              <a:t>Ulangi</a:t>
            </a:r>
            <a:r>
              <a:rPr lang="en-ID" sz="2400" b="1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b="1" dirty="0" err="1">
                <a:solidFill>
                  <a:srgbClr val="46464E"/>
                </a:solidFill>
                <a:latin typeface="Croogla"/>
              </a:rPr>
              <a:t>nilai</a:t>
            </a:r>
            <a:r>
              <a:rPr lang="en-ID" sz="2400" b="1" dirty="0">
                <a:solidFill>
                  <a:srgbClr val="46464E"/>
                </a:solidFill>
                <a:latin typeface="Croogla"/>
              </a:rPr>
              <a:t> x </a:t>
            </a:r>
            <a:r>
              <a:rPr lang="en-ID" sz="2400" b="1" dirty="0" err="1">
                <a:solidFill>
                  <a:srgbClr val="46464E"/>
                </a:solidFill>
                <a:latin typeface="Croogla"/>
              </a:rPr>
              <a:t>sampai</a:t>
            </a:r>
            <a:r>
              <a:rPr lang="en-ID" sz="2400" b="1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b="1" dirty="0" err="1">
                <a:solidFill>
                  <a:srgbClr val="46464E"/>
                </a:solidFill>
                <a:latin typeface="Croogla"/>
              </a:rPr>
              <a:t>stabil</a:t>
            </a:r>
            <a:endParaRPr lang="en-ID" sz="2400" b="1" dirty="0">
              <a:solidFill>
                <a:srgbClr val="46464E"/>
              </a:solidFill>
              <a:latin typeface="Croogla"/>
            </a:endParaRPr>
          </a:p>
        </p:txBody>
      </p:sp>
      <p:grpSp>
        <p:nvGrpSpPr>
          <p:cNvPr id="21" name="Group 21"/>
          <p:cNvGrpSpPr/>
          <p:nvPr/>
        </p:nvGrpSpPr>
        <p:grpSpPr>
          <a:xfrm>
            <a:off x="10127323" y="6685827"/>
            <a:ext cx="7560371" cy="1391380"/>
            <a:chOff x="0" y="0"/>
            <a:chExt cx="1991209" cy="366454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991209" cy="366454"/>
            </a:xfrm>
            <a:custGeom>
              <a:avLst/>
              <a:gdLst/>
              <a:ahLst/>
              <a:cxnLst/>
              <a:rect l="l" t="t" r="r" b="b"/>
              <a:pathLst>
                <a:path w="1991209" h="366454">
                  <a:moveTo>
                    <a:pt x="16384" y="0"/>
                  </a:moveTo>
                  <a:lnTo>
                    <a:pt x="1974825" y="0"/>
                  </a:lnTo>
                  <a:cubicBezTo>
                    <a:pt x="1979170" y="0"/>
                    <a:pt x="1983337" y="1726"/>
                    <a:pt x="1986410" y="4799"/>
                  </a:cubicBezTo>
                  <a:cubicBezTo>
                    <a:pt x="1989483" y="7871"/>
                    <a:pt x="1991209" y="12039"/>
                    <a:pt x="1991209" y="16384"/>
                  </a:cubicBezTo>
                  <a:lnTo>
                    <a:pt x="1991209" y="350070"/>
                  </a:lnTo>
                  <a:cubicBezTo>
                    <a:pt x="1991209" y="359119"/>
                    <a:pt x="1983873" y="366454"/>
                    <a:pt x="1974825" y="366454"/>
                  </a:cubicBezTo>
                  <a:lnTo>
                    <a:pt x="16384" y="366454"/>
                  </a:lnTo>
                  <a:cubicBezTo>
                    <a:pt x="7335" y="366454"/>
                    <a:pt x="0" y="359119"/>
                    <a:pt x="0" y="350070"/>
                  </a:cubicBezTo>
                  <a:lnTo>
                    <a:pt x="0" y="16384"/>
                  </a:lnTo>
                  <a:cubicBezTo>
                    <a:pt x="0" y="7335"/>
                    <a:pt x="7335" y="0"/>
                    <a:pt x="16384" y="0"/>
                  </a:cubicBezTo>
                  <a:close/>
                </a:path>
              </a:pathLst>
            </a:custGeom>
            <a:solidFill>
              <a:srgbClr val="FFFFFF">
                <a:alpha val="56863"/>
              </a:srgbClr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1991209" cy="4045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10238880" y="6884405"/>
            <a:ext cx="7337256" cy="110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rgbClr val="46464E"/>
                </a:solidFill>
                <a:latin typeface="Ahamono"/>
              </a:rPr>
              <a:t>Python</a:t>
            </a:r>
          </a:p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rgbClr val="46464E"/>
                </a:solidFill>
                <a:latin typeface="Ahamono"/>
              </a:rPr>
              <a:t>for </a:t>
            </a:r>
            <a:r>
              <a:rPr lang="en-US" sz="2400" b="1" dirty="0" err="1">
                <a:solidFill>
                  <a:srgbClr val="46464E"/>
                </a:solidFill>
                <a:latin typeface="Ahamono"/>
              </a:rPr>
              <a:t>i</a:t>
            </a:r>
            <a:r>
              <a:rPr lang="en-US" sz="2400" b="1" dirty="0">
                <a:solidFill>
                  <a:srgbClr val="46464E"/>
                </a:solidFill>
                <a:latin typeface="Ahamono"/>
              </a:rPr>
              <a:t> in range(10):</a:t>
            </a:r>
          </a:p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rgbClr val="46464E"/>
                </a:solidFill>
                <a:latin typeface="Ahamono"/>
              </a:rPr>
              <a:t>    x = </a:t>
            </a:r>
            <a:r>
              <a:rPr lang="en-US" sz="2400" b="1" dirty="0" err="1">
                <a:solidFill>
                  <a:srgbClr val="46464E"/>
                </a:solidFill>
                <a:latin typeface="Ahamono"/>
              </a:rPr>
              <a:t>math.cos</a:t>
            </a:r>
            <a:r>
              <a:rPr lang="en-US" sz="2400" b="1" dirty="0">
                <a:solidFill>
                  <a:srgbClr val="46464E"/>
                </a:solidFill>
                <a:latin typeface="Ahamono"/>
              </a:rPr>
              <a:t>(x)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8893463" y="2346524"/>
            <a:ext cx="724850" cy="1830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55"/>
              </a:lnSpc>
              <a:spcBef>
                <a:spcPct val="0"/>
              </a:spcBef>
            </a:pPr>
            <a:r>
              <a:rPr lang="en-US" sz="10682">
                <a:solidFill>
                  <a:srgbClr val="FFFFFF"/>
                </a:solidFill>
                <a:latin typeface="Bernoru SemiCondensed"/>
                <a:ea typeface="Bernoru SemiCondensed"/>
                <a:cs typeface="Bernoru SemiCondensed"/>
                <a:sym typeface="Bernoru SemiCondensed"/>
              </a:rPr>
              <a:t>1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8892967" y="4288797"/>
            <a:ext cx="724850" cy="1830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55"/>
              </a:lnSpc>
              <a:spcBef>
                <a:spcPct val="0"/>
              </a:spcBef>
            </a:pPr>
            <a:r>
              <a:rPr lang="en-US" sz="10682">
                <a:solidFill>
                  <a:srgbClr val="FFFFFF"/>
                </a:solidFill>
                <a:latin typeface="Bernoru SemiCondensed"/>
                <a:ea typeface="Bernoru SemiCondensed"/>
                <a:cs typeface="Bernoru SemiCondensed"/>
                <a:sym typeface="Bernoru SemiCondensed"/>
              </a:rPr>
              <a:t>2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8893463" y="6246593"/>
            <a:ext cx="724850" cy="1830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55"/>
              </a:lnSpc>
              <a:spcBef>
                <a:spcPct val="0"/>
              </a:spcBef>
            </a:pPr>
            <a:r>
              <a:rPr lang="en-US" sz="10682">
                <a:solidFill>
                  <a:srgbClr val="FFFFFF"/>
                </a:solidFill>
                <a:latin typeface="Bernoru SemiCondensed"/>
                <a:ea typeface="Bernoru SemiCondensed"/>
                <a:cs typeface="Bernoru SemiCondensed"/>
                <a:sym typeface="Bernoru SemiCondensed"/>
              </a:rPr>
              <a:t>3</a:t>
            </a:r>
          </a:p>
        </p:txBody>
      </p:sp>
      <p:sp>
        <p:nvSpPr>
          <p:cNvPr id="28" name="Freeform 28"/>
          <p:cNvSpPr/>
          <p:nvPr/>
        </p:nvSpPr>
        <p:spPr>
          <a:xfrm>
            <a:off x="600078" y="2822576"/>
            <a:ext cx="6639891" cy="6792727"/>
          </a:xfrm>
          <a:custGeom>
            <a:avLst/>
            <a:gdLst/>
            <a:ahLst/>
            <a:cxnLst/>
            <a:rect l="l" t="t" r="r" b="b"/>
            <a:pathLst>
              <a:path w="6639891" h="6792727">
                <a:moveTo>
                  <a:pt x="0" y="0"/>
                </a:moveTo>
                <a:lnTo>
                  <a:pt x="6639891" y="0"/>
                </a:lnTo>
                <a:lnTo>
                  <a:pt x="6639891" y="6792727"/>
                </a:lnTo>
                <a:lnTo>
                  <a:pt x="0" y="67927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29" name="Group 29"/>
          <p:cNvGrpSpPr/>
          <p:nvPr/>
        </p:nvGrpSpPr>
        <p:grpSpPr>
          <a:xfrm>
            <a:off x="8673572" y="8576718"/>
            <a:ext cx="1176967" cy="1368606"/>
            <a:chOff x="0" y="0"/>
            <a:chExt cx="349494" cy="4064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349494" cy="406400"/>
            </a:xfrm>
            <a:custGeom>
              <a:avLst/>
              <a:gdLst/>
              <a:ahLst/>
              <a:cxnLst/>
              <a:rect l="l" t="t" r="r" b="b"/>
              <a:pathLst>
                <a:path w="349494" h="406400">
                  <a:moveTo>
                    <a:pt x="98668" y="0"/>
                  </a:moveTo>
                  <a:lnTo>
                    <a:pt x="250826" y="0"/>
                  </a:lnTo>
                  <a:cubicBezTo>
                    <a:pt x="276994" y="0"/>
                    <a:pt x="302091" y="10395"/>
                    <a:pt x="320595" y="28899"/>
                  </a:cubicBezTo>
                  <a:cubicBezTo>
                    <a:pt x="339099" y="47403"/>
                    <a:pt x="349494" y="72499"/>
                    <a:pt x="349494" y="98668"/>
                  </a:cubicBezTo>
                  <a:lnTo>
                    <a:pt x="349494" y="307732"/>
                  </a:lnTo>
                  <a:cubicBezTo>
                    <a:pt x="349494" y="333901"/>
                    <a:pt x="339099" y="358997"/>
                    <a:pt x="320595" y="377501"/>
                  </a:cubicBezTo>
                  <a:cubicBezTo>
                    <a:pt x="302091" y="396005"/>
                    <a:pt x="276994" y="406400"/>
                    <a:pt x="250826" y="406400"/>
                  </a:cubicBezTo>
                  <a:lnTo>
                    <a:pt x="98668" y="406400"/>
                  </a:lnTo>
                  <a:cubicBezTo>
                    <a:pt x="72499" y="406400"/>
                    <a:pt x="47403" y="396005"/>
                    <a:pt x="28899" y="377501"/>
                  </a:cubicBezTo>
                  <a:cubicBezTo>
                    <a:pt x="10395" y="358997"/>
                    <a:pt x="0" y="333901"/>
                    <a:pt x="0" y="307732"/>
                  </a:cubicBezTo>
                  <a:lnTo>
                    <a:pt x="0" y="98668"/>
                  </a:lnTo>
                  <a:cubicBezTo>
                    <a:pt x="0" y="72499"/>
                    <a:pt x="10395" y="47403"/>
                    <a:pt x="28899" y="28899"/>
                  </a:cubicBezTo>
                  <a:cubicBezTo>
                    <a:pt x="47403" y="10395"/>
                    <a:pt x="72499" y="0"/>
                    <a:pt x="98668" y="0"/>
                  </a:cubicBezTo>
                  <a:close/>
                </a:path>
              </a:pathLst>
            </a:custGeom>
            <a:solidFill>
              <a:srgbClr val="2F6EA3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0" y="-38100"/>
              <a:ext cx="349494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0133738" y="8611692"/>
            <a:ext cx="7560371" cy="1391380"/>
            <a:chOff x="0" y="0"/>
            <a:chExt cx="1991209" cy="366454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991209" cy="366454"/>
            </a:xfrm>
            <a:custGeom>
              <a:avLst/>
              <a:gdLst/>
              <a:ahLst/>
              <a:cxnLst/>
              <a:rect l="l" t="t" r="r" b="b"/>
              <a:pathLst>
                <a:path w="1991209" h="366454">
                  <a:moveTo>
                    <a:pt x="16384" y="0"/>
                  </a:moveTo>
                  <a:lnTo>
                    <a:pt x="1974825" y="0"/>
                  </a:lnTo>
                  <a:cubicBezTo>
                    <a:pt x="1979170" y="0"/>
                    <a:pt x="1983337" y="1726"/>
                    <a:pt x="1986410" y="4799"/>
                  </a:cubicBezTo>
                  <a:cubicBezTo>
                    <a:pt x="1989483" y="7871"/>
                    <a:pt x="1991209" y="12039"/>
                    <a:pt x="1991209" y="16384"/>
                  </a:cubicBezTo>
                  <a:lnTo>
                    <a:pt x="1991209" y="350070"/>
                  </a:lnTo>
                  <a:cubicBezTo>
                    <a:pt x="1991209" y="359119"/>
                    <a:pt x="1983873" y="366454"/>
                    <a:pt x="1974825" y="366454"/>
                  </a:cubicBezTo>
                  <a:lnTo>
                    <a:pt x="16384" y="366454"/>
                  </a:lnTo>
                  <a:cubicBezTo>
                    <a:pt x="7335" y="366454"/>
                    <a:pt x="0" y="359119"/>
                    <a:pt x="0" y="350070"/>
                  </a:cubicBezTo>
                  <a:lnTo>
                    <a:pt x="0" y="16384"/>
                  </a:lnTo>
                  <a:cubicBezTo>
                    <a:pt x="0" y="7335"/>
                    <a:pt x="7335" y="0"/>
                    <a:pt x="16384" y="0"/>
                  </a:cubicBezTo>
                  <a:close/>
                </a:path>
              </a:pathLst>
            </a:custGeom>
            <a:solidFill>
              <a:srgbClr val="FFFFFF">
                <a:alpha val="56863"/>
              </a:srgbClr>
            </a:solidFill>
          </p:spPr>
        </p:sp>
        <p:sp>
          <p:nvSpPr>
            <p:cNvPr id="34" name="TextBox 34"/>
            <p:cNvSpPr txBox="1"/>
            <p:nvPr/>
          </p:nvSpPr>
          <p:spPr>
            <a:xfrm>
              <a:off x="0" y="-38100"/>
              <a:ext cx="1991209" cy="4045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5" name="TextBox 35"/>
          <p:cNvSpPr txBox="1"/>
          <p:nvPr/>
        </p:nvSpPr>
        <p:spPr>
          <a:xfrm>
            <a:off x="10245295" y="8810270"/>
            <a:ext cx="7337256" cy="738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ID" sz="2400" b="1" dirty="0">
                <a:solidFill>
                  <a:srgbClr val="46464E"/>
                </a:solidFill>
                <a:latin typeface="Croogla"/>
              </a:rPr>
              <a:t>Output</a:t>
            </a:r>
          </a:p>
          <a:p>
            <a:pPr>
              <a:lnSpc>
                <a:spcPct val="100000"/>
              </a:lnSpc>
            </a:pPr>
            <a:r>
              <a:rPr lang="en-ID" sz="2400" b="1" dirty="0">
                <a:solidFill>
                  <a:srgbClr val="46464E"/>
                </a:solidFill>
                <a:latin typeface="Croogla"/>
              </a:rPr>
              <a:t>x ≈ 0.739085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8899879" y="8172457"/>
            <a:ext cx="724850" cy="1830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55"/>
              </a:lnSpc>
              <a:spcBef>
                <a:spcPct val="0"/>
              </a:spcBef>
            </a:pPr>
            <a:r>
              <a:rPr lang="en-US" sz="10682">
                <a:solidFill>
                  <a:srgbClr val="FFFFFF"/>
                </a:solidFill>
                <a:latin typeface="Bernoru SemiCondensed"/>
                <a:ea typeface="Bernoru SemiCondensed"/>
                <a:cs typeface="Bernoru SemiCondensed"/>
                <a:sym typeface="Bernoru SemiCondensed"/>
              </a:rPr>
              <a:t>4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8BD4BEC-8952-95F5-216F-B4F86ECEF361}"/>
              </a:ext>
            </a:extLst>
          </p:cNvPr>
          <p:cNvSpPr txBox="1"/>
          <p:nvPr/>
        </p:nvSpPr>
        <p:spPr>
          <a:xfrm>
            <a:off x="10359797" y="1053063"/>
            <a:ext cx="7216339" cy="1403461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2800" b="1" dirty="0">
                <a:solidFill>
                  <a:srgbClr val="226EA7"/>
                </a:solidFill>
                <a:latin typeface="Croogla"/>
              </a:rPr>
              <a:t>Demo </a:t>
            </a:r>
            <a:r>
              <a:rPr sz="2800" b="1" dirty="0" err="1">
                <a:solidFill>
                  <a:srgbClr val="226EA7"/>
                </a:solidFill>
                <a:latin typeface="Croogla"/>
              </a:rPr>
              <a:t>dilakukan</a:t>
            </a:r>
            <a:r>
              <a:rPr sz="2800" b="1" dirty="0">
                <a:solidFill>
                  <a:srgbClr val="226EA7"/>
                </a:solidFill>
                <a:latin typeface="Croogla"/>
              </a:rPr>
              <a:t> di Google </a:t>
            </a:r>
            <a:r>
              <a:rPr sz="2800" b="1" dirty="0" err="1">
                <a:solidFill>
                  <a:srgbClr val="226EA7"/>
                </a:solidFill>
                <a:latin typeface="Croogla"/>
              </a:rPr>
              <a:t>Colab</a:t>
            </a:r>
            <a:r>
              <a:rPr sz="2800" b="1" dirty="0">
                <a:solidFill>
                  <a:srgbClr val="226EA7"/>
                </a:solidFill>
                <a:latin typeface="Croogla"/>
              </a:rPr>
              <a:t>. </a:t>
            </a:r>
            <a:r>
              <a:rPr sz="2800" b="1" dirty="0" err="1">
                <a:solidFill>
                  <a:srgbClr val="226EA7"/>
                </a:solidFill>
                <a:latin typeface="Croogla"/>
              </a:rPr>
              <a:t>Tujuannya</a:t>
            </a:r>
            <a:r>
              <a:rPr sz="2800" b="1" dirty="0">
                <a:solidFill>
                  <a:srgbClr val="226EA7"/>
                </a:solidFill>
                <a:latin typeface="Croogla"/>
              </a:rPr>
              <a:t> </a:t>
            </a:r>
            <a:r>
              <a:rPr sz="2800" b="1" dirty="0" err="1">
                <a:solidFill>
                  <a:srgbClr val="226EA7"/>
                </a:solidFill>
                <a:latin typeface="Croogla"/>
              </a:rPr>
              <a:t>melihat</a:t>
            </a:r>
            <a:r>
              <a:rPr sz="2800" b="1" dirty="0">
                <a:solidFill>
                  <a:srgbClr val="226EA7"/>
                </a:solidFill>
                <a:latin typeface="Croogla"/>
              </a:rPr>
              <a:t> </a:t>
            </a:r>
            <a:r>
              <a:rPr sz="2800" b="1" dirty="0" err="1">
                <a:solidFill>
                  <a:srgbClr val="226EA7"/>
                </a:solidFill>
                <a:latin typeface="Croogla"/>
              </a:rPr>
              <a:t>hubungan</a:t>
            </a:r>
            <a:r>
              <a:rPr sz="2800" b="1" dirty="0">
                <a:solidFill>
                  <a:srgbClr val="226EA7"/>
                </a:solidFill>
                <a:latin typeface="Croogla"/>
              </a:rPr>
              <a:t> </a:t>
            </a:r>
            <a:r>
              <a:rPr sz="2800" b="1" dirty="0" err="1">
                <a:solidFill>
                  <a:srgbClr val="226EA7"/>
                </a:solidFill>
                <a:latin typeface="Croogla"/>
              </a:rPr>
              <a:t>langsung</a:t>
            </a:r>
            <a:r>
              <a:rPr sz="2800" b="1" dirty="0">
                <a:solidFill>
                  <a:srgbClr val="226EA7"/>
                </a:solidFill>
                <a:latin typeface="Croogla"/>
              </a:rPr>
              <a:t> </a:t>
            </a:r>
            <a:r>
              <a:rPr sz="2800" b="1" dirty="0" err="1">
                <a:solidFill>
                  <a:srgbClr val="226EA7"/>
                </a:solidFill>
                <a:latin typeface="Croogla"/>
              </a:rPr>
              <a:t>antara</a:t>
            </a:r>
            <a:r>
              <a:rPr sz="2800" b="1" dirty="0">
                <a:solidFill>
                  <a:srgbClr val="226EA7"/>
                </a:solidFill>
                <a:latin typeface="Croogla"/>
              </a:rPr>
              <a:t> </a:t>
            </a:r>
            <a:r>
              <a:rPr sz="2800" b="1" dirty="0" err="1">
                <a:solidFill>
                  <a:srgbClr val="226EA7"/>
                </a:solidFill>
                <a:latin typeface="Croogla"/>
              </a:rPr>
              <a:t>rumus</a:t>
            </a:r>
            <a:r>
              <a:rPr sz="2800" b="1" dirty="0">
                <a:solidFill>
                  <a:srgbClr val="226EA7"/>
                </a:solidFill>
                <a:latin typeface="Croogla"/>
              </a:rPr>
              <a:t>, </a:t>
            </a:r>
            <a:r>
              <a:rPr sz="2800" b="1" dirty="0" err="1">
                <a:solidFill>
                  <a:srgbClr val="226EA7"/>
                </a:solidFill>
                <a:latin typeface="Croogla"/>
              </a:rPr>
              <a:t>iterasi</a:t>
            </a:r>
            <a:r>
              <a:rPr sz="2800" b="1" dirty="0">
                <a:solidFill>
                  <a:srgbClr val="226EA7"/>
                </a:solidFill>
                <a:latin typeface="Croogla"/>
              </a:rPr>
              <a:t>, dan </a:t>
            </a:r>
            <a:r>
              <a:rPr sz="2800" b="1" dirty="0" err="1">
                <a:solidFill>
                  <a:srgbClr val="226EA7"/>
                </a:solidFill>
                <a:latin typeface="Croogla"/>
              </a:rPr>
              <a:t>kode</a:t>
            </a:r>
            <a:r>
              <a:rPr sz="2800" b="1" dirty="0">
                <a:solidFill>
                  <a:srgbClr val="226EA7"/>
                </a:solidFill>
                <a:latin typeface="Croogla"/>
              </a:rPr>
              <a:t>.</a:t>
            </a:r>
          </a:p>
        </p:txBody>
      </p:sp>
    </p:spTree>
  </p:cSld>
  <p:clrMapOvr>
    <a:masterClrMapping/>
  </p:clrMapOvr>
  <p:transition spd="slow">
    <p:pu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1270" b="-45396"/>
            </a:stretch>
          </a:blipFill>
        </p:spPr>
        <p:txBody>
          <a:bodyPr/>
          <a:lstStyle/>
          <a:p>
            <a:endParaRPr/>
          </a:p>
        </p:txBody>
      </p:sp>
      <p:grpSp>
        <p:nvGrpSpPr>
          <p:cNvPr id="3" name="Group 3"/>
          <p:cNvGrpSpPr/>
          <p:nvPr/>
        </p:nvGrpSpPr>
        <p:grpSpPr>
          <a:xfrm>
            <a:off x="5713300" y="2544115"/>
            <a:ext cx="5951384" cy="1916301"/>
            <a:chOff x="0" y="0"/>
            <a:chExt cx="1945606" cy="62647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45606" cy="626470"/>
            </a:xfrm>
            <a:custGeom>
              <a:avLst/>
              <a:gdLst/>
              <a:ahLst/>
              <a:cxnLst/>
              <a:rect l="l" t="t" r="r" b="b"/>
              <a:pathLst>
                <a:path w="1945606" h="626470">
                  <a:moveTo>
                    <a:pt x="32522" y="0"/>
                  </a:moveTo>
                  <a:lnTo>
                    <a:pt x="1913084" y="0"/>
                  </a:lnTo>
                  <a:cubicBezTo>
                    <a:pt x="1931046" y="0"/>
                    <a:pt x="1945606" y="14560"/>
                    <a:pt x="1945606" y="32522"/>
                  </a:cubicBezTo>
                  <a:lnTo>
                    <a:pt x="1945606" y="593949"/>
                  </a:lnTo>
                  <a:cubicBezTo>
                    <a:pt x="1945606" y="602574"/>
                    <a:pt x="1942180" y="610846"/>
                    <a:pt x="1936080" y="616945"/>
                  </a:cubicBezTo>
                  <a:cubicBezTo>
                    <a:pt x="1929982" y="623044"/>
                    <a:pt x="1921710" y="626470"/>
                    <a:pt x="1913084" y="626470"/>
                  </a:cubicBezTo>
                  <a:lnTo>
                    <a:pt x="32522" y="626470"/>
                  </a:lnTo>
                  <a:cubicBezTo>
                    <a:pt x="23896" y="626470"/>
                    <a:pt x="15624" y="623044"/>
                    <a:pt x="9525" y="616945"/>
                  </a:cubicBezTo>
                  <a:cubicBezTo>
                    <a:pt x="3426" y="610846"/>
                    <a:pt x="0" y="602574"/>
                    <a:pt x="0" y="593949"/>
                  </a:cubicBezTo>
                  <a:lnTo>
                    <a:pt x="0" y="32522"/>
                  </a:lnTo>
                  <a:cubicBezTo>
                    <a:pt x="0" y="23896"/>
                    <a:pt x="3426" y="15624"/>
                    <a:pt x="9525" y="9525"/>
                  </a:cubicBezTo>
                  <a:cubicBezTo>
                    <a:pt x="15624" y="3426"/>
                    <a:pt x="23896" y="0"/>
                    <a:pt x="32522" y="0"/>
                  </a:cubicBezTo>
                  <a:close/>
                </a:path>
              </a:pathLst>
            </a:custGeom>
            <a:solidFill>
              <a:srgbClr val="FFFFFF">
                <a:alpha val="49804"/>
              </a:srgbClr>
            </a:solidFill>
            <a:ln w="104775" cap="rnd">
              <a:solidFill>
                <a:srgbClr val="FFFFFF">
                  <a:alpha val="49804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945606" cy="6645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949152" y="2531335"/>
            <a:ext cx="5951384" cy="1916301"/>
            <a:chOff x="0" y="0"/>
            <a:chExt cx="1945606" cy="62647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45606" cy="626470"/>
            </a:xfrm>
            <a:custGeom>
              <a:avLst/>
              <a:gdLst/>
              <a:ahLst/>
              <a:cxnLst/>
              <a:rect l="l" t="t" r="r" b="b"/>
              <a:pathLst>
                <a:path w="1945606" h="626470">
                  <a:moveTo>
                    <a:pt x="32522" y="0"/>
                  </a:moveTo>
                  <a:lnTo>
                    <a:pt x="1913084" y="0"/>
                  </a:lnTo>
                  <a:cubicBezTo>
                    <a:pt x="1931046" y="0"/>
                    <a:pt x="1945606" y="14560"/>
                    <a:pt x="1945606" y="32522"/>
                  </a:cubicBezTo>
                  <a:lnTo>
                    <a:pt x="1945606" y="593949"/>
                  </a:lnTo>
                  <a:cubicBezTo>
                    <a:pt x="1945606" y="602574"/>
                    <a:pt x="1942180" y="610846"/>
                    <a:pt x="1936080" y="616945"/>
                  </a:cubicBezTo>
                  <a:cubicBezTo>
                    <a:pt x="1929982" y="623044"/>
                    <a:pt x="1921710" y="626470"/>
                    <a:pt x="1913084" y="626470"/>
                  </a:cubicBezTo>
                  <a:lnTo>
                    <a:pt x="32522" y="626470"/>
                  </a:lnTo>
                  <a:cubicBezTo>
                    <a:pt x="23896" y="626470"/>
                    <a:pt x="15624" y="623044"/>
                    <a:pt x="9525" y="616945"/>
                  </a:cubicBezTo>
                  <a:cubicBezTo>
                    <a:pt x="3426" y="610846"/>
                    <a:pt x="0" y="602574"/>
                    <a:pt x="0" y="593949"/>
                  </a:cubicBezTo>
                  <a:lnTo>
                    <a:pt x="0" y="32522"/>
                  </a:lnTo>
                  <a:cubicBezTo>
                    <a:pt x="0" y="23896"/>
                    <a:pt x="3426" y="15624"/>
                    <a:pt x="9525" y="9525"/>
                  </a:cubicBezTo>
                  <a:cubicBezTo>
                    <a:pt x="15624" y="3426"/>
                    <a:pt x="23896" y="0"/>
                    <a:pt x="32522" y="0"/>
                  </a:cubicBezTo>
                  <a:close/>
                </a:path>
              </a:pathLst>
            </a:custGeom>
            <a:solidFill>
              <a:srgbClr val="226EA7"/>
            </a:solidFill>
            <a:ln w="104775" cap="rnd">
              <a:solidFill>
                <a:srgbClr val="2F6EA3"/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945606" cy="6645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713300" y="4760672"/>
            <a:ext cx="5951384" cy="1916301"/>
            <a:chOff x="0" y="0"/>
            <a:chExt cx="1945606" cy="62647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945606" cy="626470"/>
            </a:xfrm>
            <a:custGeom>
              <a:avLst/>
              <a:gdLst/>
              <a:ahLst/>
              <a:cxnLst/>
              <a:rect l="l" t="t" r="r" b="b"/>
              <a:pathLst>
                <a:path w="1945606" h="626470">
                  <a:moveTo>
                    <a:pt x="32522" y="0"/>
                  </a:moveTo>
                  <a:lnTo>
                    <a:pt x="1913084" y="0"/>
                  </a:lnTo>
                  <a:cubicBezTo>
                    <a:pt x="1931046" y="0"/>
                    <a:pt x="1945606" y="14560"/>
                    <a:pt x="1945606" y="32522"/>
                  </a:cubicBezTo>
                  <a:lnTo>
                    <a:pt x="1945606" y="593949"/>
                  </a:lnTo>
                  <a:cubicBezTo>
                    <a:pt x="1945606" y="602574"/>
                    <a:pt x="1942180" y="610846"/>
                    <a:pt x="1936080" y="616945"/>
                  </a:cubicBezTo>
                  <a:cubicBezTo>
                    <a:pt x="1929982" y="623044"/>
                    <a:pt x="1921710" y="626470"/>
                    <a:pt x="1913084" y="626470"/>
                  </a:cubicBezTo>
                  <a:lnTo>
                    <a:pt x="32522" y="626470"/>
                  </a:lnTo>
                  <a:cubicBezTo>
                    <a:pt x="23896" y="626470"/>
                    <a:pt x="15624" y="623044"/>
                    <a:pt x="9525" y="616945"/>
                  </a:cubicBezTo>
                  <a:cubicBezTo>
                    <a:pt x="3426" y="610846"/>
                    <a:pt x="0" y="602574"/>
                    <a:pt x="0" y="593949"/>
                  </a:cubicBezTo>
                  <a:lnTo>
                    <a:pt x="0" y="32522"/>
                  </a:lnTo>
                  <a:cubicBezTo>
                    <a:pt x="0" y="23896"/>
                    <a:pt x="3426" y="15624"/>
                    <a:pt x="9525" y="9525"/>
                  </a:cubicBezTo>
                  <a:cubicBezTo>
                    <a:pt x="15624" y="3426"/>
                    <a:pt x="23896" y="0"/>
                    <a:pt x="32522" y="0"/>
                  </a:cubicBezTo>
                  <a:close/>
                </a:path>
              </a:pathLst>
            </a:custGeom>
            <a:solidFill>
              <a:srgbClr val="2F6EA3"/>
            </a:solidFill>
            <a:ln w="104775" cap="rnd">
              <a:solidFill>
                <a:srgbClr val="2F6EA3"/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1945606" cy="6645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1949152" y="4747892"/>
            <a:ext cx="5951384" cy="1916301"/>
            <a:chOff x="0" y="0"/>
            <a:chExt cx="1945606" cy="62647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945606" cy="626470"/>
            </a:xfrm>
            <a:custGeom>
              <a:avLst/>
              <a:gdLst/>
              <a:ahLst/>
              <a:cxnLst/>
              <a:rect l="l" t="t" r="r" b="b"/>
              <a:pathLst>
                <a:path w="1945606" h="626470">
                  <a:moveTo>
                    <a:pt x="32522" y="0"/>
                  </a:moveTo>
                  <a:lnTo>
                    <a:pt x="1913084" y="0"/>
                  </a:lnTo>
                  <a:cubicBezTo>
                    <a:pt x="1931046" y="0"/>
                    <a:pt x="1945606" y="14560"/>
                    <a:pt x="1945606" y="32522"/>
                  </a:cubicBezTo>
                  <a:lnTo>
                    <a:pt x="1945606" y="593949"/>
                  </a:lnTo>
                  <a:cubicBezTo>
                    <a:pt x="1945606" y="602574"/>
                    <a:pt x="1942180" y="610846"/>
                    <a:pt x="1936080" y="616945"/>
                  </a:cubicBezTo>
                  <a:cubicBezTo>
                    <a:pt x="1929982" y="623044"/>
                    <a:pt x="1921710" y="626470"/>
                    <a:pt x="1913084" y="626470"/>
                  </a:cubicBezTo>
                  <a:lnTo>
                    <a:pt x="32522" y="626470"/>
                  </a:lnTo>
                  <a:cubicBezTo>
                    <a:pt x="23896" y="626470"/>
                    <a:pt x="15624" y="623044"/>
                    <a:pt x="9525" y="616945"/>
                  </a:cubicBezTo>
                  <a:cubicBezTo>
                    <a:pt x="3426" y="610846"/>
                    <a:pt x="0" y="602574"/>
                    <a:pt x="0" y="593949"/>
                  </a:cubicBezTo>
                  <a:lnTo>
                    <a:pt x="0" y="32522"/>
                  </a:lnTo>
                  <a:cubicBezTo>
                    <a:pt x="0" y="23896"/>
                    <a:pt x="3426" y="15624"/>
                    <a:pt x="9525" y="9525"/>
                  </a:cubicBezTo>
                  <a:cubicBezTo>
                    <a:pt x="15624" y="3426"/>
                    <a:pt x="23896" y="0"/>
                    <a:pt x="32522" y="0"/>
                  </a:cubicBezTo>
                  <a:close/>
                </a:path>
              </a:pathLst>
            </a:custGeom>
            <a:solidFill>
              <a:srgbClr val="FFFFFF">
                <a:alpha val="49804"/>
              </a:srgbClr>
            </a:solidFill>
            <a:ln w="104775" cap="rnd">
              <a:solidFill>
                <a:srgbClr val="FFFFFF">
                  <a:alpha val="49804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945606" cy="6645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5713300" y="6977230"/>
            <a:ext cx="5951384" cy="1916301"/>
            <a:chOff x="0" y="0"/>
            <a:chExt cx="1945606" cy="62647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945606" cy="626470"/>
            </a:xfrm>
            <a:custGeom>
              <a:avLst/>
              <a:gdLst/>
              <a:ahLst/>
              <a:cxnLst/>
              <a:rect l="l" t="t" r="r" b="b"/>
              <a:pathLst>
                <a:path w="1945606" h="626470">
                  <a:moveTo>
                    <a:pt x="32522" y="0"/>
                  </a:moveTo>
                  <a:lnTo>
                    <a:pt x="1913084" y="0"/>
                  </a:lnTo>
                  <a:cubicBezTo>
                    <a:pt x="1931046" y="0"/>
                    <a:pt x="1945606" y="14560"/>
                    <a:pt x="1945606" y="32522"/>
                  </a:cubicBezTo>
                  <a:lnTo>
                    <a:pt x="1945606" y="593949"/>
                  </a:lnTo>
                  <a:cubicBezTo>
                    <a:pt x="1945606" y="602574"/>
                    <a:pt x="1942180" y="610846"/>
                    <a:pt x="1936080" y="616945"/>
                  </a:cubicBezTo>
                  <a:cubicBezTo>
                    <a:pt x="1929982" y="623044"/>
                    <a:pt x="1921710" y="626470"/>
                    <a:pt x="1913084" y="626470"/>
                  </a:cubicBezTo>
                  <a:lnTo>
                    <a:pt x="32522" y="626470"/>
                  </a:lnTo>
                  <a:cubicBezTo>
                    <a:pt x="23896" y="626470"/>
                    <a:pt x="15624" y="623044"/>
                    <a:pt x="9525" y="616945"/>
                  </a:cubicBezTo>
                  <a:cubicBezTo>
                    <a:pt x="3426" y="610846"/>
                    <a:pt x="0" y="602574"/>
                    <a:pt x="0" y="593949"/>
                  </a:cubicBezTo>
                  <a:lnTo>
                    <a:pt x="0" y="32522"/>
                  </a:lnTo>
                  <a:cubicBezTo>
                    <a:pt x="0" y="23896"/>
                    <a:pt x="3426" y="15624"/>
                    <a:pt x="9525" y="9525"/>
                  </a:cubicBezTo>
                  <a:cubicBezTo>
                    <a:pt x="15624" y="3426"/>
                    <a:pt x="23896" y="0"/>
                    <a:pt x="32522" y="0"/>
                  </a:cubicBezTo>
                  <a:close/>
                </a:path>
              </a:pathLst>
            </a:custGeom>
            <a:solidFill>
              <a:srgbClr val="FFFFFF">
                <a:alpha val="49804"/>
              </a:srgbClr>
            </a:solidFill>
            <a:ln w="104775" cap="rnd">
              <a:solidFill>
                <a:srgbClr val="FFFFFF">
                  <a:alpha val="49804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1945606" cy="6645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1949152" y="6964450"/>
            <a:ext cx="5951384" cy="1916301"/>
            <a:chOff x="0" y="0"/>
            <a:chExt cx="1945606" cy="62647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945606" cy="626470"/>
            </a:xfrm>
            <a:custGeom>
              <a:avLst/>
              <a:gdLst/>
              <a:ahLst/>
              <a:cxnLst/>
              <a:rect l="l" t="t" r="r" b="b"/>
              <a:pathLst>
                <a:path w="1945606" h="626470">
                  <a:moveTo>
                    <a:pt x="32522" y="0"/>
                  </a:moveTo>
                  <a:lnTo>
                    <a:pt x="1913084" y="0"/>
                  </a:lnTo>
                  <a:cubicBezTo>
                    <a:pt x="1931046" y="0"/>
                    <a:pt x="1945606" y="14560"/>
                    <a:pt x="1945606" y="32522"/>
                  </a:cubicBezTo>
                  <a:lnTo>
                    <a:pt x="1945606" y="593949"/>
                  </a:lnTo>
                  <a:cubicBezTo>
                    <a:pt x="1945606" y="602574"/>
                    <a:pt x="1942180" y="610846"/>
                    <a:pt x="1936080" y="616945"/>
                  </a:cubicBezTo>
                  <a:cubicBezTo>
                    <a:pt x="1929982" y="623044"/>
                    <a:pt x="1921710" y="626470"/>
                    <a:pt x="1913084" y="626470"/>
                  </a:cubicBezTo>
                  <a:lnTo>
                    <a:pt x="32522" y="626470"/>
                  </a:lnTo>
                  <a:cubicBezTo>
                    <a:pt x="23896" y="626470"/>
                    <a:pt x="15624" y="623044"/>
                    <a:pt x="9525" y="616945"/>
                  </a:cubicBezTo>
                  <a:cubicBezTo>
                    <a:pt x="3426" y="610846"/>
                    <a:pt x="0" y="602574"/>
                    <a:pt x="0" y="593949"/>
                  </a:cubicBezTo>
                  <a:lnTo>
                    <a:pt x="0" y="32522"/>
                  </a:lnTo>
                  <a:cubicBezTo>
                    <a:pt x="0" y="23896"/>
                    <a:pt x="3426" y="15624"/>
                    <a:pt x="9525" y="9525"/>
                  </a:cubicBezTo>
                  <a:cubicBezTo>
                    <a:pt x="15624" y="3426"/>
                    <a:pt x="23896" y="0"/>
                    <a:pt x="32522" y="0"/>
                  </a:cubicBezTo>
                  <a:close/>
                </a:path>
              </a:pathLst>
            </a:custGeom>
            <a:solidFill>
              <a:srgbClr val="2F6EA3"/>
            </a:solidFill>
            <a:ln w="104775" cap="rnd">
              <a:solidFill>
                <a:srgbClr val="2F6EA3"/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1945606" cy="6645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>
            <a:off x="-770463" y="2129798"/>
            <a:ext cx="5997988" cy="7665160"/>
          </a:xfrm>
          <a:custGeom>
            <a:avLst/>
            <a:gdLst/>
            <a:ahLst/>
            <a:cxnLst/>
            <a:rect l="l" t="t" r="r" b="b"/>
            <a:pathLst>
              <a:path w="5997988" h="7665160">
                <a:moveTo>
                  <a:pt x="0" y="0"/>
                </a:moveTo>
                <a:lnTo>
                  <a:pt x="5997988" y="0"/>
                </a:lnTo>
                <a:lnTo>
                  <a:pt x="5997988" y="7665160"/>
                </a:lnTo>
                <a:lnTo>
                  <a:pt x="0" y="76651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/>
          </a:p>
        </p:txBody>
      </p:sp>
      <p:sp>
        <p:nvSpPr>
          <p:cNvPr id="22" name="TextBox 22"/>
          <p:cNvSpPr txBox="1"/>
          <p:nvPr/>
        </p:nvSpPr>
        <p:spPr>
          <a:xfrm>
            <a:off x="273245" y="479660"/>
            <a:ext cx="18014755" cy="1345338"/>
          </a:xfrm>
          <a:prstGeom prst="rect">
            <a:avLst/>
          </a:prstGeom>
        </p:spPr>
        <p:txBody>
          <a:bodyPr wrap="square" lIns="54864" tIns="54864" rIns="54864" bIns="54864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sz="4600" b="1">
                <a:solidFill>
                  <a:srgbClr val="226EA7"/>
                </a:solidFill>
                <a:latin typeface="Croogla"/>
              </a:rPr>
              <a:t>Latihan &amp; Refleksi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913267" y="3090186"/>
            <a:ext cx="5551451" cy="1034129"/>
          </a:xfrm>
          <a:prstGeom prst="rect">
            <a:avLst/>
          </a:prstGeom>
        </p:spPr>
        <p:txBody>
          <a:bodyPr wrap="square" lIns="54864" tIns="54864" rIns="54864" bIns="54864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sz="2000" b="1" dirty="0" err="1">
                <a:solidFill>
                  <a:srgbClr val="46464E"/>
                </a:solidFill>
                <a:latin typeface="Croogla"/>
              </a:rPr>
              <a:t>Analitik</a:t>
            </a:r>
            <a:endParaRPr sz="2000" b="1" dirty="0">
              <a:solidFill>
                <a:srgbClr val="46464E"/>
              </a:solidFill>
              <a:latin typeface="Croogla"/>
            </a:endParaRPr>
          </a:p>
          <a:p>
            <a:pPr>
              <a:lnSpc>
                <a:spcPct val="100000"/>
              </a:lnSpc>
            </a:pPr>
            <a:r>
              <a:rPr sz="2000" b="1" dirty="0">
                <a:solidFill>
                  <a:srgbClr val="46464E"/>
                </a:solidFill>
                <a:latin typeface="Croogla"/>
              </a:rPr>
              <a:t>x² − 5x + 6 = 0</a:t>
            </a:r>
          </a:p>
          <a:p>
            <a:pPr>
              <a:lnSpc>
                <a:spcPct val="100000"/>
              </a:lnSpc>
            </a:pPr>
            <a:r>
              <a:rPr sz="2000" b="1" dirty="0">
                <a:solidFill>
                  <a:srgbClr val="46464E"/>
                </a:solidFill>
                <a:latin typeface="Croogla"/>
              </a:rPr>
              <a:t>Cari </a:t>
            </a:r>
            <a:r>
              <a:rPr sz="2000" b="1" dirty="0" err="1">
                <a:solidFill>
                  <a:srgbClr val="46464E"/>
                </a:solidFill>
                <a:latin typeface="Croogla"/>
              </a:rPr>
              <a:t>akar</a:t>
            </a:r>
            <a:r>
              <a:rPr sz="2000" b="1" dirty="0">
                <a:solidFill>
                  <a:srgbClr val="46464E"/>
                </a:solidFill>
                <a:latin typeface="Croogla"/>
              </a:rPr>
              <a:t> </a:t>
            </a:r>
            <a:r>
              <a:rPr sz="2000" b="1" dirty="0" err="1">
                <a:solidFill>
                  <a:srgbClr val="46464E"/>
                </a:solidFill>
                <a:latin typeface="Croogla"/>
              </a:rPr>
              <a:t>eksaknya</a:t>
            </a:r>
            <a:r>
              <a:rPr sz="2000" b="1" dirty="0">
                <a:solidFill>
                  <a:srgbClr val="46464E"/>
                </a:solidFill>
                <a:latin typeface="Croogla"/>
              </a:rPr>
              <a:t>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2149119" y="3093607"/>
            <a:ext cx="5551451" cy="1034129"/>
          </a:xfrm>
          <a:prstGeom prst="rect">
            <a:avLst/>
          </a:prstGeom>
        </p:spPr>
        <p:txBody>
          <a:bodyPr wrap="square" lIns="54864" tIns="54864" rIns="54864" bIns="54864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sz="2000" b="1" dirty="0" err="1">
                <a:solidFill>
                  <a:srgbClr val="FFFFFF"/>
                </a:solidFill>
                <a:latin typeface="Croogla"/>
              </a:rPr>
              <a:t>Numerik</a:t>
            </a:r>
            <a:endParaRPr sz="2000" b="1" dirty="0">
              <a:solidFill>
                <a:srgbClr val="FFFFFF"/>
              </a:solidFill>
              <a:latin typeface="Croogla"/>
            </a:endParaRPr>
          </a:p>
          <a:p>
            <a:pPr>
              <a:lnSpc>
                <a:spcPct val="100000"/>
              </a:lnSpc>
            </a:pPr>
            <a:r>
              <a:rPr sz="2000" b="1" dirty="0" err="1">
                <a:solidFill>
                  <a:srgbClr val="FFFFFF"/>
                </a:solidFill>
                <a:latin typeface="Croogla"/>
              </a:rPr>
              <a:t>Mengapa</a:t>
            </a:r>
            <a:r>
              <a:rPr sz="2000" b="1" dirty="0">
                <a:solidFill>
                  <a:srgbClr val="FFFFFF"/>
                </a:solidFill>
                <a:latin typeface="Croogla"/>
              </a:rPr>
              <a:t> cos x = x </a:t>
            </a:r>
            <a:r>
              <a:rPr sz="2000" b="1" dirty="0" err="1">
                <a:solidFill>
                  <a:srgbClr val="FFFFFF"/>
                </a:solidFill>
                <a:latin typeface="Croogla"/>
              </a:rPr>
              <a:t>cocok</a:t>
            </a:r>
            <a:r>
              <a:rPr sz="2000" b="1" dirty="0">
                <a:solidFill>
                  <a:srgbClr val="FFFFFF"/>
                </a:solidFill>
                <a:latin typeface="Croogla"/>
              </a:rPr>
              <a:t> </a:t>
            </a:r>
            <a:r>
              <a:rPr sz="2000" b="1" dirty="0" err="1">
                <a:solidFill>
                  <a:srgbClr val="FFFFFF"/>
                </a:solidFill>
                <a:latin typeface="Croogla"/>
              </a:rPr>
              <a:t>diselesaikan</a:t>
            </a:r>
            <a:r>
              <a:rPr sz="2000" b="1" dirty="0">
                <a:solidFill>
                  <a:srgbClr val="FFFFFF"/>
                </a:solidFill>
                <a:latin typeface="Croogla"/>
              </a:rPr>
              <a:t> </a:t>
            </a:r>
            <a:r>
              <a:rPr sz="2000" b="1" dirty="0" err="1">
                <a:solidFill>
                  <a:srgbClr val="FFFFFF"/>
                </a:solidFill>
                <a:latin typeface="Croogla"/>
              </a:rPr>
              <a:t>numerik</a:t>
            </a:r>
            <a:r>
              <a:rPr sz="2000" b="1" dirty="0">
                <a:solidFill>
                  <a:srgbClr val="FFFFFF"/>
                </a:solidFill>
                <a:latin typeface="Croogla"/>
              </a:rPr>
              <a:t>?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2150459" y="5236518"/>
            <a:ext cx="5551451" cy="725860"/>
          </a:xfrm>
          <a:prstGeom prst="rect">
            <a:avLst/>
          </a:prstGeom>
        </p:spPr>
        <p:txBody>
          <a:bodyPr wrap="square" lIns="54864" tIns="54864" rIns="54864" bIns="54864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sz="2000" b="1" dirty="0">
                <a:solidFill>
                  <a:srgbClr val="46464E"/>
                </a:solidFill>
                <a:latin typeface="Croogla"/>
              </a:rPr>
              <a:t>Galat</a:t>
            </a:r>
          </a:p>
          <a:p>
            <a:pPr>
              <a:lnSpc>
                <a:spcPct val="100000"/>
              </a:lnSpc>
            </a:pPr>
            <a:r>
              <a:rPr sz="2000" b="1" dirty="0" err="1">
                <a:solidFill>
                  <a:srgbClr val="46464E"/>
                </a:solidFill>
                <a:latin typeface="Croogla"/>
              </a:rPr>
              <a:t>Hitung</a:t>
            </a:r>
            <a:r>
              <a:rPr sz="2000" b="1" dirty="0">
                <a:solidFill>
                  <a:srgbClr val="46464E"/>
                </a:solidFill>
                <a:latin typeface="Croogla"/>
              </a:rPr>
              <a:t> |1.9998 − 2|.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5913267" y="5247920"/>
            <a:ext cx="5551451" cy="725746"/>
          </a:xfrm>
          <a:prstGeom prst="rect">
            <a:avLst/>
          </a:prstGeom>
        </p:spPr>
        <p:txBody>
          <a:bodyPr wrap="square" lIns="54864" tIns="54864" rIns="54864" bIns="54864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sz="2000" b="1" dirty="0" err="1">
                <a:solidFill>
                  <a:srgbClr val="FFFFFF"/>
                </a:solidFill>
                <a:latin typeface="Croogla"/>
              </a:rPr>
              <a:t>Aproksimasi</a:t>
            </a:r>
            <a:endParaRPr sz="2000" b="1" dirty="0">
              <a:solidFill>
                <a:srgbClr val="FFFFFF"/>
              </a:solidFill>
              <a:latin typeface="Croogla"/>
            </a:endParaRPr>
          </a:p>
          <a:p>
            <a:pPr>
              <a:lnSpc>
                <a:spcPct val="100000"/>
              </a:lnSpc>
            </a:pPr>
            <a:r>
              <a:rPr sz="2000" b="1" dirty="0" err="1">
                <a:solidFill>
                  <a:srgbClr val="FFFFFF"/>
                </a:solidFill>
                <a:latin typeface="Croogla"/>
              </a:rPr>
              <a:t>Eksak</a:t>
            </a:r>
            <a:r>
              <a:rPr sz="2000" b="1" dirty="0">
                <a:solidFill>
                  <a:srgbClr val="FFFFFF"/>
                </a:solidFill>
                <a:latin typeface="Croogla"/>
              </a:rPr>
              <a:t> = 2, </a:t>
            </a:r>
            <a:r>
              <a:rPr sz="2000" b="1" dirty="0" err="1">
                <a:solidFill>
                  <a:srgbClr val="FFFFFF"/>
                </a:solidFill>
                <a:latin typeface="Croogla"/>
              </a:rPr>
              <a:t>hasil</a:t>
            </a:r>
            <a:r>
              <a:rPr sz="2000" b="1" dirty="0">
                <a:solidFill>
                  <a:srgbClr val="FFFFFF"/>
                </a:solidFill>
                <a:latin typeface="Croogla"/>
              </a:rPr>
              <a:t> = 1.9998. </a:t>
            </a:r>
            <a:r>
              <a:rPr sz="2000" b="1" dirty="0" err="1">
                <a:solidFill>
                  <a:srgbClr val="FFFFFF"/>
                </a:solidFill>
                <a:latin typeface="Croogla"/>
              </a:rPr>
              <a:t>Apakah</a:t>
            </a:r>
            <a:r>
              <a:rPr sz="2000" b="1" dirty="0">
                <a:solidFill>
                  <a:srgbClr val="FFFFFF"/>
                </a:solidFill>
                <a:latin typeface="Croogla"/>
              </a:rPr>
              <a:t> salah?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5913267" y="7521777"/>
            <a:ext cx="5551451" cy="725860"/>
          </a:xfrm>
          <a:prstGeom prst="rect">
            <a:avLst/>
          </a:prstGeom>
        </p:spPr>
        <p:txBody>
          <a:bodyPr wrap="square" lIns="54864" tIns="54864" rIns="54864" bIns="54864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sz="2000" b="1" dirty="0">
                <a:solidFill>
                  <a:srgbClr val="46464E"/>
                </a:solidFill>
                <a:latin typeface="Croogla"/>
              </a:rPr>
              <a:t>Python</a:t>
            </a:r>
          </a:p>
          <a:p>
            <a:pPr>
              <a:lnSpc>
                <a:spcPct val="100000"/>
              </a:lnSpc>
            </a:pPr>
            <a:r>
              <a:rPr sz="2000" b="1" dirty="0">
                <a:solidFill>
                  <a:srgbClr val="46464E"/>
                </a:solidFill>
                <a:latin typeface="Croogla"/>
              </a:rPr>
              <a:t>Apa </a:t>
            </a:r>
            <a:r>
              <a:rPr sz="2000" b="1" dirty="0" err="1">
                <a:solidFill>
                  <a:srgbClr val="46464E"/>
                </a:solidFill>
                <a:latin typeface="Croogla"/>
              </a:rPr>
              <a:t>fungsi</a:t>
            </a:r>
            <a:r>
              <a:rPr sz="2000" b="1" dirty="0">
                <a:solidFill>
                  <a:srgbClr val="46464E"/>
                </a:solidFill>
                <a:latin typeface="Croogla"/>
              </a:rPr>
              <a:t> loop </a:t>
            </a:r>
            <a:r>
              <a:rPr sz="2000" b="1" dirty="0" err="1">
                <a:solidFill>
                  <a:srgbClr val="46464E"/>
                </a:solidFill>
                <a:latin typeface="Croogla"/>
              </a:rPr>
              <a:t>dalam</a:t>
            </a:r>
            <a:r>
              <a:rPr sz="2000" b="1" dirty="0">
                <a:solidFill>
                  <a:srgbClr val="46464E"/>
                </a:solidFill>
                <a:latin typeface="Croogla"/>
              </a:rPr>
              <a:t> </a:t>
            </a:r>
            <a:r>
              <a:rPr sz="2000" b="1" dirty="0" err="1">
                <a:solidFill>
                  <a:srgbClr val="46464E"/>
                </a:solidFill>
                <a:latin typeface="Croogla"/>
              </a:rPr>
              <a:t>metode</a:t>
            </a:r>
            <a:r>
              <a:rPr sz="2000" b="1" dirty="0">
                <a:solidFill>
                  <a:srgbClr val="46464E"/>
                </a:solidFill>
                <a:latin typeface="Croogla"/>
              </a:rPr>
              <a:t> </a:t>
            </a:r>
            <a:r>
              <a:rPr sz="2000" b="1" dirty="0" err="1">
                <a:solidFill>
                  <a:srgbClr val="46464E"/>
                </a:solidFill>
                <a:latin typeface="Croogla"/>
              </a:rPr>
              <a:t>numerik</a:t>
            </a:r>
            <a:r>
              <a:rPr sz="2000" b="1" dirty="0">
                <a:solidFill>
                  <a:srgbClr val="46464E"/>
                </a:solidFill>
                <a:latin typeface="Croogla"/>
              </a:rPr>
              <a:t>?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2149119" y="7454768"/>
            <a:ext cx="5551451" cy="1034129"/>
          </a:xfrm>
          <a:prstGeom prst="rect">
            <a:avLst/>
          </a:prstGeom>
        </p:spPr>
        <p:txBody>
          <a:bodyPr wrap="square" lIns="54864" tIns="54864" rIns="54864" bIns="54864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sz="2000" b="1" dirty="0">
                <a:solidFill>
                  <a:srgbClr val="FFFFFF"/>
                </a:solidFill>
                <a:latin typeface="Croogla"/>
              </a:rPr>
              <a:t>Takeaway</a:t>
            </a:r>
          </a:p>
          <a:p>
            <a:pPr>
              <a:lnSpc>
                <a:spcPct val="100000"/>
              </a:lnSpc>
            </a:pPr>
            <a:r>
              <a:rPr sz="2000" b="1" dirty="0">
                <a:solidFill>
                  <a:srgbClr val="FFFFFF"/>
                </a:solidFill>
                <a:latin typeface="Croogla"/>
              </a:rPr>
              <a:t>Solusi </a:t>
            </a:r>
            <a:r>
              <a:rPr sz="2000" b="1" dirty="0" err="1">
                <a:solidFill>
                  <a:srgbClr val="FFFFFF"/>
                </a:solidFill>
                <a:latin typeface="Croogla"/>
              </a:rPr>
              <a:t>numerik</a:t>
            </a:r>
            <a:r>
              <a:rPr sz="2000" b="1" dirty="0">
                <a:solidFill>
                  <a:srgbClr val="FFFFFF"/>
                </a:solidFill>
                <a:latin typeface="Croogla"/>
              </a:rPr>
              <a:t> = </a:t>
            </a:r>
            <a:r>
              <a:rPr sz="2000" b="1" dirty="0" err="1">
                <a:solidFill>
                  <a:srgbClr val="FFFFFF"/>
                </a:solidFill>
                <a:latin typeface="Croogla"/>
              </a:rPr>
              <a:t>aproksimasi</a:t>
            </a:r>
            <a:r>
              <a:rPr sz="2000" b="1" dirty="0">
                <a:solidFill>
                  <a:srgbClr val="FFFFFF"/>
                </a:solidFill>
                <a:latin typeface="Croogla"/>
              </a:rPr>
              <a:t> + </a:t>
            </a:r>
            <a:r>
              <a:rPr sz="2000" b="1" dirty="0" err="1">
                <a:solidFill>
                  <a:srgbClr val="FFFFFF"/>
                </a:solidFill>
                <a:latin typeface="Croogla"/>
              </a:rPr>
              <a:t>ukuran</a:t>
            </a:r>
            <a:r>
              <a:rPr sz="2000" b="1" dirty="0">
                <a:solidFill>
                  <a:srgbClr val="FFFFFF"/>
                </a:solidFill>
                <a:latin typeface="Croogla"/>
              </a:rPr>
              <a:t> </a:t>
            </a:r>
            <a:r>
              <a:rPr sz="2000" b="1" dirty="0" err="1">
                <a:solidFill>
                  <a:srgbClr val="FFFFFF"/>
                </a:solidFill>
                <a:latin typeface="Croogla"/>
              </a:rPr>
              <a:t>galat</a:t>
            </a:r>
            <a:r>
              <a:rPr sz="2000" b="1" dirty="0">
                <a:solidFill>
                  <a:srgbClr val="FFFFFF"/>
                </a:solidFill>
                <a:latin typeface="Croogla"/>
              </a:rPr>
              <a:t>.</a:t>
            </a:r>
          </a:p>
        </p:txBody>
      </p:sp>
      <p:sp>
        <p:nvSpPr>
          <p:cNvPr id="29" name="Freeform 29"/>
          <p:cNvSpPr/>
          <p:nvPr/>
        </p:nvSpPr>
        <p:spPr>
          <a:xfrm rot="5400000">
            <a:off x="16875683" y="3454300"/>
            <a:ext cx="320651" cy="1329122"/>
          </a:xfrm>
          <a:custGeom>
            <a:avLst/>
            <a:gdLst/>
            <a:ahLst/>
            <a:cxnLst/>
            <a:rect l="l" t="t" r="r" b="b"/>
            <a:pathLst>
              <a:path w="320651" h="1329122">
                <a:moveTo>
                  <a:pt x="0" y="0"/>
                </a:moveTo>
                <a:lnTo>
                  <a:pt x="320651" y="0"/>
                </a:lnTo>
                <a:lnTo>
                  <a:pt x="320651" y="1329122"/>
                </a:lnTo>
                <a:lnTo>
                  <a:pt x="0" y="13291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 rot="5400000">
            <a:off x="16875683" y="7910056"/>
            <a:ext cx="320651" cy="1329122"/>
          </a:xfrm>
          <a:custGeom>
            <a:avLst/>
            <a:gdLst/>
            <a:ahLst/>
            <a:cxnLst/>
            <a:rect l="l" t="t" r="r" b="b"/>
            <a:pathLst>
              <a:path w="320651" h="1329122">
                <a:moveTo>
                  <a:pt x="0" y="0"/>
                </a:moveTo>
                <a:lnTo>
                  <a:pt x="320651" y="0"/>
                </a:lnTo>
                <a:lnTo>
                  <a:pt x="320651" y="1329122"/>
                </a:lnTo>
                <a:lnTo>
                  <a:pt x="0" y="13291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 rot="5400000">
            <a:off x="10639831" y="5722074"/>
            <a:ext cx="320651" cy="1329122"/>
          </a:xfrm>
          <a:custGeom>
            <a:avLst/>
            <a:gdLst/>
            <a:ahLst/>
            <a:cxnLst/>
            <a:rect l="l" t="t" r="r" b="b"/>
            <a:pathLst>
              <a:path w="320651" h="1329122">
                <a:moveTo>
                  <a:pt x="0" y="0"/>
                </a:moveTo>
                <a:lnTo>
                  <a:pt x="320651" y="0"/>
                </a:lnTo>
                <a:lnTo>
                  <a:pt x="320651" y="1329122"/>
                </a:lnTo>
                <a:lnTo>
                  <a:pt x="0" y="13291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ransition spd="slow">
    <p:pu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1270" b="-4539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5713300" y="2544115"/>
            <a:ext cx="5951384" cy="1916301"/>
            <a:chOff x="0" y="0"/>
            <a:chExt cx="1945606" cy="62647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45606" cy="626470"/>
            </a:xfrm>
            <a:custGeom>
              <a:avLst/>
              <a:gdLst/>
              <a:ahLst/>
              <a:cxnLst/>
              <a:rect l="l" t="t" r="r" b="b"/>
              <a:pathLst>
                <a:path w="1945606" h="626470">
                  <a:moveTo>
                    <a:pt x="32522" y="0"/>
                  </a:moveTo>
                  <a:lnTo>
                    <a:pt x="1913084" y="0"/>
                  </a:lnTo>
                  <a:cubicBezTo>
                    <a:pt x="1931046" y="0"/>
                    <a:pt x="1945606" y="14560"/>
                    <a:pt x="1945606" y="32522"/>
                  </a:cubicBezTo>
                  <a:lnTo>
                    <a:pt x="1945606" y="593949"/>
                  </a:lnTo>
                  <a:cubicBezTo>
                    <a:pt x="1945606" y="602574"/>
                    <a:pt x="1942180" y="610846"/>
                    <a:pt x="1936080" y="616945"/>
                  </a:cubicBezTo>
                  <a:cubicBezTo>
                    <a:pt x="1929982" y="623044"/>
                    <a:pt x="1921710" y="626470"/>
                    <a:pt x="1913084" y="626470"/>
                  </a:cubicBezTo>
                  <a:lnTo>
                    <a:pt x="32522" y="626470"/>
                  </a:lnTo>
                  <a:cubicBezTo>
                    <a:pt x="23896" y="626470"/>
                    <a:pt x="15624" y="623044"/>
                    <a:pt x="9525" y="616945"/>
                  </a:cubicBezTo>
                  <a:cubicBezTo>
                    <a:pt x="3426" y="610846"/>
                    <a:pt x="0" y="602574"/>
                    <a:pt x="0" y="593949"/>
                  </a:cubicBezTo>
                  <a:lnTo>
                    <a:pt x="0" y="32522"/>
                  </a:lnTo>
                  <a:cubicBezTo>
                    <a:pt x="0" y="23896"/>
                    <a:pt x="3426" y="15624"/>
                    <a:pt x="9525" y="9525"/>
                  </a:cubicBezTo>
                  <a:cubicBezTo>
                    <a:pt x="15624" y="3426"/>
                    <a:pt x="23896" y="0"/>
                    <a:pt x="32522" y="0"/>
                  </a:cubicBezTo>
                  <a:close/>
                </a:path>
              </a:pathLst>
            </a:custGeom>
            <a:solidFill>
              <a:srgbClr val="FFFFFF">
                <a:alpha val="49804"/>
              </a:srgbClr>
            </a:solidFill>
            <a:ln w="104775" cap="rnd">
              <a:solidFill>
                <a:srgbClr val="FFFFFF">
                  <a:alpha val="49804"/>
                </a:srgbClr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945606" cy="6645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949152" y="2531335"/>
            <a:ext cx="5951384" cy="1916301"/>
            <a:chOff x="0" y="0"/>
            <a:chExt cx="1945606" cy="62647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45606" cy="626470"/>
            </a:xfrm>
            <a:custGeom>
              <a:avLst/>
              <a:gdLst/>
              <a:ahLst/>
              <a:cxnLst/>
              <a:rect l="l" t="t" r="r" b="b"/>
              <a:pathLst>
                <a:path w="1945606" h="626470">
                  <a:moveTo>
                    <a:pt x="32522" y="0"/>
                  </a:moveTo>
                  <a:lnTo>
                    <a:pt x="1913084" y="0"/>
                  </a:lnTo>
                  <a:cubicBezTo>
                    <a:pt x="1931046" y="0"/>
                    <a:pt x="1945606" y="14560"/>
                    <a:pt x="1945606" y="32522"/>
                  </a:cubicBezTo>
                  <a:lnTo>
                    <a:pt x="1945606" y="593949"/>
                  </a:lnTo>
                  <a:cubicBezTo>
                    <a:pt x="1945606" y="602574"/>
                    <a:pt x="1942180" y="610846"/>
                    <a:pt x="1936080" y="616945"/>
                  </a:cubicBezTo>
                  <a:cubicBezTo>
                    <a:pt x="1929982" y="623044"/>
                    <a:pt x="1921710" y="626470"/>
                    <a:pt x="1913084" y="626470"/>
                  </a:cubicBezTo>
                  <a:lnTo>
                    <a:pt x="32522" y="626470"/>
                  </a:lnTo>
                  <a:cubicBezTo>
                    <a:pt x="23896" y="626470"/>
                    <a:pt x="15624" y="623044"/>
                    <a:pt x="9525" y="616945"/>
                  </a:cubicBezTo>
                  <a:cubicBezTo>
                    <a:pt x="3426" y="610846"/>
                    <a:pt x="0" y="602574"/>
                    <a:pt x="0" y="593949"/>
                  </a:cubicBezTo>
                  <a:lnTo>
                    <a:pt x="0" y="32522"/>
                  </a:lnTo>
                  <a:cubicBezTo>
                    <a:pt x="0" y="23896"/>
                    <a:pt x="3426" y="15624"/>
                    <a:pt x="9525" y="9525"/>
                  </a:cubicBezTo>
                  <a:cubicBezTo>
                    <a:pt x="15624" y="3426"/>
                    <a:pt x="23896" y="0"/>
                    <a:pt x="32522" y="0"/>
                  </a:cubicBezTo>
                  <a:close/>
                </a:path>
              </a:pathLst>
            </a:custGeom>
            <a:solidFill>
              <a:srgbClr val="226EA7"/>
            </a:solidFill>
            <a:ln w="104775" cap="rnd">
              <a:solidFill>
                <a:srgbClr val="2F6EA3"/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945606" cy="6645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713300" y="4760672"/>
            <a:ext cx="5951384" cy="1916301"/>
            <a:chOff x="0" y="0"/>
            <a:chExt cx="1945606" cy="62647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945606" cy="626470"/>
            </a:xfrm>
            <a:custGeom>
              <a:avLst/>
              <a:gdLst/>
              <a:ahLst/>
              <a:cxnLst/>
              <a:rect l="l" t="t" r="r" b="b"/>
              <a:pathLst>
                <a:path w="1945606" h="626470">
                  <a:moveTo>
                    <a:pt x="32522" y="0"/>
                  </a:moveTo>
                  <a:lnTo>
                    <a:pt x="1913084" y="0"/>
                  </a:lnTo>
                  <a:cubicBezTo>
                    <a:pt x="1931046" y="0"/>
                    <a:pt x="1945606" y="14560"/>
                    <a:pt x="1945606" y="32522"/>
                  </a:cubicBezTo>
                  <a:lnTo>
                    <a:pt x="1945606" y="593949"/>
                  </a:lnTo>
                  <a:cubicBezTo>
                    <a:pt x="1945606" y="602574"/>
                    <a:pt x="1942180" y="610846"/>
                    <a:pt x="1936080" y="616945"/>
                  </a:cubicBezTo>
                  <a:cubicBezTo>
                    <a:pt x="1929982" y="623044"/>
                    <a:pt x="1921710" y="626470"/>
                    <a:pt x="1913084" y="626470"/>
                  </a:cubicBezTo>
                  <a:lnTo>
                    <a:pt x="32522" y="626470"/>
                  </a:lnTo>
                  <a:cubicBezTo>
                    <a:pt x="23896" y="626470"/>
                    <a:pt x="15624" y="623044"/>
                    <a:pt x="9525" y="616945"/>
                  </a:cubicBezTo>
                  <a:cubicBezTo>
                    <a:pt x="3426" y="610846"/>
                    <a:pt x="0" y="602574"/>
                    <a:pt x="0" y="593949"/>
                  </a:cubicBezTo>
                  <a:lnTo>
                    <a:pt x="0" y="32522"/>
                  </a:lnTo>
                  <a:cubicBezTo>
                    <a:pt x="0" y="23896"/>
                    <a:pt x="3426" y="15624"/>
                    <a:pt x="9525" y="9525"/>
                  </a:cubicBezTo>
                  <a:cubicBezTo>
                    <a:pt x="15624" y="3426"/>
                    <a:pt x="23896" y="0"/>
                    <a:pt x="32522" y="0"/>
                  </a:cubicBezTo>
                  <a:close/>
                </a:path>
              </a:pathLst>
            </a:custGeom>
            <a:solidFill>
              <a:srgbClr val="2F6EA3"/>
            </a:solidFill>
            <a:ln w="104775" cap="rnd">
              <a:solidFill>
                <a:srgbClr val="2F6EA3"/>
              </a:solidFill>
              <a:prstDash val="solid"/>
              <a:round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1945606" cy="6645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1949152" y="4747892"/>
            <a:ext cx="5951384" cy="1916301"/>
            <a:chOff x="0" y="0"/>
            <a:chExt cx="1945606" cy="62647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945606" cy="626470"/>
            </a:xfrm>
            <a:custGeom>
              <a:avLst/>
              <a:gdLst/>
              <a:ahLst/>
              <a:cxnLst/>
              <a:rect l="l" t="t" r="r" b="b"/>
              <a:pathLst>
                <a:path w="1945606" h="626470">
                  <a:moveTo>
                    <a:pt x="32522" y="0"/>
                  </a:moveTo>
                  <a:lnTo>
                    <a:pt x="1913084" y="0"/>
                  </a:lnTo>
                  <a:cubicBezTo>
                    <a:pt x="1931046" y="0"/>
                    <a:pt x="1945606" y="14560"/>
                    <a:pt x="1945606" y="32522"/>
                  </a:cubicBezTo>
                  <a:lnTo>
                    <a:pt x="1945606" y="593949"/>
                  </a:lnTo>
                  <a:cubicBezTo>
                    <a:pt x="1945606" y="602574"/>
                    <a:pt x="1942180" y="610846"/>
                    <a:pt x="1936080" y="616945"/>
                  </a:cubicBezTo>
                  <a:cubicBezTo>
                    <a:pt x="1929982" y="623044"/>
                    <a:pt x="1921710" y="626470"/>
                    <a:pt x="1913084" y="626470"/>
                  </a:cubicBezTo>
                  <a:lnTo>
                    <a:pt x="32522" y="626470"/>
                  </a:lnTo>
                  <a:cubicBezTo>
                    <a:pt x="23896" y="626470"/>
                    <a:pt x="15624" y="623044"/>
                    <a:pt x="9525" y="616945"/>
                  </a:cubicBezTo>
                  <a:cubicBezTo>
                    <a:pt x="3426" y="610846"/>
                    <a:pt x="0" y="602574"/>
                    <a:pt x="0" y="593949"/>
                  </a:cubicBezTo>
                  <a:lnTo>
                    <a:pt x="0" y="32522"/>
                  </a:lnTo>
                  <a:cubicBezTo>
                    <a:pt x="0" y="23896"/>
                    <a:pt x="3426" y="15624"/>
                    <a:pt x="9525" y="9525"/>
                  </a:cubicBezTo>
                  <a:cubicBezTo>
                    <a:pt x="15624" y="3426"/>
                    <a:pt x="23896" y="0"/>
                    <a:pt x="32522" y="0"/>
                  </a:cubicBezTo>
                  <a:close/>
                </a:path>
              </a:pathLst>
            </a:custGeom>
            <a:solidFill>
              <a:srgbClr val="FFFFFF">
                <a:alpha val="49804"/>
              </a:srgbClr>
            </a:solidFill>
            <a:ln w="104775" cap="rnd">
              <a:solidFill>
                <a:srgbClr val="FFFFFF">
                  <a:alpha val="49804"/>
                </a:srgbClr>
              </a:solidFill>
              <a:prstDash val="solid"/>
              <a:round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945606" cy="6645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5713300" y="6977230"/>
            <a:ext cx="5951384" cy="1916301"/>
            <a:chOff x="0" y="0"/>
            <a:chExt cx="1945606" cy="62647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945606" cy="626470"/>
            </a:xfrm>
            <a:custGeom>
              <a:avLst/>
              <a:gdLst/>
              <a:ahLst/>
              <a:cxnLst/>
              <a:rect l="l" t="t" r="r" b="b"/>
              <a:pathLst>
                <a:path w="1945606" h="626470">
                  <a:moveTo>
                    <a:pt x="32522" y="0"/>
                  </a:moveTo>
                  <a:lnTo>
                    <a:pt x="1913084" y="0"/>
                  </a:lnTo>
                  <a:cubicBezTo>
                    <a:pt x="1931046" y="0"/>
                    <a:pt x="1945606" y="14560"/>
                    <a:pt x="1945606" y="32522"/>
                  </a:cubicBezTo>
                  <a:lnTo>
                    <a:pt x="1945606" y="593949"/>
                  </a:lnTo>
                  <a:cubicBezTo>
                    <a:pt x="1945606" y="602574"/>
                    <a:pt x="1942180" y="610846"/>
                    <a:pt x="1936080" y="616945"/>
                  </a:cubicBezTo>
                  <a:cubicBezTo>
                    <a:pt x="1929982" y="623044"/>
                    <a:pt x="1921710" y="626470"/>
                    <a:pt x="1913084" y="626470"/>
                  </a:cubicBezTo>
                  <a:lnTo>
                    <a:pt x="32522" y="626470"/>
                  </a:lnTo>
                  <a:cubicBezTo>
                    <a:pt x="23896" y="626470"/>
                    <a:pt x="15624" y="623044"/>
                    <a:pt x="9525" y="616945"/>
                  </a:cubicBezTo>
                  <a:cubicBezTo>
                    <a:pt x="3426" y="610846"/>
                    <a:pt x="0" y="602574"/>
                    <a:pt x="0" y="593949"/>
                  </a:cubicBezTo>
                  <a:lnTo>
                    <a:pt x="0" y="32522"/>
                  </a:lnTo>
                  <a:cubicBezTo>
                    <a:pt x="0" y="23896"/>
                    <a:pt x="3426" y="15624"/>
                    <a:pt x="9525" y="9525"/>
                  </a:cubicBezTo>
                  <a:cubicBezTo>
                    <a:pt x="15624" y="3426"/>
                    <a:pt x="23896" y="0"/>
                    <a:pt x="32522" y="0"/>
                  </a:cubicBezTo>
                  <a:close/>
                </a:path>
              </a:pathLst>
            </a:custGeom>
            <a:solidFill>
              <a:srgbClr val="FFFFFF">
                <a:alpha val="49804"/>
              </a:srgbClr>
            </a:solidFill>
            <a:ln w="104775" cap="rnd">
              <a:solidFill>
                <a:srgbClr val="FFFFFF">
                  <a:alpha val="49804"/>
                </a:srgbClr>
              </a:solidFill>
              <a:prstDash val="solid"/>
              <a:round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1945606" cy="6645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1949152" y="6964450"/>
            <a:ext cx="5951384" cy="1916301"/>
            <a:chOff x="0" y="0"/>
            <a:chExt cx="1945606" cy="62647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945606" cy="626470"/>
            </a:xfrm>
            <a:custGeom>
              <a:avLst/>
              <a:gdLst/>
              <a:ahLst/>
              <a:cxnLst/>
              <a:rect l="l" t="t" r="r" b="b"/>
              <a:pathLst>
                <a:path w="1945606" h="626470">
                  <a:moveTo>
                    <a:pt x="32522" y="0"/>
                  </a:moveTo>
                  <a:lnTo>
                    <a:pt x="1913084" y="0"/>
                  </a:lnTo>
                  <a:cubicBezTo>
                    <a:pt x="1931046" y="0"/>
                    <a:pt x="1945606" y="14560"/>
                    <a:pt x="1945606" y="32522"/>
                  </a:cubicBezTo>
                  <a:lnTo>
                    <a:pt x="1945606" y="593949"/>
                  </a:lnTo>
                  <a:cubicBezTo>
                    <a:pt x="1945606" y="602574"/>
                    <a:pt x="1942180" y="610846"/>
                    <a:pt x="1936080" y="616945"/>
                  </a:cubicBezTo>
                  <a:cubicBezTo>
                    <a:pt x="1929982" y="623044"/>
                    <a:pt x="1921710" y="626470"/>
                    <a:pt x="1913084" y="626470"/>
                  </a:cubicBezTo>
                  <a:lnTo>
                    <a:pt x="32522" y="626470"/>
                  </a:lnTo>
                  <a:cubicBezTo>
                    <a:pt x="23896" y="626470"/>
                    <a:pt x="15624" y="623044"/>
                    <a:pt x="9525" y="616945"/>
                  </a:cubicBezTo>
                  <a:cubicBezTo>
                    <a:pt x="3426" y="610846"/>
                    <a:pt x="0" y="602574"/>
                    <a:pt x="0" y="593949"/>
                  </a:cubicBezTo>
                  <a:lnTo>
                    <a:pt x="0" y="32522"/>
                  </a:lnTo>
                  <a:cubicBezTo>
                    <a:pt x="0" y="23896"/>
                    <a:pt x="3426" y="15624"/>
                    <a:pt x="9525" y="9525"/>
                  </a:cubicBezTo>
                  <a:cubicBezTo>
                    <a:pt x="15624" y="3426"/>
                    <a:pt x="23896" y="0"/>
                    <a:pt x="32522" y="0"/>
                  </a:cubicBezTo>
                  <a:close/>
                </a:path>
              </a:pathLst>
            </a:custGeom>
            <a:solidFill>
              <a:srgbClr val="2F6EA3"/>
            </a:solidFill>
            <a:ln w="104775" cap="rnd">
              <a:solidFill>
                <a:srgbClr val="2F6EA3"/>
              </a:solidFill>
              <a:prstDash val="solid"/>
              <a:round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1945606" cy="6645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>
            <a:off x="-770463" y="2129798"/>
            <a:ext cx="5997988" cy="7665160"/>
          </a:xfrm>
          <a:custGeom>
            <a:avLst/>
            <a:gdLst/>
            <a:ahLst/>
            <a:cxnLst/>
            <a:rect l="l" t="t" r="r" b="b"/>
            <a:pathLst>
              <a:path w="5997988" h="7665160">
                <a:moveTo>
                  <a:pt x="0" y="0"/>
                </a:moveTo>
                <a:lnTo>
                  <a:pt x="5997988" y="0"/>
                </a:lnTo>
                <a:lnTo>
                  <a:pt x="5997988" y="7665160"/>
                </a:lnTo>
                <a:lnTo>
                  <a:pt x="0" y="76651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273245" y="479660"/>
            <a:ext cx="18014755" cy="13453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97"/>
              </a:lnSpc>
              <a:spcBef>
                <a:spcPct val="0"/>
              </a:spcBef>
            </a:pPr>
            <a:r>
              <a:rPr lang="en-US" sz="7783">
                <a:solidFill>
                  <a:srgbClr val="2F6EA3"/>
                </a:solidFill>
                <a:latin typeface="Croogla"/>
                <a:ea typeface="Croogla"/>
                <a:cs typeface="Croogla"/>
                <a:sym typeface="Croogla"/>
              </a:rPr>
              <a:t>Note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913267" y="3090186"/>
            <a:ext cx="5551451" cy="725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45"/>
              </a:lnSpc>
              <a:spcBef>
                <a:spcPct val="0"/>
              </a:spcBef>
            </a:pPr>
            <a:r>
              <a:rPr lang="en-US" sz="4175" dirty="0">
                <a:solidFill>
                  <a:srgbClr val="2F6EA3"/>
                </a:solidFill>
                <a:latin typeface="Croogla"/>
                <a:ea typeface="Croogla"/>
                <a:cs typeface="Croogla"/>
                <a:sym typeface="Croogla"/>
              </a:rPr>
              <a:t>Bagi </a:t>
            </a:r>
            <a:r>
              <a:rPr lang="en-US" sz="4175" dirty="0" err="1">
                <a:solidFill>
                  <a:srgbClr val="2F6EA3"/>
                </a:solidFill>
                <a:latin typeface="Croogla"/>
                <a:ea typeface="Croogla"/>
                <a:cs typeface="Croogla"/>
                <a:sym typeface="Croogla"/>
              </a:rPr>
              <a:t>Kelompok</a:t>
            </a:r>
            <a:endParaRPr lang="en-US" sz="4175" dirty="0">
              <a:solidFill>
                <a:srgbClr val="2F6EA3"/>
              </a:solidFill>
              <a:latin typeface="Croogla"/>
              <a:ea typeface="Croogla"/>
              <a:cs typeface="Croogla"/>
              <a:sym typeface="Croogla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12149119" y="2727999"/>
            <a:ext cx="5551451" cy="1272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4136" dirty="0">
                <a:solidFill>
                  <a:schemeClr val="bg1"/>
                </a:solidFill>
                <a:latin typeface="Croogla"/>
                <a:ea typeface="Croogla"/>
                <a:cs typeface="Croogla"/>
                <a:sym typeface="Croogla"/>
              </a:rPr>
              <a:t>Math &amp; Python</a:t>
            </a:r>
            <a:br>
              <a:rPr lang="en-US" sz="4136" dirty="0">
                <a:solidFill>
                  <a:schemeClr val="bg1"/>
                </a:solidFill>
                <a:latin typeface="Croogla"/>
                <a:ea typeface="Croogla"/>
                <a:cs typeface="Croogla"/>
                <a:sym typeface="Croogla"/>
              </a:rPr>
            </a:br>
            <a:r>
              <a:rPr lang="en-US" sz="4136" dirty="0">
                <a:solidFill>
                  <a:schemeClr val="bg1"/>
                </a:solidFill>
                <a:latin typeface="Croogla"/>
                <a:ea typeface="Croogla"/>
                <a:cs typeface="Croogla"/>
                <a:sym typeface="Croogla"/>
              </a:rPr>
              <a:t>(</a:t>
            </a:r>
            <a:r>
              <a:rPr lang="en-US" sz="4000" dirty="0">
                <a:solidFill>
                  <a:schemeClr val="bg1"/>
                </a:solidFill>
                <a:latin typeface="Croogla"/>
                <a:ea typeface="Croogla"/>
                <a:cs typeface="Croogla"/>
                <a:sym typeface="Croogla"/>
              </a:rPr>
              <a:t>Google </a:t>
            </a:r>
            <a:r>
              <a:rPr lang="en-US" sz="4000" dirty="0" err="1">
                <a:solidFill>
                  <a:schemeClr val="bg1"/>
                </a:solidFill>
                <a:latin typeface="Croogla"/>
                <a:ea typeface="Croogla"/>
                <a:cs typeface="Croogla"/>
                <a:sym typeface="Croogla"/>
              </a:rPr>
              <a:t>Colab</a:t>
            </a:r>
            <a:r>
              <a:rPr lang="en-US" sz="4136" dirty="0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)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2150459" y="5236518"/>
            <a:ext cx="5551451" cy="725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45"/>
              </a:lnSpc>
              <a:spcBef>
                <a:spcPct val="0"/>
              </a:spcBef>
            </a:pPr>
            <a:r>
              <a:rPr lang="en-US" sz="4175" dirty="0">
                <a:solidFill>
                  <a:srgbClr val="2F6EA3"/>
                </a:solidFill>
                <a:latin typeface="Croogla"/>
                <a:ea typeface="Croogla"/>
                <a:cs typeface="Croogla"/>
                <a:sym typeface="Croogla"/>
              </a:rPr>
              <a:t>AI ?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5913267" y="5247920"/>
            <a:ext cx="5551451" cy="725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52"/>
              </a:lnSpc>
              <a:spcBef>
                <a:spcPct val="0"/>
              </a:spcBef>
            </a:pPr>
            <a:r>
              <a:rPr lang="en-US" sz="4180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Ilmu2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5913267" y="7521777"/>
            <a:ext cx="5551451" cy="725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45"/>
              </a:lnSpc>
              <a:spcBef>
                <a:spcPct val="0"/>
              </a:spcBef>
            </a:pPr>
            <a:r>
              <a:rPr lang="en-US" sz="4175" dirty="0" err="1">
                <a:solidFill>
                  <a:srgbClr val="2F6EA3"/>
                </a:solidFill>
                <a:latin typeface="Croogla"/>
                <a:ea typeface="Croogla"/>
                <a:cs typeface="Croogla"/>
                <a:sym typeface="Croogla"/>
              </a:rPr>
              <a:t>Ujian</a:t>
            </a:r>
            <a:r>
              <a:rPr lang="en-US" sz="4175" dirty="0">
                <a:solidFill>
                  <a:srgbClr val="2F6EA3"/>
                </a:solidFill>
                <a:latin typeface="Croogla"/>
                <a:ea typeface="Croogla"/>
                <a:cs typeface="Croogla"/>
                <a:sym typeface="Croogla"/>
              </a:rPr>
              <a:t> </a:t>
            </a:r>
            <a:r>
              <a:rPr lang="en-US" sz="4175" dirty="0" err="1">
                <a:solidFill>
                  <a:srgbClr val="2F6EA3"/>
                </a:solidFill>
                <a:latin typeface="Croogla"/>
                <a:ea typeface="Croogla"/>
                <a:cs typeface="Croogla"/>
                <a:sym typeface="Croogla"/>
              </a:rPr>
              <a:t>Presentasi</a:t>
            </a:r>
            <a:endParaRPr lang="en-US" sz="4175" dirty="0">
              <a:solidFill>
                <a:srgbClr val="2F6EA3"/>
              </a:solidFill>
              <a:latin typeface="Croogla"/>
              <a:ea typeface="Croogla"/>
              <a:cs typeface="Croogla"/>
              <a:sym typeface="Croogla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12149119" y="7454768"/>
            <a:ext cx="5551451" cy="725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45"/>
              </a:lnSpc>
              <a:spcBef>
                <a:spcPct val="0"/>
              </a:spcBef>
            </a:pPr>
            <a:r>
              <a:rPr lang="en-US" sz="4175" dirty="0" err="1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Remidi</a:t>
            </a:r>
            <a:r>
              <a:rPr lang="en-US" sz="4175" dirty="0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*</a:t>
            </a:r>
          </a:p>
        </p:txBody>
      </p:sp>
      <p:sp>
        <p:nvSpPr>
          <p:cNvPr id="29" name="Freeform 29"/>
          <p:cNvSpPr/>
          <p:nvPr/>
        </p:nvSpPr>
        <p:spPr>
          <a:xfrm rot="5400000">
            <a:off x="16875683" y="3454300"/>
            <a:ext cx="320651" cy="1329122"/>
          </a:xfrm>
          <a:custGeom>
            <a:avLst/>
            <a:gdLst/>
            <a:ahLst/>
            <a:cxnLst/>
            <a:rect l="l" t="t" r="r" b="b"/>
            <a:pathLst>
              <a:path w="320651" h="1329122">
                <a:moveTo>
                  <a:pt x="0" y="0"/>
                </a:moveTo>
                <a:lnTo>
                  <a:pt x="320651" y="0"/>
                </a:lnTo>
                <a:lnTo>
                  <a:pt x="320651" y="1329122"/>
                </a:lnTo>
                <a:lnTo>
                  <a:pt x="0" y="13291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 rot="5400000">
            <a:off x="16875683" y="7910056"/>
            <a:ext cx="320651" cy="1329122"/>
          </a:xfrm>
          <a:custGeom>
            <a:avLst/>
            <a:gdLst/>
            <a:ahLst/>
            <a:cxnLst/>
            <a:rect l="l" t="t" r="r" b="b"/>
            <a:pathLst>
              <a:path w="320651" h="1329122">
                <a:moveTo>
                  <a:pt x="0" y="0"/>
                </a:moveTo>
                <a:lnTo>
                  <a:pt x="320651" y="0"/>
                </a:lnTo>
                <a:lnTo>
                  <a:pt x="320651" y="1329122"/>
                </a:lnTo>
                <a:lnTo>
                  <a:pt x="0" y="13291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 rot="5400000">
            <a:off x="10639831" y="5722074"/>
            <a:ext cx="320651" cy="1329122"/>
          </a:xfrm>
          <a:custGeom>
            <a:avLst/>
            <a:gdLst/>
            <a:ahLst/>
            <a:cxnLst/>
            <a:rect l="l" t="t" r="r" b="b"/>
            <a:pathLst>
              <a:path w="320651" h="1329122">
                <a:moveTo>
                  <a:pt x="0" y="0"/>
                </a:moveTo>
                <a:lnTo>
                  <a:pt x="320651" y="0"/>
                </a:lnTo>
                <a:lnTo>
                  <a:pt x="320651" y="1329122"/>
                </a:lnTo>
                <a:lnTo>
                  <a:pt x="0" y="13291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1270" b="-4539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8644647" y="4090641"/>
            <a:ext cx="1097752" cy="1185505"/>
            <a:chOff x="0" y="0"/>
            <a:chExt cx="376318" cy="406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6318" cy="406400"/>
            </a:xfrm>
            <a:custGeom>
              <a:avLst/>
              <a:gdLst/>
              <a:ahLst/>
              <a:cxnLst/>
              <a:rect l="l" t="t" r="r" b="b"/>
              <a:pathLst>
                <a:path w="376318" h="406400">
                  <a:moveTo>
                    <a:pt x="105788" y="0"/>
                  </a:moveTo>
                  <a:lnTo>
                    <a:pt x="270530" y="0"/>
                  </a:lnTo>
                  <a:cubicBezTo>
                    <a:pt x="328955" y="0"/>
                    <a:pt x="376318" y="47363"/>
                    <a:pt x="376318" y="105788"/>
                  </a:cubicBezTo>
                  <a:lnTo>
                    <a:pt x="376318" y="300612"/>
                  </a:lnTo>
                  <a:cubicBezTo>
                    <a:pt x="376318" y="328669"/>
                    <a:pt x="365172" y="355576"/>
                    <a:pt x="345333" y="375415"/>
                  </a:cubicBezTo>
                  <a:cubicBezTo>
                    <a:pt x="325494" y="395255"/>
                    <a:pt x="298587" y="406400"/>
                    <a:pt x="270530" y="406400"/>
                  </a:cubicBezTo>
                  <a:lnTo>
                    <a:pt x="105788" y="406400"/>
                  </a:lnTo>
                  <a:cubicBezTo>
                    <a:pt x="77731" y="406400"/>
                    <a:pt x="50824" y="395255"/>
                    <a:pt x="30985" y="375415"/>
                  </a:cubicBezTo>
                  <a:cubicBezTo>
                    <a:pt x="11145" y="355576"/>
                    <a:pt x="0" y="328669"/>
                    <a:pt x="0" y="300612"/>
                  </a:cubicBezTo>
                  <a:lnTo>
                    <a:pt x="0" y="105788"/>
                  </a:lnTo>
                  <a:cubicBezTo>
                    <a:pt x="0" y="77731"/>
                    <a:pt x="11145" y="50824"/>
                    <a:pt x="30985" y="30985"/>
                  </a:cubicBezTo>
                  <a:cubicBezTo>
                    <a:pt x="50824" y="11145"/>
                    <a:pt x="77731" y="0"/>
                    <a:pt x="105788" y="0"/>
                  </a:cubicBezTo>
                  <a:close/>
                </a:path>
              </a:pathLst>
            </a:custGeom>
            <a:solidFill>
              <a:srgbClr val="2F6EA3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76318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644878" y="2638570"/>
            <a:ext cx="1097752" cy="1185505"/>
            <a:chOff x="0" y="0"/>
            <a:chExt cx="376318" cy="40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6318" cy="406400"/>
            </a:xfrm>
            <a:custGeom>
              <a:avLst/>
              <a:gdLst/>
              <a:ahLst/>
              <a:cxnLst/>
              <a:rect l="l" t="t" r="r" b="b"/>
              <a:pathLst>
                <a:path w="376318" h="406400">
                  <a:moveTo>
                    <a:pt x="105788" y="0"/>
                  </a:moveTo>
                  <a:lnTo>
                    <a:pt x="270530" y="0"/>
                  </a:lnTo>
                  <a:cubicBezTo>
                    <a:pt x="328955" y="0"/>
                    <a:pt x="376318" y="47363"/>
                    <a:pt x="376318" y="105788"/>
                  </a:cubicBezTo>
                  <a:lnTo>
                    <a:pt x="376318" y="300612"/>
                  </a:lnTo>
                  <a:cubicBezTo>
                    <a:pt x="376318" y="328669"/>
                    <a:pt x="365172" y="355576"/>
                    <a:pt x="345333" y="375415"/>
                  </a:cubicBezTo>
                  <a:cubicBezTo>
                    <a:pt x="325494" y="395255"/>
                    <a:pt x="298587" y="406400"/>
                    <a:pt x="270530" y="406400"/>
                  </a:cubicBezTo>
                  <a:lnTo>
                    <a:pt x="105788" y="406400"/>
                  </a:lnTo>
                  <a:cubicBezTo>
                    <a:pt x="77731" y="406400"/>
                    <a:pt x="50824" y="395255"/>
                    <a:pt x="30985" y="375415"/>
                  </a:cubicBezTo>
                  <a:cubicBezTo>
                    <a:pt x="11145" y="355576"/>
                    <a:pt x="0" y="328669"/>
                    <a:pt x="0" y="300612"/>
                  </a:cubicBezTo>
                  <a:lnTo>
                    <a:pt x="0" y="105788"/>
                  </a:lnTo>
                  <a:cubicBezTo>
                    <a:pt x="0" y="77731"/>
                    <a:pt x="11145" y="50824"/>
                    <a:pt x="30985" y="30985"/>
                  </a:cubicBezTo>
                  <a:cubicBezTo>
                    <a:pt x="50824" y="11145"/>
                    <a:pt x="77731" y="0"/>
                    <a:pt x="105788" y="0"/>
                  </a:cubicBezTo>
                  <a:close/>
                </a:path>
              </a:pathLst>
            </a:custGeom>
            <a:solidFill>
              <a:srgbClr val="2F6EA3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6318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644647" y="5611040"/>
            <a:ext cx="1097752" cy="1185505"/>
            <a:chOff x="0" y="0"/>
            <a:chExt cx="376318" cy="406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76318" cy="406400"/>
            </a:xfrm>
            <a:custGeom>
              <a:avLst/>
              <a:gdLst/>
              <a:ahLst/>
              <a:cxnLst/>
              <a:rect l="l" t="t" r="r" b="b"/>
              <a:pathLst>
                <a:path w="376318" h="406400">
                  <a:moveTo>
                    <a:pt x="105788" y="0"/>
                  </a:moveTo>
                  <a:lnTo>
                    <a:pt x="270530" y="0"/>
                  </a:lnTo>
                  <a:cubicBezTo>
                    <a:pt x="328955" y="0"/>
                    <a:pt x="376318" y="47363"/>
                    <a:pt x="376318" y="105788"/>
                  </a:cubicBezTo>
                  <a:lnTo>
                    <a:pt x="376318" y="300612"/>
                  </a:lnTo>
                  <a:cubicBezTo>
                    <a:pt x="376318" y="328669"/>
                    <a:pt x="365172" y="355576"/>
                    <a:pt x="345333" y="375415"/>
                  </a:cubicBezTo>
                  <a:cubicBezTo>
                    <a:pt x="325494" y="395255"/>
                    <a:pt x="298587" y="406400"/>
                    <a:pt x="270530" y="406400"/>
                  </a:cubicBezTo>
                  <a:lnTo>
                    <a:pt x="105788" y="406400"/>
                  </a:lnTo>
                  <a:cubicBezTo>
                    <a:pt x="77731" y="406400"/>
                    <a:pt x="50824" y="395255"/>
                    <a:pt x="30985" y="375415"/>
                  </a:cubicBezTo>
                  <a:cubicBezTo>
                    <a:pt x="11145" y="355576"/>
                    <a:pt x="0" y="328669"/>
                    <a:pt x="0" y="300612"/>
                  </a:cubicBezTo>
                  <a:lnTo>
                    <a:pt x="0" y="105788"/>
                  </a:lnTo>
                  <a:cubicBezTo>
                    <a:pt x="0" y="77731"/>
                    <a:pt x="11145" y="50824"/>
                    <a:pt x="30985" y="30985"/>
                  </a:cubicBezTo>
                  <a:cubicBezTo>
                    <a:pt x="50824" y="11145"/>
                    <a:pt x="77731" y="0"/>
                    <a:pt x="105788" y="0"/>
                  </a:cubicBezTo>
                  <a:close/>
                </a:path>
              </a:pathLst>
            </a:custGeom>
            <a:solidFill>
              <a:srgbClr val="2F6EA3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376318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012521" y="2631020"/>
            <a:ext cx="7051527" cy="1193054"/>
            <a:chOff x="0" y="0"/>
            <a:chExt cx="2144036" cy="36275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144036" cy="362751"/>
            </a:xfrm>
            <a:custGeom>
              <a:avLst/>
              <a:gdLst/>
              <a:ahLst/>
              <a:cxnLst/>
              <a:rect l="l" t="t" r="r" b="b"/>
              <a:pathLst>
                <a:path w="2144036" h="362751">
                  <a:moveTo>
                    <a:pt x="17567" y="0"/>
                  </a:moveTo>
                  <a:lnTo>
                    <a:pt x="2126469" y="0"/>
                  </a:lnTo>
                  <a:cubicBezTo>
                    <a:pt x="2136171" y="0"/>
                    <a:pt x="2144036" y="7865"/>
                    <a:pt x="2144036" y="17567"/>
                  </a:cubicBezTo>
                  <a:lnTo>
                    <a:pt x="2144036" y="345185"/>
                  </a:lnTo>
                  <a:cubicBezTo>
                    <a:pt x="2144036" y="354887"/>
                    <a:pt x="2136171" y="362751"/>
                    <a:pt x="2126469" y="362751"/>
                  </a:cubicBezTo>
                  <a:lnTo>
                    <a:pt x="17567" y="362751"/>
                  </a:lnTo>
                  <a:cubicBezTo>
                    <a:pt x="7865" y="362751"/>
                    <a:pt x="0" y="354887"/>
                    <a:pt x="0" y="345185"/>
                  </a:cubicBezTo>
                  <a:lnTo>
                    <a:pt x="0" y="17567"/>
                  </a:lnTo>
                  <a:cubicBezTo>
                    <a:pt x="0" y="7865"/>
                    <a:pt x="7865" y="0"/>
                    <a:pt x="17567" y="0"/>
                  </a:cubicBezTo>
                  <a:close/>
                </a:path>
              </a:pathLst>
            </a:custGeom>
            <a:solidFill>
              <a:srgbClr val="FFFFFF">
                <a:alpha val="56863"/>
              </a:srgbClr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144036" cy="4008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600078" y="185181"/>
            <a:ext cx="16585778" cy="20658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61"/>
              </a:lnSpc>
              <a:spcBef>
                <a:spcPct val="0"/>
              </a:spcBef>
            </a:pPr>
            <a:r>
              <a:rPr lang="en-US" sz="12043">
                <a:solidFill>
                  <a:srgbClr val="2F6EA3"/>
                </a:solidFill>
                <a:latin typeface="Croogla"/>
                <a:ea typeface="Croogla"/>
                <a:cs typeface="Croogla"/>
                <a:sym typeface="Croogla"/>
              </a:rPr>
              <a:t>Penilaian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295081" y="2861895"/>
            <a:ext cx="6890775" cy="97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17"/>
              </a:lnSpc>
              <a:spcBef>
                <a:spcPct val="0"/>
              </a:spcBef>
            </a:pPr>
            <a:r>
              <a:rPr lang="en-US" sz="2726" dirty="0" err="1">
                <a:solidFill>
                  <a:srgbClr val="2F6EA3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Kehadiran</a:t>
            </a:r>
            <a:r>
              <a:rPr lang="en-US" sz="2726" dirty="0">
                <a:solidFill>
                  <a:srgbClr val="2F6EA3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 ( 20% )</a:t>
            </a:r>
          </a:p>
          <a:p>
            <a:pPr algn="l">
              <a:lnSpc>
                <a:spcPts val="3817"/>
              </a:lnSpc>
              <a:spcBef>
                <a:spcPct val="0"/>
              </a:spcBef>
            </a:pPr>
            <a:endParaRPr lang="en-US" sz="2726" dirty="0">
              <a:solidFill>
                <a:srgbClr val="2F6EA3"/>
              </a:solidFill>
              <a:latin typeface="네모라운드"/>
              <a:ea typeface="네모라운드"/>
              <a:cs typeface="네모라운드"/>
              <a:sym typeface="네모라운드"/>
            </a:endParaRPr>
          </a:p>
        </p:txBody>
      </p:sp>
      <p:grpSp>
        <p:nvGrpSpPr>
          <p:cNvPr id="17" name="Group 17"/>
          <p:cNvGrpSpPr/>
          <p:nvPr/>
        </p:nvGrpSpPr>
        <p:grpSpPr>
          <a:xfrm>
            <a:off x="10012521" y="4090641"/>
            <a:ext cx="7051527" cy="1193054"/>
            <a:chOff x="0" y="0"/>
            <a:chExt cx="2144036" cy="362751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144036" cy="362751"/>
            </a:xfrm>
            <a:custGeom>
              <a:avLst/>
              <a:gdLst/>
              <a:ahLst/>
              <a:cxnLst/>
              <a:rect l="l" t="t" r="r" b="b"/>
              <a:pathLst>
                <a:path w="2144036" h="362751">
                  <a:moveTo>
                    <a:pt x="17567" y="0"/>
                  </a:moveTo>
                  <a:lnTo>
                    <a:pt x="2126469" y="0"/>
                  </a:lnTo>
                  <a:cubicBezTo>
                    <a:pt x="2136171" y="0"/>
                    <a:pt x="2144036" y="7865"/>
                    <a:pt x="2144036" y="17567"/>
                  </a:cubicBezTo>
                  <a:lnTo>
                    <a:pt x="2144036" y="345185"/>
                  </a:lnTo>
                  <a:cubicBezTo>
                    <a:pt x="2144036" y="354887"/>
                    <a:pt x="2136171" y="362751"/>
                    <a:pt x="2126469" y="362751"/>
                  </a:cubicBezTo>
                  <a:lnTo>
                    <a:pt x="17567" y="362751"/>
                  </a:lnTo>
                  <a:cubicBezTo>
                    <a:pt x="7865" y="362751"/>
                    <a:pt x="0" y="354887"/>
                    <a:pt x="0" y="345185"/>
                  </a:cubicBezTo>
                  <a:lnTo>
                    <a:pt x="0" y="17567"/>
                  </a:lnTo>
                  <a:cubicBezTo>
                    <a:pt x="0" y="7865"/>
                    <a:pt x="7865" y="0"/>
                    <a:pt x="17567" y="0"/>
                  </a:cubicBezTo>
                  <a:close/>
                </a:path>
              </a:pathLst>
            </a:custGeom>
            <a:solidFill>
              <a:srgbClr val="FFFFFF">
                <a:alpha val="56863"/>
              </a:srgbClr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2144036" cy="4008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0294849" y="4479373"/>
            <a:ext cx="6671133" cy="97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21"/>
              </a:lnSpc>
              <a:spcBef>
                <a:spcPct val="0"/>
              </a:spcBef>
            </a:pPr>
            <a:r>
              <a:rPr lang="en-US" sz="2729" dirty="0" err="1">
                <a:solidFill>
                  <a:srgbClr val="2F6EA3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Keaktifan</a:t>
            </a:r>
            <a:r>
              <a:rPr lang="en-US" sz="2729" dirty="0">
                <a:solidFill>
                  <a:srgbClr val="2F6EA3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 ( 20% ) </a:t>
            </a:r>
          </a:p>
          <a:p>
            <a:pPr algn="l">
              <a:lnSpc>
                <a:spcPts val="3821"/>
              </a:lnSpc>
              <a:spcBef>
                <a:spcPct val="0"/>
              </a:spcBef>
            </a:pPr>
            <a:endParaRPr lang="en-US" sz="2729" dirty="0">
              <a:solidFill>
                <a:srgbClr val="2F6EA3"/>
              </a:solidFill>
              <a:latin typeface="네모라운드"/>
              <a:ea typeface="네모라운드"/>
              <a:cs typeface="네모라운드"/>
              <a:sym typeface="네모라운드"/>
            </a:endParaRPr>
          </a:p>
        </p:txBody>
      </p:sp>
      <p:grpSp>
        <p:nvGrpSpPr>
          <p:cNvPr id="21" name="Group 21"/>
          <p:cNvGrpSpPr/>
          <p:nvPr/>
        </p:nvGrpSpPr>
        <p:grpSpPr>
          <a:xfrm>
            <a:off x="10006537" y="5641334"/>
            <a:ext cx="7051527" cy="1155210"/>
            <a:chOff x="0" y="0"/>
            <a:chExt cx="2144036" cy="351245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144036" cy="351245"/>
            </a:xfrm>
            <a:custGeom>
              <a:avLst/>
              <a:gdLst/>
              <a:ahLst/>
              <a:cxnLst/>
              <a:rect l="l" t="t" r="r" b="b"/>
              <a:pathLst>
                <a:path w="2144036" h="351245">
                  <a:moveTo>
                    <a:pt x="17567" y="0"/>
                  </a:moveTo>
                  <a:lnTo>
                    <a:pt x="2126469" y="0"/>
                  </a:lnTo>
                  <a:cubicBezTo>
                    <a:pt x="2136171" y="0"/>
                    <a:pt x="2144036" y="7865"/>
                    <a:pt x="2144036" y="17567"/>
                  </a:cubicBezTo>
                  <a:lnTo>
                    <a:pt x="2144036" y="333678"/>
                  </a:lnTo>
                  <a:cubicBezTo>
                    <a:pt x="2144036" y="343380"/>
                    <a:pt x="2136171" y="351245"/>
                    <a:pt x="2126469" y="351245"/>
                  </a:cubicBezTo>
                  <a:lnTo>
                    <a:pt x="17567" y="351245"/>
                  </a:lnTo>
                  <a:cubicBezTo>
                    <a:pt x="7865" y="351245"/>
                    <a:pt x="0" y="343380"/>
                    <a:pt x="0" y="333678"/>
                  </a:cubicBezTo>
                  <a:lnTo>
                    <a:pt x="0" y="17567"/>
                  </a:lnTo>
                  <a:cubicBezTo>
                    <a:pt x="0" y="7865"/>
                    <a:pt x="7865" y="0"/>
                    <a:pt x="17567" y="0"/>
                  </a:cubicBezTo>
                  <a:close/>
                </a:path>
              </a:pathLst>
            </a:custGeom>
            <a:solidFill>
              <a:srgbClr val="FFFFFF">
                <a:alpha val="56863"/>
              </a:srgbClr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2144036" cy="3893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10294849" y="5893295"/>
            <a:ext cx="6671133" cy="480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21"/>
              </a:lnSpc>
              <a:spcBef>
                <a:spcPct val="0"/>
              </a:spcBef>
            </a:pPr>
            <a:r>
              <a:rPr lang="en-US" sz="2729">
                <a:solidFill>
                  <a:srgbClr val="2F6EA3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Tugas ( 20% )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8855722" y="2338728"/>
            <a:ext cx="676065" cy="15946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954"/>
              </a:lnSpc>
              <a:spcBef>
                <a:spcPct val="0"/>
              </a:spcBef>
            </a:pPr>
            <a:r>
              <a:rPr lang="en-US" sz="9253">
                <a:solidFill>
                  <a:srgbClr val="FFFFFF"/>
                </a:solidFill>
                <a:latin typeface="Bernoru SemiCondensed"/>
                <a:ea typeface="Bernoru SemiCondensed"/>
                <a:cs typeface="Bernoru SemiCondensed"/>
                <a:sym typeface="Bernoru SemiCondensed"/>
              </a:rPr>
              <a:t>1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8855259" y="3742916"/>
            <a:ext cx="676065" cy="15946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954"/>
              </a:lnSpc>
              <a:spcBef>
                <a:spcPct val="0"/>
              </a:spcBef>
            </a:pPr>
            <a:r>
              <a:rPr lang="en-US" sz="9253">
                <a:solidFill>
                  <a:srgbClr val="FFFFFF"/>
                </a:solidFill>
                <a:latin typeface="Bernoru SemiCondensed"/>
                <a:ea typeface="Bernoru SemiCondensed"/>
                <a:cs typeface="Bernoru SemiCondensed"/>
                <a:sym typeface="Bernoru SemiCondensed"/>
              </a:rPr>
              <a:t>2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8855722" y="5251879"/>
            <a:ext cx="676065" cy="15946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954"/>
              </a:lnSpc>
              <a:spcBef>
                <a:spcPct val="0"/>
              </a:spcBef>
            </a:pPr>
            <a:r>
              <a:rPr lang="en-US" sz="9253">
                <a:solidFill>
                  <a:srgbClr val="FFFFFF"/>
                </a:solidFill>
                <a:latin typeface="Bernoru SemiCondensed"/>
                <a:ea typeface="Bernoru SemiCondensed"/>
                <a:cs typeface="Bernoru SemiCondensed"/>
                <a:sym typeface="Bernoru SemiCondensed"/>
              </a:rPr>
              <a:t>3</a:t>
            </a:r>
          </a:p>
        </p:txBody>
      </p:sp>
      <p:grpSp>
        <p:nvGrpSpPr>
          <p:cNvPr id="28" name="Group 28"/>
          <p:cNvGrpSpPr/>
          <p:nvPr/>
        </p:nvGrpSpPr>
        <p:grpSpPr>
          <a:xfrm>
            <a:off x="8638663" y="7108567"/>
            <a:ext cx="1097752" cy="1185505"/>
            <a:chOff x="0" y="0"/>
            <a:chExt cx="376318" cy="4064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376318" cy="406400"/>
            </a:xfrm>
            <a:custGeom>
              <a:avLst/>
              <a:gdLst/>
              <a:ahLst/>
              <a:cxnLst/>
              <a:rect l="l" t="t" r="r" b="b"/>
              <a:pathLst>
                <a:path w="376318" h="406400">
                  <a:moveTo>
                    <a:pt x="105788" y="0"/>
                  </a:moveTo>
                  <a:lnTo>
                    <a:pt x="270530" y="0"/>
                  </a:lnTo>
                  <a:cubicBezTo>
                    <a:pt x="328955" y="0"/>
                    <a:pt x="376318" y="47363"/>
                    <a:pt x="376318" y="105788"/>
                  </a:cubicBezTo>
                  <a:lnTo>
                    <a:pt x="376318" y="300612"/>
                  </a:lnTo>
                  <a:cubicBezTo>
                    <a:pt x="376318" y="328669"/>
                    <a:pt x="365172" y="355576"/>
                    <a:pt x="345333" y="375415"/>
                  </a:cubicBezTo>
                  <a:cubicBezTo>
                    <a:pt x="325494" y="395255"/>
                    <a:pt x="298587" y="406400"/>
                    <a:pt x="270530" y="406400"/>
                  </a:cubicBezTo>
                  <a:lnTo>
                    <a:pt x="105788" y="406400"/>
                  </a:lnTo>
                  <a:cubicBezTo>
                    <a:pt x="77731" y="406400"/>
                    <a:pt x="50824" y="395255"/>
                    <a:pt x="30985" y="375415"/>
                  </a:cubicBezTo>
                  <a:cubicBezTo>
                    <a:pt x="11145" y="355576"/>
                    <a:pt x="0" y="328669"/>
                    <a:pt x="0" y="300612"/>
                  </a:cubicBezTo>
                  <a:lnTo>
                    <a:pt x="0" y="105788"/>
                  </a:lnTo>
                  <a:cubicBezTo>
                    <a:pt x="0" y="77731"/>
                    <a:pt x="11145" y="50824"/>
                    <a:pt x="30985" y="30985"/>
                  </a:cubicBezTo>
                  <a:cubicBezTo>
                    <a:pt x="50824" y="11145"/>
                    <a:pt x="77731" y="0"/>
                    <a:pt x="105788" y="0"/>
                  </a:cubicBezTo>
                  <a:close/>
                </a:path>
              </a:pathLst>
            </a:custGeom>
            <a:solidFill>
              <a:srgbClr val="2F6EA3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0" y="-38100"/>
              <a:ext cx="376318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8638663" y="8628965"/>
            <a:ext cx="1097752" cy="1185505"/>
            <a:chOff x="0" y="0"/>
            <a:chExt cx="376318" cy="4064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376318" cy="406400"/>
            </a:xfrm>
            <a:custGeom>
              <a:avLst/>
              <a:gdLst/>
              <a:ahLst/>
              <a:cxnLst/>
              <a:rect l="l" t="t" r="r" b="b"/>
              <a:pathLst>
                <a:path w="376318" h="406400">
                  <a:moveTo>
                    <a:pt x="105788" y="0"/>
                  </a:moveTo>
                  <a:lnTo>
                    <a:pt x="270530" y="0"/>
                  </a:lnTo>
                  <a:cubicBezTo>
                    <a:pt x="328955" y="0"/>
                    <a:pt x="376318" y="47363"/>
                    <a:pt x="376318" y="105788"/>
                  </a:cubicBezTo>
                  <a:lnTo>
                    <a:pt x="376318" y="300612"/>
                  </a:lnTo>
                  <a:cubicBezTo>
                    <a:pt x="376318" y="328669"/>
                    <a:pt x="365172" y="355576"/>
                    <a:pt x="345333" y="375415"/>
                  </a:cubicBezTo>
                  <a:cubicBezTo>
                    <a:pt x="325494" y="395255"/>
                    <a:pt x="298587" y="406400"/>
                    <a:pt x="270530" y="406400"/>
                  </a:cubicBezTo>
                  <a:lnTo>
                    <a:pt x="105788" y="406400"/>
                  </a:lnTo>
                  <a:cubicBezTo>
                    <a:pt x="77731" y="406400"/>
                    <a:pt x="50824" y="395255"/>
                    <a:pt x="30985" y="375415"/>
                  </a:cubicBezTo>
                  <a:cubicBezTo>
                    <a:pt x="11145" y="355576"/>
                    <a:pt x="0" y="328669"/>
                    <a:pt x="0" y="300612"/>
                  </a:cubicBezTo>
                  <a:lnTo>
                    <a:pt x="0" y="105788"/>
                  </a:lnTo>
                  <a:cubicBezTo>
                    <a:pt x="0" y="77731"/>
                    <a:pt x="11145" y="50824"/>
                    <a:pt x="30985" y="30985"/>
                  </a:cubicBezTo>
                  <a:cubicBezTo>
                    <a:pt x="50824" y="11145"/>
                    <a:pt x="77731" y="0"/>
                    <a:pt x="105788" y="0"/>
                  </a:cubicBezTo>
                  <a:close/>
                </a:path>
              </a:pathLst>
            </a:custGeom>
            <a:solidFill>
              <a:srgbClr val="2F6EA3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0" y="-38100"/>
              <a:ext cx="376318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0006537" y="7108567"/>
            <a:ext cx="7051527" cy="1193054"/>
            <a:chOff x="0" y="0"/>
            <a:chExt cx="2144036" cy="362751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2144036" cy="362751"/>
            </a:xfrm>
            <a:custGeom>
              <a:avLst/>
              <a:gdLst/>
              <a:ahLst/>
              <a:cxnLst/>
              <a:rect l="l" t="t" r="r" b="b"/>
              <a:pathLst>
                <a:path w="2144036" h="362751">
                  <a:moveTo>
                    <a:pt x="17567" y="0"/>
                  </a:moveTo>
                  <a:lnTo>
                    <a:pt x="2126469" y="0"/>
                  </a:lnTo>
                  <a:cubicBezTo>
                    <a:pt x="2136171" y="0"/>
                    <a:pt x="2144036" y="7865"/>
                    <a:pt x="2144036" y="17567"/>
                  </a:cubicBezTo>
                  <a:lnTo>
                    <a:pt x="2144036" y="345185"/>
                  </a:lnTo>
                  <a:cubicBezTo>
                    <a:pt x="2144036" y="354887"/>
                    <a:pt x="2136171" y="362751"/>
                    <a:pt x="2126469" y="362751"/>
                  </a:cubicBezTo>
                  <a:lnTo>
                    <a:pt x="17567" y="362751"/>
                  </a:lnTo>
                  <a:cubicBezTo>
                    <a:pt x="7865" y="362751"/>
                    <a:pt x="0" y="354887"/>
                    <a:pt x="0" y="345185"/>
                  </a:cubicBezTo>
                  <a:lnTo>
                    <a:pt x="0" y="17567"/>
                  </a:lnTo>
                  <a:cubicBezTo>
                    <a:pt x="0" y="7865"/>
                    <a:pt x="7865" y="0"/>
                    <a:pt x="17567" y="0"/>
                  </a:cubicBezTo>
                  <a:close/>
                </a:path>
              </a:pathLst>
            </a:custGeom>
            <a:solidFill>
              <a:srgbClr val="FFFFFF">
                <a:alpha val="56863"/>
              </a:srgbClr>
            </a:solidFill>
          </p:spPr>
        </p:sp>
        <p:sp>
          <p:nvSpPr>
            <p:cNvPr id="36" name="TextBox 36"/>
            <p:cNvSpPr txBox="1"/>
            <p:nvPr/>
          </p:nvSpPr>
          <p:spPr>
            <a:xfrm>
              <a:off x="0" y="-38100"/>
              <a:ext cx="2144036" cy="4008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10295081" y="7453769"/>
            <a:ext cx="6680658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26"/>
              </a:lnSpc>
              <a:spcBef>
                <a:spcPct val="0"/>
              </a:spcBef>
            </a:pPr>
            <a:r>
              <a:rPr lang="en-US" sz="2733" dirty="0">
                <a:solidFill>
                  <a:srgbClr val="2F6EA3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ETS ( 20% )</a:t>
            </a:r>
          </a:p>
        </p:txBody>
      </p:sp>
      <p:grpSp>
        <p:nvGrpSpPr>
          <p:cNvPr id="38" name="Group 38"/>
          <p:cNvGrpSpPr/>
          <p:nvPr/>
        </p:nvGrpSpPr>
        <p:grpSpPr>
          <a:xfrm>
            <a:off x="10000554" y="8659260"/>
            <a:ext cx="7051527" cy="1155210"/>
            <a:chOff x="0" y="0"/>
            <a:chExt cx="2144036" cy="351245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2144036" cy="351245"/>
            </a:xfrm>
            <a:custGeom>
              <a:avLst/>
              <a:gdLst/>
              <a:ahLst/>
              <a:cxnLst/>
              <a:rect l="l" t="t" r="r" b="b"/>
              <a:pathLst>
                <a:path w="2144036" h="351245">
                  <a:moveTo>
                    <a:pt x="17567" y="0"/>
                  </a:moveTo>
                  <a:lnTo>
                    <a:pt x="2126469" y="0"/>
                  </a:lnTo>
                  <a:cubicBezTo>
                    <a:pt x="2136171" y="0"/>
                    <a:pt x="2144036" y="7865"/>
                    <a:pt x="2144036" y="17567"/>
                  </a:cubicBezTo>
                  <a:lnTo>
                    <a:pt x="2144036" y="333678"/>
                  </a:lnTo>
                  <a:cubicBezTo>
                    <a:pt x="2144036" y="343380"/>
                    <a:pt x="2136171" y="351245"/>
                    <a:pt x="2126469" y="351245"/>
                  </a:cubicBezTo>
                  <a:lnTo>
                    <a:pt x="17567" y="351245"/>
                  </a:lnTo>
                  <a:cubicBezTo>
                    <a:pt x="7865" y="351245"/>
                    <a:pt x="0" y="343380"/>
                    <a:pt x="0" y="333678"/>
                  </a:cubicBezTo>
                  <a:lnTo>
                    <a:pt x="0" y="17567"/>
                  </a:lnTo>
                  <a:cubicBezTo>
                    <a:pt x="0" y="7865"/>
                    <a:pt x="7865" y="0"/>
                    <a:pt x="17567" y="0"/>
                  </a:cubicBezTo>
                  <a:close/>
                </a:path>
              </a:pathLst>
            </a:custGeom>
            <a:solidFill>
              <a:srgbClr val="FFFFFF">
                <a:alpha val="56863"/>
              </a:srgbClr>
            </a:solidFill>
          </p:spPr>
        </p:sp>
        <p:sp>
          <p:nvSpPr>
            <p:cNvPr id="40" name="TextBox 40"/>
            <p:cNvSpPr txBox="1"/>
            <p:nvPr/>
          </p:nvSpPr>
          <p:spPr>
            <a:xfrm>
              <a:off x="0" y="-38100"/>
              <a:ext cx="2144036" cy="3893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1" name="TextBox 41"/>
          <p:cNvSpPr txBox="1"/>
          <p:nvPr/>
        </p:nvSpPr>
        <p:spPr>
          <a:xfrm>
            <a:off x="10279341" y="8888973"/>
            <a:ext cx="6671133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21"/>
              </a:lnSpc>
              <a:spcBef>
                <a:spcPct val="0"/>
              </a:spcBef>
            </a:pPr>
            <a:r>
              <a:rPr lang="en-US" sz="2729" dirty="0">
                <a:solidFill>
                  <a:srgbClr val="2F6EA3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EAS ( 20% )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8849275" y="6760841"/>
            <a:ext cx="676065" cy="15946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954"/>
              </a:lnSpc>
              <a:spcBef>
                <a:spcPct val="0"/>
              </a:spcBef>
            </a:pPr>
            <a:r>
              <a:rPr lang="en-US" sz="9253">
                <a:solidFill>
                  <a:srgbClr val="FFFFFF"/>
                </a:solidFill>
                <a:latin typeface="Bernoru SemiCondensed"/>
                <a:ea typeface="Bernoru SemiCondensed"/>
                <a:cs typeface="Bernoru SemiCondensed"/>
                <a:sym typeface="Bernoru SemiCondensed"/>
              </a:rPr>
              <a:t>4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8849739" y="8269804"/>
            <a:ext cx="676065" cy="15946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954"/>
              </a:lnSpc>
              <a:spcBef>
                <a:spcPct val="0"/>
              </a:spcBef>
            </a:pPr>
            <a:r>
              <a:rPr lang="en-US" sz="9253">
                <a:solidFill>
                  <a:srgbClr val="FFFFFF"/>
                </a:solidFill>
                <a:latin typeface="Bernoru SemiCondensed"/>
                <a:ea typeface="Bernoru SemiCondensed"/>
                <a:cs typeface="Bernoru SemiCondensed"/>
                <a:sym typeface="Bernoru SemiCondensed"/>
              </a:rPr>
              <a:t>5</a:t>
            </a:r>
          </a:p>
        </p:txBody>
      </p:sp>
      <p:sp>
        <p:nvSpPr>
          <p:cNvPr id="44" name="Freeform 44"/>
          <p:cNvSpPr/>
          <p:nvPr/>
        </p:nvSpPr>
        <p:spPr>
          <a:xfrm>
            <a:off x="600078" y="2822576"/>
            <a:ext cx="6639891" cy="6792727"/>
          </a:xfrm>
          <a:custGeom>
            <a:avLst/>
            <a:gdLst/>
            <a:ahLst/>
            <a:cxnLst/>
            <a:rect l="l" t="t" r="r" b="b"/>
            <a:pathLst>
              <a:path w="6639891" h="6792727">
                <a:moveTo>
                  <a:pt x="0" y="0"/>
                </a:moveTo>
                <a:lnTo>
                  <a:pt x="6639891" y="0"/>
                </a:lnTo>
                <a:lnTo>
                  <a:pt x="6639891" y="6792727"/>
                </a:lnTo>
                <a:lnTo>
                  <a:pt x="0" y="67927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6" name="TextBox 41">
            <a:extLst>
              <a:ext uri="{FF2B5EF4-FFF2-40B4-BE49-F238E27FC236}">
                <a16:creationId xmlns:a16="http://schemas.microsoft.com/office/drawing/2014/main" id="{F8F64CF7-F9A5-A664-0B4D-AEAC943B3393}"/>
              </a:ext>
            </a:extLst>
          </p:cNvPr>
          <p:cNvSpPr txBox="1"/>
          <p:nvPr/>
        </p:nvSpPr>
        <p:spPr>
          <a:xfrm>
            <a:off x="137064" y="9711063"/>
            <a:ext cx="7787736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821"/>
              </a:lnSpc>
              <a:spcBef>
                <a:spcPct val="0"/>
              </a:spcBef>
            </a:pPr>
            <a:r>
              <a:rPr lang="en-US" sz="1500" dirty="0">
                <a:solidFill>
                  <a:srgbClr val="2F6EA3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*Note: </a:t>
            </a:r>
            <a:r>
              <a:rPr lang="en-US" sz="1500" dirty="0" err="1">
                <a:solidFill>
                  <a:srgbClr val="2F6EA3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ada</a:t>
            </a:r>
            <a:r>
              <a:rPr lang="en-US" sz="1500" dirty="0">
                <a:solidFill>
                  <a:srgbClr val="2F6EA3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1500" dirty="0" err="1">
                <a:solidFill>
                  <a:srgbClr val="2F6EA3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kemungkinan</a:t>
            </a:r>
            <a:r>
              <a:rPr lang="en-US" sz="1500" dirty="0">
                <a:solidFill>
                  <a:srgbClr val="2F6EA3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1500" dirty="0" err="1">
                <a:solidFill>
                  <a:srgbClr val="2F6EA3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perubahan</a:t>
            </a:r>
            <a:r>
              <a:rPr lang="en-US" sz="1500" dirty="0">
                <a:solidFill>
                  <a:srgbClr val="2F6EA3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1500" dirty="0" err="1">
                <a:solidFill>
                  <a:srgbClr val="2F6EA3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bobot</a:t>
            </a:r>
            <a:r>
              <a:rPr lang="en-US" sz="1500" dirty="0">
                <a:solidFill>
                  <a:srgbClr val="2F6EA3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, </a:t>
            </a:r>
            <a:r>
              <a:rPr lang="en-US" sz="1500" dirty="0" err="1">
                <a:solidFill>
                  <a:srgbClr val="2F6EA3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jika</a:t>
            </a:r>
            <a:r>
              <a:rPr lang="en-US" sz="1500" dirty="0">
                <a:solidFill>
                  <a:srgbClr val="2F6EA3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1500" dirty="0" err="1">
                <a:solidFill>
                  <a:srgbClr val="2F6EA3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mayoritas</a:t>
            </a:r>
            <a:r>
              <a:rPr lang="en-US" sz="1500" dirty="0">
                <a:solidFill>
                  <a:srgbClr val="2F6EA3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1500" dirty="0" err="1">
                <a:solidFill>
                  <a:srgbClr val="2F6EA3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nilai</a:t>
            </a:r>
            <a:r>
              <a:rPr lang="en-US" sz="1500" dirty="0">
                <a:solidFill>
                  <a:srgbClr val="2F6EA3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 yang </a:t>
            </a:r>
            <a:r>
              <a:rPr lang="en-US" sz="1500" dirty="0" err="1">
                <a:solidFill>
                  <a:srgbClr val="2F6EA3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terdampak</a:t>
            </a:r>
            <a:r>
              <a:rPr lang="en-US" sz="1500" dirty="0">
                <a:solidFill>
                  <a:srgbClr val="2F6EA3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.</a:t>
            </a:r>
          </a:p>
        </p:txBody>
      </p:sp>
    </p:spTree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925" b="-38925"/>
            </a:stretch>
          </a:blipFill>
        </p:spPr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62E2B33-646E-98F8-DC63-FB6F2217F78F}"/>
              </a:ext>
            </a:extLst>
          </p:cNvPr>
          <p:cNvGrpSpPr/>
          <p:nvPr/>
        </p:nvGrpSpPr>
        <p:grpSpPr>
          <a:xfrm>
            <a:off x="665404" y="464636"/>
            <a:ext cx="7564196" cy="9433645"/>
            <a:chOff x="665404" y="464636"/>
            <a:chExt cx="6267663" cy="9433645"/>
          </a:xfrm>
        </p:grpSpPr>
        <p:grpSp>
          <p:nvGrpSpPr>
            <p:cNvPr id="9" name="Group 9"/>
            <p:cNvGrpSpPr/>
            <p:nvPr/>
          </p:nvGrpSpPr>
          <p:grpSpPr>
            <a:xfrm>
              <a:off x="847052" y="2658811"/>
              <a:ext cx="5763014" cy="7239470"/>
              <a:chOff x="0" y="0"/>
              <a:chExt cx="1517831" cy="1906692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517831" cy="1906692"/>
              </a:xfrm>
              <a:custGeom>
                <a:avLst/>
                <a:gdLst/>
                <a:ahLst/>
                <a:cxnLst/>
                <a:rect l="l" t="t" r="r" b="b"/>
                <a:pathLst>
                  <a:path w="1517831" h="1906692">
                    <a:moveTo>
                      <a:pt x="33585" y="0"/>
                    </a:moveTo>
                    <a:lnTo>
                      <a:pt x="1484247" y="0"/>
                    </a:lnTo>
                    <a:cubicBezTo>
                      <a:pt x="1502795" y="0"/>
                      <a:pt x="1517831" y="15036"/>
                      <a:pt x="1517831" y="33585"/>
                    </a:cubicBezTo>
                    <a:lnTo>
                      <a:pt x="1517831" y="1873107"/>
                    </a:lnTo>
                    <a:cubicBezTo>
                      <a:pt x="1517831" y="1891655"/>
                      <a:pt x="1502795" y="1906692"/>
                      <a:pt x="1484247" y="1906692"/>
                    </a:cubicBezTo>
                    <a:lnTo>
                      <a:pt x="33585" y="1906692"/>
                    </a:lnTo>
                    <a:cubicBezTo>
                      <a:pt x="15036" y="1906692"/>
                      <a:pt x="0" y="1891655"/>
                      <a:pt x="0" y="1873107"/>
                    </a:cubicBezTo>
                    <a:lnTo>
                      <a:pt x="0" y="33585"/>
                    </a:lnTo>
                    <a:cubicBezTo>
                      <a:pt x="0" y="15036"/>
                      <a:pt x="15036" y="0"/>
                      <a:pt x="33585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04775" cap="rnd">
                <a:solidFill>
                  <a:srgbClr val="2F6EA3"/>
                </a:solidFill>
                <a:prstDash val="solid"/>
                <a:round/>
              </a:ln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0" y="-38100"/>
                <a:ext cx="1517831" cy="194479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665404" y="464636"/>
              <a:ext cx="6126310" cy="2394631"/>
              <a:chOff x="0" y="0"/>
              <a:chExt cx="1613514" cy="630685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1613514" cy="630685"/>
              </a:xfrm>
              <a:custGeom>
                <a:avLst/>
                <a:gdLst/>
                <a:ahLst/>
                <a:cxnLst/>
                <a:rect l="l" t="t" r="r" b="b"/>
                <a:pathLst>
                  <a:path w="1613514" h="630685">
                    <a:moveTo>
                      <a:pt x="29065" y="0"/>
                    </a:moveTo>
                    <a:lnTo>
                      <a:pt x="1584448" y="0"/>
                    </a:lnTo>
                    <a:cubicBezTo>
                      <a:pt x="1600501" y="0"/>
                      <a:pt x="1613514" y="13013"/>
                      <a:pt x="1613514" y="29065"/>
                    </a:cubicBezTo>
                    <a:lnTo>
                      <a:pt x="1613514" y="601619"/>
                    </a:lnTo>
                    <a:cubicBezTo>
                      <a:pt x="1613514" y="609328"/>
                      <a:pt x="1610452" y="616721"/>
                      <a:pt x="1605001" y="622172"/>
                    </a:cubicBezTo>
                    <a:cubicBezTo>
                      <a:pt x="1599550" y="627622"/>
                      <a:pt x="1592157" y="630685"/>
                      <a:pt x="1584448" y="630685"/>
                    </a:cubicBezTo>
                    <a:lnTo>
                      <a:pt x="29065" y="630685"/>
                    </a:lnTo>
                    <a:cubicBezTo>
                      <a:pt x="21357" y="630685"/>
                      <a:pt x="13964" y="627622"/>
                      <a:pt x="8513" y="622172"/>
                    </a:cubicBezTo>
                    <a:cubicBezTo>
                      <a:pt x="3062" y="616721"/>
                      <a:pt x="0" y="609328"/>
                      <a:pt x="0" y="601619"/>
                    </a:cubicBezTo>
                    <a:lnTo>
                      <a:pt x="0" y="29065"/>
                    </a:lnTo>
                    <a:cubicBezTo>
                      <a:pt x="0" y="21357"/>
                      <a:pt x="3062" y="13964"/>
                      <a:pt x="8513" y="8513"/>
                    </a:cubicBezTo>
                    <a:cubicBezTo>
                      <a:pt x="13964" y="3062"/>
                      <a:pt x="21357" y="0"/>
                      <a:pt x="29065" y="0"/>
                    </a:cubicBezTo>
                    <a:close/>
                  </a:path>
                </a:pathLst>
              </a:custGeom>
              <a:solidFill>
                <a:srgbClr val="2F6EA3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0" y="-38100"/>
                <a:ext cx="1613514" cy="66878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6" name="TextBox 16"/>
            <p:cNvSpPr txBox="1"/>
            <p:nvPr/>
          </p:nvSpPr>
          <p:spPr>
            <a:xfrm>
              <a:off x="665404" y="709421"/>
              <a:ext cx="6267663" cy="21498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554"/>
                </a:lnSpc>
              </a:pPr>
              <a:r>
                <a:rPr lang="en-US" sz="6110">
                  <a:solidFill>
                    <a:srgbClr val="FFFFFF"/>
                  </a:solidFill>
                  <a:latin typeface="Croogla"/>
                  <a:ea typeface="Croogla"/>
                  <a:cs typeface="Croogla"/>
                  <a:sym typeface="Croogla"/>
                </a:rPr>
                <a:t>Sebelum </a:t>
              </a:r>
            </a:p>
            <a:p>
              <a:pPr algn="ctr">
                <a:lnSpc>
                  <a:spcPts val="8554"/>
                </a:lnSpc>
                <a:spcBef>
                  <a:spcPct val="0"/>
                </a:spcBef>
              </a:pPr>
              <a:r>
                <a:rPr lang="en-US" sz="6110">
                  <a:solidFill>
                    <a:srgbClr val="FFFFFF"/>
                  </a:solidFill>
                  <a:latin typeface="Croogla"/>
                  <a:ea typeface="Croogla"/>
                  <a:cs typeface="Croogla"/>
                  <a:sym typeface="Croogla"/>
                </a:rPr>
                <a:t>UTS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847052" y="2992529"/>
              <a:ext cx="5412884" cy="44884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716280" lvl="1" indent="-457200" algn="just">
                <a:lnSpc>
                  <a:spcPts val="3500"/>
                </a:lnSpc>
                <a:buAutoNum type="arabicPeriod"/>
              </a:pPr>
              <a:r>
                <a:rPr lang="en-US" sz="2400" dirty="0" err="1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Metnum</a:t>
              </a:r>
              <a:r>
                <a:rPr lang="en-US" sz="2400" dirty="0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 </a:t>
              </a:r>
              <a:r>
                <a:rPr lang="en-US" sz="2400" dirty="0" err="1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Analitik</a:t>
              </a:r>
              <a:r>
                <a:rPr lang="en-US" sz="2400" dirty="0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 dan </a:t>
              </a:r>
              <a:r>
                <a:rPr lang="en-US" sz="2400" dirty="0" err="1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numerik</a:t>
              </a:r>
              <a:r>
                <a:rPr lang="en-US" sz="2400" dirty="0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 </a:t>
              </a:r>
            </a:p>
            <a:p>
              <a:pPr marL="716280" lvl="1" indent="-457200" algn="just">
                <a:lnSpc>
                  <a:spcPts val="3500"/>
                </a:lnSpc>
                <a:buFont typeface="Arial"/>
                <a:buAutoNum type="arabicPeriod"/>
              </a:pPr>
              <a:r>
                <a:rPr lang="en-US" sz="2400" dirty="0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Linier dan Non Linier</a:t>
              </a:r>
            </a:p>
            <a:p>
              <a:pPr marL="716280" lvl="1" indent="-457200" algn="just">
                <a:lnSpc>
                  <a:spcPts val="3500"/>
                </a:lnSpc>
                <a:buFont typeface="Arial"/>
                <a:buAutoNum type="arabicPeriod"/>
              </a:pPr>
              <a:r>
                <a:rPr lang="en-US" sz="2400" dirty="0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Metode Tabel &amp; </a:t>
              </a:r>
              <a:r>
                <a:rPr lang="en-US" sz="2400" dirty="0" err="1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Biseksi</a:t>
              </a:r>
              <a:endParaRPr lang="en-US" sz="2400" dirty="0">
                <a:solidFill>
                  <a:srgbClr val="2F6EA3"/>
                </a:solidFill>
                <a:latin typeface="네모라운드"/>
                <a:ea typeface="네모라운드"/>
                <a:cs typeface="네모라운드"/>
                <a:sym typeface="네모라운드"/>
              </a:endParaRPr>
            </a:p>
            <a:p>
              <a:pPr marL="716280" lvl="1" indent="-457200" algn="just">
                <a:lnSpc>
                  <a:spcPts val="3500"/>
                </a:lnSpc>
                <a:buFont typeface="Arial"/>
                <a:buAutoNum type="arabicPeriod"/>
              </a:pPr>
              <a:r>
                <a:rPr lang="en-US" sz="2400" dirty="0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Metode Regula </a:t>
              </a:r>
              <a:r>
                <a:rPr lang="en-US" sz="2400" dirty="0" err="1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Falsi</a:t>
              </a:r>
              <a:r>
                <a:rPr lang="en-US" sz="2400" dirty="0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 &amp; </a:t>
              </a:r>
              <a:r>
                <a:rPr lang="en-US" sz="2400" dirty="0" err="1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Iterasi</a:t>
              </a:r>
              <a:r>
                <a:rPr lang="en-US" sz="2400" dirty="0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 </a:t>
              </a:r>
              <a:r>
                <a:rPr lang="en-US" sz="2400" dirty="0" err="1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sederhana</a:t>
              </a:r>
              <a:r>
                <a:rPr lang="en-US" sz="2400" dirty="0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 </a:t>
              </a:r>
            </a:p>
            <a:p>
              <a:pPr marL="716280" lvl="1" indent="-457200" algn="just">
                <a:lnSpc>
                  <a:spcPts val="3500"/>
                </a:lnSpc>
                <a:buFont typeface="Arial"/>
                <a:buAutoNum type="arabicPeriod"/>
              </a:pPr>
              <a:r>
                <a:rPr lang="en-US" sz="2400" dirty="0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Metode Newton Raphson dan </a:t>
              </a:r>
              <a:r>
                <a:rPr lang="en-US" sz="2400" dirty="0" err="1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evaluasi</a:t>
              </a:r>
              <a:endParaRPr lang="en-US" sz="2400" dirty="0">
                <a:solidFill>
                  <a:srgbClr val="2F6EA3"/>
                </a:solidFill>
                <a:latin typeface="네모라운드"/>
                <a:ea typeface="네모라운드"/>
                <a:cs typeface="네모라운드"/>
                <a:sym typeface="네모라운드"/>
              </a:endParaRPr>
            </a:p>
            <a:p>
              <a:pPr marL="716280" lvl="1" indent="-457200" algn="just">
                <a:lnSpc>
                  <a:spcPts val="3500"/>
                </a:lnSpc>
                <a:buFont typeface="Arial"/>
                <a:buAutoNum type="arabicPeriod"/>
              </a:pPr>
              <a:r>
                <a:rPr lang="en-US" sz="2400" dirty="0" err="1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Implementasi</a:t>
              </a:r>
              <a:r>
                <a:rPr lang="en-US" sz="2400" dirty="0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 code Tabel, </a:t>
              </a:r>
              <a:r>
                <a:rPr lang="en-US" sz="2400" dirty="0" err="1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biseksi</a:t>
              </a:r>
              <a:endParaRPr lang="en-US" sz="2400" dirty="0">
                <a:solidFill>
                  <a:srgbClr val="2F6EA3"/>
                </a:solidFill>
                <a:latin typeface="네모라운드"/>
                <a:ea typeface="네모라운드"/>
                <a:cs typeface="네모라운드"/>
                <a:sym typeface="네모라운드"/>
              </a:endParaRPr>
            </a:p>
            <a:p>
              <a:pPr marL="716280" lvl="1" indent="-457200" algn="just">
                <a:lnSpc>
                  <a:spcPts val="3500"/>
                </a:lnSpc>
                <a:buFont typeface="Arial"/>
                <a:buAutoNum type="arabicPeriod"/>
              </a:pPr>
              <a:r>
                <a:rPr lang="en-US" sz="2400" dirty="0" err="1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Implementasi</a:t>
              </a:r>
              <a:r>
                <a:rPr lang="en-US" sz="2400" dirty="0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 code Regula </a:t>
              </a:r>
              <a:r>
                <a:rPr lang="en-US" sz="2400" dirty="0" err="1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Falsi</a:t>
              </a:r>
              <a:r>
                <a:rPr lang="en-US" sz="2400" dirty="0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, </a:t>
              </a:r>
              <a:r>
                <a:rPr lang="en-US" sz="2400" dirty="0" err="1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Iterasi</a:t>
              </a:r>
              <a:r>
                <a:rPr lang="en-US" sz="2400" dirty="0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 </a:t>
              </a:r>
              <a:r>
                <a:rPr lang="en-US" sz="2400" dirty="0" err="1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Sederhana</a:t>
              </a:r>
              <a:r>
                <a:rPr lang="en-US" sz="2400" dirty="0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, Newton Raphson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CB68B95-8F97-8F6C-7EF9-4BB26E6DBA85}"/>
              </a:ext>
            </a:extLst>
          </p:cNvPr>
          <p:cNvGrpSpPr/>
          <p:nvPr/>
        </p:nvGrpSpPr>
        <p:grpSpPr>
          <a:xfrm>
            <a:off x="8301853" y="464636"/>
            <a:ext cx="7393603" cy="9418162"/>
            <a:chOff x="7142546" y="480119"/>
            <a:chExt cx="6447743" cy="9418162"/>
          </a:xfrm>
        </p:grpSpPr>
        <p:grpSp>
          <p:nvGrpSpPr>
            <p:cNvPr id="3" name="Group 3"/>
            <p:cNvGrpSpPr/>
            <p:nvPr/>
          </p:nvGrpSpPr>
          <p:grpSpPr>
            <a:xfrm>
              <a:off x="7394870" y="2658811"/>
              <a:ext cx="6015339" cy="7239470"/>
              <a:chOff x="0" y="0"/>
              <a:chExt cx="1584287" cy="1906692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584287" cy="1906692"/>
              </a:xfrm>
              <a:custGeom>
                <a:avLst/>
                <a:gdLst/>
                <a:ahLst/>
                <a:cxnLst/>
                <a:rect l="l" t="t" r="r" b="b"/>
                <a:pathLst>
                  <a:path w="1584287" h="1906692">
                    <a:moveTo>
                      <a:pt x="32176" y="0"/>
                    </a:moveTo>
                    <a:lnTo>
                      <a:pt x="1552111" y="0"/>
                    </a:lnTo>
                    <a:cubicBezTo>
                      <a:pt x="1560645" y="0"/>
                      <a:pt x="1568829" y="3390"/>
                      <a:pt x="1574863" y="9424"/>
                    </a:cubicBezTo>
                    <a:cubicBezTo>
                      <a:pt x="1580897" y="15458"/>
                      <a:pt x="1584287" y="23642"/>
                      <a:pt x="1584287" y="32176"/>
                    </a:cubicBezTo>
                    <a:lnTo>
                      <a:pt x="1584287" y="1874516"/>
                    </a:lnTo>
                    <a:cubicBezTo>
                      <a:pt x="1584287" y="1892286"/>
                      <a:pt x="1569881" y="1906692"/>
                      <a:pt x="1552111" y="1906692"/>
                    </a:cubicBezTo>
                    <a:lnTo>
                      <a:pt x="32176" y="1906692"/>
                    </a:lnTo>
                    <a:cubicBezTo>
                      <a:pt x="23642" y="1906692"/>
                      <a:pt x="15458" y="1903302"/>
                      <a:pt x="9424" y="1897268"/>
                    </a:cubicBezTo>
                    <a:cubicBezTo>
                      <a:pt x="3390" y="1891233"/>
                      <a:pt x="0" y="1883049"/>
                      <a:pt x="0" y="1874516"/>
                    </a:cubicBezTo>
                    <a:lnTo>
                      <a:pt x="0" y="32176"/>
                    </a:lnTo>
                    <a:cubicBezTo>
                      <a:pt x="0" y="23642"/>
                      <a:pt x="3390" y="15458"/>
                      <a:pt x="9424" y="9424"/>
                    </a:cubicBezTo>
                    <a:cubicBezTo>
                      <a:pt x="15458" y="3390"/>
                      <a:pt x="23642" y="0"/>
                      <a:pt x="32176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04775" cap="rnd">
                <a:solidFill>
                  <a:srgbClr val="2F6EA3"/>
                </a:solidFill>
                <a:prstDash val="solid"/>
                <a:round/>
              </a:ln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1584287" cy="194479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7213222" y="480119"/>
              <a:ext cx="6377067" cy="2379148"/>
              <a:chOff x="0" y="0"/>
              <a:chExt cx="1679557" cy="626607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679557" cy="626607"/>
              </a:xfrm>
              <a:custGeom>
                <a:avLst/>
                <a:gdLst/>
                <a:ahLst/>
                <a:cxnLst/>
                <a:rect l="l" t="t" r="r" b="b"/>
                <a:pathLst>
                  <a:path w="1679557" h="626607">
                    <a:moveTo>
                      <a:pt x="27923" y="0"/>
                    </a:moveTo>
                    <a:lnTo>
                      <a:pt x="1651634" y="0"/>
                    </a:lnTo>
                    <a:cubicBezTo>
                      <a:pt x="1659040" y="0"/>
                      <a:pt x="1666142" y="2942"/>
                      <a:pt x="1671378" y="8178"/>
                    </a:cubicBezTo>
                    <a:cubicBezTo>
                      <a:pt x="1676615" y="13415"/>
                      <a:pt x="1679557" y="20517"/>
                      <a:pt x="1679557" y="27923"/>
                    </a:cubicBezTo>
                    <a:lnTo>
                      <a:pt x="1679557" y="598684"/>
                    </a:lnTo>
                    <a:cubicBezTo>
                      <a:pt x="1679557" y="606090"/>
                      <a:pt x="1676615" y="613192"/>
                      <a:pt x="1671378" y="618429"/>
                    </a:cubicBezTo>
                    <a:cubicBezTo>
                      <a:pt x="1666142" y="623665"/>
                      <a:pt x="1659040" y="626607"/>
                      <a:pt x="1651634" y="626607"/>
                    </a:cubicBezTo>
                    <a:lnTo>
                      <a:pt x="27923" y="626607"/>
                    </a:lnTo>
                    <a:cubicBezTo>
                      <a:pt x="20517" y="626607"/>
                      <a:pt x="13415" y="623665"/>
                      <a:pt x="8178" y="618429"/>
                    </a:cubicBezTo>
                    <a:cubicBezTo>
                      <a:pt x="2942" y="613192"/>
                      <a:pt x="0" y="606090"/>
                      <a:pt x="0" y="598684"/>
                    </a:cubicBezTo>
                    <a:lnTo>
                      <a:pt x="0" y="27923"/>
                    </a:lnTo>
                    <a:cubicBezTo>
                      <a:pt x="0" y="20517"/>
                      <a:pt x="2942" y="13415"/>
                      <a:pt x="8178" y="8178"/>
                    </a:cubicBezTo>
                    <a:cubicBezTo>
                      <a:pt x="13415" y="2942"/>
                      <a:pt x="20517" y="0"/>
                      <a:pt x="27923" y="0"/>
                    </a:cubicBezTo>
                    <a:close/>
                  </a:path>
                </a:pathLst>
              </a:custGeom>
              <a:solidFill>
                <a:srgbClr val="2F6EA3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38100"/>
                <a:ext cx="1679557" cy="66470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7" name="TextBox 17"/>
            <p:cNvSpPr txBox="1"/>
            <p:nvPr/>
          </p:nvSpPr>
          <p:spPr>
            <a:xfrm>
              <a:off x="7142546" y="709421"/>
              <a:ext cx="6447743" cy="21498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554"/>
                </a:lnSpc>
              </a:pPr>
              <a:r>
                <a:rPr lang="en-US" sz="6110" dirty="0" err="1">
                  <a:solidFill>
                    <a:srgbClr val="FFFFFF"/>
                  </a:solidFill>
                  <a:latin typeface="Croogla"/>
                  <a:ea typeface="Croogla"/>
                  <a:cs typeface="Croogla"/>
                  <a:sym typeface="Croogla"/>
                </a:rPr>
                <a:t>Setelah</a:t>
              </a:r>
              <a:r>
                <a:rPr lang="en-US" sz="6110" dirty="0">
                  <a:solidFill>
                    <a:srgbClr val="FFFFFF"/>
                  </a:solidFill>
                  <a:latin typeface="Croogla"/>
                  <a:ea typeface="Croogla"/>
                  <a:cs typeface="Croogla"/>
                  <a:sym typeface="Croogla"/>
                </a:rPr>
                <a:t> </a:t>
              </a:r>
            </a:p>
            <a:p>
              <a:pPr algn="ctr">
                <a:lnSpc>
                  <a:spcPts val="8554"/>
                </a:lnSpc>
                <a:spcBef>
                  <a:spcPct val="0"/>
                </a:spcBef>
              </a:pPr>
              <a:r>
                <a:rPr lang="en-US" sz="6110" dirty="0">
                  <a:solidFill>
                    <a:srgbClr val="FFFFFF"/>
                  </a:solidFill>
                  <a:latin typeface="Croogla"/>
                  <a:ea typeface="Croogla"/>
                  <a:cs typeface="Croogla"/>
                  <a:sym typeface="Croogla"/>
                </a:rPr>
                <a:t>UTS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394870" y="2983004"/>
              <a:ext cx="5785524" cy="58349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215901" lvl="1">
                <a:lnSpc>
                  <a:spcPts val="3500"/>
                </a:lnSpc>
              </a:pPr>
              <a:r>
                <a:rPr lang="en-US" sz="2400" dirty="0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9. Metode </a:t>
              </a:r>
              <a:r>
                <a:rPr lang="en-US" sz="2400" dirty="0" err="1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Eliminasi</a:t>
              </a:r>
              <a:r>
                <a:rPr lang="en-US" sz="2400" dirty="0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 Gauss, Gauss Jordan, Seidel </a:t>
              </a:r>
            </a:p>
            <a:p>
              <a:pPr marL="215901" lvl="1">
                <a:lnSpc>
                  <a:spcPts val="3500"/>
                </a:lnSpc>
              </a:pPr>
              <a:r>
                <a:rPr lang="en-US" sz="2400" dirty="0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10. </a:t>
              </a:r>
              <a:r>
                <a:rPr lang="en-US" sz="2400" dirty="0" err="1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Implementasi</a:t>
              </a:r>
              <a:r>
                <a:rPr lang="en-US" sz="2400" dirty="0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 Code </a:t>
              </a:r>
              <a:r>
                <a:rPr lang="en-US" sz="2400" dirty="0" err="1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Eliminasi</a:t>
              </a:r>
              <a:r>
                <a:rPr lang="en-US" sz="2400" dirty="0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 Gauss dan Gauss Jordan </a:t>
              </a:r>
            </a:p>
            <a:p>
              <a:pPr marL="215901" lvl="1">
                <a:lnSpc>
                  <a:spcPts val="3500"/>
                </a:lnSpc>
              </a:pPr>
              <a:r>
                <a:rPr lang="en-US" sz="2400" dirty="0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11. </a:t>
              </a:r>
              <a:r>
                <a:rPr lang="en-US" sz="2400" dirty="0" err="1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Implementasi</a:t>
              </a:r>
              <a:r>
                <a:rPr lang="en-US" sz="2400" dirty="0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 Code Seidel </a:t>
              </a:r>
            </a:p>
            <a:p>
              <a:pPr marL="215901" lvl="1">
                <a:lnSpc>
                  <a:spcPts val="3500"/>
                </a:lnSpc>
              </a:pPr>
              <a:r>
                <a:rPr lang="en-US" sz="2400" dirty="0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12. </a:t>
              </a:r>
              <a:r>
                <a:rPr lang="en-US" sz="2400" dirty="0" err="1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diferensiasi</a:t>
              </a:r>
              <a:r>
                <a:rPr lang="en-US" sz="2400" dirty="0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 </a:t>
              </a:r>
              <a:r>
                <a:rPr lang="en-US" sz="2400" dirty="0" err="1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selisih</a:t>
              </a:r>
              <a:r>
                <a:rPr lang="en-US" sz="2400" dirty="0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 </a:t>
              </a:r>
              <a:r>
                <a:rPr lang="en-US" sz="2400" dirty="0" err="1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maju</a:t>
              </a:r>
              <a:r>
                <a:rPr lang="en-US" sz="2400" dirty="0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, </a:t>
              </a:r>
              <a:r>
                <a:rPr lang="en-US" sz="2400" dirty="0" err="1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mundur</a:t>
              </a:r>
              <a:r>
                <a:rPr lang="en-US" sz="2400" dirty="0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, dan </a:t>
              </a:r>
              <a:r>
                <a:rPr lang="en-US" sz="2400" dirty="0" err="1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tengahan</a:t>
              </a:r>
              <a:r>
                <a:rPr lang="en-US" sz="2400" dirty="0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 </a:t>
              </a:r>
            </a:p>
            <a:p>
              <a:pPr marL="215901" lvl="1">
                <a:lnSpc>
                  <a:spcPts val="3500"/>
                </a:lnSpc>
              </a:pPr>
              <a:r>
                <a:rPr lang="en-US" sz="2400" dirty="0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13. </a:t>
              </a:r>
              <a:r>
                <a:rPr lang="en-US" sz="2400" dirty="0" err="1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Implementasi</a:t>
              </a:r>
              <a:r>
                <a:rPr lang="en-US" sz="2400" dirty="0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 Code </a:t>
              </a:r>
              <a:r>
                <a:rPr lang="en-US" sz="2400" dirty="0" err="1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selisih</a:t>
              </a:r>
              <a:r>
                <a:rPr lang="en-US" sz="2400" dirty="0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 </a:t>
              </a:r>
              <a:r>
                <a:rPr lang="en-US" sz="2400" dirty="0" err="1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maju</a:t>
              </a:r>
              <a:r>
                <a:rPr lang="en-US" sz="2400" dirty="0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, </a:t>
              </a:r>
              <a:r>
                <a:rPr lang="en-US" sz="2400" dirty="0" err="1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mundur</a:t>
              </a:r>
              <a:r>
                <a:rPr lang="en-US" sz="2400" dirty="0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, dan </a:t>
              </a:r>
              <a:r>
                <a:rPr lang="en-US" sz="2400" dirty="0" err="1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tengahan</a:t>
              </a:r>
              <a:endParaRPr lang="en-US" sz="2400" dirty="0">
                <a:solidFill>
                  <a:srgbClr val="2F6EA3"/>
                </a:solidFill>
                <a:latin typeface="네모라운드"/>
                <a:ea typeface="네모라운드"/>
                <a:cs typeface="네모라운드"/>
                <a:sym typeface="네모라운드"/>
              </a:endParaRPr>
            </a:p>
            <a:p>
              <a:pPr marL="215901" lvl="1">
                <a:lnSpc>
                  <a:spcPts val="3500"/>
                </a:lnSpc>
              </a:pPr>
              <a:r>
                <a:rPr lang="en-US" sz="2400" dirty="0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14. Metode Riemann, </a:t>
              </a:r>
              <a:r>
                <a:rPr lang="en-US" sz="2400" dirty="0" err="1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Trapezoida</a:t>
              </a:r>
              <a:r>
                <a:rPr lang="en-US" sz="2400" dirty="0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, Simpson</a:t>
              </a:r>
            </a:p>
            <a:p>
              <a:pPr marL="215901" lvl="1">
                <a:lnSpc>
                  <a:spcPts val="3500"/>
                </a:lnSpc>
              </a:pPr>
              <a:r>
                <a:rPr lang="en-US" sz="2400" dirty="0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15. </a:t>
              </a:r>
              <a:r>
                <a:rPr lang="en-US" sz="2400" dirty="0" err="1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Implementasi</a:t>
              </a:r>
              <a:r>
                <a:rPr lang="en-US" sz="2400" dirty="0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 Code Riemann, </a:t>
              </a:r>
              <a:r>
                <a:rPr lang="en-US" sz="2400" dirty="0" err="1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Trapezoida</a:t>
              </a:r>
              <a:r>
                <a:rPr lang="en-US" sz="2400" dirty="0">
                  <a:solidFill>
                    <a:srgbClr val="2F6EA3"/>
                  </a:solidFill>
                  <a:latin typeface="네모라운드"/>
                  <a:ea typeface="네모라운드"/>
                  <a:cs typeface="네모라운드"/>
                  <a:sym typeface="네모라운드"/>
                </a:rPr>
                <a:t>, Simpson</a:t>
              </a:r>
            </a:p>
          </p:txBody>
        </p:sp>
      </p:grpSp>
      <p:sp>
        <p:nvSpPr>
          <p:cNvPr id="23" name="TextBox 17">
            <a:extLst>
              <a:ext uri="{FF2B5EF4-FFF2-40B4-BE49-F238E27FC236}">
                <a16:creationId xmlns:a16="http://schemas.microsoft.com/office/drawing/2014/main" id="{B5C53983-B793-795C-D72F-E9E1C1EE561D}"/>
              </a:ext>
            </a:extLst>
          </p:cNvPr>
          <p:cNvSpPr txBox="1"/>
          <p:nvPr/>
        </p:nvSpPr>
        <p:spPr>
          <a:xfrm>
            <a:off x="15695456" y="511078"/>
            <a:ext cx="3052476" cy="10168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554"/>
              </a:lnSpc>
            </a:pPr>
            <a:r>
              <a:rPr lang="en-US" sz="6110" u="sng" dirty="0">
                <a:solidFill>
                  <a:schemeClr val="tx2">
                    <a:lumMod val="75000"/>
                  </a:schemeClr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  <a:sym typeface="Croogla"/>
              </a:rPr>
              <a:t>RPS</a:t>
            </a:r>
          </a:p>
        </p:txBody>
      </p:sp>
      <p:sp>
        <p:nvSpPr>
          <p:cNvPr id="15" name="Freeform 15"/>
          <p:cNvSpPr/>
          <p:nvPr/>
        </p:nvSpPr>
        <p:spPr>
          <a:xfrm>
            <a:off x="14671315" y="6331637"/>
            <a:ext cx="3600356" cy="3939034"/>
          </a:xfrm>
          <a:custGeom>
            <a:avLst/>
            <a:gdLst/>
            <a:ahLst/>
            <a:cxnLst/>
            <a:rect l="l" t="t" r="r" b="b"/>
            <a:pathLst>
              <a:path w="8253418" h="8443395">
                <a:moveTo>
                  <a:pt x="0" y="0"/>
                </a:moveTo>
                <a:lnTo>
                  <a:pt x="8253418" y="0"/>
                </a:lnTo>
                <a:lnTo>
                  <a:pt x="8253418" y="8443395"/>
                </a:lnTo>
                <a:lnTo>
                  <a:pt x="0" y="84433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98000"/>
            </a:blip>
            <a:stretch>
              <a:fillRect/>
            </a:stretch>
          </a:blipFill>
        </p:spPr>
      </p:sp>
    </p:spTree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925" b="-38925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945678" y="2469084"/>
            <a:ext cx="8036055" cy="4042141"/>
            <a:chOff x="0" y="0"/>
            <a:chExt cx="2116492" cy="106459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16492" cy="1064597"/>
            </a:xfrm>
            <a:custGeom>
              <a:avLst/>
              <a:gdLst/>
              <a:ahLst/>
              <a:cxnLst/>
              <a:rect l="l" t="t" r="r" b="b"/>
              <a:pathLst>
                <a:path w="2116492" h="1064597">
                  <a:moveTo>
                    <a:pt x="19268" y="0"/>
                  </a:moveTo>
                  <a:lnTo>
                    <a:pt x="2097224" y="0"/>
                  </a:lnTo>
                  <a:cubicBezTo>
                    <a:pt x="2102334" y="0"/>
                    <a:pt x="2107235" y="2030"/>
                    <a:pt x="2110848" y="5643"/>
                  </a:cubicBezTo>
                  <a:cubicBezTo>
                    <a:pt x="2114462" y="9257"/>
                    <a:pt x="2116492" y="14158"/>
                    <a:pt x="2116492" y="19268"/>
                  </a:cubicBezTo>
                  <a:lnTo>
                    <a:pt x="2116492" y="1045329"/>
                  </a:lnTo>
                  <a:cubicBezTo>
                    <a:pt x="2116492" y="1050439"/>
                    <a:pt x="2114462" y="1055340"/>
                    <a:pt x="2110848" y="1058953"/>
                  </a:cubicBezTo>
                  <a:cubicBezTo>
                    <a:pt x="2107235" y="1062567"/>
                    <a:pt x="2102334" y="1064597"/>
                    <a:pt x="2097224" y="1064597"/>
                  </a:cubicBezTo>
                  <a:lnTo>
                    <a:pt x="19268" y="1064597"/>
                  </a:lnTo>
                  <a:cubicBezTo>
                    <a:pt x="8627" y="1064597"/>
                    <a:pt x="0" y="1055970"/>
                    <a:pt x="0" y="1045329"/>
                  </a:cubicBezTo>
                  <a:lnTo>
                    <a:pt x="0" y="19268"/>
                  </a:lnTo>
                  <a:cubicBezTo>
                    <a:pt x="0" y="14158"/>
                    <a:pt x="2030" y="9257"/>
                    <a:pt x="5643" y="5643"/>
                  </a:cubicBezTo>
                  <a:cubicBezTo>
                    <a:pt x="9257" y="2030"/>
                    <a:pt x="14158" y="0"/>
                    <a:pt x="1926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0" cap="sq">
              <a:solidFill>
                <a:srgbClr val="226EA7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116492" cy="11026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381700" y="2469084"/>
            <a:ext cx="8036055" cy="4042141"/>
            <a:chOff x="0" y="0"/>
            <a:chExt cx="2116492" cy="106459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16492" cy="1064597"/>
            </a:xfrm>
            <a:custGeom>
              <a:avLst/>
              <a:gdLst/>
              <a:ahLst/>
              <a:cxnLst/>
              <a:rect l="l" t="t" r="r" b="b"/>
              <a:pathLst>
                <a:path w="2116492" h="1064597">
                  <a:moveTo>
                    <a:pt x="19268" y="0"/>
                  </a:moveTo>
                  <a:lnTo>
                    <a:pt x="2097224" y="0"/>
                  </a:lnTo>
                  <a:cubicBezTo>
                    <a:pt x="2102334" y="0"/>
                    <a:pt x="2107235" y="2030"/>
                    <a:pt x="2110848" y="5643"/>
                  </a:cubicBezTo>
                  <a:cubicBezTo>
                    <a:pt x="2114462" y="9257"/>
                    <a:pt x="2116492" y="14158"/>
                    <a:pt x="2116492" y="19268"/>
                  </a:cubicBezTo>
                  <a:lnTo>
                    <a:pt x="2116492" y="1045329"/>
                  </a:lnTo>
                  <a:cubicBezTo>
                    <a:pt x="2116492" y="1050439"/>
                    <a:pt x="2114462" y="1055340"/>
                    <a:pt x="2110848" y="1058953"/>
                  </a:cubicBezTo>
                  <a:cubicBezTo>
                    <a:pt x="2107235" y="1062567"/>
                    <a:pt x="2102334" y="1064597"/>
                    <a:pt x="2097224" y="1064597"/>
                  </a:cubicBezTo>
                  <a:lnTo>
                    <a:pt x="19268" y="1064597"/>
                  </a:lnTo>
                  <a:cubicBezTo>
                    <a:pt x="8627" y="1064597"/>
                    <a:pt x="0" y="1055970"/>
                    <a:pt x="0" y="1045329"/>
                  </a:cubicBezTo>
                  <a:lnTo>
                    <a:pt x="0" y="19268"/>
                  </a:lnTo>
                  <a:cubicBezTo>
                    <a:pt x="0" y="14158"/>
                    <a:pt x="2030" y="9257"/>
                    <a:pt x="5643" y="5643"/>
                  </a:cubicBezTo>
                  <a:cubicBezTo>
                    <a:pt x="9257" y="2030"/>
                    <a:pt x="14158" y="0"/>
                    <a:pt x="1926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0" cap="sq">
              <a:solidFill>
                <a:srgbClr val="226EA7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116492" cy="11026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945678" y="6687988"/>
            <a:ext cx="8036055" cy="6509204"/>
          </a:xfrm>
          <a:custGeom>
            <a:avLst/>
            <a:gdLst/>
            <a:ahLst/>
            <a:cxnLst/>
            <a:rect l="l" t="t" r="r" b="b"/>
            <a:pathLst>
              <a:path w="8036055" h="6509204">
                <a:moveTo>
                  <a:pt x="0" y="0"/>
                </a:moveTo>
                <a:lnTo>
                  <a:pt x="8036055" y="0"/>
                </a:lnTo>
                <a:lnTo>
                  <a:pt x="8036055" y="6509204"/>
                </a:lnTo>
                <a:lnTo>
                  <a:pt x="0" y="65092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>
            <a:off x="9381700" y="6692199"/>
            <a:ext cx="8036055" cy="6509204"/>
          </a:xfrm>
          <a:custGeom>
            <a:avLst/>
            <a:gdLst/>
            <a:ahLst/>
            <a:cxnLst/>
            <a:rect l="l" t="t" r="r" b="b"/>
            <a:pathLst>
              <a:path w="8036055" h="6509204">
                <a:moveTo>
                  <a:pt x="8036055" y="0"/>
                </a:moveTo>
                <a:lnTo>
                  <a:pt x="0" y="0"/>
                </a:lnTo>
                <a:lnTo>
                  <a:pt x="0" y="6509205"/>
                </a:lnTo>
                <a:lnTo>
                  <a:pt x="8036055" y="6509205"/>
                </a:lnTo>
                <a:lnTo>
                  <a:pt x="8036055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7600950" y="3600450"/>
            <a:ext cx="3086100" cy="3086100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762A6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0" y="250871"/>
            <a:ext cx="18288000" cy="17932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60"/>
              </a:lnSpc>
              <a:spcBef>
                <a:spcPct val="0"/>
              </a:spcBef>
            </a:pPr>
            <a:r>
              <a:rPr lang="en-US" sz="10400">
                <a:solidFill>
                  <a:srgbClr val="2F6EA3"/>
                </a:solidFill>
                <a:latin typeface="Croogla"/>
                <a:ea typeface="Croogla"/>
                <a:cs typeface="Croogla"/>
                <a:sym typeface="Croogla"/>
              </a:rPr>
              <a:t>Apa itu Metode Numerik?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345645" y="2557506"/>
            <a:ext cx="6890800" cy="6771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ID" sz="4400" b="1" dirty="0" err="1">
                <a:solidFill>
                  <a:srgbClr val="2F6EA3"/>
                </a:solidFill>
                <a:latin typeface="Croogla"/>
              </a:rPr>
              <a:t>Konsep</a:t>
            </a:r>
            <a:r>
              <a:rPr lang="en-ID" sz="4400" b="1" dirty="0">
                <a:solidFill>
                  <a:srgbClr val="2F6EA3"/>
                </a:solidFill>
                <a:latin typeface="Croogla"/>
              </a:rPr>
              <a:t> Dasar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927411" y="2363222"/>
            <a:ext cx="6728120" cy="871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56"/>
              </a:lnSpc>
              <a:spcBef>
                <a:spcPct val="0"/>
              </a:spcBef>
            </a:pPr>
            <a:r>
              <a:rPr lang="en-US" sz="4400" dirty="0" err="1">
                <a:solidFill>
                  <a:srgbClr val="226EA7"/>
                </a:solidFill>
                <a:latin typeface="Croogla"/>
                <a:ea typeface="Croogla"/>
                <a:cs typeface="Croogla"/>
                <a:sym typeface="Croogla"/>
              </a:rPr>
              <a:t>Kompetensi</a:t>
            </a:r>
            <a:endParaRPr lang="en-US" sz="4400" dirty="0">
              <a:solidFill>
                <a:srgbClr val="226EA7"/>
              </a:solidFill>
              <a:latin typeface="Croogla"/>
              <a:ea typeface="Croogla"/>
              <a:cs typeface="Croogla"/>
              <a:sym typeface="Croogla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0885319" y="3340606"/>
            <a:ext cx="6286540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ID" sz="2800" dirty="0">
                <a:solidFill>
                  <a:srgbClr val="46464E"/>
                </a:solidFill>
                <a:latin typeface="Croogla"/>
              </a:rPr>
              <a:t>• </a:t>
            </a:r>
            <a:r>
              <a:rPr lang="en-ID" sz="2800" dirty="0" err="1">
                <a:solidFill>
                  <a:srgbClr val="46464E"/>
                </a:solidFill>
                <a:latin typeface="Croogla"/>
              </a:rPr>
              <a:t>Menjelaskan</a:t>
            </a:r>
            <a:r>
              <a:rPr lang="en-ID" sz="28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800" dirty="0" err="1">
                <a:solidFill>
                  <a:srgbClr val="46464E"/>
                </a:solidFill>
                <a:latin typeface="Croogla"/>
              </a:rPr>
              <a:t>mengapa</a:t>
            </a:r>
            <a:r>
              <a:rPr lang="en-ID" sz="28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800" dirty="0" err="1">
                <a:solidFill>
                  <a:srgbClr val="46464E"/>
                </a:solidFill>
                <a:latin typeface="Croogla"/>
              </a:rPr>
              <a:t>komputer</a:t>
            </a:r>
            <a:r>
              <a:rPr lang="en-ID" sz="28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800" dirty="0" err="1">
                <a:solidFill>
                  <a:srgbClr val="46464E"/>
                </a:solidFill>
                <a:latin typeface="Croogla"/>
              </a:rPr>
              <a:t>dibutuhkan</a:t>
            </a:r>
            <a:endParaRPr lang="en-ID" sz="2800" dirty="0">
              <a:solidFill>
                <a:srgbClr val="46464E"/>
              </a:solidFill>
              <a:latin typeface="Croogla"/>
            </a:endParaRPr>
          </a:p>
          <a:p>
            <a:r>
              <a:rPr lang="en-ID" sz="2800" dirty="0">
                <a:solidFill>
                  <a:srgbClr val="46464E"/>
                </a:solidFill>
                <a:latin typeface="Croogla"/>
              </a:rPr>
              <a:t>• </a:t>
            </a:r>
            <a:r>
              <a:rPr lang="en-ID" sz="2800" dirty="0" err="1">
                <a:solidFill>
                  <a:srgbClr val="46464E"/>
                </a:solidFill>
                <a:latin typeface="Croogla"/>
              </a:rPr>
              <a:t>Menghubungkan</a:t>
            </a:r>
            <a:r>
              <a:rPr lang="en-ID" sz="28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800" dirty="0" err="1">
                <a:solidFill>
                  <a:srgbClr val="46464E"/>
                </a:solidFill>
                <a:latin typeface="Croogla"/>
              </a:rPr>
              <a:t>matematika</a:t>
            </a:r>
            <a:r>
              <a:rPr lang="en-ID" sz="28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800" dirty="0" err="1">
                <a:solidFill>
                  <a:srgbClr val="46464E"/>
                </a:solidFill>
                <a:latin typeface="Croogla"/>
              </a:rPr>
              <a:t>dengan</a:t>
            </a:r>
            <a:r>
              <a:rPr lang="en-ID" sz="28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800" dirty="0" err="1">
                <a:solidFill>
                  <a:srgbClr val="46464E"/>
                </a:solidFill>
                <a:latin typeface="Croogla"/>
              </a:rPr>
              <a:t>algoritma</a:t>
            </a:r>
            <a:r>
              <a:rPr lang="en-ID" sz="2800" dirty="0">
                <a:solidFill>
                  <a:srgbClr val="46464E"/>
                </a:solidFill>
                <a:latin typeface="Croogla"/>
              </a:rPr>
              <a:t> dan Python</a:t>
            </a:r>
          </a:p>
          <a:p>
            <a:r>
              <a:rPr lang="en-ID" sz="2800" dirty="0">
                <a:solidFill>
                  <a:srgbClr val="46464E"/>
                </a:solidFill>
                <a:latin typeface="Croogla"/>
              </a:rPr>
              <a:t>• </a:t>
            </a:r>
            <a:r>
              <a:rPr lang="en-ID" sz="2800" dirty="0" err="1">
                <a:solidFill>
                  <a:srgbClr val="46464E"/>
                </a:solidFill>
                <a:latin typeface="Croogla"/>
              </a:rPr>
              <a:t>Mengenali</a:t>
            </a:r>
            <a:r>
              <a:rPr lang="en-ID" sz="28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800" dirty="0" err="1">
                <a:solidFill>
                  <a:srgbClr val="46464E"/>
                </a:solidFill>
                <a:latin typeface="Croogla"/>
              </a:rPr>
              <a:t>peta</a:t>
            </a:r>
            <a:r>
              <a:rPr lang="en-ID" sz="28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800" dirty="0" err="1">
                <a:solidFill>
                  <a:srgbClr val="46464E"/>
                </a:solidFill>
                <a:latin typeface="Croogla"/>
              </a:rPr>
              <a:t>materi</a:t>
            </a:r>
            <a:r>
              <a:rPr lang="en-ID" sz="28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800" dirty="0" err="1">
                <a:solidFill>
                  <a:srgbClr val="46464E"/>
                </a:solidFill>
                <a:latin typeface="Croogla"/>
              </a:rPr>
              <a:t>satu</a:t>
            </a:r>
            <a:r>
              <a:rPr lang="en-ID" sz="2800" dirty="0">
                <a:solidFill>
                  <a:srgbClr val="46464E"/>
                </a:solidFill>
                <a:latin typeface="Croogla"/>
              </a:rPr>
              <a:t> semester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364694" y="3362160"/>
            <a:ext cx="6712505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sv-SE" sz="2800" dirty="0">
                <a:solidFill>
                  <a:srgbClr val="46464E"/>
                </a:solidFill>
                <a:latin typeface="Croogla"/>
              </a:rPr>
              <a:t>• Membedakan metode analitik dan numerik</a:t>
            </a:r>
          </a:p>
          <a:p>
            <a:r>
              <a:rPr lang="sv-SE" sz="2800" dirty="0">
                <a:solidFill>
                  <a:srgbClr val="46464E"/>
                </a:solidFill>
                <a:latin typeface="Croogla"/>
              </a:rPr>
              <a:t>• Memahami solusi eksak dan aproksimasi</a:t>
            </a:r>
          </a:p>
          <a:p>
            <a:r>
              <a:rPr lang="sv-SE" sz="2800" dirty="0">
                <a:solidFill>
                  <a:srgbClr val="46464E"/>
                </a:solidFill>
                <a:latin typeface="Croogla"/>
              </a:rPr>
              <a:t>• Mengenali konsep galat dan toleransi</a:t>
            </a:r>
          </a:p>
        </p:txBody>
      </p:sp>
    </p:spTree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1270" b="-4539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7485659" y="834871"/>
            <a:ext cx="4604546" cy="4100858"/>
            <a:chOff x="0" y="0"/>
            <a:chExt cx="1104884" cy="98402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04884" cy="984022"/>
            </a:xfrm>
            <a:custGeom>
              <a:avLst/>
              <a:gdLst/>
              <a:ahLst/>
              <a:cxnLst/>
              <a:rect l="l" t="t" r="r" b="b"/>
              <a:pathLst>
                <a:path w="1104884" h="984022">
                  <a:moveTo>
                    <a:pt x="33627" y="0"/>
                  </a:moveTo>
                  <a:lnTo>
                    <a:pt x="1071257" y="0"/>
                  </a:lnTo>
                  <a:cubicBezTo>
                    <a:pt x="1080176" y="0"/>
                    <a:pt x="1088729" y="3543"/>
                    <a:pt x="1095035" y="9849"/>
                  </a:cubicBezTo>
                  <a:cubicBezTo>
                    <a:pt x="1101341" y="16156"/>
                    <a:pt x="1104884" y="24709"/>
                    <a:pt x="1104884" y="33627"/>
                  </a:cubicBezTo>
                  <a:lnTo>
                    <a:pt x="1104884" y="950395"/>
                  </a:lnTo>
                  <a:cubicBezTo>
                    <a:pt x="1104884" y="959313"/>
                    <a:pt x="1101341" y="967866"/>
                    <a:pt x="1095035" y="974173"/>
                  </a:cubicBezTo>
                  <a:cubicBezTo>
                    <a:pt x="1088729" y="980479"/>
                    <a:pt x="1080176" y="984022"/>
                    <a:pt x="1071257" y="984022"/>
                  </a:cubicBezTo>
                  <a:lnTo>
                    <a:pt x="33627" y="984022"/>
                  </a:lnTo>
                  <a:cubicBezTo>
                    <a:pt x="15055" y="984022"/>
                    <a:pt x="0" y="968966"/>
                    <a:pt x="0" y="950395"/>
                  </a:cubicBezTo>
                  <a:lnTo>
                    <a:pt x="0" y="33627"/>
                  </a:lnTo>
                  <a:cubicBezTo>
                    <a:pt x="0" y="15055"/>
                    <a:pt x="15055" y="0"/>
                    <a:pt x="33627" y="0"/>
                  </a:cubicBezTo>
                  <a:close/>
                </a:path>
              </a:pathLst>
            </a:custGeom>
            <a:solidFill>
              <a:srgbClr val="FFFFFF"/>
            </a:solidFill>
            <a:ln w="114300" cap="sq">
              <a:solidFill>
                <a:srgbClr val="226EA7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104884" cy="10221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654754" y="834871"/>
            <a:ext cx="4604546" cy="4100858"/>
            <a:chOff x="0" y="0"/>
            <a:chExt cx="1104884" cy="98402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04884" cy="984022"/>
            </a:xfrm>
            <a:custGeom>
              <a:avLst/>
              <a:gdLst/>
              <a:ahLst/>
              <a:cxnLst/>
              <a:rect l="l" t="t" r="r" b="b"/>
              <a:pathLst>
                <a:path w="1104884" h="984022">
                  <a:moveTo>
                    <a:pt x="33627" y="0"/>
                  </a:moveTo>
                  <a:lnTo>
                    <a:pt x="1071257" y="0"/>
                  </a:lnTo>
                  <a:cubicBezTo>
                    <a:pt x="1080176" y="0"/>
                    <a:pt x="1088729" y="3543"/>
                    <a:pt x="1095035" y="9849"/>
                  </a:cubicBezTo>
                  <a:cubicBezTo>
                    <a:pt x="1101341" y="16156"/>
                    <a:pt x="1104884" y="24709"/>
                    <a:pt x="1104884" y="33627"/>
                  </a:cubicBezTo>
                  <a:lnTo>
                    <a:pt x="1104884" y="950395"/>
                  </a:lnTo>
                  <a:cubicBezTo>
                    <a:pt x="1104884" y="959313"/>
                    <a:pt x="1101341" y="967866"/>
                    <a:pt x="1095035" y="974173"/>
                  </a:cubicBezTo>
                  <a:cubicBezTo>
                    <a:pt x="1088729" y="980479"/>
                    <a:pt x="1080176" y="984022"/>
                    <a:pt x="1071257" y="984022"/>
                  </a:cubicBezTo>
                  <a:lnTo>
                    <a:pt x="33627" y="984022"/>
                  </a:lnTo>
                  <a:cubicBezTo>
                    <a:pt x="15055" y="984022"/>
                    <a:pt x="0" y="968966"/>
                    <a:pt x="0" y="950395"/>
                  </a:cubicBezTo>
                  <a:lnTo>
                    <a:pt x="0" y="33627"/>
                  </a:lnTo>
                  <a:cubicBezTo>
                    <a:pt x="0" y="15055"/>
                    <a:pt x="15055" y="0"/>
                    <a:pt x="33627" y="0"/>
                  </a:cubicBezTo>
                  <a:close/>
                </a:path>
              </a:pathLst>
            </a:custGeom>
            <a:solidFill>
              <a:srgbClr val="2F6EA3"/>
            </a:solidFill>
            <a:ln w="114300" cap="sq">
              <a:solidFill>
                <a:srgbClr val="2F6EA3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104884" cy="10221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7485659" y="5351271"/>
            <a:ext cx="4604546" cy="4100858"/>
            <a:chOff x="0" y="0"/>
            <a:chExt cx="1104884" cy="98402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104884" cy="984022"/>
            </a:xfrm>
            <a:custGeom>
              <a:avLst/>
              <a:gdLst/>
              <a:ahLst/>
              <a:cxnLst/>
              <a:rect l="l" t="t" r="r" b="b"/>
              <a:pathLst>
                <a:path w="1104884" h="984022">
                  <a:moveTo>
                    <a:pt x="33627" y="0"/>
                  </a:moveTo>
                  <a:lnTo>
                    <a:pt x="1071257" y="0"/>
                  </a:lnTo>
                  <a:cubicBezTo>
                    <a:pt x="1080176" y="0"/>
                    <a:pt x="1088729" y="3543"/>
                    <a:pt x="1095035" y="9849"/>
                  </a:cubicBezTo>
                  <a:cubicBezTo>
                    <a:pt x="1101341" y="16156"/>
                    <a:pt x="1104884" y="24709"/>
                    <a:pt x="1104884" y="33627"/>
                  </a:cubicBezTo>
                  <a:lnTo>
                    <a:pt x="1104884" y="950395"/>
                  </a:lnTo>
                  <a:cubicBezTo>
                    <a:pt x="1104884" y="959313"/>
                    <a:pt x="1101341" y="967866"/>
                    <a:pt x="1095035" y="974173"/>
                  </a:cubicBezTo>
                  <a:cubicBezTo>
                    <a:pt x="1088729" y="980479"/>
                    <a:pt x="1080176" y="984022"/>
                    <a:pt x="1071257" y="984022"/>
                  </a:cubicBezTo>
                  <a:lnTo>
                    <a:pt x="33627" y="984022"/>
                  </a:lnTo>
                  <a:cubicBezTo>
                    <a:pt x="15055" y="984022"/>
                    <a:pt x="0" y="968966"/>
                    <a:pt x="0" y="950395"/>
                  </a:cubicBezTo>
                  <a:lnTo>
                    <a:pt x="0" y="33627"/>
                  </a:lnTo>
                  <a:cubicBezTo>
                    <a:pt x="0" y="15055"/>
                    <a:pt x="15055" y="0"/>
                    <a:pt x="33627" y="0"/>
                  </a:cubicBezTo>
                  <a:close/>
                </a:path>
              </a:pathLst>
            </a:custGeom>
            <a:solidFill>
              <a:srgbClr val="226EA7"/>
            </a:solidFill>
            <a:ln w="114300" cap="sq">
              <a:solidFill>
                <a:srgbClr val="2F6EA3"/>
              </a:solidFill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1104884" cy="10221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2654754" y="5351271"/>
            <a:ext cx="4604546" cy="4100858"/>
            <a:chOff x="0" y="0"/>
            <a:chExt cx="1104884" cy="98402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104884" cy="984022"/>
            </a:xfrm>
            <a:custGeom>
              <a:avLst/>
              <a:gdLst/>
              <a:ahLst/>
              <a:cxnLst/>
              <a:rect l="l" t="t" r="r" b="b"/>
              <a:pathLst>
                <a:path w="1104884" h="984022">
                  <a:moveTo>
                    <a:pt x="33627" y="0"/>
                  </a:moveTo>
                  <a:lnTo>
                    <a:pt x="1071257" y="0"/>
                  </a:lnTo>
                  <a:cubicBezTo>
                    <a:pt x="1080176" y="0"/>
                    <a:pt x="1088729" y="3543"/>
                    <a:pt x="1095035" y="9849"/>
                  </a:cubicBezTo>
                  <a:cubicBezTo>
                    <a:pt x="1101341" y="16156"/>
                    <a:pt x="1104884" y="24709"/>
                    <a:pt x="1104884" y="33627"/>
                  </a:cubicBezTo>
                  <a:lnTo>
                    <a:pt x="1104884" y="950395"/>
                  </a:lnTo>
                  <a:cubicBezTo>
                    <a:pt x="1104884" y="959313"/>
                    <a:pt x="1101341" y="967866"/>
                    <a:pt x="1095035" y="974173"/>
                  </a:cubicBezTo>
                  <a:cubicBezTo>
                    <a:pt x="1088729" y="980479"/>
                    <a:pt x="1080176" y="984022"/>
                    <a:pt x="1071257" y="984022"/>
                  </a:cubicBezTo>
                  <a:lnTo>
                    <a:pt x="33627" y="984022"/>
                  </a:lnTo>
                  <a:cubicBezTo>
                    <a:pt x="15055" y="984022"/>
                    <a:pt x="0" y="968966"/>
                    <a:pt x="0" y="950395"/>
                  </a:cubicBezTo>
                  <a:lnTo>
                    <a:pt x="0" y="33627"/>
                  </a:lnTo>
                  <a:cubicBezTo>
                    <a:pt x="0" y="15055"/>
                    <a:pt x="15055" y="0"/>
                    <a:pt x="33627" y="0"/>
                  </a:cubicBezTo>
                  <a:close/>
                </a:path>
              </a:pathLst>
            </a:custGeom>
            <a:solidFill>
              <a:srgbClr val="FFFFFF"/>
            </a:solidFill>
            <a:ln w="114300" cap="sq">
              <a:solidFill>
                <a:srgbClr val="2F6EA3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104884" cy="10221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12956979" y="3029577"/>
            <a:ext cx="3982643" cy="881819"/>
          </a:xfrm>
          <a:custGeom>
            <a:avLst/>
            <a:gdLst/>
            <a:ahLst/>
            <a:cxnLst/>
            <a:rect l="l" t="t" r="r" b="b"/>
            <a:pathLst>
              <a:path w="3982643" h="881819">
                <a:moveTo>
                  <a:pt x="0" y="0"/>
                </a:moveTo>
                <a:lnTo>
                  <a:pt x="3982643" y="0"/>
                </a:lnTo>
                <a:lnTo>
                  <a:pt x="3982643" y="881819"/>
                </a:lnTo>
                <a:lnTo>
                  <a:pt x="0" y="88181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7805336" y="7100841"/>
            <a:ext cx="3951809" cy="880976"/>
          </a:xfrm>
          <a:custGeom>
            <a:avLst/>
            <a:gdLst/>
            <a:ahLst/>
            <a:cxnLst/>
            <a:rect l="l" t="t" r="r" b="b"/>
            <a:pathLst>
              <a:path w="3951809" h="880976">
                <a:moveTo>
                  <a:pt x="0" y="0"/>
                </a:moveTo>
                <a:lnTo>
                  <a:pt x="3951809" y="0"/>
                </a:lnTo>
                <a:lnTo>
                  <a:pt x="3951809" y="880976"/>
                </a:lnTo>
                <a:lnTo>
                  <a:pt x="0" y="88097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7805336" y="1281202"/>
            <a:ext cx="3965190" cy="11193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55"/>
              </a:lnSpc>
              <a:spcBef>
                <a:spcPct val="0"/>
              </a:spcBef>
            </a:pPr>
            <a:r>
              <a:rPr lang="en-US" sz="3182">
                <a:solidFill>
                  <a:srgbClr val="226EA7"/>
                </a:solidFill>
                <a:latin typeface="Croogla"/>
                <a:ea typeface="Croogla"/>
                <a:cs typeface="Croogla"/>
                <a:sym typeface="Croogla"/>
              </a:rPr>
              <a:t>Tentukan akar-akar persamaan polinom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029884" y="1281202"/>
            <a:ext cx="3965190" cy="995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Tentukan</a:t>
            </a:r>
            <a:r>
              <a:rPr lang="en-US" sz="2799" dirty="0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harga</a:t>
            </a:r>
            <a:r>
              <a:rPr lang="en-US" sz="2799" dirty="0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 x yang </a:t>
            </a:r>
            <a:r>
              <a:rPr lang="en-US" sz="2799" dirty="0" err="1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memenuhi</a:t>
            </a:r>
            <a:r>
              <a:rPr lang="en-US" sz="2799" dirty="0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persamaan</a:t>
            </a:r>
            <a:r>
              <a:rPr lang="en-US" sz="2799" dirty="0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: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791955" y="5601253"/>
            <a:ext cx="3965190" cy="11453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95"/>
              </a:lnSpc>
              <a:spcBef>
                <a:spcPct val="0"/>
              </a:spcBef>
            </a:pPr>
            <a:r>
              <a:rPr lang="en-US" sz="3282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Hitung nilai integral-tentu berikut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2654754" y="5601253"/>
            <a:ext cx="4604546" cy="10386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75"/>
              </a:lnSpc>
              <a:spcBef>
                <a:spcPct val="0"/>
              </a:spcBef>
            </a:pPr>
            <a:r>
              <a:rPr lang="en-US" sz="2982" dirty="0" err="1">
                <a:solidFill>
                  <a:srgbClr val="2F6EA3"/>
                </a:solidFill>
                <a:latin typeface="Croogla"/>
                <a:ea typeface="Croogla"/>
                <a:cs typeface="Croogla"/>
                <a:sym typeface="Croogla"/>
              </a:rPr>
              <a:t>Selesaikan</a:t>
            </a:r>
            <a:r>
              <a:rPr lang="en-US" sz="2982" dirty="0">
                <a:solidFill>
                  <a:srgbClr val="2F6EA3"/>
                </a:solidFill>
                <a:latin typeface="Croogla"/>
                <a:ea typeface="Croogla"/>
                <a:cs typeface="Croogla"/>
                <a:sym typeface="Croogla"/>
              </a:rPr>
              <a:t> </a:t>
            </a:r>
            <a:r>
              <a:rPr lang="en-US" sz="2982" dirty="0" err="1">
                <a:solidFill>
                  <a:srgbClr val="2F6EA3"/>
                </a:solidFill>
                <a:latin typeface="Croogla"/>
                <a:ea typeface="Croogla"/>
                <a:cs typeface="Croogla"/>
                <a:sym typeface="Croogla"/>
              </a:rPr>
              <a:t>sistem</a:t>
            </a:r>
            <a:r>
              <a:rPr lang="en-US" sz="2982" dirty="0">
                <a:solidFill>
                  <a:srgbClr val="2F6EA3"/>
                </a:solidFill>
                <a:latin typeface="Croogla"/>
                <a:ea typeface="Croogla"/>
                <a:cs typeface="Croogla"/>
                <a:sym typeface="Croogla"/>
              </a:rPr>
              <a:t> </a:t>
            </a:r>
            <a:r>
              <a:rPr lang="en-US" sz="2982" dirty="0" err="1">
                <a:solidFill>
                  <a:srgbClr val="2F6EA3"/>
                </a:solidFill>
                <a:latin typeface="Croogla"/>
                <a:ea typeface="Croogla"/>
                <a:cs typeface="Croogla"/>
                <a:sym typeface="Croogla"/>
              </a:rPr>
              <a:t>persamaaan</a:t>
            </a:r>
            <a:r>
              <a:rPr lang="en-US" sz="2982" dirty="0">
                <a:solidFill>
                  <a:srgbClr val="2F6EA3"/>
                </a:solidFill>
                <a:latin typeface="Croogla"/>
                <a:ea typeface="Croogla"/>
                <a:cs typeface="Croogla"/>
                <a:sym typeface="Croogla"/>
              </a:rPr>
              <a:t> </a:t>
            </a:r>
            <a:r>
              <a:rPr lang="en-US" sz="2982" dirty="0" err="1">
                <a:solidFill>
                  <a:srgbClr val="2F6EA3"/>
                </a:solidFill>
                <a:latin typeface="Croogla"/>
                <a:ea typeface="Croogla"/>
                <a:cs typeface="Croogla"/>
                <a:sym typeface="Croogla"/>
              </a:rPr>
              <a:t>lanjar</a:t>
            </a:r>
            <a:r>
              <a:rPr lang="en-US" sz="2982" dirty="0">
                <a:solidFill>
                  <a:srgbClr val="2F6EA3"/>
                </a:solidFill>
                <a:latin typeface="Croogla"/>
                <a:ea typeface="Croogla"/>
                <a:cs typeface="Croogla"/>
                <a:sym typeface="Croogla"/>
              </a:rPr>
              <a:t> 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2918980" y="6946629"/>
            <a:ext cx="3938427" cy="7545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37"/>
              </a:lnSpc>
              <a:spcBef>
                <a:spcPct val="0"/>
              </a:spcBef>
            </a:pPr>
            <a:r>
              <a:rPr lang="en-US" sz="2169">
                <a:solidFill>
                  <a:srgbClr val="0762A6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1.2a - 3b - 12c + 12d + 4.8e - 5.5f + 100g = 18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54958" y="431614"/>
            <a:ext cx="7060155" cy="82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sz="4800" dirty="0" err="1">
                <a:solidFill>
                  <a:srgbClr val="226EA7"/>
                </a:solidFill>
                <a:latin typeface="Croogla"/>
                <a:ea typeface="Croogla"/>
                <a:cs typeface="Croogla"/>
                <a:sym typeface="Croogla"/>
              </a:rPr>
              <a:t>Mengapa</a:t>
            </a:r>
            <a:r>
              <a:rPr lang="en-US" sz="4800" dirty="0">
                <a:solidFill>
                  <a:srgbClr val="226EA7"/>
                </a:solidFill>
                <a:latin typeface="Croogla"/>
                <a:ea typeface="Croogla"/>
                <a:cs typeface="Croogla"/>
                <a:sym typeface="Croogla"/>
              </a:rPr>
              <a:t> </a:t>
            </a:r>
            <a:r>
              <a:rPr lang="en-US" sz="4800" dirty="0" err="1">
                <a:solidFill>
                  <a:srgbClr val="226EA7"/>
                </a:solidFill>
                <a:latin typeface="Croogla"/>
                <a:ea typeface="Croogla"/>
                <a:cs typeface="Croogla"/>
                <a:sym typeface="Croogla"/>
              </a:rPr>
              <a:t>Metnum</a:t>
            </a:r>
            <a:r>
              <a:rPr lang="en-US" sz="4800" dirty="0">
                <a:solidFill>
                  <a:srgbClr val="226EA7"/>
                </a:solidFill>
                <a:latin typeface="Croogla"/>
                <a:ea typeface="Croogla"/>
                <a:cs typeface="Croogla"/>
                <a:sym typeface="Croogla"/>
              </a:rPr>
              <a:t> ?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791955" y="2628552"/>
            <a:ext cx="3938427" cy="75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2"/>
              </a:lnSpc>
              <a:spcBef>
                <a:spcPct val="0"/>
              </a:spcBef>
            </a:pPr>
            <a:r>
              <a:rPr lang="en-US" sz="2173" dirty="0">
                <a:solidFill>
                  <a:srgbClr val="0762A6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23.4X⁷ - 1.25X⁶ + 120X⁴ + 15X³- 120X²- X + 100 = 0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28700" y="1409700"/>
            <a:ext cx="5428260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ID" sz="2400" dirty="0">
                <a:solidFill>
                  <a:srgbClr val="46464E"/>
                </a:solidFill>
                <a:latin typeface="Croogla"/>
              </a:rPr>
              <a:t>Banyak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persoalan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nyata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memiliki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model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matematika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yang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rumit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,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tidak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mempunyai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bentuk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solusi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tertutup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,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atau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terlalu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kompleks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jika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dihitung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secara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manual.</a:t>
            </a:r>
          </a:p>
        </p:txBody>
      </p:sp>
      <p:sp>
        <p:nvSpPr>
          <p:cNvPr id="25" name="Freeform 25"/>
          <p:cNvSpPr/>
          <p:nvPr/>
        </p:nvSpPr>
        <p:spPr>
          <a:xfrm>
            <a:off x="684582" y="3580718"/>
            <a:ext cx="6239101" cy="5677582"/>
          </a:xfrm>
          <a:custGeom>
            <a:avLst/>
            <a:gdLst/>
            <a:ahLst/>
            <a:cxnLst/>
            <a:rect l="l" t="t" r="r" b="b"/>
            <a:pathLst>
              <a:path w="6239101" h="5677582">
                <a:moveTo>
                  <a:pt x="0" y="0"/>
                </a:moveTo>
                <a:lnTo>
                  <a:pt x="6239102" y="0"/>
                </a:lnTo>
                <a:lnTo>
                  <a:pt x="6239102" y="5677582"/>
                </a:lnTo>
                <a:lnTo>
                  <a:pt x="0" y="567758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925" b="-38925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411116" y="2049592"/>
            <a:ext cx="7387222" cy="7044109"/>
            <a:chOff x="0" y="0"/>
            <a:chExt cx="1945606" cy="185523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45606" cy="1855239"/>
            </a:xfrm>
            <a:custGeom>
              <a:avLst/>
              <a:gdLst/>
              <a:ahLst/>
              <a:cxnLst/>
              <a:rect l="l" t="t" r="r" b="b"/>
              <a:pathLst>
                <a:path w="1945606" h="1855239">
                  <a:moveTo>
                    <a:pt x="26200" y="0"/>
                  </a:moveTo>
                  <a:lnTo>
                    <a:pt x="1919406" y="0"/>
                  </a:lnTo>
                  <a:cubicBezTo>
                    <a:pt x="1926354" y="0"/>
                    <a:pt x="1933018" y="2760"/>
                    <a:pt x="1937932" y="7674"/>
                  </a:cubicBezTo>
                  <a:cubicBezTo>
                    <a:pt x="1942846" y="12587"/>
                    <a:pt x="1945606" y="19252"/>
                    <a:pt x="1945606" y="26200"/>
                  </a:cubicBezTo>
                  <a:lnTo>
                    <a:pt x="1945606" y="1829038"/>
                  </a:lnTo>
                  <a:cubicBezTo>
                    <a:pt x="1945606" y="1835987"/>
                    <a:pt x="1942846" y="1842651"/>
                    <a:pt x="1937932" y="1847565"/>
                  </a:cubicBezTo>
                  <a:cubicBezTo>
                    <a:pt x="1933018" y="1852478"/>
                    <a:pt x="1926354" y="1855239"/>
                    <a:pt x="1919406" y="1855239"/>
                  </a:cubicBezTo>
                  <a:lnTo>
                    <a:pt x="26200" y="1855239"/>
                  </a:lnTo>
                  <a:cubicBezTo>
                    <a:pt x="19252" y="1855239"/>
                    <a:pt x="12587" y="1852478"/>
                    <a:pt x="7674" y="1847565"/>
                  </a:cubicBezTo>
                  <a:cubicBezTo>
                    <a:pt x="2760" y="1842651"/>
                    <a:pt x="0" y="1835987"/>
                    <a:pt x="0" y="1829038"/>
                  </a:cubicBezTo>
                  <a:lnTo>
                    <a:pt x="0" y="26200"/>
                  </a:lnTo>
                  <a:cubicBezTo>
                    <a:pt x="0" y="19252"/>
                    <a:pt x="2760" y="12587"/>
                    <a:pt x="7674" y="7674"/>
                  </a:cubicBezTo>
                  <a:cubicBezTo>
                    <a:pt x="12587" y="2760"/>
                    <a:pt x="19252" y="0"/>
                    <a:pt x="26200" y="0"/>
                  </a:cubicBezTo>
                  <a:close/>
                </a:path>
              </a:pathLst>
            </a:custGeom>
            <a:solidFill>
              <a:srgbClr val="2F6EA3"/>
            </a:solidFill>
            <a:ln w="104775" cap="rnd">
              <a:solidFill>
                <a:srgbClr val="2F6EA3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945606" cy="18933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489662" y="2049592"/>
            <a:ext cx="7387222" cy="7044109"/>
            <a:chOff x="0" y="0"/>
            <a:chExt cx="1945606" cy="185523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45606" cy="1855239"/>
            </a:xfrm>
            <a:custGeom>
              <a:avLst/>
              <a:gdLst/>
              <a:ahLst/>
              <a:cxnLst/>
              <a:rect l="l" t="t" r="r" b="b"/>
              <a:pathLst>
                <a:path w="1945606" h="1855239">
                  <a:moveTo>
                    <a:pt x="26200" y="0"/>
                  </a:moveTo>
                  <a:lnTo>
                    <a:pt x="1919406" y="0"/>
                  </a:lnTo>
                  <a:cubicBezTo>
                    <a:pt x="1926354" y="0"/>
                    <a:pt x="1933018" y="2760"/>
                    <a:pt x="1937932" y="7674"/>
                  </a:cubicBezTo>
                  <a:cubicBezTo>
                    <a:pt x="1942846" y="12587"/>
                    <a:pt x="1945606" y="19252"/>
                    <a:pt x="1945606" y="26200"/>
                  </a:cubicBezTo>
                  <a:lnTo>
                    <a:pt x="1945606" y="1829038"/>
                  </a:lnTo>
                  <a:cubicBezTo>
                    <a:pt x="1945606" y="1835987"/>
                    <a:pt x="1942846" y="1842651"/>
                    <a:pt x="1937932" y="1847565"/>
                  </a:cubicBezTo>
                  <a:cubicBezTo>
                    <a:pt x="1933018" y="1852478"/>
                    <a:pt x="1926354" y="1855239"/>
                    <a:pt x="1919406" y="1855239"/>
                  </a:cubicBezTo>
                  <a:lnTo>
                    <a:pt x="26200" y="1855239"/>
                  </a:lnTo>
                  <a:cubicBezTo>
                    <a:pt x="19252" y="1855239"/>
                    <a:pt x="12587" y="1852478"/>
                    <a:pt x="7674" y="1847565"/>
                  </a:cubicBezTo>
                  <a:cubicBezTo>
                    <a:pt x="2760" y="1842651"/>
                    <a:pt x="0" y="1835987"/>
                    <a:pt x="0" y="1829038"/>
                  </a:cubicBezTo>
                  <a:lnTo>
                    <a:pt x="0" y="26200"/>
                  </a:lnTo>
                  <a:cubicBezTo>
                    <a:pt x="0" y="19252"/>
                    <a:pt x="2760" y="12587"/>
                    <a:pt x="7674" y="7674"/>
                  </a:cubicBezTo>
                  <a:cubicBezTo>
                    <a:pt x="12587" y="2760"/>
                    <a:pt x="19252" y="0"/>
                    <a:pt x="26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04775" cap="rnd">
              <a:solidFill>
                <a:srgbClr val="2F6EA3"/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945606" cy="18933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5400000">
            <a:off x="3004565" y="7401728"/>
            <a:ext cx="816377" cy="3383947"/>
          </a:xfrm>
          <a:custGeom>
            <a:avLst/>
            <a:gdLst/>
            <a:ahLst/>
            <a:cxnLst/>
            <a:rect l="l" t="t" r="r" b="b"/>
            <a:pathLst>
              <a:path w="816377" h="3383947">
                <a:moveTo>
                  <a:pt x="0" y="0"/>
                </a:moveTo>
                <a:lnTo>
                  <a:pt x="816377" y="0"/>
                </a:lnTo>
                <a:lnTo>
                  <a:pt x="816377" y="3383947"/>
                </a:lnTo>
                <a:lnTo>
                  <a:pt x="0" y="33839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0" y="668025"/>
            <a:ext cx="18288000" cy="981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  <a:spcBef>
                <a:spcPct val="0"/>
              </a:spcBef>
            </a:pPr>
            <a:r>
              <a:rPr lang="en-US" sz="5600" b="1">
                <a:solidFill>
                  <a:srgbClr val="226EA7"/>
                </a:solidFill>
                <a:latin typeface="Croogla Bold"/>
                <a:ea typeface="Croogla Bold"/>
                <a:cs typeface="Croogla Bold"/>
                <a:sym typeface="Croogla Bold"/>
              </a:rPr>
              <a:t>Cara penyelesaian persoalan matematika ada dua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659327" y="2381987"/>
            <a:ext cx="6890800" cy="9065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56"/>
              </a:lnSpc>
              <a:spcBef>
                <a:spcPct val="0"/>
              </a:spcBef>
            </a:pPr>
            <a:r>
              <a:rPr lang="en-US" sz="5182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Secara analitik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737873" y="2391512"/>
            <a:ext cx="6890800" cy="830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ID" sz="5400" b="1" dirty="0">
                <a:solidFill>
                  <a:srgbClr val="226EA7"/>
                </a:solidFill>
                <a:latin typeface="Croogla"/>
              </a:rPr>
              <a:t>Metode </a:t>
            </a:r>
            <a:r>
              <a:rPr lang="en-ID" sz="5400" b="1" dirty="0" err="1">
                <a:solidFill>
                  <a:srgbClr val="226EA7"/>
                </a:solidFill>
                <a:latin typeface="Croogla"/>
              </a:rPr>
              <a:t>Numerik</a:t>
            </a:r>
            <a:endParaRPr lang="en-ID" sz="5400" b="1" dirty="0">
              <a:solidFill>
                <a:srgbClr val="226EA7"/>
              </a:solidFill>
              <a:latin typeface="Croogla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659327" y="3697831"/>
            <a:ext cx="6890800" cy="3385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ID" sz="2200" dirty="0" err="1">
                <a:solidFill>
                  <a:srgbClr val="FFFFFF"/>
                </a:solidFill>
                <a:latin typeface="Croogla"/>
              </a:rPr>
              <a:t>Menggunakan</a:t>
            </a:r>
            <a:r>
              <a:rPr lang="en-ID" sz="22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200" dirty="0" err="1">
                <a:solidFill>
                  <a:srgbClr val="FFFFFF"/>
                </a:solidFill>
                <a:latin typeface="Croogla"/>
              </a:rPr>
              <a:t>rumus</a:t>
            </a:r>
            <a:r>
              <a:rPr lang="en-ID" sz="22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200" dirty="0" err="1">
                <a:solidFill>
                  <a:srgbClr val="FFFFFF"/>
                </a:solidFill>
                <a:latin typeface="Croogla"/>
              </a:rPr>
              <a:t>atau</a:t>
            </a:r>
            <a:r>
              <a:rPr lang="en-ID" sz="22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200" dirty="0" err="1">
                <a:solidFill>
                  <a:srgbClr val="FFFFFF"/>
                </a:solidFill>
                <a:latin typeface="Croogla"/>
              </a:rPr>
              <a:t>teorema</a:t>
            </a:r>
            <a:r>
              <a:rPr lang="en-ID" sz="2200" dirty="0">
                <a:solidFill>
                  <a:srgbClr val="FFFFFF"/>
                </a:solidFill>
                <a:latin typeface="Croogla"/>
              </a:rPr>
              <a:t> yang </a:t>
            </a:r>
            <a:r>
              <a:rPr lang="en-ID" sz="2200" dirty="0" err="1">
                <a:solidFill>
                  <a:srgbClr val="FFFFFF"/>
                </a:solidFill>
                <a:latin typeface="Croogla"/>
              </a:rPr>
              <a:t>sudah</a:t>
            </a:r>
            <a:r>
              <a:rPr lang="en-ID" sz="22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200" dirty="0" err="1">
                <a:solidFill>
                  <a:srgbClr val="FFFFFF"/>
                </a:solidFill>
                <a:latin typeface="Croogla"/>
              </a:rPr>
              <a:t>baku</a:t>
            </a:r>
            <a:r>
              <a:rPr lang="en-ID" sz="2200" dirty="0">
                <a:solidFill>
                  <a:srgbClr val="FFFFFF"/>
                </a:solidFill>
                <a:latin typeface="Croogla"/>
              </a:rPr>
              <a:t>.</a:t>
            </a:r>
          </a:p>
          <a:p>
            <a:pPr>
              <a:lnSpc>
                <a:spcPct val="100000"/>
              </a:lnSpc>
            </a:pPr>
            <a:endParaRPr lang="en-ID" sz="2200" dirty="0">
              <a:solidFill>
                <a:srgbClr val="FFFFFF"/>
              </a:solidFill>
              <a:latin typeface="Croogla"/>
            </a:endParaRPr>
          </a:p>
          <a:p>
            <a:pPr>
              <a:lnSpc>
                <a:spcPct val="100000"/>
              </a:lnSpc>
            </a:pPr>
            <a:r>
              <a:rPr lang="en-ID" sz="2200" dirty="0" err="1">
                <a:solidFill>
                  <a:srgbClr val="FFFFFF"/>
                </a:solidFill>
                <a:latin typeface="Croogla"/>
              </a:rPr>
              <a:t>Contoh</a:t>
            </a:r>
            <a:r>
              <a:rPr lang="en-ID" sz="2200" dirty="0">
                <a:solidFill>
                  <a:srgbClr val="FFFFFF"/>
                </a:solidFill>
                <a:latin typeface="Croogla"/>
              </a:rPr>
              <a:t>:</a:t>
            </a:r>
          </a:p>
          <a:p>
            <a:pPr>
              <a:lnSpc>
                <a:spcPct val="100000"/>
              </a:lnSpc>
            </a:pPr>
            <a:r>
              <a:rPr lang="en-ID" sz="2200" dirty="0">
                <a:solidFill>
                  <a:srgbClr val="FFFFFF"/>
                </a:solidFill>
                <a:latin typeface="Croogla"/>
              </a:rPr>
              <a:t>x² − 6x + 8 = 0</a:t>
            </a:r>
          </a:p>
          <a:p>
            <a:pPr>
              <a:lnSpc>
                <a:spcPct val="100000"/>
              </a:lnSpc>
            </a:pPr>
            <a:endParaRPr lang="en-ID" sz="2200" dirty="0">
              <a:solidFill>
                <a:srgbClr val="FFFFFF"/>
              </a:solidFill>
              <a:latin typeface="Croogla"/>
            </a:endParaRPr>
          </a:p>
          <a:p>
            <a:pPr>
              <a:lnSpc>
                <a:spcPct val="100000"/>
              </a:lnSpc>
            </a:pPr>
            <a:r>
              <a:rPr lang="en-ID" sz="2200" dirty="0">
                <a:solidFill>
                  <a:srgbClr val="FFFFFF"/>
                </a:solidFill>
                <a:latin typeface="Croogla"/>
              </a:rPr>
              <a:t>(x − 4)(x − 2) = 0</a:t>
            </a:r>
          </a:p>
          <a:p>
            <a:pPr>
              <a:lnSpc>
                <a:spcPct val="100000"/>
              </a:lnSpc>
            </a:pPr>
            <a:r>
              <a:rPr lang="en-ID" sz="2200" dirty="0">
                <a:solidFill>
                  <a:srgbClr val="FFFFFF"/>
                </a:solidFill>
                <a:latin typeface="Croogla"/>
              </a:rPr>
              <a:t>x₁ = 4,  x₂ = 2</a:t>
            </a:r>
          </a:p>
          <a:p>
            <a:pPr>
              <a:lnSpc>
                <a:spcPct val="100000"/>
              </a:lnSpc>
            </a:pPr>
            <a:endParaRPr lang="en-ID" sz="2200" dirty="0">
              <a:solidFill>
                <a:srgbClr val="FFFFFF"/>
              </a:solidFill>
              <a:latin typeface="Croogla"/>
            </a:endParaRPr>
          </a:p>
          <a:p>
            <a:pPr>
              <a:lnSpc>
                <a:spcPct val="100000"/>
              </a:lnSpc>
            </a:pPr>
            <a:r>
              <a:rPr lang="en-ID" sz="2200" dirty="0">
                <a:solidFill>
                  <a:srgbClr val="FFFFFF"/>
                </a:solidFill>
                <a:latin typeface="Croogla"/>
              </a:rPr>
              <a:t>Hasil: </a:t>
            </a:r>
            <a:r>
              <a:rPr lang="en-ID" sz="2200" dirty="0" err="1">
                <a:solidFill>
                  <a:srgbClr val="FFFFFF"/>
                </a:solidFill>
                <a:latin typeface="Croogla"/>
              </a:rPr>
              <a:t>eksak</a:t>
            </a:r>
            <a:endParaRPr lang="en-ID" sz="2200" dirty="0">
              <a:solidFill>
                <a:srgbClr val="FFFFFF"/>
              </a:solidFill>
              <a:latin typeface="Croogla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9737873" y="3390386"/>
            <a:ext cx="6760496" cy="3811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ID" sz="2400" dirty="0" err="1">
                <a:solidFill>
                  <a:srgbClr val="46464E"/>
                </a:solidFill>
                <a:latin typeface="Croogla"/>
              </a:rPr>
              <a:t>Menggunakan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aproksimasi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dan proses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iteratif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.</a:t>
            </a:r>
          </a:p>
          <a:p>
            <a:pPr>
              <a:lnSpc>
                <a:spcPct val="100000"/>
              </a:lnSpc>
            </a:pPr>
            <a:endParaRPr lang="en-ID" sz="2400" dirty="0">
              <a:solidFill>
                <a:srgbClr val="46464E"/>
              </a:solidFill>
              <a:latin typeface="Croogla"/>
            </a:endParaRPr>
          </a:p>
          <a:p>
            <a:pPr>
              <a:lnSpc>
                <a:spcPct val="100000"/>
              </a:lnSpc>
            </a:pPr>
            <a:r>
              <a:rPr lang="en-ID" sz="2400" dirty="0" err="1">
                <a:solidFill>
                  <a:srgbClr val="46464E"/>
                </a:solidFill>
                <a:latin typeface="Croogla"/>
              </a:rPr>
              <a:t>Untuk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f(x) = x² − 6x + 8,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misalkan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satu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akar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diketahui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berada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pada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selang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[3, 6].</a:t>
            </a:r>
          </a:p>
          <a:p>
            <a:pPr>
              <a:lnSpc>
                <a:spcPct val="100000"/>
              </a:lnSpc>
            </a:pPr>
            <a:endParaRPr lang="en-ID" sz="2400" dirty="0">
              <a:solidFill>
                <a:srgbClr val="46464E"/>
              </a:solidFill>
              <a:latin typeface="Croogla"/>
            </a:endParaRPr>
          </a:p>
          <a:p>
            <a:pPr>
              <a:lnSpc>
                <a:spcPct val="100000"/>
              </a:lnSpc>
            </a:pPr>
            <a:r>
              <a:rPr lang="en-ID" sz="2400" dirty="0">
                <a:solidFill>
                  <a:srgbClr val="46464E"/>
                </a:solidFill>
                <a:latin typeface="Croogla"/>
              </a:rPr>
              <a:t>Nilai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akar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didekati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sedikit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demi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sedikit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hingga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memenuhi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toleransi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.</a:t>
            </a:r>
          </a:p>
          <a:p>
            <a:pPr>
              <a:lnSpc>
                <a:spcPct val="100000"/>
              </a:lnSpc>
            </a:pPr>
            <a:endParaRPr lang="en-ID" sz="2400" dirty="0">
              <a:solidFill>
                <a:srgbClr val="46464E"/>
              </a:solidFill>
              <a:latin typeface="Croogla"/>
            </a:endParaRPr>
          </a:p>
          <a:p>
            <a:pPr>
              <a:lnSpc>
                <a:spcPct val="100000"/>
              </a:lnSpc>
            </a:pPr>
            <a:r>
              <a:rPr lang="en-ID" sz="2400" dirty="0">
                <a:solidFill>
                  <a:srgbClr val="46464E"/>
                </a:solidFill>
                <a:latin typeface="Croogla"/>
              </a:rPr>
              <a:t>Hasil: 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hampiran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 (</a:t>
            </a:r>
            <a:r>
              <a:rPr lang="en-ID" sz="2400" dirty="0" err="1">
                <a:solidFill>
                  <a:srgbClr val="46464E"/>
                </a:solidFill>
                <a:latin typeface="Croogla"/>
              </a:rPr>
              <a:t>aproksimasi</a:t>
            </a:r>
            <a:r>
              <a:rPr lang="en-ID" sz="2400" dirty="0">
                <a:solidFill>
                  <a:srgbClr val="46464E"/>
                </a:solidFill>
                <a:latin typeface="Croogla"/>
              </a:rPr>
              <a:t>)</a:t>
            </a:r>
          </a:p>
          <a:p>
            <a:pPr algn="l">
              <a:lnSpc>
                <a:spcPts val="3793"/>
              </a:lnSpc>
            </a:pPr>
            <a:endParaRPr lang="en-US" sz="2400" dirty="0">
              <a:solidFill>
                <a:srgbClr val="2F6EA3"/>
              </a:solidFill>
              <a:latin typeface="네모라운드"/>
              <a:ea typeface="네모라운드"/>
              <a:cs typeface="네모라운드"/>
              <a:sym typeface="네모라운드"/>
            </a:endParaRPr>
          </a:p>
        </p:txBody>
      </p:sp>
      <p:sp>
        <p:nvSpPr>
          <p:cNvPr id="15" name="Freeform 15"/>
          <p:cNvSpPr/>
          <p:nvPr/>
        </p:nvSpPr>
        <p:spPr>
          <a:xfrm>
            <a:off x="10121009" y="7330679"/>
            <a:ext cx="6124528" cy="2956321"/>
          </a:xfrm>
          <a:custGeom>
            <a:avLst/>
            <a:gdLst/>
            <a:ahLst/>
            <a:cxnLst/>
            <a:rect l="l" t="t" r="r" b="b"/>
            <a:pathLst>
              <a:path w="6124528" h="2956321">
                <a:moveTo>
                  <a:pt x="0" y="0"/>
                </a:moveTo>
                <a:lnTo>
                  <a:pt x="6124528" y="0"/>
                </a:lnTo>
                <a:lnTo>
                  <a:pt x="6124528" y="2956321"/>
                </a:lnTo>
                <a:lnTo>
                  <a:pt x="0" y="295632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1270" b="-4539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9489662" y="2049592"/>
            <a:ext cx="7387222" cy="7208708"/>
            <a:chOff x="0" y="0"/>
            <a:chExt cx="1945606" cy="189859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45606" cy="1898590"/>
            </a:xfrm>
            <a:custGeom>
              <a:avLst/>
              <a:gdLst/>
              <a:ahLst/>
              <a:cxnLst/>
              <a:rect l="l" t="t" r="r" b="b"/>
              <a:pathLst>
                <a:path w="1945606" h="1898590">
                  <a:moveTo>
                    <a:pt x="26200" y="0"/>
                  </a:moveTo>
                  <a:lnTo>
                    <a:pt x="1919406" y="0"/>
                  </a:lnTo>
                  <a:cubicBezTo>
                    <a:pt x="1926354" y="0"/>
                    <a:pt x="1933018" y="2760"/>
                    <a:pt x="1937932" y="7674"/>
                  </a:cubicBezTo>
                  <a:cubicBezTo>
                    <a:pt x="1942846" y="12587"/>
                    <a:pt x="1945606" y="19252"/>
                    <a:pt x="1945606" y="26200"/>
                  </a:cubicBezTo>
                  <a:lnTo>
                    <a:pt x="1945606" y="1872389"/>
                  </a:lnTo>
                  <a:cubicBezTo>
                    <a:pt x="1945606" y="1879338"/>
                    <a:pt x="1942846" y="1886002"/>
                    <a:pt x="1937932" y="1890916"/>
                  </a:cubicBezTo>
                  <a:cubicBezTo>
                    <a:pt x="1933018" y="1895829"/>
                    <a:pt x="1926354" y="1898590"/>
                    <a:pt x="1919406" y="1898590"/>
                  </a:cubicBezTo>
                  <a:lnTo>
                    <a:pt x="26200" y="1898590"/>
                  </a:lnTo>
                  <a:cubicBezTo>
                    <a:pt x="19252" y="1898590"/>
                    <a:pt x="12587" y="1895829"/>
                    <a:pt x="7674" y="1890916"/>
                  </a:cubicBezTo>
                  <a:cubicBezTo>
                    <a:pt x="2760" y="1886002"/>
                    <a:pt x="0" y="1879338"/>
                    <a:pt x="0" y="1872389"/>
                  </a:cubicBezTo>
                  <a:lnTo>
                    <a:pt x="0" y="26200"/>
                  </a:lnTo>
                  <a:cubicBezTo>
                    <a:pt x="0" y="19252"/>
                    <a:pt x="2760" y="12587"/>
                    <a:pt x="7674" y="7674"/>
                  </a:cubicBezTo>
                  <a:cubicBezTo>
                    <a:pt x="12587" y="2760"/>
                    <a:pt x="19252" y="0"/>
                    <a:pt x="26200" y="0"/>
                  </a:cubicBezTo>
                  <a:close/>
                </a:path>
              </a:pathLst>
            </a:custGeom>
            <a:solidFill>
              <a:srgbClr val="2F6EA3"/>
            </a:solidFill>
            <a:ln w="104775" cap="rnd">
              <a:solidFill>
                <a:srgbClr val="2F6EA3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945606" cy="19366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5400000">
            <a:off x="14467058" y="7566326"/>
            <a:ext cx="816377" cy="3383947"/>
          </a:xfrm>
          <a:custGeom>
            <a:avLst/>
            <a:gdLst/>
            <a:ahLst/>
            <a:cxnLst/>
            <a:rect l="l" t="t" r="r" b="b"/>
            <a:pathLst>
              <a:path w="816377" h="3383947">
                <a:moveTo>
                  <a:pt x="0" y="0"/>
                </a:moveTo>
                <a:lnTo>
                  <a:pt x="816377" y="0"/>
                </a:lnTo>
                <a:lnTo>
                  <a:pt x="816377" y="3383948"/>
                </a:lnTo>
                <a:lnTo>
                  <a:pt x="0" y="33839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79897" y="2436612"/>
            <a:ext cx="8338381" cy="5750608"/>
          </a:xfrm>
          <a:custGeom>
            <a:avLst/>
            <a:gdLst/>
            <a:ahLst/>
            <a:cxnLst/>
            <a:rect l="l" t="t" r="r" b="b"/>
            <a:pathLst>
              <a:path w="8338381" h="5750608">
                <a:moveTo>
                  <a:pt x="0" y="0"/>
                </a:moveTo>
                <a:lnTo>
                  <a:pt x="8338381" y="0"/>
                </a:lnTo>
                <a:lnTo>
                  <a:pt x="8338381" y="5750608"/>
                </a:lnTo>
                <a:lnTo>
                  <a:pt x="0" y="575060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9879960" y="2436612"/>
            <a:ext cx="6606625" cy="4801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ID" sz="2400" dirty="0">
                <a:solidFill>
                  <a:srgbClr val="FFFFFF"/>
                </a:solidFill>
                <a:latin typeface="Croogla"/>
              </a:rPr>
              <a:t>1.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Mulai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dari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selang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 yang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mengandung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akar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.</a:t>
            </a:r>
          </a:p>
          <a:p>
            <a:pPr>
              <a:lnSpc>
                <a:spcPct val="100000"/>
              </a:lnSpc>
            </a:pPr>
            <a:endParaRPr lang="en-ID" sz="2400" dirty="0">
              <a:solidFill>
                <a:srgbClr val="FFFFFF"/>
              </a:solidFill>
              <a:latin typeface="Croogla"/>
            </a:endParaRPr>
          </a:p>
          <a:p>
            <a:pPr>
              <a:lnSpc>
                <a:spcPct val="100000"/>
              </a:lnSpc>
            </a:pPr>
            <a:r>
              <a:rPr lang="en-ID" sz="2400" dirty="0">
                <a:solidFill>
                  <a:srgbClr val="FFFFFF"/>
                </a:solidFill>
                <a:latin typeface="Croogla"/>
              </a:rPr>
              <a:t>2. Ambil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sebuah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titik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pendekatan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 di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dalam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selang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.</a:t>
            </a:r>
          </a:p>
          <a:p>
            <a:pPr>
              <a:lnSpc>
                <a:spcPct val="100000"/>
              </a:lnSpc>
            </a:pPr>
            <a:endParaRPr lang="en-ID" sz="2400" dirty="0">
              <a:solidFill>
                <a:srgbClr val="FFFFFF"/>
              </a:solidFill>
              <a:latin typeface="Croogla"/>
            </a:endParaRPr>
          </a:p>
          <a:p>
            <a:pPr>
              <a:lnSpc>
                <a:spcPct val="100000"/>
              </a:lnSpc>
            </a:pPr>
            <a:r>
              <a:rPr lang="en-ID" sz="2400" dirty="0">
                <a:solidFill>
                  <a:srgbClr val="FFFFFF"/>
                </a:solidFill>
                <a:latin typeface="Croogla"/>
              </a:rPr>
              <a:t>3.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Perbarui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pendekatan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berdasarkan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nilai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fungsi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.</a:t>
            </a:r>
          </a:p>
          <a:p>
            <a:pPr>
              <a:lnSpc>
                <a:spcPct val="100000"/>
              </a:lnSpc>
            </a:pPr>
            <a:endParaRPr lang="en-ID" sz="2400" dirty="0">
              <a:solidFill>
                <a:srgbClr val="FFFFFF"/>
              </a:solidFill>
              <a:latin typeface="Croogla"/>
            </a:endParaRPr>
          </a:p>
          <a:p>
            <a:pPr>
              <a:lnSpc>
                <a:spcPct val="100000"/>
              </a:lnSpc>
            </a:pPr>
            <a:r>
              <a:rPr lang="en-ID" sz="2400" dirty="0">
                <a:solidFill>
                  <a:srgbClr val="FFFFFF"/>
                </a:solidFill>
                <a:latin typeface="Croogla"/>
              </a:rPr>
              <a:t>4.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Ulangi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sampai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perubahan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atau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galat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lebih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kecil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dari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toleransi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l-GR" sz="2400" dirty="0">
                <a:solidFill>
                  <a:srgbClr val="FFFFFF"/>
                </a:solidFill>
                <a:latin typeface="Croogla"/>
              </a:rPr>
              <a:t>ε.</a:t>
            </a:r>
          </a:p>
          <a:p>
            <a:pPr>
              <a:lnSpc>
                <a:spcPct val="100000"/>
              </a:lnSpc>
            </a:pPr>
            <a:endParaRPr lang="el-GR" sz="2400" dirty="0">
              <a:solidFill>
                <a:srgbClr val="FFFFFF"/>
              </a:solidFill>
              <a:latin typeface="Croogla"/>
            </a:endParaRPr>
          </a:p>
          <a:p>
            <a:pPr>
              <a:lnSpc>
                <a:spcPct val="100000"/>
              </a:lnSpc>
            </a:pPr>
            <a:r>
              <a:rPr lang="en-ID" sz="2400" dirty="0" err="1">
                <a:solidFill>
                  <a:srgbClr val="FFFFFF"/>
                </a:solidFill>
                <a:latin typeface="Croogla"/>
              </a:rPr>
              <a:t>Intinya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: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solusi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tidak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ditemukan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sekaligus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,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tetapi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didekati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 </a:t>
            </a:r>
            <a:r>
              <a:rPr lang="en-ID" sz="2400" dirty="0" err="1">
                <a:solidFill>
                  <a:srgbClr val="FFFFFF"/>
                </a:solidFill>
                <a:latin typeface="Croogla"/>
              </a:rPr>
              <a:t>bertahap</a:t>
            </a:r>
            <a:r>
              <a:rPr lang="en-ID" sz="2400" dirty="0">
                <a:solidFill>
                  <a:srgbClr val="FFFFFF"/>
                </a:solidFill>
                <a:latin typeface="Croogla"/>
              </a:rPr>
              <a:t>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744225"/>
            <a:ext cx="16179156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ID" sz="4000" b="1" dirty="0">
                <a:solidFill>
                  <a:srgbClr val="226EA7"/>
                </a:solidFill>
                <a:latin typeface="Croogla"/>
              </a:rPr>
              <a:t>Ide </a:t>
            </a:r>
            <a:r>
              <a:rPr lang="en-ID" sz="4000" b="1" dirty="0" err="1">
                <a:solidFill>
                  <a:srgbClr val="226EA7"/>
                </a:solidFill>
                <a:latin typeface="Croogla"/>
              </a:rPr>
              <a:t>Aproksimasi</a:t>
            </a:r>
            <a:r>
              <a:rPr lang="en-ID" sz="4000" b="1" dirty="0">
                <a:solidFill>
                  <a:srgbClr val="226EA7"/>
                </a:solidFill>
                <a:latin typeface="Croogla"/>
              </a:rPr>
              <a:t>: </a:t>
            </a:r>
            <a:r>
              <a:rPr lang="en-ID" sz="4000" b="1" dirty="0" err="1">
                <a:solidFill>
                  <a:srgbClr val="226EA7"/>
                </a:solidFill>
                <a:latin typeface="Croogla"/>
              </a:rPr>
              <a:t>Mendekati</a:t>
            </a:r>
            <a:r>
              <a:rPr lang="en-ID" sz="4000" b="1" dirty="0">
                <a:solidFill>
                  <a:srgbClr val="226EA7"/>
                </a:solidFill>
                <a:latin typeface="Croogla"/>
              </a:rPr>
              <a:t> Akar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A90D850-68D7-7959-557D-4BC476E3FF7E}"/>
              </a:ext>
            </a:extLst>
          </p:cNvPr>
          <p:cNvSpPr txBox="1"/>
          <p:nvPr/>
        </p:nvSpPr>
        <p:spPr>
          <a:xfrm>
            <a:off x="11225600" y="7821411"/>
            <a:ext cx="5303520" cy="664797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800" b="1" dirty="0">
                <a:solidFill>
                  <a:srgbClr val="FFCF47"/>
                </a:solidFill>
                <a:latin typeface="Croogla"/>
              </a:rPr>
              <a:t>Detail </a:t>
            </a:r>
            <a:r>
              <a:rPr sz="1800" b="1" dirty="0" err="1">
                <a:solidFill>
                  <a:srgbClr val="FFCF47"/>
                </a:solidFill>
                <a:latin typeface="Croogla"/>
              </a:rPr>
              <a:t>metode</a:t>
            </a:r>
            <a:r>
              <a:rPr sz="1800" b="1" dirty="0">
                <a:solidFill>
                  <a:srgbClr val="FFCF47"/>
                </a:solidFill>
                <a:latin typeface="Croogla"/>
              </a:rPr>
              <a:t> </a:t>
            </a:r>
            <a:r>
              <a:rPr sz="1800" b="1" dirty="0" err="1">
                <a:solidFill>
                  <a:srgbClr val="FFCF47"/>
                </a:solidFill>
                <a:latin typeface="Croogla"/>
              </a:rPr>
              <a:t>Biseksi</a:t>
            </a:r>
            <a:r>
              <a:rPr sz="1800" b="1" dirty="0">
                <a:solidFill>
                  <a:srgbClr val="FFCF47"/>
                </a:solidFill>
                <a:latin typeface="Croogla"/>
              </a:rPr>
              <a:t> </a:t>
            </a:r>
            <a:r>
              <a:rPr sz="1800" b="1" dirty="0" err="1">
                <a:solidFill>
                  <a:srgbClr val="FFCF47"/>
                </a:solidFill>
                <a:latin typeface="Croogla"/>
              </a:rPr>
              <a:t>dipelajari</a:t>
            </a:r>
            <a:r>
              <a:rPr sz="1800" b="1" dirty="0">
                <a:solidFill>
                  <a:srgbClr val="FFCF47"/>
                </a:solidFill>
                <a:latin typeface="Croogla"/>
              </a:rPr>
              <a:t> pada </a:t>
            </a:r>
            <a:r>
              <a:rPr sz="1800" b="1" dirty="0" err="1">
                <a:solidFill>
                  <a:srgbClr val="FFCF47"/>
                </a:solidFill>
                <a:latin typeface="Croogla"/>
              </a:rPr>
              <a:t>Pertemuan</a:t>
            </a:r>
            <a:r>
              <a:rPr sz="1800" b="1" dirty="0">
                <a:solidFill>
                  <a:srgbClr val="FFCF47"/>
                </a:solidFill>
                <a:latin typeface="Croogla"/>
              </a:rPr>
              <a:t> 3.</a:t>
            </a:r>
          </a:p>
        </p:txBody>
      </p:sp>
    </p:spTree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925" b="-38925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330889" y="2049592"/>
            <a:ext cx="6644391" cy="7208708"/>
            <a:chOff x="0" y="0"/>
            <a:chExt cx="1749963" cy="189859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749963" cy="1898590"/>
            </a:xfrm>
            <a:custGeom>
              <a:avLst/>
              <a:gdLst/>
              <a:ahLst/>
              <a:cxnLst/>
              <a:rect l="l" t="t" r="r" b="b"/>
              <a:pathLst>
                <a:path w="1749963" h="1898590">
                  <a:moveTo>
                    <a:pt x="29130" y="0"/>
                  </a:moveTo>
                  <a:lnTo>
                    <a:pt x="1720833" y="0"/>
                  </a:lnTo>
                  <a:cubicBezTo>
                    <a:pt x="1728559" y="0"/>
                    <a:pt x="1735968" y="3069"/>
                    <a:pt x="1741431" y="8532"/>
                  </a:cubicBezTo>
                  <a:cubicBezTo>
                    <a:pt x="1746894" y="13995"/>
                    <a:pt x="1749963" y="21404"/>
                    <a:pt x="1749963" y="29130"/>
                  </a:cubicBezTo>
                  <a:lnTo>
                    <a:pt x="1749963" y="1869460"/>
                  </a:lnTo>
                  <a:cubicBezTo>
                    <a:pt x="1749963" y="1877186"/>
                    <a:pt x="1746894" y="1884595"/>
                    <a:pt x="1741431" y="1890058"/>
                  </a:cubicBezTo>
                  <a:cubicBezTo>
                    <a:pt x="1735968" y="1895521"/>
                    <a:pt x="1728559" y="1898590"/>
                    <a:pt x="1720833" y="1898590"/>
                  </a:cubicBezTo>
                  <a:lnTo>
                    <a:pt x="29130" y="1898590"/>
                  </a:lnTo>
                  <a:cubicBezTo>
                    <a:pt x="13042" y="1898590"/>
                    <a:pt x="0" y="1885548"/>
                    <a:pt x="0" y="1869460"/>
                  </a:cubicBezTo>
                  <a:lnTo>
                    <a:pt x="0" y="29130"/>
                  </a:lnTo>
                  <a:cubicBezTo>
                    <a:pt x="0" y="13042"/>
                    <a:pt x="13042" y="0"/>
                    <a:pt x="29130" y="0"/>
                  </a:cubicBezTo>
                  <a:close/>
                </a:path>
              </a:pathLst>
            </a:custGeom>
            <a:solidFill>
              <a:srgbClr val="2F6EA3"/>
            </a:solidFill>
            <a:ln w="104775" cap="rnd">
              <a:solidFill>
                <a:srgbClr val="2F6EA3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749963" cy="19366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5400000">
            <a:off x="3004565" y="7426345"/>
            <a:ext cx="816377" cy="3383947"/>
          </a:xfrm>
          <a:custGeom>
            <a:avLst/>
            <a:gdLst/>
            <a:ahLst/>
            <a:cxnLst/>
            <a:rect l="l" t="t" r="r" b="b"/>
            <a:pathLst>
              <a:path w="816377" h="3383947">
                <a:moveTo>
                  <a:pt x="0" y="0"/>
                </a:moveTo>
                <a:lnTo>
                  <a:pt x="816377" y="0"/>
                </a:lnTo>
                <a:lnTo>
                  <a:pt x="816377" y="3383947"/>
                </a:lnTo>
                <a:lnTo>
                  <a:pt x="0" y="33839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098484" y="2122053"/>
            <a:ext cx="11189516" cy="6447959"/>
          </a:xfrm>
          <a:custGeom>
            <a:avLst/>
            <a:gdLst/>
            <a:ahLst/>
            <a:cxnLst/>
            <a:rect l="l" t="t" r="r" b="b"/>
            <a:pathLst>
              <a:path w="11189516" h="6447959">
                <a:moveTo>
                  <a:pt x="0" y="0"/>
                </a:moveTo>
                <a:lnTo>
                  <a:pt x="11189516" y="0"/>
                </a:lnTo>
                <a:lnTo>
                  <a:pt x="11189516" y="6447958"/>
                </a:lnTo>
                <a:lnTo>
                  <a:pt x="0" y="644795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07684" y="2535808"/>
            <a:ext cx="6890800" cy="821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sz="4800">
                <a:solidFill>
                  <a:srgbClr val="FFFFFF"/>
                </a:solidFill>
                <a:latin typeface="Croogla"/>
                <a:ea typeface="Croogla"/>
                <a:cs typeface="Croogla"/>
                <a:sym typeface="Croogla"/>
              </a:rPr>
              <a:t>Longitudinal Research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12865" y="3797714"/>
            <a:ext cx="6630191" cy="1897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76450" lvl="1" indent="-288225" algn="l">
              <a:lnSpc>
                <a:spcPts val="3737"/>
              </a:lnSpc>
              <a:buFont typeface="Arial"/>
              <a:buChar char="•"/>
            </a:pPr>
            <a:r>
              <a:rPr lang="en-US" sz="2669" dirty="0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f(x) = x</a:t>
            </a:r>
            <a:r>
              <a:rPr lang="en-US" sz="2669" baseline="30000" dirty="0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2</a:t>
            </a:r>
            <a:r>
              <a:rPr lang="en-US" sz="2669" dirty="0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 – 6x + 8 = 0 di </a:t>
            </a:r>
            <a:r>
              <a:rPr lang="en-US" sz="2669" dirty="0" err="1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dalam</a:t>
            </a:r>
            <a:r>
              <a:rPr lang="en-US" sz="2669" dirty="0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2669" dirty="0" err="1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selang</a:t>
            </a:r>
            <a:r>
              <a:rPr lang="en-US" sz="2669" dirty="0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 [3, 6] </a:t>
            </a:r>
            <a:r>
              <a:rPr lang="en-US" sz="2669" dirty="0" err="1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dengan</a:t>
            </a:r>
            <a:r>
              <a:rPr lang="en-US" sz="2669" dirty="0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 e = 0.0005.</a:t>
            </a:r>
          </a:p>
          <a:p>
            <a:pPr marL="576450" lvl="1" indent="-288225" algn="l">
              <a:lnSpc>
                <a:spcPts val="3737"/>
              </a:lnSpc>
              <a:buFont typeface="Arial"/>
              <a:buChar char="•"/>
            </a:pPr>
            <a:r>
              <a:rPr lang="en-US" sz="2669" dirty="0" err="1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Aproksimasi</a:t>
            </a:r>
            <a:r>
              <a:rPr lang="en-US" sz="2669" dirty="0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 </a:t>
            </a:r>
            <a:r>
              <a:rPr lang="en-US" sz="2669" dirty="0" err="1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akar</a:t>
            </a:r>
            <a:r>
              <a:rPr lang="en-US" sz="2669" dirty="0">
                <a:solidFill>
                  <a:srgbClr val="FFFFFF"/>
                </a:solidFill>
                <a:latin typeface="네모라운드"/>
                <a:ea typeface="네모라운드"/>
                <a:cs typeface="네모라운드"/>
                <a:sym typeface="네모라운드"/>
              </a:rPr>
              <a:t> = 4.000122.</a:t>
            </a:r>
          </a:p>
          <a:p>
            <a:pPr algn="l">
              <a:lnSpc>
                <a:spcPts val="3737"/>
              </a:lnSpc>
            </a:pPr>
            <a:endParaRPr lang="en-US" sz="2669" dirty="0">
              <a:solidFill>
                <a:srgbClr val="FFFFFF"/>
              </a:solidFill>
              <a:latin typeface="네모라운드"/>
              <a:ea typeface="네모라운드"/>
              <a:cs typeface="네모라운드"/>
              <a:sym typeface="네모라운드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028700" y="658500"/>
            <a:ext cx="16179156" cy="11872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37"/>
              </a:lnSpc>
              <a:spcBef>
                <a:spcPct val="0"/>
              </a:spcBef>
            </a:pPr>
            <a:r>
              <a:rPr lang="en-US" sz="6884" b="1">
                <a:solidFill>
                  <a:srgbClr val="226EA7"/>
                </a:solidFill>
                <a:latin typeface="Croogla Bold"/>
                <a:ea typeface="Croogla Bold"/>
                <a:cs typeface="Croogla Bold"/>
                <a:sym typeface="Croogla Bold"/>
              </a:rPr>
              <a:t>Contoh mencari akar</a:t>
            </a:r>
          </a:p>
        </p:txBody>
      </p:sp>
    </p:spTree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2186</Words>
  <Application>Microsoft Office PowerPoint</Application>
  <PresentationFormat>Custom</PresentationFormat>
  <Paragraphs>299</Paragraphs>
  <Slides>22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Ahamono</vt:lpstr>
      <vt:lpstr>Calibri</vt:lpstr>
      <vt:lpstr>Croogla Bold</vt:lpstr>
      <vt:lpstr>Cascadia Mono SemiBold</vt:lpstr>
      <vt:lpstr>Bernoru SemiCondensed</vt:lpstr>
      <vt:lpstr>Croogla</vt:lpstr>
      <vt:lpstr>네모라운드</vt:lpstr>
      <vt:lpstr>Arial</vt:lpstr>
      <vt:lpstr>Canva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MetNum 1</dc:title>
  <cp:lastModifiedBy>Budi Mukhamad Mulyo</cp:lastModifiedBy>
  <cp:revision>77</cp:revision>
  <dcterms:created xsi:type="dcterms:W3CDTF">2006-08-16T00:00:00Z</dcterms:created>
  <dcterms:modified xsi:type="dcterms:W3CDTF">2026-09-02T03:50:06Z</dcterms:modified>
  <dc:identifier>DAGw__EPJTg</dc:identifier>
</cp:coreProperties>
</file>