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10287000" cx="18288000"/>
  <p:notesSz cx="6858000" cy="9144000"/>
  <p:embeddedFontLst>
    <p:embeddedFont>
      <p:font typeface="Roboto"/>
      <p:bold r:id="rId21"/>
      <p:boldItalic r:id="rId22"/>
    </p:embeddedFont>
    <p:embeddedFont>
      <p:font typeface="Nunito Sans Black"/>
      <p:bold r:id="rId23"/>
      <p:boldItalic r:id="rId24"/>
    </p:embeddedFont>
    <p:embeddedFont>
      <p:font typeface="Nunito Sans SemiBold"/>
      <p:regular r:id="rId25"/>
      <p:bold r:id="rId26"/>
      <p:italic r:id="rId27"/>
      <p:boldItalic r:id="rId28"/>
    </p:embeddedFont>
    <p:embeddedFont>
      <p:font typeface="Nunito Sans"/>
      <p:regular r:id="rId29"/>
      <p:bold r:id="rId30"/>
      <p:italic r:id="rId31"/>
      <p:boldItalic r:id="rId32"/>
    </p:embeddedFont>
    <p:embeddedFont>
      <p:font typeface="Open Sans"/>
      <p:bold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35" roundtripDataSignature="AMtx7mhlFTW67RQoFB5Ymtu4nWGTOQPJ+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A6E3EFE-BB08-4647-985E-1C727CEB6E2C}">
  <a:tblStyle styleId="{BA6E3EFE-BB08-4647-985E-1C727CEB6E2C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Roboto-boldItalic.fntdata"/><Relationship Id="rId21" Type="http://schemas.openxmlformats.org/officeDocument/2006/relationships/font" Target="fonts/Roboto-bold.fntdata"/><Relationship Id="rId24" Type="http://schemas.openxmlformats.org/officeDocument/2006/relationships/font" Target="fonts/NunitoSansBlack-boldItalic.fntdata"/><Relationship Id="rId23" Type="http://schemas.openxmlformats.org/officeDocument/2006/relationships/font" Target="fonts/NunitoSansBlack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NunitoSansSemiBold-bold.fntdata"/><Relationship Id="rId25" Type="http://schemas.openxmlformats.org/officeDocument/2006/relationships/font" Target="fonts/NunitoSansSemiBold-regular.fntdata"/><Relationship Id="rId28" Type="http://schemas.openxmlformats.org/officeDocument/2006/relationships/font" Target="fonts/NunitoSansSemiBold-boldItalic.fntdata"/><Relationship Id="rId27" Type="http://schemas.openxmlformats.org/officeDocument/2006/relationships/font" Target="fonts/NunitoSansSemiBold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NunitoSans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NunitoSans-italic.fntdata"/><Relationship Id="rId30" Type="http://schemas.openxmlformats.org/officeDocument/2006/relationships/font" Target="fonts/NunitoSans-bold.fntdata"/><Relationship Id="rId11" Type="http://schemas.openxmlformats.org/officeDocument/2006/relationships/slide" Target="slides/slide5.xml"/><Relationship Id="rId33" Type="http://schemas.openxmlformats.org/officeDocument/2006/relationships/font" Target="fonts/OpenSans-bold.fntdata"/><Relationship Id="rId10" Type="http://schemas.openxmlformats.org/officeDocument/2006/relationships/slide" Target="slides/slide4.xml"/><Relationship Id="rId32" Type="http://schemas.openxmlformats.org/officeDocument/2006/relationships/font" Target="fonts/NunitoSans-boldItalic.fntdata"/><Relationship Id="rId13" Type="http://schemas.openxmlformats.org/officeDocument/2006/relationships/slide" Target="slides/slide7.xml"/><Relationship Id="rId35" Type="http://customschemas.google.com/relationships/presentationmetadata" Target="metadata"/><Relationship Id="rId12" Type="http://schemas.openxmlformats.org/officeDocument/2006/relationships/slide" Target="slides/slide6.xml"/><Relationship Id="rId34" Type="http://schemas.openxmlformats.org/officeDocument/2006/relationships/font" Target="fonts/OpenSans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0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1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2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3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4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3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4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5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54" name="Google Shape;154;p6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55" name="Google Shape;155;p6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6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https://www.universiteitleiden.nl/en/research/research-projects/science/using-factchecks-to-combat-misleading-graphs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https://www.geckoboard.com/best-practice/statistical-fallacies/</a:t>
            </a:r>
            <a:endParaRPr/>
          </a:p>
        </p:txBody>
      </p:sp>
      <p:sp>
        <p:nvSpPr>
          <p:cNvPr id="157" name="Google Shape;157;p6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58" name="Google Shape;158;p6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7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8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9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5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6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2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2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Relationship Id="rId4" Type="http://schemas.openxmlformats.org/officeDocument/2006/relationships/image" Target="../media/image37.png"/><Relationship Id="rId5" Type="http://schemas.openxmlformats.org/officeDocument/2006/relationships/image" Target="../media/image3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png"/><Relationship Id="rId4" Type="http://schemas.openxmlformats.org/officeDocument/2006/relationships/image" Target="../media/image26.png"/><Relationship Id="rId5" Type="http://schemas.openxmlformats.org/officeDocument/2006/relationships/image" Target="../media/image17.png"/><Relationship Id="rId6" Type="http://schemas.openxmlformats.org/officeDocument/2006/relationships/image" Target="../media/image34.png"/><Relationship Id="rId7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Relationship Id="rId4" Type="http://schemas.openxmlformats.org/officeDocument/2006/relationships/image" Target="../media/image26.png"/><Relationship Id="rId5" Type="http://schemas.openxmlformats.org/officeDocument/2006/relationships/image" Target="../media/image17.png"/><Relationship Id="rId6" Type="http://schemas.openxmlformats.org/officeDocument/2006/relationships/image" Target="../media/image34.png"/><Relationship Id="rId7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3.png"/><Relationship Id="rId4" Type="http://schemas.openxmlformats.org/officeDocument/2006/relationships/image" Target="../media/image38.png"/><Relationship Id="rId5" Type="http://schemas.openxmlformats.org/officeDocument/2006/relationships/image" Target="../media/image45.png"/><Relationship Id="rId6" Type="http://schemas.openxmlformats.org/officeDocument/2006/relationships/image" Target="../media/image3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0.png"/><Relationship Id="rId4" Type="http://schemas.openxmlformats.org/officeDocument/2006/relationships/image" Target="../media/image46.png"/><Relationship Id="rId5" Type="http://schemas.openxmlformats.org/officeDocument/2006/relationships/image" Target="../media/image44.png"/><Relationship Id="rId6" Type="http://schemas.openxmlformats.org/officeDocument/2006/relationships/image" Target="../media/image42.png"/><Relationship Id="rId7" Type="http://schemas.openxmlformats.org/officeDocument/2006/relationships/hyperlink" Target="https://davidfoxcroft.github.io/lsj-book/" TargetMode="External"/><Relationship Id="rId8" Type="http://schemas.openxmlformats.org/officeDocument/2006/relationships/hyperlink" Target="https://davidfoxcroft.github.io/lsj-book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9.png"/><Relationship Id="rId6" Type="http://schemas.openxmlformats.org/officeDocument/2006/relationships/image" Target="../media/image41.png"/><Relationship Id="rId7" Type="http://schemas.openxmlformats.org/officeDocument/2006/relationships/image" Target="../media/image6.png"/><Relationship Id="rId8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Relationship Id="rId4" Type="http://schemas.openxmlformats.org/officeDocument/2006/relationships/image" Target="../media/image10.png"/><Relationship Id="rId5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5" Type="http://schemas.openxmlformats.org/officeDocument/2006/relationships/image" Target="../media/image13.png"/><Relationship Id="rId6" Type="http://schemas.openxmlformats.org/officeDocument/2006/relationships/image" Target="../media/image5.png"/><Relationship Id="rId7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Relationship Id="rId4" Type="http://schemas.openxmlformats.org/officeDocument/2006/relationships/image" Target="../media/image32.png"/><Relationship Id="rId5" Type="http://schemas.openxmlformats.org/officeDocument/2006/relationships/image" Target="../media/image2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34.png"/><Relationship Id="rId5" Type="http://schemas.openxmlformats.org/officeDocument/2006/relationships/image" Target="../media/image17.png"/><Relationship Id="rId6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FCFF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"/>
          <p:cNvGrpSpPr/>
          <p:nvPr/>
        </p:nvGrpSpPr>
        <p:grpSpPr>
          <a:xfrm>
            <a:off x="1177634" y="8310585"/>
            <a:ext cx="8589341" cy="703044"/>
            <a:chOff x="0" y="0"/>
            <a:chExt cx="11452454" cy="937393"/>
          </a:xfrm>
        </p:grpSpPr>
        <p:sp>
          <p:nvSpPr>
            <p:cNvPr id="89" name="Google Shape;89;p1"/>
            <p:cNvSpPr txBox="1"/>
            <p:nvPr/>
          </p:nvSpPr>
          <p:spPr>
            <a:xfrm>
              <a:off x="0" y="416224"/>
              <a:ext cx="11452454" cy="5211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99" u="none" cap="none" strike="noStrike">
                  <a:solidFill>
                    <a:srgbClr val="1B344D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Statkom Team Teaching</a:t>
              </a: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0" y="0"/>
              <a:ext cx="11452454" cy="12700"/>
            </a:xfrm>
            <a:prstGeom prst="rect">
              <a:avLst/>
            </a:prstGeom>
            <a:solidFill>
              <a:srgbClr val="00A8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" name="Google Shape;91;p1"/>
          <p:cNvSpPr/>
          <p:nvPr/>
        </p:nvSpPr>
        <p:spPr>
          <a:xfrm>
            <a:off x="9377729" y="2626323"/>
            <a:ext cx="7881571" cy="5034353"/>
          </a:xfrm>
          <a:custGeom>
            <a:rect b="b" l="l" r="r" t="t"/>
            <a:pathLst>
              <a:path extrusionOk="0" h="5034353" w="7881571">
                <a:moveTo>
                  <a:pt x="0" y="0"/>
                </a:moveTo>
                <a:lnTo>
                  <a:pt x="7881571" y="0"/>
                </a:lnTo>
                <a:lnTo>
                  <a:pt x="7881571" y="5034354"/>
                </a:lnTo>
                <a:lnTo>
                  <a:pt x="0" y="50343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2" name="Google Shape;92;p1"/>
          <p:cNvSpPr txBox="1"/>
          <p:nvPr/>
        </p:nvSpPr>
        <p:spPr>
          <a:xfrm>
            <a:off x="1177634" y="4044950"/>
            <a:ext cx="8706050" cy="2263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1B344D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INTRODUCTION TO STATISTICS</a:t>
            </a:r>
            <a:endParaRPr/>
          </a:p>
        </p:txBody>
      </p:sp>
      <p:sp>
        <p:nvSpPr>
          <p:cNvPr id="93" name="Google Shape;93;p1"/>
          <p:cNvSpPr txBox="1"/>
          <p:nvPr/>
        </p:nvSpPr>
        <p:spPr>
          <a:xfrm>
            <a:off x="1177634" y="1257898"/>
            <a:ext cx="8706050" cy="720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0" u="none" cap="none" strike="noStrike">
                <a:solidFill>
                  <a:srgbClr val="1B344D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01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FCFF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"/>
          <p:cNvSpPr/>
          <p:nvPr/>
        </p:nvSpPr>
        <p:spPr>
          <a:xfrm>
            <a:off x="2155288" y="5725753"/>
            <a:ext cx="3168082" cy="9525"/>
          </a:xfrm>
          <a:prstGeom prst="rect">
            <a:avLst/>
          </a:prstGeom>
          <a:solidFill>
            <a:srgbClr val="C0F0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0"/>
          <p:cNvSpPr/>
          <p:nvPr/>
        </p:nvSpPr>
        <p:spPr>
          <a:xfrm rot="-5400000">
            <a:off x="15357987" y="1118710"/>
            <a:ext cx="1901313" cy="1873658"/>
          </a:xfrm>
          <a:custGeom>
            <a:rect b="b" l="l" r="r" t="t"/>
            <a:pathLst>
              <a:path extrusionOk="0" h="1873658" w="1901313">
                <a:moveTo>
                  <a:pt x="0" y="0"/>
                </a:moveTo>
                <a:lnTo>
                  <a:pt x="1901313" y="0"/>
                </a:lnTo>
                <a:lnTo>
                  <a:pt x="1901313" y="1873658"/>
                </a:lnTo>
                <a:lnTo>
                  <a:pt x="0" y="18736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1" name="Google Shape;201;p10"/>
          <p:cNvSpPr/>
          <p:nvPr/>
        </p:nvSpPr>
        <p:spPr>
          <a:xfrm>
            <a:off x="1704450" y="3606233"/>
            <a:ext cx="5816899" cy="3882780"/>
          </a:xfrm>
          <a:custGeom>
            <a:rect b="b" l="l" r="r" t="t"/>
            <a:pathLst>
              <a:path extrusionOk="0" h="3882780" w="5816899">
                <a:moveTo>
                  <a:pt x="0" y="0"/>
                </a:moveTo>
                <a:lnTo>
                  <a:pt x="5816900" y="0"/>
                </a:lnTo>
                <a:lnTo>
                  <a:pt x="5816900" y="3882781"/>
                </a:lnTo>
                <a:lnTo>
                  <a:pt x="0" y="38827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2" name="Google Shape;202;p10"/>
          <p:cNvSpPr/>
          <p:nvPr/>
        </p:nvSpPr>
        <p:spPr>
          <a:xfrm>
            <a:off x="10706946" y="3606233"/>
            <a:ext cx="5601697" cy="3739133"/>
          </a:xfrm>
          <a:custGeom>
            <a:rect b="b" l="l" r="r" t="t"/>
            <a:pathLst>
              <a:path extrusionOk="0" h="3739133" w="5601697">
                <a:moveTo>
                  <a:pt x="0" y="0"/>
                </a:moveTo>
                <a:lnTo>
                  <a:pt x="5601697" y="0"/>
                </a:lnTo>
                <a:lnTo>
                  <a:pt x="5601697" y="3739133"/>
                </a:lnTo>
                <a:lnTo>
                  <a:pt x="0" y="37391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3" name="Google Shape;203;p10"/>
          <p:cNvSpPr txBox="1"/>
          <p:nvPr/>
        </p:nvSpPr>
        <p:spPr>
          <a:xfrm>
            <a:off x="1028700" y="1111805"/>
            <a:ext cx="9232913" cy="21356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0" u="none" cap="none" strike="noStrike">
                <a:solidFill>
                  <a:srgbClr val="1B344D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Misleading Graphs – A Tale of Two Charts</a:t>
            </a:r>
            <a:endParaRPr/>
          </a:p>
        </p:txBody>
      </p:sp>
      <p:sp>
        <p:nvSpPr>
          <p:cNvPr id="204" name="Google Shape;204;p10"/>
          <p:cNvSpPr txBox="1"/>
          <p:nvPr/>
        </p:nvSpPr>
        <p:spPr>
          <a:xfrm>
            <a:off x="10706946" y="8233728"/>
            <a:ext cx="6552354" cy="1749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159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B344D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1B344D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Y-axis starts from 500 instead of 0, making the rise in cases appear more dramatic than it actually is.</a:t>
            </a:r>
            <a:endParaRPr/>
          </a:p>
          <a:p>
            <a:pPr indent="-2159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B344D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1B344D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This can cause unnecessary panic or be used to push an agenda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1B344D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sp>
        <p:nvSpPr>
          <p:cNvPr id="205" name="Google Shape;205;p10"/>
          <p:cNvSpPr txBox="1"/>
          <p:nvPr/>
        </p:nvSpPr>
        <p:spPr>
          <a:xfrm>
            <a:off x="1704450" y="8233728"/>
            <a:ext cx="6552354" cy="1749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159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B344D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1B344D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Y-axis starts from 0, showing a gradual increase in COVID-19 cases over the week.</a:t>
            </a:r>
            <a:endParaRPr/>
          </a:p>
          <a:p>
            <a:pPr indent="-215900" lvl="1" marL="4318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B344D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1B344D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The trend looks realistic, helping public health officials make informed decisions.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1B344D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FCFF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"/>
          <p:cNvSpPr/>
          <p:nvPr/>
        </p:nvSpPr>
        <p:spPr>
          <a:xfrm>
            <a:off x="1582500" y="3397438"/>
            <a:ext cx="3111437" cy="2205078"/>
          </a:xfrm>
          <a:prstGeom prst="rect">
            <a:avLst/>
          </a:prstGeom>
          <a:solidFill>
            <a:srgbClr val="1B34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1"/>
          <p:cNvSpPr/>
          <p:nvPr/>
        </p:nvSpPr>
        <p:spPr>
          <a:xfrm>
            <a:off x="5586355" y="3397438"/>
            <a:ext cx="3111437" cy="2205078"/>
          </a:xfrm>
          <a:prstGeom prst="rect">
            <a:avLst/>
          </a:prstGeom>
          <a:solidFill>
            <a:srgbClr val="00A8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1"/>
          <p:cNvSpPr/>
          <p:nvPr/>
        </p:nvSpPr>
        <p:spPr>
          <a:xfrm>
            <a:off x="9590209" y="3397438"/>
            <a:ext cx="3111437" cy="2205078"/>
          </a:xfrm>
          <a:prstGeom prst="rect">
            <a:avLst/>
          </a:prstGeom>
          <a:solidFill>
            <a:srgbClr val="1B34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1"/>
          <p:cNvSpPr/>
          <p:nvPr/>
        </p:nvSpPr>
        <p:spPr>
          <a:xfrm>
            <a:off x="13594063" y="3397438"/>
            <a:ext cx="3111437" cy="2205078"/>
          </a:xfrm>
          <a:prstGeom prst="rect">
            <a:avLst/>
          </a:prstGeom>
          <a:solidFill>
            <a:srgbClr val="00A8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1"/>
          <p:cNvSpPr/>
          <p:nvPr/>
        </p:nvSpPr>
        <p:spPr>
          <a:xfrm>
            <a:off x="14467226" y="1218366"/>
            <a:ext cx="2238273" cy="1192389"/>
          </a:xfrm>
          <a:custGeom>
            <a:rect b="b" l="l" r="r" t="t"/>
            <a:pathLst>
              <a:path extrusionOk="0" h="1192389" w="2238273">
                <a:moveTo>
                  <a:pt x="0" y="0"/>
                </a:moveTo>
                <a:lnTo>
                  <a:pt x="2238274" y="0"/>
                </a:lnTo>
                <a:lnTo>
                  <a:pt x="2238274" y="1192389"/>
                </a:lnTo>
                <a:lnTo>
                  <a:pt x="0" y="11923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5" name="Google Shape;215;p11"/>
          <p:cNvSpPr/>
          <p:nvPr/>
        </p:nvSpPr>
        <p:spPr>
          <a:xfrm>
            <a:off x="1249371" y="6045091"/>
            <a:ext cx="3052548" cy="3213209"/>
          </a:xfrm>
          <a:custGeom>
            <a:rect b="b" l="l" r="r" t="t"/>
            <a:pathLst>
              <a:path extrusionOk="0" h="3213209" w="3052548">
                <a:moveTo>
                  <a:pt x="0" y="0"/>
                </a:moveTo>
                <a:lnTo>
                  <a:pt x="3052548" y="0"/>
                </a:lnTo>
                <a:lnTo>
                  <a:pt x="3052548" y="3213209"/>
                </a:lnTo>
                <a:lnTo>
                  <a:pt x="0" y="32132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6" name="Google Shape;216;p11"/>
          <p:cNvSpPr/>
          <p:nvPr/>
        </p:nvSpPr>
        <p:spPr>
          <a:xfrm>
            <a:off x="4837545" y="6268053"/>
            <a:ext cx="3883909" cy="2767285"/>
          </a:xfrm>
          <a:custGeom>
            <a:rect b="b" l="l" r="r" t="t"/>
            <a:pathLst>
              <a:path extrusionOk="0" h="2767285" w="3883909">
                <a:moveTo>
                  <a:pt x="0" y="0"/>
                </a:moveTo>
                <a:lnTo>
                  <a:pt x="3883908" y="0"/>
                </a:lnTo>
                <a:lnTo>
                  <a:pt x="3883908" y="2767285"/>
                </a:lnTo>
                <a:lnTo>
                  <a:pt x="0" y="27672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7" name="Google Shape;217;p11"/>
          <p:cNvSpPr/>
          <p:nvPr/>
        </p:nvSpPr>
        <p:spPr>
          <a:xfrm>
            <a:off x="9254853" y="6268053"/>
            <a:ext cx="3668589" cy="2577184"/>
          </a:xfrm>
          <a:custGeom>
            <a:rect b="b" l="l" r="r" t="t"/>
            <a:pathLst>
              <a:path extrusionOk="0" h="2577184" w="3668589">
                <a:moveTo>
                  <a:pt x="0" y="0"/>
                </a:moveTo>
                <a:lnTo>
                  <a:pt x="3668590" y="0"/>
                </a:lnTo>
                <a:lnTo>
                  <a:pt x="3668590" y="2577184"/>
                </a:lnTo>
                <a:lnTo>
                  <a:pt x="0" y="25771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8" name="Google Shape;218;p11"/>
          <p:cNvSpPr/>
          <p:nvPr/>
        </p:nvSpPr>
        <p:spPr>
          <a:xfrm>
            <a:off x="13260934" y="6205572"/>
            <a:ext cx="3777696" cy="2639665"/>
          </a:xfrm>
          <a:custGeom>
            <a:rect b="b" l="l" r="r" t="t"/>
            <a:pathLst>
              <a:path extrusionOk="0" h="2639665" w="3777696">
                <a:moveTo>
                  <a:pt x="0" y="0"/>
                </a:moveTo>
                <a:lnTo>
                  <a:pt x="3777695" y="0"/>
                </a:lnTo>
                <a:lnTo>
                  <a:pt x="3777695" y="2639665"/>
                </a:lnTo>
                <a:lnTo>
                  <a:pt x="0" y="26396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9" name="Google Shape;219;p11"/>
          <p:cNvSpPr txBox="1"/>
          <p:nvPr/>
        </p:nvSpPr>
        <p:spPr>
          <a:xfrm>
            <a:off x="1582500" y="432571"/>
            <a:ext cx="9308826" cy="1978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500" u="none" cap="none" strike="noStrike">
                <a:solidFill>
                  <a:srgbClr val="1B344D"/>
                </a:solidFill>
                <a:latin typeface="Nunito Sans"/>
                <a:ea typeface="Nunito Sans"/>
                <a:cs typeface="Nunito Sans"/>
                <a:sym typeface="Nunito Sans"/>
              </a:rPr>
              <a:t>Types of Charts &amp; When to Use Them</a:t>
            </a:r>
            <a:endParaRPr/>
          </a:p>
        </p:txBody>
      </p:sp>
      <p:sp>
        <p:nvSpPr>
          <p:cNvPr id="220" name="Google Shape;220;p11"/>
          <p:cNvSpPr txBox="1"/>
          <p:nvPr/>
        </p:nvSpPr>
        <p:spPr>
          <a:xfrm>
            <a:off x="2007339" y="4087762"/>
            <a:ext cx="2261760" cy="1246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99" u="none" cap="none" strike="noStrike">
                <a:solidFill>
                  <a:srgbClr val="F9FCFF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Pie Charts – Show proportions.</a:t>
            </a:r>
            <a:endParaRPr/>
          </a:p>
        </p:txBody>
      </p:sp>
      <p:sp>
        <p:nvSpPr>
          <p:cNvPr id="221" name="Google Shape;221;p11"/>
          <p:cNvSpPr txBox="1"/>
          <p:nvPr/>
        </p:nvSpPr>
        <p:spPr>
          <a:xfrm>
            <a:off x="6011193" y="4087762"/>
            <a:ext cx="2261760" cy="823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99" u="none" cap="none" strike="noStrike">
                <a:solidFill>
                  <a:srgbClr val="F9FCFF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Bar Charts – Compare values</a:t>
            </a:r>
            <a:endParaRPr/>
          </a:p>
        </p:txBody>
      </p:sp>
      <p:sp>
        <p:nvSpPr>
          <p:cNvPr id="222" name="Google Shape;222;p11"/>
          <p:cNvSpPr txBox="1"/>
          <p:nvPr/>
        </p:nvSpPr>
        <p:spPr>
          <a:xfrm>
            <a:off x="10015047" y="4087762"/>
            <a:ext cx="2261760" cy="1246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99" u="none" cap="none" strike="noStrike">
                <a:solidFill>
                  <a:srgbClr val="F9FCFF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Line Charts – Show trends over time</a:t>
            </a:r>
            <a:endParaRPr/>
          </a:p>
        </p:txBody>
      </p:sp>
      <p:sp>
        <p:nvSpPr>
          <p:cNvPr id="223" name="Google Shape;223;p11"/>
          <p:cNvSpPr txBox="1"/>
          <p:nvPr/>
        </p:nvSpPr>
        <p:spPr>
          <a:xfrm>
            <a:off x="14016095" y="3645833"/>
            <a:ext cx="2261760" cy="16701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99" u="none" cap="none" strike="noStrike">
                <a:solidFill>
                  <a:srgbClr val="F9FCFF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Histograms – Show distributions of numeric data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FCFF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2"/>
          <p:cNvSpPr/>
          <p:nvPr/>
        </p:nvSpPr>
        <p:spPr>
          <a:xfrm>
            <a:off x="1582500" y="3397438"/>
            <a:ext cx="3111437" cy="2205078"/>
          </a:xfrm>
          <a:prstGeom prst="rect">
            <a:avLst/>
          </a:prstGeom>
          <a:solidFill>
            <a:srgbClr val="1B34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2"/>
          <p:cNvSpPr/>
          <p:nvPr/>
        </p:nvSpPr>
        <p:spPr>
          <a:xfrm>
            <a:off x="5586355" y="3397438"/>
            <a:ext cx="3111437" cy="2205078"/>
          </a:xfrm>
          <a:prstGeom prst="rect">
            <a:avLst/>
          </a:prstGeom>
          <a:solidFill>
            <a:srgbClr val="00A8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2"/>
          <p:cNvSpPr/>
          <p:nvPr/>
        </p:nvSpPr>
        <p:spPr>
          <a:xfrm>
            <a:off x="9590209" y="3397438"/>
            <a:ext cx="3111437" cy="2205078"/>
          </a:xfrm>
          <a:prstGeom prst="rect">
            <a:avLst/>
          </a:prstGeom>
          <a:solidFill>
            <a:srgbClr val="1B34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2"/>
          <p:cNvSpPr/>
          <p:nvPr/>
        </p:nvSpPr>
        <p:spPr>
          <a:xfrm>
            <a:off x="13594075" y="3397375"/>
            <a:ext cx="3777600" cy="2205000"/>
          </a:xfrm>
          <a:prstGeom prst="rect">
            <a:avLst/>
          </a:prstGeom>
          <a:solidFill>
            <a:srgbClr val="00A8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2"/>
          <p:cNvSpPr/>
          <p:nvPr/>
        </p:nvSpPr>
        <p:spPr>
          <a:xfrm>
            <a:off x="14467226" y="1218366"/>
            <a:ext cx="2238273" cy="1192389"/>
          </a:xfrm>
          <a:custGeom>
            <a:rect b="b" l="l" r="r" t="t"/>
            <a:pathLst>
              <a:path extrusionOk="0" h="1192389" w="2238273">
                <a:moveTo>
                  <a:pt x="0" y="0"/>
                </a:moveTo>
                <a:lnTo>
                  <a:pt x="2238274" y="0"/>
                </a:lnTo>
                <a:lnTo>
                  <a:pt x="2238274" y="1192389"/>
                </a:lnTo>
                <a:lnTo>
                  <a:pt x="0" y="11923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3" name="Google Shape;233;p12"/>
          <p:cNvSpPr/>
          <p:nvPr/>
        </p:nvSpPr>
        <p:spPr>
          <a:xfrm>
            <a:off x="1249371" y="6045091"/>
            <a:ext cx="3052548" cy="3213209"/>
          </a:xfrm>
          <a:custGeom>
            <a:rect b="b" l="l" r="r" t="t"/>
            <a:pathLst>
              <a:path extrusionOk="0" h="3213209" w="3052548">
                <a:moveTo>
                  <a:pt x="0" y="0"/>
                </a:moveTo>
                <a:lnTo>
                  <a:pt x="3052548" y="0"/>
                </a:lnTo>
                <a:lnTo>
                  <a:pt x="3052548" y="3213209"/>
                </a:lnTo>
                <a:lnTo>
                  <a:pt x="0" y="32132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4" name="Google Shape;234;p12"/>
          <p:cNvSpPr/>
          <p:nvPr/>
        </p:nvSpPr>
        <p:spPr>
          <a:xfrm>
            <a:off x="4837545" y="6268053"/>
            <a:ext cx="3883909" cy="2767285"/>
          </a:xfrm>
          <a:custGeom>
            <a:rect b="b" l="l" r="r" t="t"/>
            <a:pathLst>
              <a:path extrusionOk="0" h="2767285" w="3883909">
                <a:moveTo>
                  <a:pt x="0" y="0"/>
                </a:moveTo>
                <a:lnTo>
                  <a:pt x="3883908" y="0"/>
                </a:lnTo>
                <a:lnTo>
                  <a:pt x="3883908" y="2767285"/>
                </a:lnTo>
                <a:lnTo>
                  <a:pt x="0" y="27672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5" name="Google Shape;235;p12"/>
          <p:cNvSpPr/>
          <p:nvPr/>
        </p:nvSpPr>
        <p:spPr>
          <a:xfrm>
            <a:off x="9254853" y="6268053"/>
            <a:ext cx="3668589" cy="2577184"/>
          </a:xfrm>
          <a:custGeom>
            <a:rect b="b" l="l" r="r" t="t"/>
            <a:pathLst>
              <a:path extrusionOk="0" h="2577184" w="3668589">
                <a:moveTo>
                  <a:pt x="0" y="0"/>
                </a:moveTo>
                <a:lnTo>
                  <a:pt x="3668590" y="0"/>
                </a:lnTo>
                <a:lnTo>
                  <a:pt x="3668590" y="2577184"/>
                </a:lnTo>
                <a:lnTo>
                  <a:pt x="0" y="25771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6" name="Google Shape;236;p12"/>
          <p:cNvSpPr/>
          <p:nvPr/>
        </p:nvSpPr>
        <p:spPr>
          <a:xfrm>
            <a:off x="13260934" y="6205572"/>
            <a:ext cx="3777696" cy="2639665"/>
          </a:xfrm>
          <a:custGeom>
            <a:rect b="b" l="l" r="r" t="t"/>
            <a:pathLst>
              <a:path extrusionOk="0" h="2639665" w="3777696">
                <a:moveTo>
                  <a:pt x="0" y="0"/>
                </a:moveTo>
                <a:lnTo>
                  <a:pt x="3777695" y="0"/>
                </a:lnTo>
                <a:lnTo>
                  <a:pt x="3777695" y="2639665"/>
                </a:lnTo>
                <a:lnTo>
                  <a:pt x="0" y="26396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7" name="Google Shape;237;p12"/>
          <p:cNvSpPr txBox="1"/>
          <p:nvPr/>
        </p:nvSpPr>
        <p:spPr>
          <a:xfrm>
            <a:off x="1582500" y="432571"/>
            <a:ext cx="9308826" cy="1978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500" u="none" cap="none" strike="noStrike">
                <a:solidFill>
                  <a:srgbClr val="1B344D"/>
                </a:solidFill>
                <a:latin typeface="Nunito Sans"/>
                <a:ea typeface="Nunito Sans"/>
                <a:cs typeface="Nunito Sans"/>
                <a:sym typeface="Nunito Sans"/>
              </a:rPr>
              <a:t>Types of Charts &amp; When to Use Them</a:t>
            </a:r>
            <a:endParaRPr/>
          </a:p>
        </p:txBody>
      </p:sp>
      <p:sp>
        <p:nvSpPr>
          <p:cNvPr id="238" name="Google Shape;238;p12"/>
          <p:cNvSpPr txBox="1"/>
          <p:nvPr/>
        </p:nvSpPr>
        <p:spPr>
          <a:xfrm>
            <a:off x="1723116" y="3645833"/>
            <a:ext cx="2830206" cy="1749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9FCFF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✅ Good for: Showing proportions.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9FCFF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❌ Bad for: Data with small differences.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F9FCFF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sp>
        <p:nvSpPr>
          <p:cNvPr id="239" name="Google Shape;239;p12"/>
          <p:cNvSpPr txBox="1"/>
          <p:nvPr/>
        </p:nvSpPr>
        <p:spPr>
          <a:xfrm>
            <a:off x="5942623" y="3645833"/>
            <a:ext cx="2398900" cy="13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9FCFF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✅ Easier to compare differences.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9FCFF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❌ Not Good for Trends Over Time</a:t>
            </a:r>
            <a:endParaRPr/>
          </a:p>
        </p:txBody>
      </p:sp>
      <p:sp>
        <p:nvSpPr>
          <p:cNvPr id="240" name="Google Shape;240;p12"/>
          <p:cNvSpPr txBox="1"/>
          <p:nvPr/>
        </p:nvSpPr>
        <p:spPr>
          <a:xfrm>
            <a:off x="9931239" y="3566595"/>
            <a:ext cx="2429376" cy="1749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9FCFF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✅ Time-based data (stock prices, temperature).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9FCFF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❌Not Ideal for Categories</a:t>
            </a:r>
            <a:endParaRPr/>
          </a:p>
        </p:txBody>
      </p:sp>
      <p:sp>
        <p:nvSpPr>
          <p:cNvPr id="241" name="Google Shape;241;p12"/>
          <p:cNvSpPr txBox="1"/>
          <p:nvPr/>
        </p:nvSpPr>
        <p:spPr>
          <a:xfrm>
            <a:off x="13797925" y="3650838"/>
            <a:ext cx="3462600" cy="17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12" u="none" cap="none" strike="noStrike">
                <a:solidFill>
                  <a:srgbClr val="F9FCFF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✅ Works Well for Large Datasets</a:t>
            </a:r>
            <a:endParaRPr sz="1300"/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12" u="none" cap="none" strike="noStrike">
                <a:solidFill>
                  <a:srgbClr val="F9FCFF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❌ Only Works for Numeric Data</a:t>
            </a:r>
            <a:endParaRPr sz="1300"/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12" u="none" cap="none" strike="noStrike">
                <a:solidFill>
                  <a:srgbClr val="F9FCFF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❌ Doesn’t Show Individual Data Points</a:t>
            </a:r>
            <a:endParaRPr b="1" i="0" sz="1812" u="none" cap="none" strike="noStrike">
              <a:solidFill>
                <a:srgbClr val="F9FCFF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A8A8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3"/>
          <p:cNvSpPr txBox="1"/>
          <p:nvPr/>
        </p:nvSpPr>
        <p:spPr>
          <a:xfrm>
            <a:off x="1506527" y="3314700"/>
            <a:ext cx="6988677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23850" lvl="1" marL="6477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9FCFF"/>
              </a:buClr>
              <a:buSzPts val="3000"/>
              <a:buFont typeface="Arial"/>
              <a:buChar char="•"/>
            </a:pPr>
            <a:r>
              <a:rPr b="1" i="0" lang="en-US" sz="3000" u="none" cap="none" strike="noStrike">
                <a:solidFill>
                  <a:srgbClr val="F9FCFF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Statistics make sense of data.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000" u="none" cap="none" strike="noStrike">
              <a:solidFill>
                <a:srgbClr val="F9FCFF"/>
              </a:solidFill>
              <a:latin typeface="Nunito Sans Black"/>
              <a:ea typeface="Nunito Sans Black"/>
              <a:cs typeface="Nunito Sans Black"/>
              <a:sym typeface="Nunito Sans Black"/>
            </a:endParaRPr>
          </a:p>
          <a:p>
            <a:pPr indent="-323850" lvl="1" marL="6477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9FCFF"/>
              </a:buClr>
              <a:buSzPts val="3000"/>
              <a:buFont typeface="Arial"/>
              <a:buChar char="•"/>
            </a:pPr>
            <a:r>
              <a:rPr b="1" i="0" lang="en-US" sz="3000" u="none" cap="none" strike="noStrike">
                <a:solidFill>
                  <a:srgbClr val="F9FCFF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Charts help visualize patterns.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000" u="none" cap="none" strike="noStrike">
              <a:solidFill>
                <a:srgbClr val="F9FCFF"/>
              </a:solidFill>
              <a:latin typeface="Nunito Sans Black"/>
              <a:ea typeface="Nunito Sans Black"/>
              <a:cs typeface="Nunito Sans Black"/>
              <a:sym typeface="Nunito Sans Black"/>
            </a:endParaRPr>
          </a:p>
          <a:p>
            <a:pPr indent="-323850" lvl="1" marL="6477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9FCFF"/>
              </a:buClr>
              <a:buSzPts val="3000"/>
              <a:buFont typeface="Arial"/>
              <a:buChar char="•"/>
            </a:pPr>
            <a:r>
              <a:rPr b="1" i="0" lang="en-US" sz="3000" u="none" cap="none" strike="noStrike">
                <a:solidFill>
                  <a:srgbClr val="F9FCFF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Not all charts are accurate—always check for misleading visuals.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000" u="none" cap="none" strike="noStrike">
              <a:solidFill>
                <a:srgbClr val="F9FCFF"/>
              </a:solidFill>
              <a:latin typeface="Nunito Sans Black"/>
              <a:ea typeface="Nunito Sans Black"/>
              <a:cs typeface="Nunito Sans Black"/>
              <a:sym typeface="Nunito Sans Black"/>
            </a:endParaRPr>
          </a:p>
          <a:p>
            <a:pPr indent="-323850" lvl="1" marL="6477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9FCFF"/>
              </a:buClr>
              <a:buSzPts val="3000"/>
              <a:buFont typeface="Arial"/>
              <a:buChar char="•"/>
            </a:pPr>
            <a:r>
              <a:rPr b="1" i="0" lang="en-US" sz="3000" u="none" cap="none" strike="noStrike">
                <a:solidFill>
                  <a:srgbClr val="F9FCFF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Choosing the right chart matters.</a:t>
            </a:r>
            <a:endParaRPr/>
          </a:p>
        </p:txBody>
      </p:sp>
      <p:sp>
        <p:nvSpPr>
          <p:cNvPr id="247" name="Google Shape;247;p13"/>
          <p:cNvSpPr/>
          <p:nvPr/>
        </p:nvSpPr>
        <p:spPr>
          <a:xfrm>
            <a:off x="1506527" y="7426730"/>
            <a:ext cx="7637473" cy="9630"/>
          </a:xfrm>
          <a:prstGeom prst="rect">
            <a:avLst/>
          </a:prstGeom>
          <a:solidFill>
            <a:srgbClr val="F9FC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3"/>
          <p:cNvSpPr/>
          <p:nvPr/>
        </p:nvSpPr>
        <p:spPr>
          <a:xfrm flipH="1">
            <a:off x="13269696" y="4230617"/>
            <a:ext cx="2514651" cy="4736500"/>
          </a:xfrm>
          <a:custGeom>
            <a:rect b="b" l="l" r="r" t="t"/>
            <a:pathLst>
              <a:path extrusionOk="0" h="4736500" w="2514651">
                <a:moveTo>
                  <a:pt x="2514651" y="0"/>
                </a:moveTo>
                <a:lnTo>
                  <a:pt x="0" y="0"/>
                </a:lnTo>
                <a:lnTo>
                  <a:pt x="0" y="4736500"/>
                </a:lnTo>
                <a:lnTo>
                  <a:pt x="2514651" y="4736500"/>
                </a:lnTo>
                <a:lnTo>
                  <a:pt x="2514651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9" name="Google Shape;249;p13"/>
          <p:cNvSpPr/>
          <p:nvPr/>
        </p:nvSpPr>
        <p:spPr>
          <a:xfrm>
            <a:off x="13654568" y="1319883"/>
            <a:ext cx="2215956" cy="3553282"/>
          </a:xfrm>
          <a:custGeom>
            <a:rect b="b" l="l" r="r" t="t"/>
            <a:pathLst>
              <a:path extrusionOk="0" h="3553282" w="2215956">
                <a:moveTo>
                  <a:pt x="0" y="0"/>
                </a:moveTo>
                <a:lnTo>
                  <a:pt x="2215956" y="0"/>
                </a:lnTo>
                <a:lnTo>
                  <a:pt x="2215956" y="3553282"/>
                </a:lnTo>
                <a:lnTo>
                  <a:pt x="0" y="35532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0" name="Google Shape;250;p13"/>
          <p:cNvSpPr/>
          <p:nvPr/>
        </p:nvSpPr>
        <p:spPr>
          <a:xfrm>
            <a:off x="10667305" y="2686629"/>
            <a:ext cx="5629476" cy="2272261"/>
          </a:xfrm>
          <a:custGeom>
            <a:rect b="b" l="l" r="r" t="t"/>
            <a:pathLst>
              <a:path extrusionOk="0" h="2272261" w="5629476">
                <a:moveTo>
                  <a:pt x="0" y="0"/>
                </a:moveTo>
                <a:lnTo>
                  <a:pt x="5629476" y="0"/>
                </a:lnTo>
                <a:lnTo>
                  <a:pt x="5629476" y="2272261"/>
                </a:lnTo>
                <a:lnTo>
                  <a:pt x="0" y="22722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1" name="Google Shape;251;p13"/>
          <p:cNvSpPr/>
          <p:nvPr/>
        </p:nvSpPr>
        <p:spPr>
          <a:xfrm>
            <a:off x="12068916" y="6047920"/>
            <a:ext cx="2077659" cy="1378810"/>
          </a:xfrm>
          <a:custGeom>
            <a:rect b="b" l="l" r="r" t="t"/>
            <a:pathLst>
              <a:path extrusionOk="0" h="1378810" w="2077659">
                <a:moveTo>
                  <a:pt x="0" y="0"/>
                </a:moveTo>
                <a:lnTo>
                  <a:pt x="2077659" y="0"/>
                </a:lnTo>
                <a:lnTo>
                  <a:pt x="2077659" y="1378810"/>
                </a:lnTo>
                <a:lnTo>
                  <a:pt x="0" y="13788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2" name="Google Shape;252;p13"/>
          <p:cNvSpPr txBox="1"/>
          <p:nvPr/>
        </p:nvSpPr>
        <p:spPr>
          <a:xfrm>
            <a:off x="1506527" y="1019175"/>
            <a:ext cx="9308826" cy="9938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500" u="none" cap="none" strike="noStrike">
                <a:solidFill>
                  <a:srgbClr val="1B344D"/>
                </a:solidFill>
                <a:latin typeface="Nunito Sans"/>
                <a:ea typeface="Nunito Sans"/>
                <a:cs typeface="Nunito Sans"/>
                <a:sym typeface="Nunito Sans"/>
              </a:rPr>
              <a:t>To Sum Up: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FCFF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"/>
          <p:cNvSpPr/>
          <p:nvPr/>
        </p:nvSpPr>
        <p:spPr>
          <a:xfrm>
            <a:off x="9616071" y="3637987"/>
            <a:ext cx="7095939" cy="9564"/>
          </a:xfrm>
          <a:prstGeom prst="rect">
            <a:avLst/>
          </a:prstGeom>
          <a:solidFill>
            <a:srgbClr val="C0F0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4"/>
          <p:cNvSpPr txBox="1"/>
          <p:nvPr/>
        </p:nvSpPr>
        <p:spPr>
          <a:xfrm>
            <a:off x="9616071" y="2290598"/>
            <a:ext cx="7095939" cy="10726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0" u="none" cap="none" strike="noStrike">
                <a:solidFill>
                  <a:srgbClr val="1B344D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References</a:t>
            </a:r>
            <a:endParaRPr/>
          </a:p>
        </p:txBody>
      </p:sp>
      <p:sp>
        <p:nvSpPr>
          <p:cNvPr id="259" name="Google Shape;259;p14"/>
          <p:cNvSpPr txBox="1"/>
          <p:nvPr/>
        </p:nvSpPr>
        <p:spPr>
          <a:xfrm>
            <a:off x="9616071" y="4058822"/>
            <a:ext cx="7095939" cy="823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1B344D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Griffiths, D. (2009). Head first statistics (1st ed.). O'Reilly Media.</a:t>
            </a:r>
            <a:endParaRPr/>
          </a:p>
        </p:txBody>
      </p:sp>
      <p:sp>
        <p:nvSpPr>
          <p:cNvPr id="260" name="Google Shape;260;p14"/>
          <p:cNvSpPr/>
          <p:nvPr/>
        </p:nvSpPr>
        <p:spPr>
          <a:xfrm>
            <a:off x="2157087" y="4658582"/>
            <a:ext cx="4183626" cy="4399607"/>
          </a:xfrm>
          <a:custGeom>
            <a:rect b="b" l="l" r="r" t="t"/>
            <a:pathLst>
              <a:path extrusionOk="0" h="4399607" w="4183626">
                <a:moveTo>
                  <a:pt x="0" y="0"/>
                </a:moveTo>
                <a:lnTo>
                  <a:pt x="4183626" y="0"/>
                </a:lnTo>
                <a:lnTo>
                  <a:pt x="4183626" y="4399607"/>
                </a:lnTo>
                <a:lnTo>
                  <a:pt x="0" y="43996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1" name="Google Shape;261;p14"/>
          <p:cNvSpPr/>
          <p:nvPr/>
        </p:nvSpPr>
        <p:spPr>
          <a:xfrm rot="371574">
            <a:off x="1820461" y="1543715"/>
            <a:ext cx="5992055" cy="2843502"/>
          </a:xfrm>
          <a:custGeom>
            <a:rect b="b" l="l" r="r" t="t"/>
            <a:pathLst>
              <a:path extrusionOk="0" h="2843502" w="5992055">
                <a:moveTo>
                  <a:pt x="0" y="0"/>
                </a:moveTo>
                <a:lnTo>
                  <a:pt x="5992055" y="0"/>
                </a:lnTo>
                <a:lnTo>
                  <a:pt x="5992055" y="2843502"/>
                </a:lnTo>
                <a:lnTo>
                  <a:pt x="0" y="28435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2" name="Google Shape;262;p14"/>
          <p:cNvSpPr/>
          <p:nvPr/>
        </p:nvSpPr>
        <p:spPr>
          <a:xfrm rot="356757">
            <a:off x="2608344" y="1827582"/>
            <a:ext cx="3995957" cy="3131377"/>
          </a:xfrm>
          <a:custGeom>
            <a:rect b="b" l="l" r="r" t="t"/>
            <a:pathLst>
              <a:path extrusionOk="0" h="3131377" w="3995957">
                <a:moveTo>
                  <a:pt x="0" y="0"/>
                </a:moveTo>
                <a:lnTo>
                  <a:pt x="3995957" y="0"/>
                </a:lnTo>
                <a:lnTo>
                  <a:pt x="3995957" y="3131377"/>
                </a:lnTo>
                <a:lnTo>
                  <a:pt x="0" y="31313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3" name="Google Shape;263;p14"/>
          <p:cNvSpPr/>
          <p:nvPr/>
        </p:nvSpPr>
        <p:spPr>
          <a:xfrm>
            <a:off x="5589580" y="6255897"/>
            <a:ext cx="1815718" cy="1204976"/>
          </a:xfrm>
          <a:custGeom>
            <a:rect b="b" l="l" r="r" t="t"/>
            <a:pathLst>
              <a:path extrusionOk="0" h="1204976" w="1815718">
                <a:moveTo>
                  <a:pt x="0" y="0"/>
                </a:moveTo>
                <a:lnTo>
                  <a:pt x="1815718" y="0"/>
                </a:lnTo>
                <a:lnTo>
                  <a:pt x="1815718" y="1204977"/>
                </a:lnTo>
                <a:lnTo>
                  <a:pt x="0" y="12049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4" name="Google Shape;264;p14"/>
          <p:cNvSpPr txBox="1"/>
          <p:nvPr/>
        </p:nvSpPr>
        <p:spPr>
          <a:xfrm>
            <a:off x="9616071" y="4877122"/>
            <a:ext cx="7095939" cy="16535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1B344D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Foxcroft, D. (2021). </a:t>
            </a:r>
            <a:r>
              <a:rPr b="1" i="0" lang="en-US" sz="2400" u="sng" cap="none" strike="noStrike">
                <a:solidFill>
                  <a:srgbClr val="1B344D"/>
                </a:solidFill>
                <a:latin typeface="Nunito Sans SemiBold"/>
                <a:ea typeface="Nunito Sans SemiBold"/>
                <a:cs typeface="Nunito Sans SemiBold"/>
                <a:sym typeface="Nunito Sans SemiBold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Learning Statistics with Jamovi.</a:t>
            </a:r>
            <a:endParaRPr/>
          </a:p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sng" cap="none" strike="noStrike">
              <a:solidFill>
                <a:srgbClr val="1B344D"/>
              </a:solidFill>
              <a:latin typeface="Nunito Sans SemiBold"/>
              <a:ea typeface="Nunito Sans SemiBold"/>
              <a:cs typeface="Nunito Sans SemiBold"/>
              <a:sym typeface="Nunito Sans SemiBold"/>
              <a:hlinkClick r:id="rId8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A8A8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2"/>
          <p:cNvGrpSpPr/>
          <p:nvPr/>
        </p:nvGrpSpPr>
        <p:grpSpPr>
          <a:xfrm>
            <a:off x="13289475" y="2812492"/>
            <a:ext cx="4998525" cy="7474508"/>
            <a:chOff x="0" y="0"/>
            <a:chExt cx="6664701" cy="9966010"/>
          </a:xfrm>
        </p:grpSpPr>
        <p:sp>
          <p:nvSpPr>
            <p:cNvPr id="99" name="Google Shape;99;p2"/>
            <p:cNvSpPr/>
            <p:nvPr/>
          </p:nvSpPr>
          <p:spPr>
            <a:xfrm>
              <a:off x="1202431" y="4585755"/>
              <a:ext cx="3374887" cy="5380255"/>
            </a:xfrm>
            <a:custGeom>
              <a:rect b="b" l="l" r="r" t="t"/>
              <a:pathLst>
                <a:path extrusionOk="0" h="5380255" w="3374887">
                  <a:moveTo>
                    <a:pt x="0" y="0"/>
                  </a:moveTo>
                  <a:lnTo>
                    <a:pt x="3374887" y="0"/>
                  </a:lnTo>
                  <a:lnTo>
                    <a:pt x="3374887" y="5380255"/>
                  </a:lnTo>
                  <a:lnTo>
                    <a:pt x="0" y="538025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00" name="Google Shape;100;p2"/>
            <p:cNvSpPr/>
            <p:nvPr/>
          </p:nvSpPr>
          <p:spPr>
            <a:xfrm flipH="1">
              <a:off x="0" y="1543097"/>
              <a:ext cx="6664701" cy="3671644"/>
            </a:xfrm>
            <a:custGeom>
              <a:rect b="b" l="l" r="r" t="t"/>
              <a:pathLst>
                <a:path extrusionOk="0" h="3671644" w="6664701">
                  <a:moveTo>
                    <a:pt x="6664701" y="0"/>
                  </a:moveTo>
                  <a:lnTo>
                    <a:pt x="0" y="0"/>
                  </a:lnTo>
                  <a:lnTo>
                    <a:pt x="0" y="3671644"/>
                  </a:lnTo>
                  <a:lnTo>
                    <a:pt x="6664701" y="3671644"/>
                  </a:lnTo>
                  <a:lnTo>
                    <a:pt x="6664701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01" name="Google Shape;101;p2"/>
            <p:cNvSpPr/>
            <p:nvPr/>
          </p:nvSpPr>
          <p:spPr>
            <a:xfrm>
              <a:off x="1879643" y="0"/>
              <a:ext cx="3287911" cy="5151997"/>
            </a:xfrm>
            <a:custGeom>
              <a:rect b="b" l="l" r="r" t="t"/>
              <a:pathLst>
                <a:path extrusionOk="0" h="5151997" w="3287911">
                  <a:moveTo>
                    <a:pt x="0" y="0"/>
                  </a:moveTo>
                  <a:lnTo>
                    <a:pt x="3287911" y="0"/>
                  </a:lnTo>
                  <a:lnTo>
                    <a:pt x="3287911" y="5151997"/>
                  </a:lnTo>
                  <a:lnTo>
                    <a:pt x="0" y="51519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102" name="Google Shape;102;p2"/>
          <p:cNvSpPr/>
          <p:nvPr/>
        </p:nvSpPr>
        <p:spPr>
          <a:xfrm>
            <a:off x="1391894" y="3128693"/>
            <a:ext cx="5044481" cy="3026689"/>
          </a:xfrm>
          <a:custGeom>
            <a:rect b="b" l="l" r="r" t="t"/>
            <a:pathLst>
              <a:path extrusionOk="0" h="3026689" w="5044481">
                <a:moveTo>
                  <a:pt x="0" y="0"/>
                </a:moveTo>
                <a:lnTo>
                  <a:pt x="5044481" y="0"/>
                </a:lnTo>
                <a:lnTo>
                  <a:pt x="5044481" y="3026689"/>
                </a:lnTo>
                <a:lnTo>
                  <a:pt x="0" y="30266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3" name="Google Shape;103;p2"/>
          <p:cNvSpPr/>
          <p:nvPr/>
        </p:nvSpPr>
        <p:spPr>
          <a:xfrm>
            <a:off x="1391894" y="6549746"/>
            <a:ext cx="5082614" cy="3462070"/>
          </a:xfrm>
          <a:custGeom>
            <a:rect b="b" l="l" r="r" t="t"/>
            <a:pathLst>
              <a:path extrusionOk="0" h="3462070" w="5082614">
                <a:moveTo>
                  <a:pt x="0" y="0"/>
                </a:moveTo>
                <a:lnTo>
                  <a:pt x="5082614" y="0"/>
                </a:lnTo>
                <a:lnTo>
                  <a:pt x="5082614" y="3462071"/>
                </a:lnTo>
                <a:lnTo>
                  <a:pt x="0" y="34620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4" name="Google Shape;104;p2"/>
          <p:cNvSpPr/>
          <p:nvPr/>
        </p:nvSpPr>
        <p:spPr>
          <a:xfrm>
            <a:off x="7244309" y="3128693"/>
            <a:ext cx="3382595" cy="6129607"/>
          </a:xfrm>
          <a:custGeom>
            <a:rect b="b" l="l" r="r" t="t"/>
            <a:pathLst>
              <a:path extrusionOk="0" h="6129607" w="3382595">
                <a:moveTo>
                  <a:pt x="0" y="0"/>
                </a:moveTo>
                <a:lnTo>
                  <a:pt x="3382595" y="0"/>
                </a:lnTo>
                <a:lnTo>
                  <a:pt x="3382595" y="6129607"/>
                </a:lnTo>
                <a:lnTo>
                  <a:pt x="0" y="61296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5" name="Google Shape;105;p2"/>
          <p:cNvSpPr txBox="1"/>
          <p:nvPr/>
        </p:nvSpPr>
        <p:spPr>
          <a:xfrm>
            <a:off x="1028700" y="1019175"/>
            <a:ext cx="10452156" cy="9938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500" u="none" cap="none" strike="noStrike">
                <a:solidFill>
                  <a:srgbClr val="F9FCFF"/>
                </a:solidFill>
                <a:latin typeface="Nunito Sans"/>
                <a:ea typeface="Nunito Sans"/>
                <a:cs typeface="Nunito Sans"/>
                <a:sym typeface="Nunito Sans"/>
              </a:rPr>
              <a:t>Statistics are everywhere</a:t>
            </a:r>
            <a:endParaRPr/>
          </a:p>
        </p:txBody>
      </p:sp>
      <p:sp>
        <p:nvSpPr>
          <p:cNvPr id="106" name="Google Shape;106;p2"/>
          <p:cNvSpPr txBox="1"/>
          <p:nvPr/>
        </p:nvSpPr>
        <p:spPr>
          <a:xfrm>
            <a:off x="1028700" y="2231646"/>
            <a:ext cx="10088962" cy="379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99" u="none" cap="none" strike="noStrike">
                <a:solidFill>
                  <a:srgbClr val="F9FCFF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Statistics summarize raw facts and figures into meaningful information.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FCFF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3"/>
          <p:cNvGrpSpPr/>
          <p:nvPr/>
        </p:nvGrpSpPr>
        <p:grpSpPr>
          <a:xfrm>
            <a:off x="3712337" y="1060423"/>
            <a:ext cx="9945820" cy="2473937"/>
            <a:chOff x="0" y="-9525"/>
            <a:chExt cx="13261093" cy="3298583"/>
          </a:xfrm>
        </p:grpSpPr>
        <p:sp>
          <p:nvSpPr>
            <p:cNvPr id="112" name="Google Shape;112;p3"/>
            <p:cNvSpPr/>
            <p:nvPr/>
          </p:nvSpPr>
          <p:spPr>
            <a:xfrm>
              <a:off x="577797" y="3276358"/>
              <a:ext cx="12105499" cy="12700"/>
            </a:xfrm>
            <a:prstGeom prst="rect">
              <a:avLst/>
            </a:prstGeom>
            <a:solidFill>
              <a:srgbClr val="C0F0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3"/>
            <p:cNvSpPr txBox="1"/>
            <p:nvPr/>
          </p:nvSpPr>
          <p:spPr>
            <a:xfrm>
              <a:off x="0" y="-9525"/>
              <a:ext cx="13261093" cy="14269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000" u="none" cap="none" strike="noStrike">
                  <a:solidFill>
                    <a:srgbClr val="1B344D"/>
                  </a:solidFill>
                  <a:latin typeface="Nunito Sans Black"/>
                  <a:ea typeface="Nunito Sans Black"/>
                  <a:cs typeface="Nunito Sans Black"/>
                  <a:sym typeface="Nunito Sans Black"/>
                </a:rPr>
                <a:t> Key Steps in Statistics</a:t>
              </a:r>
              <a:endParaRPr/>
            </a:p>
          </p:txBody>
        </p:sp>
      </p:grpSp>
      <p:sp>
        <p:nvSpPr>
          <p:cNvPr id="114" name="Google Shape;114;p3"/>
          <p:cNvSpPr/>
          <p:nvPr/>
        </p:nvSpPr>
        <p:spPr>
          <a:xfrm>
            <a:off x="7061775" y="3468106"/>
            <a:ext cx="4429491" cy="2270114"/>
          </a:xfrm>
          <a:custGeom>
            <a:rect b="b" l="l" r="r" t="t"/>
            <a:pathLst>
              <a:path extrusionOk="0" h="2270114" w="4429491">
                <a:moveTo>
                  <a:pt x="0" y="0"/>
                </a:moveTo>
                <a:lnTo>
                  <a:pt x="4429491" y="0"/>
                </a:lnTo>
                <a:lnTo>
                  <a:pt x="4429491" y="2270114"/>
                </a:lnTo>
                <a:lnTo>
                  <a:pt x="0" y="22701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5" name="Google Shape;115;p3"/>
          <p:cNvSpPr/>
          <p:nvPr/>
        </p:nvSpPr>
        <p:spPr>
          <a:xfrm>
            <a:off x="1984012" y="3175780"/>
            <a:ext cx="3620438" cy="2778686"/>
          </a:xfrm>
          <a:custGeom>
            <a:rect b="b" l="l" r="r" t="t"/>
            <a:pathLst>
              <a:path extrusionOk="0" h="2778686" w="3620438">
                <a:moveTo>
                  <a:pt x="0" y="0"/>
                </a:moveTo>
                <a:lnTo>
                  <a:pt x="3620438" y="0"/>
                </a:lnTo>
                <a:lnTo>
                  <a:pt x="3620438" y="2778686"/>
                </a:lnTo>
                <a:lnTo>
                  <a:pt x="0" y="27786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6" name="Google Shape;116;p3"/>
          <p:cNvSpPr/>
          <p:nvPr/>
        </p:nvSpPr>
        <p:spPr>
          <a:xfrm>
            <a:off x="12290292" y="3468106"/>
            <a:ext cx="4013695" cy="2486360"/>
          </a:xfrm>
          <a:custGeom>
            <a:rect b="b" l="l" r="r" t="t"/>
            <a:pathLst>
              <a:path extrusionOk="0" h="2486360" w="4013695">
                <a:moveTo>
                  <a:pt x="0" y="0"/>
                </a:moveTo>
                <a:lnTo>
                  <a:pt x="4013696" y="0"/>
                </a:lnTo>
                <a:lnTo>
                  <a:pt x="4013696" y="2486360"/>
                </a:lnTo>
                <a:lnTo>
                  <a:pt x="0" y="24863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7" name="Google Shape;117;p3"/>
          <p:cNvSpPr txBox="1"/>
          <p:nvPr/>
        </p:nvSpPr>
        <p:spPr>
          <a:xfrm>
            <a:off x="2644329" y="6620100"/>
            <a:ext cx="2849050" cy="341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1B344D"/>
                </a:solidFill>
                <a:latin typeface="Nunito Sans"/>
                <a:ea typeface="Nunito Sans"/>
                <a:cs typeface="Nunito Sans"/>
                <a:sym typeface="Nunito Sans"/>
              </a:rPr>
              <a:t>Gather Data</a:t>
            </a:r>
            <a:endParaRPr/>
          </a:p>
        </p:txBody>
      </p:sp>
      <p:sp>
        <p:nvSpPr>
          <p:cNvPr id="118" name="Google Shape;118;p3"/>
          <p:cNvSpPr txBox="1"/>
          <p:nvPr/>
        </p:nvSpPr>
        <p:spPr>
          <a:xfrm>
            <a:off x="7739434" y="6620100"/>
            <a:ext cx="2849050" cy="341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1B344D"/>
                </a:solidFill>
                <a:latin typeface="Nunito Sans"/>
                <a:ea typeface="Nunito Sans"/>
                <a:cs typeface="Nunito Sans"/>
                <a:sym typeface="Nunito Sans"/>
              </a:rPr>
              <a:t>Analyze</a:t>
            </a:r>
            <a:endParaRPr/>
          </a:p>
        </p:txBody>
      </p:sp>
      <p:sp>
        <p:nvSpPr>
          <p:cNvPr id="119" name="Google Shape;119;p3"/>
          <p:cNvSpPr txBox="1"/>
          <p:nvPr/>
        </p:nvSpPr>
        <p:spPr>
          <a:xfrm>
            <a:off x="12834539" y="6620100"/>
            <a:ext cx="2849050" cy="3727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1B344D"/>
                </a:solidFill>
                <a:latin typeface="Nunito Sans"/>
                <a:ea typeface="Nunito Sans"/>
                <a:cs typeface="Nunito Sans"/>
                <a:sym typeface="Nunito Sans"/>
              </a:rPr>
              <a:t>Draw Conclusion</a:t>
            </a:r>
            <a:endParaRPr/>
          </a:p>
        </p:txBody>
      </p:sp>
      <p:sp>
        <p:nvSpPr>
          <p:cNvPr id="120" name="Google Shape;120;p3"/>
          <p:cNvSpPr txBox="1"/>
          <p:nvPr/>
        </p:nvSpPr>
        <p:spPr>
          <a:xfrm>
            <a:off x="2644329" y="7315652"/>
            <a:ext cx="3360584" cy="1044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From surveys, experiments, sources.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12588734" y="7003034"/>
            <a:ext cx="3937543" cy="1044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Make predictions and decisions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sp>
        <p:nvSpPr>
          <p:cNvPr id="122" name="Google Shape;122;p3"/>
          <p:cNvSpPr txBox="1"/>
          <p:nvPr/>
        </p:nvSpPr>
        <p:spPr>
          <a:xfrm>
            <a:off x="8006390" y="7233102"/>
            <a:ext cx="2582094" cy="1044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Organize, compute, and interpret results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FCFF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4"/>
          <p:cNvGrpSpPr/>
          <p:nvPr/>
        </p:nvGrpSpPr>
        <p:grpSpPr>
          <a:xfrm>
            <a:off x="4899425" y="541071"/>
            <a:ext cx="9945820" cy="2473937"/>
            <a:chOff x="0" y="-9525"/>
            <a:chExt cx="13261093" cy="3298583"/>
          </a:xfrm>
        </p:grpSpPr>
        <p:sp>
          <p:nvSpPr>
            <p:cNvPr id="128" name="Google Shape;128;p4"/>
            <p:cNvSpPr/>
            <p:nvPr/>
          </p:nvSpPr>
          <p:spPr>
            <a:xfrm>
              <a:off x="577797" y="3276358"/>
              <a:ext cx="12105499" cy="12700"/>
            </a:xfrm>
            <a:prstGeom prst="rect">
              <a:avLst/>
            </a:prstGeom>
            <a:solidFill>
              <a:srgbClr val="C0F0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4"/>
            <p:cNvSpPr txBox="1"/>
            <p:nvPr/>
          </p:nvSpPr>
          <p:spPr>
            <a:xfrm>
              <a:off x="0" y="-9525"/>
              <a:ext cx="13261093" cy="14269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000" u="none" cap="none" strike="noStrike">
                  <a:solidFill>
                    <a:srgbClr val="1B344D"/>
                  </a:solidFill>
                  <a:latin typeface="Nunito Sans Black"/>
                  <a:ea typeface="Nunito Sans Black"/>
                  <a:cs typeface="Nunito Sans Black"/>
                  <a:sym typeface="Nunito Sans Black"/>
                </a:rPr>
                <a:t> Key Steps in Statistics</a:t>
              </a:r>
              <a:endParaRPr/>
            </a:p>
          </p:txBody>
        </p:sp>
      </p:grpSp>
      <p:sp>
        <p:nvSpPr>
          <p:cNvPr id="130" name="Google Shape;130;p4"/>
          <p:cNvSpPr/>
          <p:nvPr/>
        </p:nvSpPr>
        <p:spPr>
          <a:xfrm>
            <a:off x="2292421" y="2085473"/>
            <a:ext cx="3712492" cy="4249238"/>
          </a:xfrm>
          <a:custGeom>
            <a:rect b="b" l="l" r="r" t="t"/>
            <a:pathLst>
              <a:path extrusionOk="0" h="4249238" w="3712492">
                <a:moveTo>
                  <a:pt x="0" y="0"/>
                </a:moveTo>
                <a:lnTo>
                  <a:pt x="3712492" y="0"/>
                </a:lnTo>
                <a:lnTo>
                  <a:pt x="3712492" y="4249238"/>
                </a:lnTo>
                <a:lnTo>
                  <a:pt x="0" y="42492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1" name="Google Shape;131;p4"/>
          <p:cNvSpPr/>
          <p:nvPr/>
        </p:nvSpPr>
        <p:spPr>
          <a:xfrm>
            <a:off x="7028939" y="2762311"/>
            <a:ext cx="4270040" cy="3572400"/>
          </a:xfrm>
          <a:custGeom>
            <a:rect b="b" l="l" r="r" t="t"/>
            <a:pathLst>
              <a:path extrusionOk="0" h="3572400" w="4270040">
                <a:moveTo>
                  <a:pt x="0" y="0"/>
                </a:moveTo>
                <a:lnTo>
                  <a:pt x="4270040" y="0"/>
                </a:lnTo>
                <a:lnTo>
                  <a:pt x="4270040" y="3572400"/>
                </a:lnTo>
                <a:lnTo>
                  <a:pt x="0" y="3572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2" name="Google Shape;132;p4"/>
          <p:cNvSpPr/>
          <p:nvPr/>
        </p:nvSpPr>
        <p:spPr>
          <a:xfrm>
            <a:off x="12347602" y="2300963"/>
            <a:ext cx="4419807" cy="4004411"/>
          </a:xfrm>
          <a:custGeom>
            <a:rect b="b" l="l" r="r" t="t"/>
            <a:pathLst>
              <a:path extrusionOk="0" h="4004411" w="4419807">
                <a:moveTo>
                  <a:pt x="0" y="0"/>
                </a:moveTo>
                <a:lnTo>
                  <a:pt x="4419807" y="0"/>
                </a:lnTo>
                <a:lnTo>
                  <a:pt x="4419807" y="4004412"/>
                </a:lnTo>
                <a:lnTo>
                  <a:pt x="0" y="40044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3" name="Google Shape;133;p4"/>
          <p:cNvSpPr txBox="1"/>
          <p:nvPr/>
        </p:nvSpPr>
        <p:spPr>
          <a:xfrm>
            <a:off x="2644329" y="6620100"/>
            <a:ext cx="2849050" cy="341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1B344D"/>
                </a:solidFill>
                <a:latin typeface="Nunito Sans"/>
                <a:ea typeface="Nunito Sans"/>
                <a:cs typeface="Nunito Sans"/>
                <a:sym typeface="Nunito Sans"/>
              </a:rPr>
              <a:t>Gather Data</a:t>
            </a:r>
            <a:endParaRPr/>
          </a:p>
        </p:txBody>
      </p:sp>
      <p:sp>
        <p:nvSpPr>
          <p:cNvPr id="134" name="Google Shape;134;p4"/>
          <p:cNvSpPr txBox="1"/>
          <p:nvPr/>
        </p:nvSpPr>
        <p:spPr>
          <a:xfrm>
            <a:off x="7739434" y="6620100"/>
            <a:ext cx="2849050" cy="341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1B344D"/>
                </a:solidFill>
                <a:latin typeface="Nunito Sans"/>
                <a:ea typeface="Nunito Sans"/>
                <a:cs typeface="Nunito Sans"/>
                <a:sym typeface="Nunito Sans"/>
              </a:rPr>
              <a:t>Analyze</a:t>
            </a:r>
            <a:endParaRPr/>
          </a:p>
        </p:txBody>
      </p:sp>
      <p:sp>
        <p:nvSpPr>
          <p:cNvPr id="135" name="Google Shape;135;p4"/>
          <p:cNvSpPr txBox="1"/>
          <p:nvPr/>
        </p:nvSpPr>
        <p:spPr>
          <a:xfrm>
            <a:off x="12834539" y="6620100"/>
            <a:ext cx="2849050" cy="3727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1B344D"/>
                </a:solidFill>
                <a:latin typeface="Nunito Sans"/>
                <a:ea typeface="Nunito Sans"/>
                <a:cs typeface="Nunito Sans"/>
                <a:sym typeface="Nunito Sans"/>
              </a:rPr>
              <a:t>Draw Conclusion</a:t>
            </a:r>
            <a:endParaRPr/>
          </a:p>
        </p:txBody>
      </p:sp>
      <p:sp>
        <p:nvSpPr>
          <p:cNvPr id="136" name="Google Shape;136;p4"/>
          <p:cNvSpPr txBox="1"/>
          <p:nvPr/>
        </p:nvSpPr>
        <p:spPr>
          <a:xfrm>
            <a:off x="2644329" y="7315652"/>
            <a:ext cx="3360584" cy="1044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From surveys, experiments, sources.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sp>
        <p:nvSpPr>
          <p:cNvPr id="137" name="Google Shape;137;p4"/>
          <p:cNvSpPr txBox="1"/>
          <p:nvPr/>
        </p:nvSpPr>
        <p:spPr>
          <a:xfrm>
            <a:off x="12588734" y="7003034"/>
            <a:ext cx="3937543" cy="1044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Make predictions and decisions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sp>
        <p:nvSpPr>
          <p:cNvPr id="138" name="Google Shape;138;p4"/>
          <p:cNvSpPr txBox="1"/>
          <p:nvPr/>
        </p:nvSpPr>
        <p:spPr>
          <a:xfrm>
            <a:off x="8006390" y="7233102"/>
            <a:ext cx="2582094" cy="1044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Organize, compute, and interpret results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FCFF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"/>
          <p:cNvSpPr txBox="1"/>
          <p:nvPr/>
        </p:nvSpPr>
        <p:spPr>
          <a:xfrm>
            <a:off x="8549807" y="1873477"/>
            <a:ext cx="9434628" cy="21356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0" u="none" cap="none" strike="noStrike">
                <a:solidFill>
                  <a:srgbClr val="1B344D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Why Learn Statistics?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7000" u="none" cap="none" strike="noStrike">
              <a:solidFill>
                <a:srgbClr val="1B344D"/>
              </a:solidFill>
              <a:latin typeface="Nunito Sans Black"/>
              <a:ea typeface="Nunito Sans Black"/>
              <a:cs typeface="Nunito Sans Black"/>
              <a:sym typeface="Nunito Sans Black"/>
            </a:endParaRPr>
          </a:p>
        </p:txBody>
      </p:sp>
      <p:sp>
        <p:nvSpPr>
          <p:cNvPr id="144" name="Google Shape;144;p5"/>
          <p:cNvSpPr txBox="1"/>
          <p:nvPr/>
        </p:nvSpPr>
        <p:spPr>
          <a:xfrm>
            <a:off x="8549807" y="3430385"/>
            <a:ext cx="8210444" cy="3328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26695" lvl="1" marL="45339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B344D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1B344D"/>
                </a:solidFill>
                <a:latin typeface="Nunito Sans"/>
                <a:ea typeface="Nunito Sans"/>
                <a:cs typeface="Nunito Sans"/>
                <a:sym typeface="Nunito Sans"/>
              </a:rPr>
              <a:t>Empowers Decision-Making : 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1B344D"/>
                </a:solidFill>
                <a:latin typeface="Nunito Sans"/>
                <a:ea typeface="Nunito Sans"/>
                <a:cs typeface="Nunito Sans"/>
                <a:sym typeface="Nunito Sans"/>
              </a:rPr>
              <a:t>Turns intuition into evidence-based conclusions.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rgbClr val="1B344D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226695" lvl="1" marL="45339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B344D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1B344D"/>
                </a:solidFill>
                <a:latin typeface="Nunito Sans"/>
                <a:ea typeface="Nunito Sans"/>
                <a:cs typeface="Nunito Sans"/>
                <a:sym typeface="Nunito Sans"/>
              </a:rPr>
              <a:t> Detects Misleading Data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1B344D"/>
                </a:solidFill>
                <a:latin typeface="Nunito Sans"/>
                <a:ea typeface="Nunito Sans"/>
                <a:cs typeface="Nunito Sans"/>
                <a:sym typeface="Nunito Sans"/>
              </a:rPr>
              <a:t>Identifies cherry-picking, biased samples, or flawed methodologies.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rgbClr val="1B344D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226695" lvl="1" marL="45339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B344D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1B344D"/>
                </a:solidFill>
                <a:latin typeface="Nunito Sans"/>
                <a:ea typeface="Nunito Sans"/>
                <a:cs typeface="Nunito Sans"/>
                <a:sym typeface="Nunito Sans"/>
              </a:rPr>
              <a:t>Same Data, Different Stories: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1B344D"/>
                </a:solidFill>
                <a:latin typeface="Nunito Sans"/>
                <a:ea typeface="Nunito Sans"/>
                <a:cs typeface="Nunito Sans"/>
                <a:sym typeface="Nunito Sans"/>
              </a:rPr>
              <a:t>Manipulated axes, truncated scales, or selective timeframes.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rgbClr val="1B344D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45" name="Google Shape;145;p5"/>
          <p:cNvSpPr/>
          <p:nvPr/>
        </p:nvSpPr>
        <p:spPr>
          <a:xfrm>
            <a:off x="8549807" y="4671068"/>
            <a:ext cx="8210444" cy="9525"/>
          </a:xfrm>
          <a:prstGeom prst="rect">
            <a:avLst/>
          </a:prstGeom>
          <a:solidFill>
            <a:srgbClr val="C0F0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6" name="Google Shape;146;p5"/>
          <p:cNvGrpSpPr/>
          <p:nvPr/>
        </p:nvGrpSpPr>
        <p:grpSpPr>
          <a:xfrm>
            <a:off x="-677799" y="1676777"/>
            <a:ext cx="7093624" cy="7385943"/>
            <a:chOff x="0" y="0"/>
            <a:chExt cx="9458165" cy="9847924"/>
          </a:xfrm>
        </p:grpSpPr>
        <p:sp>
          <p:nvSpPr>
            <p:cNvPr id="147" name="Google Shape;147;p5"/>
            <p:cNvSpPr/>
            <p:nvPr/>
          </p:nvSpPr>
          <p:spPr>
            <a:xfrm rot="-116551">
              <a:off x="90970" y="4262417"/>
              <a:ext cx="6478503" cy="5477280"/>
            </a:xfrm>
            <a:custGeom>
              <a:rect b="b" l="l" r="r" t="t"/>
              <a:pathLst>
                <a:path extrusionOk="0" h="5477280" w="6478503">
                  <a:moveTo>
                    <a:pt x="0" y="0"/>
                  </a:moveTo>
                  <a:lnTo>
                    <a:pt x="6478503" y="0"/>
                  </a:lnTo>
                  <a:lnTo>
                    <a:pt x="6478503" y="5477280"/>
                  </a:lnTo>
                  <a:lnTo>
                    <a:pt x="0" y="54772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8" name="Google Shape;148;p5"/>
            <p:cNvSpPr/>
            <p:nvPr/>
          </p:nvSpPr>
          <p:spPr>
            <a:xfrm>
              <a:off x="7168886" y="0"/>
              <a:ext cx="2289279" cy="2508174"/>
            </a:xfrm>
            <a:custGeom>
              <a:rect b="b" l="l" r="r" t="t"/>
              <a:pathLst>
                <a:path extrusionOk="0" h="2508174" w="2289279">
                  <a:moveTo>
                    <a:pt x="0" y="0"/>
                  </a:moveTo>
                  <a:lnTo>
                    <a:pt x="2289279" y="0"/>
                  </a:lnTo>
                  <a:lnTo>
                    <a:pt x="2289279" y="2508174"/>
                  </a:lnTo>
                  <a:lnTo>
                    <a:pt x="0" y="25081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9" name="Google Shape;149;p5"/>
            <p:cNvSpPr/>
            <p:nvPr/>
          </p:nvSpPr>
          <p:spPr>
            <a:xfrm>
              <a:off x="3630244" y="0"/>
              <a:ext cx="4164923" cy="5441110"/>
            </a:xfrm>
            <a:custGeom>
              <a:rect b="b" l="l" r="r" t="t"/>
              <a:pathLst>
                <a:path extrusionOk="0" h="5441110" w="4164923">
                  <a:moveTo>
                    <a:pt x="0" y="0"/>
                  </a:moveTo>
                  <a:lnTo>
                    <a:pt x="4164923" y="0"/>
                  </a:lnTo>
                  <a:lnTo>
                    <a:pt x="4164923" y="5441110"/>
                  </a:lnTo>
                  <a:lnTo>
                    <a:pt x="0" y="544111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0" name="Google Shape;150;p5"/>
            <p:cNvSpPr/>
            <p:nvPr/>
          </p:nvSpPr>
          <p:spPr>
            <a:xfrm rot="1425081">
              <a:off x="3035331" y="1086885"/>
              <a:ext cx="1819297" cy="3267341"/>
            </a:xfrm>
            <a:custGeom>
              <a:rect b="b" l="l" r="r" t="t"/>
              <a:pathLst>
                <a:path extrusionOk="0" h="3267341" w="1819297">
                  <a:moveTo>
                    <a:pt x="0" y="0"/>
                  </a:moveTo>
                  <a:lnTo>
                    <a:pt x="1819298" y="0"/>
                  </a:lnTo>
                  <a:lnTo>
                    <a:pt x="1819298" y="3267341"/>
                  </a:lnTo>
                  <a:lnTo>
                    <a:pt x="0" y="326734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-263385" t="-11469"/>
              </a:stretch>
            </a:blipFill>
            <a:ln>
              <a:noFill/>
            </a:ln>
          </p:spPr>
        </p:sp>
      </p:grpSp>
      <p:sp>
        <p:nvSpPr>
          <p:cNvPr id="151" name="Google Shape;151;p5"/>
          <p:cNvSpPr/>
          <p:nvPr/>
        </p:nvSpPr>
        <p:spPr>
          <a:xfrm>
            <a:off x="5168576" y="5113453"/>
            <a:ext cx="1719306" cy="1694298"/>
          </a:xfrm>
          <a:custGeom>
            <a:rect b="b" l="l" r="r" t="t"/>
            <a:pathLst>
              <a:path extrusionOk="0" h="1694298" w="1719306">
                <a:moveTo>
                  <a:pt x="0" y="0"/>
                </a:moveTo>
                <a:lnTo>
                  <a:pt x="1719306" y="0"/>
                </a:lnTo>
                <a:lnTo>
                  <a:pt x="1719306" y="1694298"/>
                </a:lnTo>
                <a:lnTo>
                  <a:pt x="0" y="16942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FCFF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"/>
          <p:cNvSpPr/>
          <p:nvPr/>
        </p:nvSpPr>
        <p:spPr>
          <a:xfrm>
            <a:off x="3754832" y="1028700"/>
            <a:ext cx="10778337" cy="8043334"/>
          </a:xfrm>
          <a:custGeom>
            <a:rect b="b" l="l" r="r" t="t"/>
            <a:pathLst>
              <a:path extrusionOk="0" h="8043334" w="10778337">
                <a:moveTo>
                  <a:pt x="0" y="0"/>
                </a:moveTo>
                <a:lnTo>
                  <a:pt x="10778336" y="0"/>
                </a:lnTo>
                <a:lnTo>
                  <a:pt x="10778336" y="8043334"/>
                </a:lnTo>
                <a:lnTo>
                  <a:pt x="0" y="80433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0F0F7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"/>
          <p:cNvSpPr txBox="1"/>
          <p:nvPr/>
        </p:nvSpPr>
        <p:spPr>
          <a:xfrm>
            <a:off x="9144000" y="1500376"/>
            <a:ext cx="7774712" cy="3486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1B344D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Why Scientists Use Statistics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900" u="none" cap="none" strike="noStrike">
                <a:solidFill>
                  <a:srgbClr val="1B344D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(Not Just Common Sense)</a:t>
            </a:r>
            <a:endParaRPr/>
          </a:p>
          <a:p>
            <a:pPr indent="0" lvl="0" marL="0" marR="0" rtl="0" algn="l">
              <a:lnSpc>
                <a:spcPct val="1469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900" u="none" cap="none" strike="noStrike">
              <a:solidFill>
                <a:srgbClr val="1B344D"/>
              </a:solidFill>
              <a:latin typeface="Nunito Sans Black"/>
              <a:ea typeface="Nunito Sans Black"/>
              <a:cs typeface="Nunito Sans Black"/>
              <a:sym typeface="Nunito Sans Black"/>
            </a:endParaRPr>
          </a:p>
        </p:txBody>
      </p:sp>
      <p:sp>
        <p:nvSpPr>
          <p:cNvPr id="166" name="Google Shape;166;p7"/>
          <p:cNvSpPr txBox="1"/>
          <p:nvPr/>
        </p:nvSpPr>
        <p:spPr>
          <a:xfrm>
            <a:off x="9144000" y="4669820"/>
            <a:ext cx="7774712" cy="27552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02260" lvl="1" marL="604519" marR="0" rtl="0" algn="l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Clr>
                <a:srgbClr val="1B344D"/>
              </a:buClr>
              <a:buSzPts val="2799"/>
              <a:buFont typeface="Arial"/>
              <a:buChar char="•"/>
            </a:pPr>
            <a:r>
              <a:rPr b="1" i="0" lang="en-US" sz="2799" u="none" cap="none" strike="noStrike">
                <a:solidFill>
                  <a:srgbClr val="1B344D"/>
                </a:solidFill>
                <a:latin typeface="Roboto"/>
                <a:ea typeface="Roboto"/>
                <a:cs typeface="Roboto"/>
                <a:sym typeface="Roboto"/>
              </a:rPr>
              <a:t>HUMANS ARE BIASED. WE BELIEVE WHAT WE WANT TO BELIEVE </a:t>
            </a:r>
            <a:endParaRPr/>
          </a:p>
          <a:p>
            <a:pPr indent="0" lvl="0" marL="0" marR="0" rtl="0" algn="l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799" u="none" cap="none" strike="noStrike">
              <a:solidFill>
                <a:srgbClr val="1B344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2260" lvl="1" marL="604519" marR="0" rtl="0" algn="l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Clr>
                <a:srgbClr val="1B344D"/>
              </a:buClr>
              <a:buSzPts val="2799"/>
              <a:buFont typeface="Arial"/>
              <a:buChar char="•"/>
            </a:pPr>
            <a:r>
              <a:rPr b="1" i="0" lang="en-US" sz="2799" u="none" cap="none" strike="noStrike">
                <a:solidFill>
                  <a:srgbClr val="1B344D"/>
                </a:solidFill>
                <a:latin typeface="Roboto"/>
                <a:ea typeface="Roboto"/>
                <a:cs typeface="Roboto"/>
                <a:sym typeface="Roboto"/>
              </a:rPr>
              <a:t>COMMON SENSE IS UNRELIABLE FOR ANALYZING COMPLEX DATA.</a:t>
            </a:r>
            <a:endParaRPr/>
          </a:p>
          <a:p>
            <a:pPr indent="0" lvl="0" marL="0" marR="0" rtl="0" algn="l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799" u="none" cap="none" strike="noStrike">
              <a:solidFill>
                <a:srgbClr val="1B344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" name="Google Shape;167;p7"/>
          <p:cNvSpPr/>
          <p:nvPr/>
        </p:nvSpPr>
        <p:spPr>
          <a:xfrm>
            <a:off x="9144000" y="6351428"/>
            <a:ext cx="7774712" cy="9525"/>
          </a:xfrm>
          <a:prstGeom prst="rect">
            <a:avLst/>
          </a:prstGeom>
          <a:solidFill>
            <a:srgbClr val="C0F0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7"/>
          <p:cNvSpPr/>
          <p:nvPr/>
        </p:nvSpPr>
        <p:spPr>
          <a:xfrm>
            <a:off x="1028700" y="1620672"/>
            <a:ext cx="6780944" cy="7074607"/>
          </a:xfrm>
          <a:custGeom>
            <a:rect b="b" l="l" r="r" t="t"/>
            <a:pathLst>
              <a:path extrusionOk="0" h="7074607" w="6780944">
                <a:moveTo>
                  <a:pt x="0" y="0"/>
                </a:moveTo>
                <a:lnTo>
                  <a:pt x="6780944" y="0"/>
                </a:lnTo>
                <a:lnTo>
                  <a:pt x="6780944" y="7074607"/>
                </a:lnTo>
                <a:lnTo>
                  <a:pt x="0" y="70746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9" name="Google Shape;169;p7"/>
          <p:cNvSpPr txBox="1"/>
          <p:nvPr/>
        </p:nvSpPr>
        <p:spPr>
          <a:xfrm>
            <a:off x="9144000" y="7787640"/>
            <a:ext cx="7774712" cy="14706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100" u="none" cap="none" strike="noStrike">
                <a:solidFill>
                  <a:srgbClr val="1B344D"/>
                </a:solidFill>
                <a:latin typeface="Open Sans"/>
                <a:ea typeface="Open Sans"/>
                <a:cs typeface="Open Sans"/>
                <a:sym typeface="Open Sans"/>
              </a:rPr>
              <a:t>Example: During COVID-19, many believed "lockdowns don’t work" based on personal experience, but statistical analysis showed reduced transmission rates.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100" u="none" cap="none" strike="noStrike">
              <a:solidFill>
                <a:srgbClr val="1B344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FCFF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/>
          <p:nvPr/>
        </p:nvSpPr>
        <p:spPr>
          <a:xfrm>
            <a:off x="6515089" y="1028700"/>
            <a:ext cx="9563" cy="8229600"/>
          </a:xfrm>
          <a:prstGeom prst="rect">
            <a:avLst/>
          </a:prstGeom>
          <a:solidFill>
            <a:srgbClr val="C0F0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8"/>
          <p:cNvSpPr/>
          <p:nvPr/>
        </p:nvSpPr>
        <p:spPr>
          <a:xfrm>
            <a:off x="8094605" y="1796701"/>
            <a:ext cx="8589341" cy="9645"/>
          </a:xfrm>
          <a:prstGeom prst="rect">
            <a:avLst/>
          </a:prstGeom>
          <a:solidFill>
            <a:srgbClr val="C0F0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8"/>
          <p:cNvSpPr/>
          <p:nvPr/>
        </p:nvSpPr>
        <p:spPr>
          <a:xfrm>
            <a:off x="1028700" y="7506594"/>
            <a:ext cx="3319176" cy="1768216"/>
          </a:xfrm>
          <a:custGeom>
            <a:rect b="b" l="l" r="r" t="t"/>
            <a:pathLst>
              <a:path extrusionOk="0" h="1768216" w="3319176">
                <a:moveTo>
                  <a:pt x="0" y="0"/>
                </a:moveTo>
                <a:lnTo>
                  <a:pt x="3319176" y="0"/>
                </a:lnTo>
                <a:lnTo>
                  <a:pt x="3319176" y="1768216"/>
                </a:lnTo>
                <a:lnTo>
                  <a:pt x="0" y="17682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7" name="Google Shape;177;p8"/>
          <p:cNvSpPr/>
          <p:nvPr/>
        </p:nvSpPr>
        <p:spPr>
          <a:xfrm>
            <a:off x="8792527" y="2367491"/>
            <a:ext cx="7193496" cy="2214865"/>
          </a:xfrm>
          <a:custGeom>
            <a:rect b="b" l="l" r="r" t="t"/>
            <a:pathLst>
              <a:path extrusionOk="0" h="2214865" w="7193496">
                <a:moveTo>
                  <a:pt x="0" y="0"/>
                </a:moveTo>
                <a:lnTo>
                  <a:pt x="7193496" y="0"/>
                </a:lnTo>
                <a:lnTo>
                  <a:pt x="7193496" y="2214864"/>
                </a:lnTo>
                <a:lnTo>
                  <a:pt x="0" y="22148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8" name="Google Shape;178;p8"/>
          <p:cNvSpPr/>
          <p:nvPr/>
        </p:nvSpPr>
        <p:spPr>
          <a:xfrm>
            <a:off x="8792527" y="5741970"/>
            <a:ext cx="5650629" cy="2648733"/>
          </a:xfrm>
          <a:custGeom>
            <a:rect b="b" l="l" r="r" t="t"/>
            <a:pathLst>
              <a:path extrusionOk="0" h="2648733" w="5650629">
                <a:moveTo>
                  <a:pt x="0" y="0"/>
                </a:moveTo>
                <a:lnTo>
                  <a:pt x="5650630" y="0"/>
                </a:lnTo>
                <a:lnTo>
                  <a:pt x="5650630" y="2648732"/>
                </a:lnTo>
                <a:lnTo>
                  <a:pt x="0" y="26487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9" name="Google Shape;179;p8"/>
          <p:cNvSpPr txBox="1"/>
          <p:nvPr/>
        </p:nvSpPr>
        <p:spPr>
          <a:xfrm>
            <a:off x="1028700" y="1019175"/>
            <a:ext cx="5229837" cy="31987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0" u="none" cap="none" strike="noStrike">
                <a:solidFill>
                  <a:srgbClr val="1B344D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Data vs. Information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7000" u="none" cap="none" strike="noStrike">
              <a:solidFill>
                <a:srgbClr val="1B344D"/>
              </a:solidFill>
              <a:latin typeface="Nunito Sans Black"/>
              <a:ea typeface="Nunito Sans Black"/>
              <a:cs typeface="Nunito Sans Black"/>
              <a:sym typeface="Nunito Sans Black"/>
            </a:endParaRPr>
          </a:p>
        </p:txBody>
      </p:sp>
      <p:sp>
        <p:nvSpPr>
          <p:cNvPr id="180" name="Google Shape;180;p8"/>
          <p:cNvSpPr txBox="1"/>
          <p:nvPr/>
        </p:nvSpPr>
        <p:spPr>
          <a:xfrm>
            <a:off x="8094605" y="886589"/>
            <a:ext cx="8589341" cy="173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1B344D"/>
                </a:solidFill>
                <a:latin typeface="Nunito Sans"/>
                <a:ea typeface="Nunito Sans"/>
                <a:cs typeface="Nunito Sans"/>
                <a:sym typeface="Nunito Sans"/>
              </a:rPr>
              <a:t>Case Study: COVID-19 Data to Public Health Policies</a:t>
            </a:r>
            <a:endParaRPr/>
          </a:p>
          <a:p>
            <a:pPr indent="-269874" lvl="1" marL="539749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1B344D"/>
              </a:buClr>
              <a:buSzPts val="2499"/>
              <a:buFont typeface="Arial"/>
              <a:buChar char="•"/>
            </a:pPr>
            <a:r>
              <a:rPr b="0" i="0" lang="en-US" sz="2499" u="none" cap="none" strike="noStrike">
                <a:solidFill>
                  <a:srgbClr val="1B344D"/>
                </a:solidFill>
                <a:latin typeface="Nunito Sans"/>
                <a:ea typeface="Nunito Sans"/>
                <a:cs typeface="Nunito Sans"/>
                <a:sym typeface="Nunito Sans"/>
              </a:rPr>
              <a:t>Raw Data: Daily case counts (e.g., “March 2020: 100, 200, 500…”).</a:t>
            </a:r>
            <a:endParaRPr/>
          </a:p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99" u="none" cap="none" strike="noStrike">
              <a:solidFill>
                <a:srgbClr val="1B344D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81" name="Google Shape;181;p8"/>
          <p:cNvSpPr txBox="1"/>
          <p:nvPr/>
        </p:nvSpPr>
        <p:spPr>
          <a:xfrm>
            <a:off x="1028700" y="4751011"/>
            <a:ext cx="5486389" cy="2174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1B344D"/>
                </a:solidFill>
                <a:latin typeface="Nunito Sans"/>
                <a:ea typeface="Nunito Sans"/>
                <a:cs typeface="Nunito Sans"/>
                <a:sym typeface="Nunito Sans"/>
              </a:rPr>
              <a:t>Try converting the raw data below into information!</a:t>
            </a:r>
            <a:endParaRPr/>
          </a:p>
          <a:p>
            <a:pPr indent="-269874" lvl="1" marL="539749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1B344D"/>
              </a:buClr>
              <a:buSzPts val="2499"/>
              <a:buFont typeface="Arial"/>
              <a:buChar char="•"/>
            </a:pPr>
            <a:r>
              <a:rPr b="0" i="0" lang="en-US" sz="2499" u="none" cap="none" strike="noStrike">
                <a:solidFill>
                  <a:srgbClr val="1B344D"/>
                </a:solidFill>
                <a:latin typeface="Nunito Sans"/>
                <a:ea typeface="Nunito Sans"/>
                <a:cs typeface="Nunito Sans"/>
                <a:sym typeface="Nunito Sans"/>
              </a:rPr>
              <a:t>Raw Data: “72, 85, 91, 68, 77” (exam scores).</a:t>
            </a:r>
            <a:endParaRPr/>
          </a:p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99" u="none" cap="none" strike="noStrike">
              <a:solidFill>
                <a:srgbClr val="1B344D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82" name="Google Shape;182;p8"/>
          <p:cNvSpPr txBox="1"/>
          <p:nvPr/>
        </p:nvSpPr>
        <p:spPr>
          <a:xfrm>
            <a:off x="8094605" y="4251325"/>
            <a:ext cx="8589341" cy="173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943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9874" lvl="1" marL="539749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1B344D"/>
              </a:buClr>
              <a:buSzPts val="2499"/>
              <a:buFont typeface="Arial"/>
              <a:buChar char="•"/>
            </a:pPr>
            <a:r>
              <a:rPr b="0" i="0" lang="en-US" sz="2499" u="none" cap="none" strike="noStrike">
                <a:solidFill>
                  <a:srgbClr val="1B344D"/>
                </a:solidFill>
                <a:latin typeface="Nunito Sans"/>
                <a:ea typeface="Nunito Sans"/>
                <a:cs typeface="Nunito Sans"/>
                <a:sym typeface="Nunito Sans"/>
              </a:rPr>
              <a:t>Information: “7-day rolling average shows a 50% weekly increase in cases” → Triggers lockdowns.</a:t>
            </a:r>
            <a:endParaRPr/>
          </a:p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99" u="none" cap="none" strike="noStrike">
              <a:solidFill>
                <a:srgbClr val="1B344D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FCFF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"/>
          <p:cNvSpPr/>
          <p:nvPr/>
        </p:nvSpPr>
        <p:spPr>
          <a:xfrm>
            <a:off x="6515127" y="1028700"/>
            <a:ext cx="9525" cy="8229600"/>
          </a:xfrm>
          <a:prstGeom prst="rect">
            <a:avLst/>
          </a:prstGeom>
          <a:solidFill>
            <a:srgbClr val="C0F0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9"/>
          <p:cNvSpPr/>
          <p:nvPr/>
        </p:nvSpPr>
        <p:spPr>
          <a:xfrm rot="5400000">
            <a:off x="1014872" y="7370814"/>
            <a:ext cx="1901313" cy="1873658"/>
          </a:xfrm>
          <a:custGeom>
            <a:rect b="b" l="l" r="r" t="t"/>
            <a:pathLst>
              <a:path extrusionOk="0" h="1873658" w="1901313">
                <a:moveTo>
                  <a:pt x="0" y="0"/>
                </a:moveTo>
                <a:lnTo>
                  <a:pt x="1901314" y="0"/>
                </a:lnTo>
                <a:lnTo>
                  <a:pt x="1901314" y="1873658"/>
                </a:lnTo>
                <a:lnTo>
                  <a:pt x="0" y="18736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9" name="Google Shape;189;p9"/>
          <p:cNvSpPr/>
          <p:nvPr/>
        </p:nvSpPr>
        <p:spPr>
          <a:xfrm>
            <a:off x="8794181" y="4924285"/>
            <a:ext cx="4828149" cy="3391775"/>
          </a:xfrm>
          <a:custGeom>
            <a:rect b="b" l="l" r="r" t="t"/>
            <a:pathLst>
              <a:path extrusionOk="0" h="3391775" w="4828149">
                <a:moveTo>
                  <a:pt x="0" y="0"/>
                </a:moveTo>
                <a:lnTo>
                  <a:pt x="4828149" y="0"/>
                </a:lnTo>
                <a:lnTo>
                  <a:pt x="4828149" y="3391775"/>
                </a:lnTo>
                <a:lnTo>
                  <a:pt x="0" y="33917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0" name="Google Shape;190;p9"/>
          <p:cNvSpPr/>
          <p:nvPr/>
        </p:nvSpPr>
        <p:spPr>
          <a:xfrm>
            <a:off x="13879759" y="3666828"/>
            <a:ext cx="4145045" cy="2953344"/>
          </a:xfrm>
          <a:custGeom>
            <a:rect b="b" l="l" r="r" t="t"/>
            <a:pathLst>
              <a:path extrusionOk="0" h="2953344" w="4145045">
                <a:moveTo>
                  <a:pt x="0" y="0"/>
                </a:moveTo>
                <a:lnTo>
                  <a:pt x="4145045" y="0"/>
                </a:lnTo>
                <a:lnTo>
                  <a:pt x="4145045" y="2953344"/>
                </a:lnTo>
                <a:lnTo>
                  <a:pt x="0" y="29533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1" name="Google Shape;191;p9"/>
          <p:cNvSpPr/>
          <p:nvPr/>
        </p:nvSpPr>
        <p:spPr>
          <a:xfrm>
            <a:off x="14103893" y="6971671"/>
            <a:ext cx="2538348" cy="2671945"/>
          </a:xfrm>
          <a:custGeom>
            <a:rect b="b" l="l" r="r" t="t"/>
            <a:pathLst>
              <a:path extrusionOk="0" h="2671945" w="2538348">
                <a:moveTo>
                  <a:pt x="0" y="0"/>
                </a:moveTo>
                <a:lnTo>
                  <a:pt x="2538348" y="0"/>
                </a:lnTo>
                <a:lnTo>
                  <a:pt x="2538348" y="2671945"/>
                </a:lnTo>
                <a:lnTo>
                  <a:pt x="0" y="26719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aphicFrame>
        <p:nvGraphicFramePr>
          <p:cNvPr id="192" name="Google Shape;192;p9"/>
          <p:cNvGraphicFramePr/>
          <p:nvPr/>
        </p:nvGraphicFramePr>
        <p:xfrm>
          <a:off x="5719146" y="381431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{BA6E3EFE-BB08-4647-985E-1C727CEB6E2C}</a:tableStyleId>
              </a:tblPr>
              <a:tblGrid>
                <a:gridCol w="1282975"/>
                <a:gridCol w="1255375"/>
              </a:tblGrid>
              <a:tr h="832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Date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Cases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2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Jan 1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500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2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Jan 2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600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2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Jan 3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750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2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Jan 4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820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2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Jan 5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900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2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Jan 6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950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3" name="Google Shape;193;p9"/>
          <p:cNvSpPr txBox="1"/>
          <p:nvPr/>
        </p:nvSpPr>
        <p:spPr>
          <a:xfrm>
            <a:off x="1028700" y="1019175"/>
            <a:ext cx="4554087" cy="31987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0" u="none" cap="none" strike="noStrike">
                <a:solidFill>
                  <a:srgbClr val="1B344D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Why Use Charts for Data?</a:t>
            </a:r>
            <a:endParaRPr/>
          </a:p>
        </p:txBody>
      </p:sp>
      <p:sp>
        <p:nvSpPr>
          <p:cNvPr id="194" name="Google Shape;194;p9"/>
          <p:cNvSpPr txBox="1"/>
          <p:nvPr/>
        </p:nvSpPr>
        <p:spPr>
          <a:xfrm>
            <a:off x="8075660" y="1946162"/>
            <a:ext cx="8789641" cy="13531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99" u="none" cap="none" strike="noStrike">
                <a:solidFill>
                  <a:srgbClr val="1B344D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📌 Charts help visualize trends and patterns.</a:t>
            </a:r>
            <a:endParaRPr/>
          </a:p>
          <a:p>
            <a:pPr indent="0" lvl="0" marL="0" marR="0" rtl="0" algn="l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99" u="none" cap="none" strike="noStrike">
                <a:solidFill>
                  <a:srgbClr val="1B344D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📌 Raw numbers are hard to interpret.</a:t>
            </a:r>
            <a:endParaRPr/>
          </a:p>
          <a:p>
            <a:pPr indent="0" lvl="0" marL="0" marR="0" rtl="0" algn="l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99" u="none" cap="none" strike="noStrike">
                <a:solidFill>
                  <a:srgbClr val="1B344D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📌 Different charts emphasize different aspects of data.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