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69" r:id="rId4"/>
    <p:sldId id="279" r:id="rId5"/>
    <p:sldId id="278" r:id="rId6"/>
    <p:sldId id="281" r:id="rId7"/>
    <p:sldId id="259" r:id="rId8"/>
    <p:sldId id="265" r:id="rId9"/>
    <p:sldId id="283" r:id="rId10"/>
    <p:sldId id="262" r:id="rId11"/>
    <p:sldId id="280" r:id="rId12"/>
    <p:sldId id="285" r:id="rId13"/>
    <p:sldId id="286" r:id="rId14"/>
    <p:sldId id="287" r:id="rId15"/>
    <p:sldId id="288" r:id="rId16"/>
    <p:sldId id="289" r:id="rId17"/>
    <p:sldId id="258" r:id="rId18"/>
    <p:sldId id="290" r:id="rId19"/>
    <p:sldId id="260" r:id="rId20"/>
  </p:sldIdLst>
  <p:sldSz cx="18288000" cy="10287000"/>
  <p:notesSz cx="6858000" cy="9144000"/>
  <p:embeddedFontLst>
    <p:embeddedFont>
      <p:font typeface="Didact Gothic" panose="00000500000000000000" pitchFamily="2" charset="0"/>
      <p:regular r:id="rId22"/>
    </p:embeddedFon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Klein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7A2EC2-3332-48C0-ABC8-ACF60E672A77}">
          <p14:sldIdLst>
            <p14:sldId id="275"/>
            <p14:sldId id="257"/>
            <p14:sldId id="269"/>
            <p14:sldId id="279"/>
            <p14:sldId id="278"/>
            <p14:sldId id="281"/>
            <p14:sldId id="259"/>
            <p14:sldId id="265"/>
            <p14:sldId id="283"/>
            <p14:sldId id="262"/>
            <p14:sldId id="280"/>
            <p14:sldId id="285"/>
            <p14:sldId id="286"/>
            <p14:sldId id="287"/>
            <p14:sldId id="288"/>
            <p14:sldId id="289"/>
            <p14:sldId id="258"/>
            <p14:sldId id="29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EB50-06E8-4656-A10D-A9E3587A38A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F481-26CE-4331-AA84-6B476653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F9724F-AF65-7F2E-F649-9E009386884D}"/>
              </a:ext>
            </a:extLst>
          </p:cNvPr>
          <p:cNvGrpSpPr/>
          <p:nvPr/>
        </p:nvGrpSpPr>
        <p:grpSpPr>
          <a:xfrm>
            <a:off x="8153400" y="8267700"/>
            <a:ext cx="5791200" cy="644783"/>
            <a:chOff x="8001000" y="8267700"/>
            <a:chExt cx="5791200" cy="644783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829C9B1-72F3-61A3-051D-84CFBB4BBBF6}"/>
                </a:ext>
              </a:extLst>
            </p:cNvPr>
            <p:cNvSpPr/>
            <p:nvPr/>
          </p:nvSpPr>
          <p:spPr>
            <a:xfrm>
              <a:off x="8688367" y="8306158"/>
              <a:ext cx="5103833" cy="550087"/>
            </a:xfrm>
            <a:custGeom>
              <a:avLst/>
              <a:gdLst/>
              <a:ahLst/>
              <a:cxnLst/>
              <a:rect l="l" t="t" r="r" b="b"/>
              <a:pathLst>
                <a:path w="806891" h="117512">
                  <a:moveTo>
                    <a:pt x="58756" y="0"/>
                  </a:moveTo>
                  <a:lnTo>
                    <a:pt x="748135" y="0"/>
                  </a:lnTo>
                  <a:cubicBezTo>
                    <a:pt x="780585" y="0"/>
                    <a:pt x="806891" y="26306"/>
                    <a:pt x="806891" y="58756"/>
                  </a:cubicBezTo>
                  <a:lnTo>
                    <a:pt x="806891" y="58756"/>
                  </a:lnTo>
                  <a:cubicBezTo>
                    <a:pt x="806891" y="91206"/>
                    <a:pt x="780585" y="117512"/>
                    <a:pt x="748135" y="117512"/>
                  </a:cubicBezTo>
                  <a:lnTo>
                    <a:pt x="58756" y="117512"/>
                  </a:lnTo>
                  <a:cubicBezTo>
                    <a:pt x="26306" y="117512"/>
                    <a:pt x="0" y="91206"/>
                    <a:pt x="0" y="58756"/>
                  </a:cubicBezTo>
                  <a:lnTo>
                    <a:pt x="0" y="58756"/>
                  </a:lnTo>
                  <a:cubicBezTo>
                    <a:pt x="0" y="26306"/>
                    <a:pt x="26306" y="0"/>
                    <a:pt x="5875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BE37812F-E457-CB0D-F6CD-4EDA54072E2D}"/>
                </a:ext>
              </a:extLst>
            </p:cNvPr>
            <p:cNvSpPr txBox="1"/>
            <p:nvPr/>
          </p:nvSpPr>
          <p:spPr>
            <a:xfrm>
              <a:off x="8763000" y="8285480"/>
              <a:ext cx="4875233" cy="62700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>
                <a:lnSpc>
                  <a:spcPts val="2100"/>
                </a:lnSpc>
              </a:pPr>
              <a:r>
                <a:rPr lang="en-US" sz="2000" b="1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Social </a:t>
              </a: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Networking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33CDFF-E599-449E-F3AD-BDE874BDAB13}"/>
                </a:ext>
              </a:extLst>
            </p:cNvPr>
            <p:cNvGrpSpPr/>
            <p:nvPr/>
          </p:nvGrpSpPr>
          <p:grpSpPr>
            <a:xfrm>
              <a:off x="8001000" y="8267700"/>
              <a:ext cx="629202" cy="602615"/>
              <a:chOff x="9144000" y="8693658"/>
              <a:chExt cx="488442" cy="488442"/>
            </a:xfrm>
          </p:grpSpPr>
          <p:grpSp>
            <p:nvGrpSpPr>
              <p:cNvPr id="34" name="Group 15">
                <a:extLst>
                  <a:ext uri="{FF2B5EF4-FFF2-40B4-BE49-F238E27FC236}">
                    <a16:creationId xmlns:a16="http://schemas.microsoft.com/office/drawing/2014/main" id="{EA7DFD21-1E31-22F5-405C-6A8FAA0A9B9B}"/>
                  </a:ext>
                </a:extLst>
              </p:cNvPr>
              <p:cNvGrpSpPr/>
              <p:nvPr/>
            </p:nvGrpSpPr>
            <p:grpSpPr>
              <a:xfrm>
                <a:off x="9144000" y="8693658"/>
                <a:ext cx="488442" cy="488442"/>
                <a:chOff x="0" y="0"/>
                <a:chExt cx="812800" cy="812800"/>
              </a:xfrm>
            </p:grpSpPr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4AB80E76-E8AF-DE0F-3678-51688EF1E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17">
                  <a:extLst>
                    <a:ext uri="{FF2B5EF4-FFF2-40B4-BE49-F238E27FC236}">
                      <a16:creationId xmlns:a16="http://schemas.microsoft.com/office/drawing/2014/main" id="{26FF6357-2B0B-8F1B-7CB0-2873DA3AC42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8893" tIns="28893" rIns="28893" bIns="28893" rtlCol="0" anchor="ctr"/>
                <a:lstStyle/>
                <a:p>
                  <a:pPr algn="ctr">
                    <a:lnSpc>
                      <a:spcPts val="2067"/>
                    </a:lnSpc>
                  </a:pPr>
                  <a:endParaRPr/>
                </a:p>
              </p:txBody>
            </p:sp>
          </p:grp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E3684BDE-E004-99D6-FFD3-F5E9693F8D7F}"/>
                  </a:ext>
                </a:extLst>
              </p:cNvPr>
              <p:cNvSpPr/>
              <p:nvPr/>
            </p:nvSpPr>
            <p:spPr>
              <a:xfrm>
                <a:off x="9288428" y="8838086"/>
                <a:ext cx="199588" cy="199588"/>
              </a:xfrm>
              <a:custGeom>
                <a:avLst/>
                <a:gdLst/>
                <a:ahLst/>
                <a:cxnLst/>
                <a:rect l="l" t="t" r="r" b="b"/>
                <a:pathLst>
                  <a:path w="266117" h="266117">
                    <a:moveTo>
                      <a:pt x="0" y="0"/>
                    </a:moveTo>
                    <a:lnTo>
                      <a:pt x="266116" y="0"/>
                    </a:lnTo>
                    <a:lnTo>
                      <a:pt x="266116" y="266116"/>
                    </a:lnTo>
                    <a:lnTo>
                      <a:pt x="0" y="266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9144000" y="-8868"/>
            <a:ext cx="9144000" cy="10295868"/>
          </a:xfrm>
          <a:custGeom>
            <a:avLst/>
            <a:gdLst/>
            <a:ahLst/>
            <a:cxnLst/>
            <a:rect l="l" t="t" r="r" b="b"/>
            <a:pathLst>
              <a:path w="2408296" h="2711669">
                <a:moveTo>
                  <a:pt x="0" y="0"/>
                </a:moveTo>
                <a:lnTo>
                  <a:pt x="2408296" y="0"/>
                </a:lnTo>
                <a:lnTo>
                  <a:pt x="2408296" y="2711669"/>
                </a:lnTo>
                <a:lnTo>
                  <a:pt x="0" y="2711669"/>
                </a:lnTo>
                <a:close/>
              </a:path>
            </a:pathLst>
          </a:custGeom>
          <a:solidFill>
            <a:srgbClr val="F4F4F4"/>
          </a:solid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-153529"/>
            <a:ext cx="9144000" cy="104405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>
              <a:latin typeface="DM Sans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25160" y="8228332"/>
            <a:ext cx="8181680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44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Social Shopping Website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2159" y="1911846"/>
            <a:ext cx="73533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Menggabungkan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dua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aktivitas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online yang sangat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populer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: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berbelanja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Pembeli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penjual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rekomendasi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berbelanja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online.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Pendapatan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dihasilkan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iklan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pengecer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anggota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pengecer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Pengecer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merancang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perbaikan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berdasarkan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masukan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mendapatkan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ide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lini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baru.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Cara yang sangat baik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kecil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meningkatkan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penjualan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49820B-9632-CFAD-9749-453DC9570370}"/>
              </a:ext>
            </a:extLst>
          </p:cNvPr>
          <p:cNvGrpSpPr/>
          <p:nvPr/>
        </p:nvGrpSpPr>
        <p:grpSpPr>
          <a:xfrm>
            <a:off x="10420940" y="1220505"/>
            <a:ext cx="6838360" cy="6838360"/>
            <a:chOff x="10420940" y="1220505"/>
            <a:chExt cx="6838360" cy="6838360"/>
          </a:xfrm>
        </p:grpSpPr>
        <p:sp>
          <p:nvSpPr>
            <p:cNvPr id="21" name="Freeform 21"/>
            <p:cNvSpPr/>
            <p:nvPr/>
          </p:nvSpPr>
          <p:spPr>
            <a:xfrm>
              <a:off x="10420940" y="1220505"/>
              <a:ext cx="6838360" cy="6838360"/>
            </a:xfrm>
            <a:custGeom>
              <a:avLst/>
              <a:gdLst/>
              <a:ahLst/>
              <a:cxnLst/>
              <a:rect l="l" t="t" r="r" b="b"/>
              <a:pathLst>
                <a:path w="9117814" h="9117814">
                  <a:moveTo>
                    <a:pt x="0" y="0"/>
                  </a:moveTo>
                  <a:lnTo>
                    <a:pt x="9117814" y="0"/>
                  </a:lnTo>
                  <a:lnTo>
                    <a:pt x="9117814" y="9117814"/>
                  </a:lnTo>
                  <a:lnTo>
                    <a:pt x="0" y="91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1326654" y="3031934"/>
              <a:ext cx="5026931" cy="5026931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18BAB"/>
              </a:solidFill>
            </p:spPr>
            <p:txBody>
              <a:bodyPr/>
              <a:lstStyle/>
              <a:p>
                <a:endParaRPr lang="en-US">
                  <a:latin typeface="DM Sans" pitchFamily="2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2255196" y="4889017"/>
              <a:ext cx="3169848" cy="316984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0CFE1"/>
              </a:solidFill>
            </p:spPr>
            <p:txBody>
              <a:bodyPr/>
              <a:lstStyle/>
              <a:p>
                <a:endParaRPr lang="en-US">
                  <a:latin typeface="DM Sans" pitchFamily="2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AFB43-BBD2-0071-3831-D3BE7224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B4FA3C5-D0C8-965B-8434-99DF513CA8AF}"/>
              </a:ext>
            </a:extLst>
          </p:cNvPr>
          <p:cNvSpPr/>
          <p:nvPr/>
        </p:nvSpPr>
        <p:spPr>
          <a:xfrm>
            <a:off x="8600262" y="4283906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1335AF2-3879-E845-45A7-F411903BB1D5}"/>
              </a:ext>
            </a:extLst>
          </p:cNvPr>
          <p:cNvGrpSpPr/>
          <p:nvPr/>
        </p:nvGrpSpPr>
        <p:grpSpPr>
          <a:xfrm>
            <a:off x="0" y="-38100"/>
            <a:ext cx="9411059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0623E23-AB1E-0A02-AB68-9D4501998A36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6B8A6AF-C3AF-7C88-D672-FCCD603A2C6E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1B7AB05-521D-6B2F-0453-3472EF14B1FC}"/>
              </a:ext>
            </a:extLst>
          </p:cNvPr>
          <p:cNvSpPr txBox="1"/>
          <p:nvPr/>
        </p:nvSpPr>
        <p:spPr>
          <a:xfrm>
            <a:off x="1332092" y="3346284"/>
            <a:ext cx="6746873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72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Social Networking Ethical Issues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7F5239-C682-B52C-9534-0C1D21FE5869}"/>
              </a:ext>
            </a:extLst>
          </p:cNvPr>
          <p:cNvSpPr txBox="1"/>
          <p:nvPr/>
        </p:nvSpPr>
        <p:spPr>
          <a:xfrm>
            <a:off x="11119242" y="3063812"/>
            <a:ext cx="590226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Masalah Etika untuk Social Networking Website :</a:t>
            </a:r>
            <a:b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Cyberbullying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Cyberstalking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Predator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seksual</a:t>
            </a: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Mengunggah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materi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12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9337-4B3B-0AD5-87F4-3FAD9498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1E834C-4B7C-B623-5AA0-E8A20327C14B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9EF445-0BAB-8189-6490-7C4346AB6D3F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2E1581-73AF-BAE9-AE83-D7BEA8721960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2A7FB9D-0C8D-C952-D48D-74E4C76E42CF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888328EB-EF83-F4B8-960B-48983052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DCEA827-CE2B-261F-B8A0-141B2BA0A05E}"/>
              </a:ext>
            </a:extLst>
          </p:cNvPr>
          <p:cNvSpPr txBox="1"/>
          <p:nvPr/>
        </p:nvSpPr>
        <p:spPr>
          <a:xfrm>
            <a:off x="381000" y="5328242"/>
            <a:ext cx="739140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1. Cyberbullying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A40F2D2-7F3A-A97F-D4E3-5F539D94C2E3}"/>
              </a:ext>
            </a:extLst>
          </p:cNvPr>
          <p:cNvSpPr txBox="1"/>
          <p:nvPr/>
        </p:nvSpPr>
        <p:spPr>
          <a:xfrm>
            <a:off x="8915400" y="4229100"/>
            <a:ext cx="83820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Pelecehan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penyiksaan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penghinaan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anak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bawah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umur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kelompok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anak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bawah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umur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atau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ponsel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i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/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Cyberbullying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sangat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intens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bahkan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menyebabkan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anak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bunuh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diri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03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7827-52E5-07F1-1DA5-B8FCB541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F744FD-12AA-AEE5-6219-29FE6349584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D150A4-9790-4B6A-9301-47834C311401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94A47D-473A-B0E2-A0AF-D165AF0B4821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E3C1B47-F78A-C27D-B947-5BB32D2CB2DE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9847325D-CB46-0649-58D9-E44AB058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C0C38D0-6509-104C-130D-7E16441D5424}"/>
              </a:ext>
            </a:extLst>
          </p:cNvPr>
          <p:cNvSpPr txBox="1"/>
          <p:nvPr/>
        </p:nvSpPr>
        <p:spPr>
          <a:xfrm>
            <a:off x="4629763" y="656938"/>
            <a:ext cx="902847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1. Cyberbullying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052B775-59B2-05D3-B95E-2E49415D180A}"/>
              </a:ext>
            </a:extLst>
          </p:cNvPr>
          <p:cNvSpPr txBox="1"/>
          <p:nvPr/>
        </p:nvSpPr>
        <p:spPr>
          <a:xfrm>
            <a:off x="838200" y="2962037"/>
            <a:ext cx="16764000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Berbagai</a:t>
            </a:r>
            <a:r>
              <a:rPr lang="en-US" sz="32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32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Cyberbullying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jahat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mengancam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ribuan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ponsel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membebani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tagihan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ponsel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sangat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besar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Menyamar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lain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Mencuri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kata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sandi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memodifikasi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profilnya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mencakup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rasis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homofobik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seksual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data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menyinggung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lain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menarik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perhatian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diinginkan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Memposting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jahat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salah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di blog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pelaku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cyberbullying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web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menghina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mengancam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Mengambil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foto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mempostingnya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online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mengirimkannya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orang lain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ponsel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jajak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Internet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meminta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jawaban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pertanyaan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memalukan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terkait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bermain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permainan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interaktif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21826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ED93-C530-2724-36EC-F1B4A484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0DEC48-360B-B8FC-2221-CCA9750377B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DBBF5C-6EB8-4D7D-2DFD-F29466D4D365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E2230A7-09C3-C95C-1BB2-3C29A1005F0A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38EAFA9-D309-2B8E-BC2F-5089544A4B5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EE9C1F5F-1819-4C0C-3DBE-B7A083CB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E8D45A8-026D-095B-AA95-C342C420F883}"/>
              </a:ext>
            </a:extLst>
          </p:cNvPr>
          <p:cNvSpPr txBox="1"/>
          <p:nvPr/>
        </p:nvSpPr>
        <p:spPr>
          <a:xfrm>
            <a:off x="4629763" y="656938"/>
            <a:ext cx="902847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2. Cyberstalking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E5F8E25-6BD7-82A2-5D20-E0C2FF702EAF}"/>
              </a:ext>
            </a:extLst>
          </p:cNvPr>
          <p:cNvSpPr txBox="1"/>
          <p:nvPr/>
        </p:nvSpPr>
        <p:spPr>
          <a:xfrm>
            <a:off x="838200" y="2962037"/>
            <a:ext cx="167640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Perilaku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mengancam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perhatian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diinginkan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komunikasi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online</a:t>
            </a:r>
          </a:p>
          <a:p>
            <a:pPr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Versi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dewasa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cyberbullying</a:t>
            </a:r>
          </a:p>
          <a:p>
            <a:pPr algn="l"/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/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berkembang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menjadi:</a:t>
            </a:r>
          </a:p>
          <a:p>
            <a:pPr marL="457200" indent="-457200" algn="l">
              <a:buFontTx/>
              <a:buChar char="-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Panggilan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telepon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berlebihan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Surat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mengancam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cabul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Pemasukan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izin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Vandalisme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Stalking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fisik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Serangan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fisik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Tx/>
              <a:buChar char="-"/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/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Lebih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tiga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puluh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negara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undang-undang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melarang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cyberstalking</a:t>
            </a:r>
          </a:p>
          <a:p>
            <a:pPr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Undang-undang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federal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mengatur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beberapa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cyberstalking,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tetapi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celah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besar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federal dan negara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bagian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38453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501E-2097-F1DA-DD25-70BA9DFE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C58F19-9885-01DC-5951-CF2DF8F121B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5BA911-A56D-18E1-01CE-B8008F74F791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A8C2AAF-0733-B974-40AC-C65C4312C073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9F367E2-62FB-AF06-3CCC-9FA794B2C57A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AE227961-A802-671E-EC11-C3506753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F032ECF-B5E5-5ADA-9E21-0836B57A8514}"/>
              </a:ext>
            </a:extLst>
          </p:cNvPr>
          <p:cNvSpPr txBox="1"/>
          <p:nvPr/>
        </p:nvSpPr>
        <p:spPr>
          <a:xfrm>
            <a:off x="457200" y="5143500"/>
            <a:ext cx="902847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3. Sexual Predator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C3CF439-418E-98E8-2A9A-FAB55B6327CF}"/>
              </a:ext>
            </a:extLst>
          </p:cNvPr>
          <p:cNvSpPr txBox="1"/>
          <p:nvPr/>
        </p:nvSpPr>
        <p:spPr>
          <a:xfrm>
            <a:off x="9982200" y="4059164"/>
            <a:ext cx="722696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Beberapa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dikritik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melindungi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remaja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predator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seksual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MySpace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memblokir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90.000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pelanggar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terdaftar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situsnya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Legislator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mendorong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mengadopsi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langkah-langkah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lebih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ketat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283620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23F7E-4F84-D746-B28C-D1626F99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CF3A57-FA2E-6546-8101-56C1844DE12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30EE25-58C0-22E3-7325-B8B4B9291E76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0C98F6-399B-9EB0-4EFE-884453E431AF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E672DCE-7547-6D4A-46FB-3FDF652E9BFD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A3059BC7-C2DD-7CD8-94CC-B627C056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7F742F2-957F-E5C1-8699-5F8222D845E1}"/>
              </a:ext>
            </a:extLst>
          </p:cNvPr>
          <p:cNvSpPr txBox="1"/>
          <p:nvPr/>
        </p:nvSpPr>
        <p:spPr>
          <a:xfrm>
            <a:off x="838200" y="4381500"/>
            <a:ext cx="8077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4. </a:t>
            </a:r>
          </a:p>
          <a:p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Mengunggah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Materi yang Tidak Pantas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D18F6F2-DD39-9CA4-362E-5C05914F0E7E}"/>
              </a:ext>
            </a:extLst>
          </p:cNvPr>
          <p:cNvSpPr txBox="1"/>
          <p:nvPr/>
        </p:nvSpPr>
        <p:spPr>
          <a:xfrm>
            <a:off x="8943474" y="4121626"/>
            <a:ext cx="876299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Situs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kebijakan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melarang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unggahan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video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menggambarkan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kekerasan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keburukan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Sebagian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besar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syarat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menghapus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materi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menangguhkan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akun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melanggar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kebijakan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Sebagian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besar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web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sumber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cukup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meninjau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semua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materi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diunggah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414990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48800" y="433352"/>
            <a:ext cx="9856393" cy="9856393"/>
            <a:chOff x="0" y="0"/>
            <a:chExt cx="13141858" cy="13141858"/>
          </a:xfrm>
        </p:grpSpPr>
        <p:sp>
          <p:nvSpPr>
            <p:cNvPr id="3" name="Freeform 3"/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8200" y="1562100"/>
            <a:ext cx="10096500" cy="1095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Online 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77EF5-E56E-D14D-8894-CA1EDF9DE460}"/>
              </a:ext>
            </a:extLst>
          </p:cNvPr>
          <p:cNvSpPr txBox="1"/>
          <p:nvPr/>
        </p:nvSpPr>
        <p:spPr>
          <a:xfrm>
            <a:off x="799358" y="2683276"/>
            <a:ext cx="92590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DM Sans" pitchFamily="2" charset="0"/>
              </a:rPr>
              <a:t>Dunia virtual adalah </a:t>
            </a:r>
            <a:r>
              <a:rPr lang="en-US" sz="2800" dirty="0" err="1">
                <a:latin typeface="DM Sans" pitchFamily="2" charset="0"/>
              </a:rPr>
              <a:t>lingkungan</a:t>
            </a:r>
            <a:r>
              <a:rPr lang="en-US" sz="2800" dirty="0">
                <a:latin typeface="DM Sans" pitchFamily="2" charset="0"/>
              </a:rPr>
              <a:t> multimedia yang </a:t>
            </a:r>
            <a:r>
              <a:rPr lang="en-US" sz="2800" dirty="0" err="1">
                <a:latin typeface="DM Sans" pitchFamily="2" charset="0"/>
              </a:rPr>
              <a:t>dibagikan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dihasilkan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komputer</a:t>
            </a:r>
            <a:r>
              <a:rPr lang="en-US" sz="2800" dirty="0">
                <a:latin typeface="DM Sans" pitchFamily="2" charset="0"/>
              </a:rPr>
              <a:t>, di mana </a:t>
            </a:r>
            <a:r>
              <a:rPr lang="en-US" sz="2800" dirty="0" err="1">
                <a:latin typeface="DM Sans" pitchFamily="2" charset="0"/>
              </a:rPr>
              <a:t>pengguna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diwakili</a:t>
            </a:r>
            <a:r>
              <a:rPr lang="en-US" sz="2800" dirty="0">
                <a:latin typeface="DM Sans" pitchFamily="2" charset="0"/>
              </a:rPr>
              <a:t> oleh avatar </a:t>
            </a:r>
            <a:r>
              <a:rPr lang="en-US" sz="2800" dirty="0" err="1">
                <a:latin typeface="DM Sans" pitchFamily="2" charset="0"/>
              </a:rPr>
              <a:t>dapat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bertindak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berkomunikasi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menciptakan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mempertahankan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kepemilikan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atas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apa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mereka</a:t>
            </a:r>
            <a:r>
              <a:rPr lang="en-US" sz="2800" dirty="0">
                <a:latin typeface="DM Sans" pitchFamily="2" charset="0"/>
              </a:rPr>
              <a:t> buat, dan </a:t>
            </a:r>
            <a:r>
              <a:rPr lang="en-US" sz="2800" dirty="0" err="1">
                <a:latin typeface="DM Sans" pitchFamily="2" charset="0"/>
              </a:rPr>
              <a:t>bertukar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aset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satu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sama</a:t>
            </a:r>
            <a:r>
              <a:rPr lang="en-US" sz="2800" dirty="0">
                <a:latin typeface="DM Sans" pitchFamily="2" charset="0"/>
              </a:rPr>
              <a:t> lain.</a:t>
            </a:r>
          </a:p>
          <a:p>
            <a:endParaRPr lang="en-US" sz="2800" dirty="0">
              <a:latin typeface="DM Sans" pitchFamily="2" charset="0"/>
            </a:endParaRPr>
          </a:p>
          <a:p>
            <a:endParaRPr lang="en-US" sz="2800" dirty="0">
              <a:latin typeface="DM Sans" pitchFamily="2" charset="0"/>
            </a:endParaRPr>
          </a:p>
          <a:p>
            <a:r>
              <a:rPr lang="en-US" sz="2800" dirty="0">
                <a:latin typeface="DM Sans" pitchFamily="2" charset="0"/>
              </a:rPr>
              <a:t>Avatar </a:t>
            </a:r>
            <a:r>
              <a:rPr lang="en-US" sz="2800" dirty="0" err="1">
                <a:latin typeface="DM Sans" pitchFamily="2" charset="0"/>
              </a:rPr>
              <a:t>dapat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melakukan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segala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hal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bisa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dilakukan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dalam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kehidupan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nyata</a:t>
            </a:r>
            <a:endParaRPr lang="en-US" sz="2800" dirty="0">
              <a:latin typeface="DM Sans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Belanja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memiliki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pekerjaan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mencalonkan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diri</a:t>
            </a:r>
            <a:r>
              <a:rPr lang="en-US" sz="2800" dirty="0">
                <a:latin typeface="DM Sans" pitchFamily="2" charset="0"/>
              </a:rPr>
              <a:t> untuk </a:t>
            </a:r>
            <a:r>
              <a:rPr lang="en-US" sz="2800" dirty="0" err="1">
                <a:latin typeface="DM Sans" pitchFamily="2" charset="0"/>
              </a:rPr>
              <a:t>jabatan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politik</a:t>
            </a:r>
            <a:endParaRPr lang="en-US" sz="2800" dirty="0">
              <a:latin typeface="DM Sans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Mengembangkan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hubungan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dengan</a:t>
            </a:r>
            <a:r>
              <a:rPr lang="en-US" sz="2800" dirty="0">
                <a:latin typeface="DM Sans" pitchFamily="2" charset="0"/>
              </a:rPr>
              <a:t> avatar lain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Memulai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bisnis</a:t>
            </a:r>
            <a:r>
              <a:rPr lang="en-US" sz="2800" dirty="0">
                <a:latin typeface="DM Sans" pitchFamily="2" charset="0"/>
              </a:rPr>
              <a:t> baru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Terlibat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dalam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kegiatan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kriminal</a:t>
            </a:r>
            <a:endParaRPr lang="en-US" sz="2800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C29D0-D908-E0C9-7C48-9E63E66C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171D1D-93CD-478A-8BBB-403CDC1A3B35}"/>
              </a:ext>
            </a:extLst>
          </p:cNvPr>
          <p:cNvGrpSpPr/>
          <p:nvPr/>
        </p:nvGrpSpPr>
        <p:grpSpPr>
          <a:xfrm>
            <a:off x="10210800" y="444644"/>
            <a:ext cx="9856393" cy="9856393"/>
            <a:chOff x="0" y="0"/>
            <a:chExt cx="13141858" cy="1314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B5870D-2F55-0F60-8354-BFE3E1AEF4AB}"/>
                </a:ext>
              </a:extLst>
            </p:cNvPr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3D21661-03A1-EFFF-7F17-F6C843DDFB65}"/>
                </a:ext>
              </a:extLst>
            </p:cNvPr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B3F4315-4B58-7F03-3C37-63D641392FDD}"/>
              </a:ext>
            </a:extLst>
          </p:cNvPr>
          <p:cNvSpPr txBox="1"/>
          <p:nvPr/>
        </p:nvSpPr>
        <p:spPr>
          <a:xfrm>
            <a:off x="838200" y="1485900"/>
            <a:ext cx="10096500" cy="105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8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Tindakan </a:t>
            </a:r>
            <a:r>
              <a:rPr lang="en-US" sz="48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Kriminal</a:t>
            </a:r>
            <a:r>
              <a:rPr lang="en-US" sz="48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di 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FAE9D-48E9-24EF-FE8B-B1AAC73A7754}"/>
              </a:ext>
            </a:extLst>
          </p:cNvPr>
          <p:cNvSpPr txBox="1"/>
          <p:nvPr/>
        </p:nvSpPr>
        <p:spPr>
          <a:xfrm>
            <a:off x="799358" y="2752785"/>
            <a:ext cx="101353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M Sans" pitchFamily="2" charset="0"/>
              </a:rPr>
              <a:t>Dapat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jelas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berupa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hal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ilegal</a:t>
            </a:r>
            <a:r>
              <a:rPr lang="en-US" sz="2400" dirty="0">
                <a:latin typeface="DM Sans" pitchFamily="2" charset="0"/>
              </a:rPr>
              <a:t>, </a:t>
            </a:r>
            <a:r>
              <a:rPr lang="en-US" sz="2400" dirty="0" err="1">
                <a:latin typeface="DM Sans" pitchFamily="2" charset="0"/>
              </a:rPr>
              <a:t>seperti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perdagangan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obat-obatan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terlarang</a:t>
            </a:r>
            <a:r>
              <a:rPr lang="en-US" sz="2400" dirty="0">
                <a:latin typeface="DM Sans" pitchFamily="2" charset="0"/>
              </a:rPr>
              <a:t> atau </a:t>
            </a:r>
            <a:r>
              <a:rPr lang="en-US" sz="2400" dirty="0" err="1">
                <a:latin typeface="DM Sans" pitchFamily="2" charset="0"/>
              </a:rPr>
              <a:t>kartu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kredit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curian</a:t>
            </a:r>
            <a:endParaRPr lang="en-US" sz="2400" dirty="0">
              <a:latin typeface="DM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M Sans" pitchFamily="2" charset="0"/>
              </a:rPr>
              <a:t>Mungkin</a:t>
            </a:r>
            <a:r>
              <a:rPr lang="en-US" sz="2400" dirty="0">
                <a:latin typeface="DM Sans" pitchFamily="2" charset="0"/>
              </a:rPr>
              <a:t> bukan </a:t>
            </a:r>
            <a:r>
              <a:rPr lang="en-US" sz="2400" dirty="0" err="1">
                <a:latin typeface="DM Sans" pitchFamily="2" charset="0"/>
              </a:rPr>
              <a:t>kejahatan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kehidupan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nyata</a:t>
            </a:r>
            <a:r>
              <a:rPr lang="en-US" sz="2400" dirty="0">
                <a:latin typeface="DM Sans" pitchFamily="2" charset="0"/>
              </a:rPr>
              <a:t>, </a:t>
            </a:r>
            <a:r>
              <a:rPr lang="en-US" sz="2400" dirty="0" err="1">
                <a:latin typeface="DM Sans" pitchFamily="2" charset="0"/>
              </a:rPr>
              <a:t>seperti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perbuatan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cabul</a:t>
            </a:r>
            <a:r>
              <a:rPr lang="en-US" sz="2400" dirty="0">
                <a:latin typeface="DM Sans" pitchFamily="2" charset="0"/>
              </a:rPr>
              <a:t> virtual dan </a:t>
            </a:r>
            <a:r>
              <a:rPr lang="en-US" sz="2400" dirty="0" err="1">
                <a:latin typeface="DM Sans" pitchFamily="2" charset="0"/>
              </a:rPr>
              <a:t>kejahatan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seksual</a:t>
            </a:r>
            <a:r>
              <a:rPr lang="en-US" sz="2400" dirty="0">
                <a:latin typeface="DM Sans" pitchFamily="2" charset="0"/>
              </a:rPr>
              <a:t> yang </a:t>
            </a:r>
            <a:r>
              <a:rPr lang="en-US" sz="2400" dirty="0" err="1">
                <a:latin typeface="DM Sans" pitchFamily="2" charset="0"/>
              </a:rPr>
              <a:t>dapat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menyebabkan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penderitaan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nyata</a:t>
            </a:r>
            <a:endParaRPr lang="en-US" sz="2400" dirty="0">
              <a:latin typeface="DM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M Sans" pitchFamily="2" charset="0"/>
              </a:rPr>
              <a:t>Mungkin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berada</a:t>
            </a:r>
            <a:r>
              <a:rPr lang="en-US" sz="2400" dirty="0">
                <a:latin typeface="DM Sans" pitchFamily="2" charset="0"/>
              </a:rPr>
              <a:t> di area </a:t>
            </a:r>
            <a:r>
              <a:rPr lang="en-US" sz="2400" dirty="0" err="1">
                <a:latin typeface="DM Sans" pitchFamily="2" charset="0"/>
              </a:rPr>
              <a:t>abu-abu</a:t>
            </a:r>
            <a:r>
              <a:rPr lang="en-US" sz="2400" dirty="0">
                <a:latin typeface="DM Sans" pitchFamily="2" charset="0"/>
              </a:rPr>
              <a:t>, </a:t>
            </a:r>
            <a:r>
              <a:rPr lang="en-US" sz="2400" dirty="0" err="1">
                <a:latin typeface="DM Sans" pitchFamily="2" charset="0"/>
              </a:rPr>
              <a:t>misalnya</a:t>
            </a:r>
            <a:r>
              <a:rPr lang="en-US" sz="2400" dirty="0">
                <a:latin typeface="DM Sans" pitchFamily="2" charset="0"/>
              </a:rPr>
              <a:t>, </a:t>
            </a:r>
            <a:r>
              <a:rPr lang="en-US" sz="2400" dirty="0" err="1">
                <a:latin typeface="DM Sans" pitchFamily="2" charset="0"/>
              </a:rPr>
              <a:t>operasi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kasino</a:t>
            </a:r>
            <a:r>
              <a:rPr lang="en-US" sz="2400" dirty="0">
                <a:latin typeface="DM Sans" pitchFamily="2" charset="0"/>
              </a:rPr>
              <a:t> virtual yang </a:t>
            </a:r>
            <a:r>
              <a:rPr lang="en-US" sz="2400" dirty="0" err="1">
                <a:latin typeface="DM Sans" pitchFamily="2" charset="0"/>
              </a:rPr>
              <a:t>tidak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adil</a:t>
            </a:r>
            <a:endParaRPr lang="en-US" sz="2400" dirty="0">
              <a:latin typeface="DM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DM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DM Sans" pitchFamily="2" charset="0"/>
            </a:endParaRPr>
          </a:p>
          <a:p>
            <a:r>
              <a:rPr lang="en-US" sz="2400" dirty="0">
                <a:latin typeface="DM Sans" pitchFamily="2" charset="0"/>
              </a:rPr>
              <a:t>Dunia Virtual </a:t>
            </a:r>
            <a:r>
              <a:rPr lang="en-US" sz="2400" dirty="0" err="1">
                <a:latin typeface="DM Sans" pitchFamily="2" charset="0"/>
              </a:rPr>
              <a:t>memiliki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aturan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melawan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perilaku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ofensif</a:t>
            </a:r>
            <a:r>
              <a:rPr lang="en-US" sz="2400" dirty="0">
                <a:latin typeface="DM Sans" pitchFamily="2" charset="0"/>
              </a:rPr>
              <a:t> di </a:t>
            </a:r>
            <a:r>
              <a:rPr lang="en-US" sz="2400" dirty="0" err="1">
                <a:latin typeface="DM Sans" pitchFamily="2" charset="0"/>
              </a:rPr>
              <a:t>tempat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umum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seperti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menggunakan</a:t>
            </a:r>
            <a:r>
              <a:rPr lang="en-US" sz="2400" dirty="0">
                <a:latin typeface="DM Sans" pitchFamily="2" charset="0"/>
              </a:rPr>
              <a:t> kata-kata </a:t>
            </a:r>
            <a:r>
              <a:rPr lang="en-US" sz="2400" dirty="0" err="1">
                <a:latin typeface="DM Sans" pitchFamily="2" charset="0"/>
              </a:rPr>
              <a:t>rasis</a:t>
            </a:r>
            <a:r>
              <a:rPr lang="en-US" sz="2400" dirty="0">
                <a:latin typeface="DM Sans" pitchFamily="2" charset="0"/>
              </a:rPr>
              <a:t> atau </a:t>
            </a:r>
            <a:r>
              <a:rPr lang="en-US" sz="2400" dirty="0" err="1">
                <a:latin typeface="DM Sans" pitchFamily="2" charset="0"/>
              </a:rPr>
              <a:t>melakukan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tindakan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seksual</a:t>
            </a:r>
            <a:r>
              <a:rPr lang="en-US" sz="2400" dirty="0">
                <a:latin typeface="DM Sans" pitchFamily="2" charset="0"/>
              </a:rPr>
              <a:t> yang </a:t>
            </a:r>
            <a:r>
              <a:rPr lang="en-US" sz="2400" dirty="0" err="1">
                <a:latin typeface="DM Sans" pitchFamily="2" charset="0"/>
              </a:rPr>
              <a:t>terang-terangan</a:t>
            </a:r>
            <a:r>
              <a:rPr lang="en-US" sz="2400" dirty="0">
                <a:latin typeface="DM Sans" pitchFamily="2" charset="0"/>
              </a:rPr>
              <a:t>, </a:t>
            </a:r>
            <a:r>
              <a:rPr lang="en-US" sz="2400" dirty="0" err="1">
                <a:latin typeface="DM Sans" pitchFamily="2" charset="0"/>
              </a:rPr>
              <a:t>tetapi</a:t>
            </a:r>
            <a:r>
              <a:rPr lang="en-US" sz="2400" dirty="0">
                <a:latin typeface="DM Sans" pitchFamily="2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M Sans" pitchFamily="2" charset="0"/>
              </a:rPr>
              <a:t>Orang </a:t>
            </a:r>
            <a:r>
              <a:rPr lang="en-US" sz="2400" dirty="0" err="1">
                <a:latin typeface="DM Sans" pitchFamily="2" charset="0"/>
              </a:rPr>
              <a:t>dewasa</a:t>
            </a:r>
            <a:r>
              <a:rPr lang="en-US" sz="2400" dirty="0">
                <a:latin typeface="DM Sans" pitchFamily="2" charset="0"/>
              </a:rPr>
              <a:t> yang </a:t>
            </a:r>
            <a:r>
              <a:rPr lang="en-US" sz="2400" dirty="0" err="1">
                <a:latin typeface="DM Sans" pitchFamily="2" charset="0"/>
              </a:rPr>
              <a:t>setuju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dapat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pergi</a:t>
            </a:r>
            <a:r>
              <a:rPr lang="en-US" sz="2400" dirty="0">
                <a:latin typeface="DM Sans" pitchFamily="2" charset="0"/>
              </a:rPr>
              <a:t> ke area </a:t>
            </a:r>
            <a:r>
              <a:rPr lang="en-US" sz="2400" dirty="0" err="1">
                <a:latin typeface="DM Sans" pitchFamily="2" charset="0"/>
              </a:rPr>
              <a:t>pribadi</a:t>
            </a:r>
            <a:r>
              <a:rPr lang="en-US" sz="2400" dirty="0">
                <a:latin typeface="DM Sans" pitchFamily="2" charset="0"/>
              </a:rPr>
              <a:t> dan </a:t>
            </a:r>
            <a:r>
              <a:rPr lang="en-US" sz="2400" dirty="0" err="1">
                <a:latin typeface="DM Sans" pitchFamily="2" charset="0"/>
              </a:rPr>
              <a:t>melakukan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perilaku</a:t>
            </a:r>
            <a:r>
              <a:rPr lang="en-US" sz="2400" dirty="0">
                <a:latin typeface="DM Sans" pitchFamily="2" charset="0"/>
              </a:rPr>
              <a:t> yang secara </a:t>
            </a:r>
            <a:r>
              <a:rPr lang="en-US" sz="2400" dirty="0" err="1">
                <a:latin typeface="DM Sans" pitchFamily="2" charset="0"/>
              </a:rPr>
              <a:t>sosial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tidak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dapat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diterima</a:t>
            </a:r>
            <a:endParaRPr lang="en-US" sz="2400" dirty="0">
              <a:latin typeface="DM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M Sans" pitchFamily="2" charset="0"/>
              </a:rPr>
              <a:t>Perbuatan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buruk</a:t>
            </a:r>
            <a:r>
              <a:rPr lang="en-US" sz="2400" dirty="0">
                <a:latin typeface="DM Sans" pitchFamily="2" charset="0"/>
              </a:rPr>
              <a:t> yang </a:t>
            </a:r>
            <a:r>
              <a:rPr lang="en-US" sz="2400" dirty="0" err="1">
                <a:latin typeface="DM Sans" pitchFamily="2" charset="0"/>
              </a:rPr>
              <a:t>dilakukan</a:t>
            </a:r>
            <a:r>
              <a:rPr lang="en-US" sz="2400" dirty="0">
                <a:latin typeface="DM Sans" pitchFamily="2" charset="0"/>
              </a:rPr>
              <a:t> secara online </a:t>
            </a:r>
            <a:r>
              <a:rPr lang="en-US" sz="2400" dirty="0" err="1">
                <a:latin typeface="DM Sans" pitchFamily="2" charset="0"/>
              </a:rPr>
              <a:t>sering</a:t>
            </a:r>
            <a:r>
              <a:rPr lang="en-US" sz="2400" dirty="0">
                <a:latin typeface="DM Sans" pitchFamily="2" charset="0"/>
              </a:rPr>
              <a:t> kali </a:t>
            </a:r>
            <a:r>
              <a:rPr lang="en-US" sz="2400" dirty="0" err="1">
                <a:latin typeface="DM Sans" pitchFamily="2" charset="0"/>
              </a:rPr>
              <a:t>dapat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dimediasi</a:t>
            </a:r>
            <a:r>
              <a:rPr lang="en-US" sz="2400" dirty="0">
                <a:latin typeface="DM Sans" pitchFamily="2" charset="0"/>
              </a:rPr>
              <a:t> oleh administrator </a:t>
            </a:r>
            <a:r>
              <a:rPr lang="en-US" sz="2400" dirty="0" err="1">
                <a:latin typeface="DM Sans" pitchFamily="2" charset="0"/>
              </a:rPr>
              <a:t>permainan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berdasarkan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aturan</a:t>
            </a:r>
            <a:r>
              <a:rPr lang="en-US" sz="2400" dirty="0">
                <a:latin typeface="DM Sans" pitchFamily="2" charset="0"/>
              </a:rPr>
              <a:t> </a:t>
            </a:r>
            <a:r>
              <a:rPr lang="en-US" sz="2400" dirty="0" err="1">
                <a:latin typeface="DM Sans" pitchFamily="2" charset="0"/>
              </a:rPr>
              <a:t>permainan</a:t>
            </a:r>
            <a:endParaRPr lang="en-US" sz="24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67400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1644" y="3619500"/>
            <a:ext cx="5534402" cy="345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Pendidikan &amp; </a:t>
            </a:r>
            <a:r>
              <a:rPr lang="en-US" sz="60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Bisnis</a:t>
            </a:r>
            <a:r>
              <a:rPr lang="en-US" sz="6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Virtual World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39200" y="1498335"/>
            <a:ext cx="8458200" cy="729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New Media Consortium (NMC)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Konsorsium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internasional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terdiri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ratusan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organisasi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Mengeksplorasi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media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teknologi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baru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meningkatkan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pengajaran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pembelajaran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ekspresi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kreatif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Juga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membangun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dunia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pembelajaran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virtual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kustom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simulasi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permainan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pembelajaran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>
              <a:lnSpc>
                <a:spcPts val="4479"/>
              </a:lnSpc>
            </a:pPr>
            <a:endParaRPr lang="en-US" sz="3199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>
              <a:lnSpc>
                <a:spcPts val="4479"/>
              </a:lnSpc>
            </a:pPr>
            <a:endParaRPr lang="en-US" sz="3199" b="1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>
              <a:lnSpc>
                <a:spcPts val="4479"/>
              </a:lnSpc>
            </a:pP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Second Life Work Microsites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Memungkinkan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lembaga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pemerintah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Second Life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pertemuan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virtual, acara,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pelatihan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simulasi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Merangsang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pembelajaran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kolaboratif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terlibat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melengkapi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kurikulum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tradisional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>
              <a:lnSpc>
                <a:spcPts val="4479"/>
              </a:lnSpc>
            </a:pPr>
            <a:endParaRPr lang="en-US" sz="3199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Social Networking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/>
          <p:cNvSpPr txBox="1"/>
          <p:nvPr/>
        </p:nvSpPr>
        <p:spPr>
          <a:xfrm>
            <a:off x="745598" y="4571494"/>
            <a:ext cx="1681585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Sebuah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situs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komunitas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online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memungkinkan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anggota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menghilangkan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hambatan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diciptakan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waktu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jarak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perbedaan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budaya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5440" lvl="1" algn="l"/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Memungkinkan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untuk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berinteraksi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lain 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secara online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wawasan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minat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pengalaman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5440" lvl="1" algn="l"/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/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Anggota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berinteraksi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teman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keluarga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kerja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—orang yang sudah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kenal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—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tetapi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juga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mungkin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ingin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mengemba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ngkan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hubungan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pribadi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profesional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baru.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C083A1-0E70-2022-023B-356DFD9F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01" y="500285"/>
            <a:ext cx="14701998" cy="92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41AF0-2FC2-5FFF-CC5E-FF85763F7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009289-8C28-024F-8874-BBAF61C8ABD9}"/>
              </a:ext>
            </a:extLst>
          </p:cNvPr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F1725C-E2D8-F53C-0402-478621F68655}"/>
                </a:ext>
              </a:extLst>
            </p:cNvPr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F8ACF9-A605-89F0-36D0-CD4EB9120E32}"/>
                </a:ext>
              </a:extLst>
            </p:cNvPr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DE8E02-DC89-39AD-08D3-F8021761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3" y="485775"/>
            <a:ext cx="11406953" cy="92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376D80-32C4-9220-108D-CD6EC4CC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7E5AA0-282F-1A88-44FB-A9D135AAEA94}"/>
              </a:ext>
            </a:extLst>
          </p:cNvPr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33DC20-0D89-15CF-1B5C-F57A53F002A7}"/>
                </a:ext>
              </a:extLst>
            </p:cNvPr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F3B9E5E-81F4-F08D-88C9-B1038D3A9F8F}"/>
                </a:ext>
              </a:extLst>
            </p:cNvPr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EFED26-C35B-F979-A5CC-71F9DFF2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8" y="635905"/>
            <a:ext cx="16027004" cy="90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EE225-E733-45B3-00BF-06DF0908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604155BC-5AE1-1BB9-0EBD-D461F63D3E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411059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F70CFE2-F66A-0BB3-A51E-59DCC93A89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EB72CCE-906B-B016-1E47-68E3DF1F14D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1A3D939-B964-E7C2-46CB-1957F1011F85}"/>
              </a:ext>
            </a:extLst>
          </p:cNvPr>
          <p:cNvSpPr txBox="1"/>
          <p:nvPr/>
        </p:nvSpPr>
        <p:spPr>
          <a:xfrm>
            <a:off x="1644675" y="2857500"/>
            <a:ext cx="77343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Business Application of </a:t>
            </a:r>
            <a:r>
              <a:rPr lang="en-US" sz="66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Online Social Networking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3DCC27F-70C5-0DCF-D64E-7185CAD3C8B9}"/>
              </a:ext>
            </a:extLst>
          </p:cNvPr>
          <p:cNvSpPr txBox="1"/>
          <p:nvPr/>
        </p:nvSpPr>
        <p:spPr>
          <a:xfrm>
            <a:off x="10363200" y="3203748"/>
            <a:ext cx="6781800" cy="337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4000" b="1" u="none" dirty="0">
                <a:solidFill>
                  <a:srgbClr val="718BAB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Social Network Advertising</a:t>
            </a:r>
          </a:p>
          <a:p>
            <a:pPr algn="l">
              <a:lnSpc>
                <a:spcPts val="4479"/>
              </a:lnSpc>
            </a:pPr>
            <a:endParaRPr lang="en-US" sz="4000" b="1" u="none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algn="l"/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Gunakan</a:t>
            </a: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social network </a:t>
            </a:r>
            <a:b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untuk </a:t>
            </a:r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berkomunikasi</a:t>
            </a: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mempromosikan</a:t>
            </a: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manfaat</a:t>
            </a: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3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layanan</a:t>
            </a: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128844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5600" y="4510684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DM Sans" pitchFamily="2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05600" y="6213576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068D42C2-2DAD-6C51-7D3C-9DAD59944AF0}"/>
              </a:ext>
            </a:extLst>
          </p:cNvPr>
          <p:cNvSpPr/>
          <p:nvPr/>
        </p:nvSpPr>
        <p:spPr>
          <a:xfrm>
            <a:off x="6705600" y="1104900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DM Sans" pitchFamily="2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C1932C4-31AF-9880-826F-3AE1EE3761B8}"/>
              </a:ext>
            </a:extLst>
          </p:cNvPr>
          <p:cNvSpPr/>
          <p:nvPr/>
        </p:nvSpPr>
        <p:spPr>
          <a:xfrm>
            <a:off x="6705600" y="2807792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8C1B76AF-C15C-B203-3E7D-CA89CEE4C155}"/>
              </a:ext>
            </a:extLst>
          </p:cNvPr>
          <p:cNvSpPr/>
          <p:nvPr/>
        </p:nvSpPr>
        <p:spPr>
          <a:xfrm>
            <a:off x="6705600" y="7916468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07883" y="3200281"/>
            <a:ext cx="904671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Advertising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Teman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Individu</a:t>
            </a:r>
            <a:endParaRPr lang="en-US" sz="28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persuasif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teman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kelompok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-144661"/>
            <a:ext cx="9411059" cy="10431661"/>
            <a:chOff x="0" y="-38100"/>
            <a:chExt cx="2478633" cy="2747433"/>
          </a:xfrm>
        </p:grpSpPr>
        <p:sp>
          <p:nvSpPr>
            <p:cNvPr id="8" name="Freeform 8"/>
            <p:cNvSpPr>
              <a:spLocks/>
            </p:cNvSpPr>
            <p:nvPr/>
          </p:nvSpPr>
          <p:spPr>
            <a:xfrm>
              <a:off x="0" y="0"/>
              <a:ext cx="2051546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37926" y="3587962"/>
            <a:ext cx="7051537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6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Social Network </a:t>
            </a:r>
            <a:r>
              <a:rPr lang="en-US" sz="6600" b="1" u="none" dirty="0">
                <a:latin typeface="DM Sans" pitchFamily="2" charset="0"/>
                <a:ea typeface="Klein Bold"/>
                <a:cs typeface="Klein Bold"/>
                <a:sym typeface="Klein Bold"/>
              </a:rPr>
              <a:t>Advertising</a:t>
            </a:r>
            <a:r>
              <a:rPr lang="en-US" sz="66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600" b="1" u="none" dirty="0">
                <a:latin typeface="DM Sans" pitchFamily="2" charset="0"/>
                <a:ea typeface="Klein Bold"/>
                <a:cs typeface="Klein Bold"/>
                <a:sym typeface="Klein Bold"/>
              </a:rPr>
              <a:t>Strategies</a:t>
            </a:r>
            <a:r>
              <a:rPr lang="en-US" sz="66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07883" y="1460444"/>
            <a:ext cx="7222958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Direct Advertising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Iklan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banner di social networking website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ED418C09-9B9E-5FBC-67F4-9D36988A2815}"/>
              </a:ext>
            </a:extLst>
          </p:cNvPr>
          <p:cNvSpPr txBox="1"/>
          <p:nvPr/>
        </p:nvSpPr>
        <p:spPr>
          <a:xfrm>
            <a:off x="8707882" y="4790935"/>
            <a:ext cx="9046717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irect Advertising Through Groups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User yang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tertarik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bergabung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“fans” 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fanbase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9946DBFC-248C-6556-1A66-D9BBE8A98AFB}"/>
              </a:ext>
            </a:extLst>
          </p:cNvPr>
          <p:cNvSpPr txBox="1"/>
          <p:nvPr/>
        </p:nvSpPr>
        <p:spPr>
          <a:xfrm>
            <a:off x="8707882" y="6629281"/>
            <a:ext cx="7979917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Company-Owned Social Networking Website</a:t>
            </a:r>
            <a:endParaRPr lang="en-US" sz="28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Website untuk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menerima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feedback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customer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527A68B7-6C09-DB48-93FF-5849CEDA8AC5}"/>
              </a:ext>
            </a:extLst>
          </p:cNvPr>
          <p:cNvSpPr txBox="1"/>
          <p:nvPr/>
        </p:nvSpPr>
        <p:spPr>
          <a:xfrm>
            <a:off x="8707881" y="8115300"/>
            <a:ext cx="941105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Viral Marketing</a:t>
            </a:r>
            <a:endParaRPr lang="en-US" sz="28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menyebarkan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pesan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pemasaran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kepada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lain,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menciptakan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potensi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pertumbuhan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eksponensial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47800" y="3155881"/>
            <a:ext cx="16306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89%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perekrut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beberapa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media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proses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perekrutan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Employers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melihat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profil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kandidat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pekerjaan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perekrutan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Perusahaan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menolak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kandidat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memposting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: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kebiasaan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minum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alkohol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narkoba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Foto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provokatif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Pernyataan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diskriminatif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terkait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kelamin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agama.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bersifat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Employers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pelamar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berdasarkan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etnisitas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tetapi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: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Anggota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situs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sering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kali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mengenai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kelamin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usia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status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pernikahan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orientasi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seksual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agama,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afiliasi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politik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Foto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mengungkapkan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cacat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etnis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Individu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mengungkapkan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dilindungi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undang-undang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sipil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047998" y="883503"/>
            <a:ext cx="12192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Social Network in The Hiring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5858-1E07-353B-6022-76A98566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E2D782-951D-07EB-DCF0-E1919FD19C80}"/>
              </a:ext>
            </a:extLst>
          </p:cNvPr>
          <p:cNvSpPr/>
          <p:nvPr/>
        </p:nvSpPr>
        <p:spPr>
          <a:xfrm>
            <a:off x="-6507438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5" y="0"/>
                </a:lnTo>
                <a:lnTo>
                  <a:pt x="15978795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EBCD6E7-0B7C-3EE8-6EB2-AA30483644EE}"/>
              </a:ext>
            </a:extLst>
          </p:cNvPr>
          <p:cNvSpPr txBox="1"/>
          <p:nvPr/>
        </p:nvSpPr>
        <p:spPr>
          <a:xfrm>
            <a:off x="2057400" y="3759500"/>
            <a:ext cx="5985641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Social Media </a:t>
            </a:r>
            <a:br>
              <a:rPr lang="en-US" sz="5400" b="1" dirty="0">
                <a:solidFill>
                  <a:srgbClr val="FFFFFF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</a:br>
            <a:r>
              <a:rPr lang="en-US" sz="5400" b="1" dirty="0">
                <a:solidFill>
                  <a:srgbClr val="FFFFFF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to Improve Customer Service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33C674D-0093-9F9C-E293-7965608532C2}"/>
              </a:ext>
            </a:extLst>
          </p:cNvPr>
          <p:cNvSpPr txBox="1"/>
          <p:nvPr/>
        </p:nvSpPr>
        <p:spPr>
          <a:xfrm>
            <a:off x="9471356" y="1989784"/>
            <a:ext cx="79248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Konsumen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berbagi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pengalaman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, baik yang baik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maupun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buruk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orang lain.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juga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mencari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bantuan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dan saran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cara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lebih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efektif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cara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menghadapi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situasi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khusus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Kecuali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organisasi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memantau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jejaring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pelanggan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akan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dibiarkan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menyelesaikan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pertanyaan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masalah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sendiri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, yang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berisiko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kehilangan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pelanggan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penjualan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 di masa </a:t>
            </a:r>
            <a:r>
              <a:rPr lang="en-US" sz="2800" u="none" dirty="0" err="1">
                <a:latin typeface="DM Sans" pitchFamily="2" charset="0"/>
                <a:ea typeface="Helios"/>
                <a:cs typeface="Helios"/>
                <a:sym typeface="Helios"/>
              </a:rPr>
              <a:t>depan</a:t>
            </a:r>
            <a:r>
              <a:rPr lang="en-US" sz="2800" u="none" dirty="0"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04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1105</Words>
  <Application>Microsoft Office PowerPoint</Application>
  <PresentationFormat>Custom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Klein Bold</vt:lpstr>
      <vt:lpstr>Aptos</vt:lpstr>
      <vt:lpstr>Courier New</vt:lpstr>
      <vt:lpstr>DM Sans</vt:lpstr>
      <vt:lpstr>Calibri</vt:lpstr>
      <vt:lpstr>Didact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18</cp:revision>
  <dcterms:created xsi:type="dcterms:W3CDTF">2006-08-16T00:00:00Z</dcterms:created>
  <dcterms:modified xsi:type="dcterms:W3CDTF">2026-04-20T05:56:01Z</dcterms:modified>
  <dc:identifier>DAGgcYEFva0</dc:identifier>
</cp:coreProperties>
</file>