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78" r:id="rId4"/>
    <p:sldId id="269" r:id="rId5"/>
    <p:sldId id="259" r:id="rId6"/>
    <p:sldId id="267" r:id="rId7"/>
    <p:sldId id="258" r:id="rId8"/>
    <p:sldId id="282" r:id="rId9"/>
    <p:sldId id="285" r:id="rId10"/>
    <p:sldId id="286" r:id="rId11"/>
    <p:sldId id="287" r:id="rId12"/>
    <p:sldId id="294" r:id="rId13"/>
    <p:sldId id="289" r:id="rId14"/>
    <p:sldId id="272" r:id="rId15"/>
    <p:sldId id="291" r:id="rId16"/>
    <p:sldId id="260" r:id="rId17"/>
    <p:sldId id="292" r:id="rId18"/>
    <p:sldId id="293" r:id="rId19"/>
    <p:sldId id="273" r:id="rId20"/>
  </p:sldIdLst>
  <p:sldSz cx="18288000" cy="10287000"/>
  <p:notesSz cx="6858000" cy="9144000"/>
  <p:embeddedFontLst>
    <p:embeddedFont>
      <p:font typeface="Didact Gothic" panose="00000500000000000000" pitchFamily="2" charset="0"/>
      <p:regular r:id="rId21"/>
    </p:embeddedFont>
    <p:embeddedFont>
      <p:font typeface="DM Sans" pitchFamily="2" charset="0"/>
      <p:regular r:id="rId22"/>
      <p:bold r:id="rId23"/>
      <p:italic r:id="rId24"/>
      <p:boldItalic r:id="rId25"/>
    </p:embeddedFont>
    <p:embeddedFont>
      <p:font typeface="Helios" panose="020B0604020202020204" charset="0"/>
      <p:regular r:id="rId26"/>
    </p:embeddedFont>
    <p:embeddedFont>
      <p:font typeface="Klein Bold" panose="020B0604020202020204" charset="0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EA1B9F0-F2C2-4AAD-83CD-D9231CE0C3D6}">
          <p14:sldIdLst>
            <p14:sldId id="256"/>
            <p14:sldId id="257"/>
            <p14:sldId id="278"/>
            <p14:sldId id="269"/>
            <p14:sldId id="259"/>
            <p14:sldId id="267"/>
            <p14:sldId id="258"/>
            <p14:sldId id="282"/>
            <p14:sldId id="285"/>
            <p14:sldId id="286"/>
            <p14:sldId id="287"/>
            <p14:sldId id="294"/>
            <p14:sldId id="289"/>
            <p14:sldId id="272"/>
            <p14:sldId id="291"/>
            <p14:sldId id="260"/>
            <p14:sldId id="292"/>
            <p14:sldId id="293"/>
            <p14:sldId id="27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8BAB"/>
    <a:srgbClr val="416089"/>
    <a:srgbClr val="F4F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1" d="100"/>
          <a:sy n="51" d="100"/>
        </p:scale>
        <p:origin x="898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9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896992" y="-4280359"/>
            <a:ext cx="10812392" cy="10812392"/>
          </a:xfrm>
          <a:custGeom>
            <a:avLst/>
            <a:gdLst/>
            <a:ahLst/>
            <a:cxnLst/>
            <a:rect l="l" t="t" r="r" b="b"/>
            <a:pathLst>
              <a:path w="10812392" h="10812392">
                <a:moveTo>
                  <a:pt x="0" y="0"/>
                </a:moveTo>
                <a:lnTo>
                  <a:pt x="10812393" y="0"/>
                </a:lnTo>
                <a:lnTo>
                  <a:pt x="10812393" y="10812392"/>
                </a:lnTo>
                <a:lnTo>
                  <a:pt x="0" y="108123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-2837265" y="4432068"/>
            <a:ext cx="5764383" cy="5764383"/>
          </a:xfrm>
          <a:custGeom>
            <a:avLst/>
            <a:gdLst/>
            <a:ahLst/>
            <a:cxnLst/>
            <a:rect l="l" t="t" r="r" b="b"/>
            <a:pathLst>
              <a:path w="5764383" h="5764383">
                <a:moveTo>
                  <a:pt x="0" y="0"/>
                </a:moveTo>
                <a:lnTo>
                  <a:pt x="5764383" y="0"/>
                </a:lnTo>
                <a:lnTo>
                  <a:pt x="5764383" y="5764383"/>
                </a:lnTo>
                <a:lnTo>
                  <a:pt x="0" y="57643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627013" y="7902203"/>
            <a:ext cx="5764383" cy="5764383"/>
          </a:xfrm>
          <a:custGeom>
            <a:avLst/>
            <a:gdLst/>
            <a:ahLst/>
            <a:cxnLst/>
            <a:rect l="l" t="t" r="r" b="b"/>
            <a:pathLst>
              <a:path w="5764383" h="5764383">
                <a:moveTo>
                  <a:pt x="0" y="0"/>
                </a:moveTo>
                <a:lnTo>
                  <a:pt x="5764383" y="0"/>
                </a:lnTo>
                <a:lnTo>
                  <a:pt x="5764383" y="5764382"/>
                </a:lnTo>
                <a:lnTo>
                  <a:pt x="0" y="57643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8112484" y="3653569"/>
            <a:ext cx="8610600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12000" b="1" dirty="0">
                <a:latin typeface="Klein Bold" panose="020B0604020202020204" charset="0"/>
                <a:ea typeface="Klein Bold"/>
                <a:cs typeface="Klein Bold"/>
                <a:sym typeface="Klein Bold"/>
              </a:rPr>
              <a:t>ETIKA</a:t>
            </a:r>
          </a:p>
        </p:txBody>
      </p:sp>
      <p:grpSp>
        <p:nvGrpSpPr>
          <p:cNvPr id="25" name="Google Shape;746;p91">
            <a:extLst>
              <a:ext uri="{FF2B5EF4-FFF2-40B4-BE49-F238E27FC236}">
                <a16:creationId xmlns:a16="http://schemas.microsoft.com/office/drawing/2014/main" id="{518DF6D9-AA1F-8DE1-4B79-ADE2A2AF6DB4}"/>
              </a:ext>
            </a:extLst>
          </p:cNvPr>
          <p:cNvGrpSpPr/>
          <p:nvPr/>
        </p:nvGrpSpPr>
        <p:grpSpPr>
          <a:xfrm>
            <a:off x="13944600" y="413841"/>
            <a:ext cx="4648200" cy="660085"/>
            <a:chOff x="109373" y="130330"/>
            <a:chExt cx="2096625" cy="297739"/>
          </a:xfrm>
        </p:grpSpPr>
        <p:pic>
          <p:nvPicPr>
            <p:cNvPr id="26" name="Google Shape;747;p91" descr="A yellow hexagon with a white flower and red flames&#10;&#10;Description automatically generated">
              <a:extLst>
                <a:ext uri="{FF2B5EF4-FFF2-40B4-BE49-F238E27FC236}">
                  <a16:creationId xmlns:a16="http://schemas.microsoft.com/office/drawing/2014/main" id="{3D3368DF-8993-DE7F-C558-AAB62B43CE6F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09373" y="135681"/>
              <a:ext cx="298563" cy="29238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" name="Google Shape;748;p91">
              <a:extLst>
                <a:ext uri="{FF2B5EF4-FFF2-40B4-BE49-F238E27FC236}">
                  <a16:creationId xmlns:a16="http://schemas.microsoft.com/office/drawing/2014/main" id="{C300ECF4-EF44-F75D-5902-651AB44AD31D}"/>
                </a:ext>
              </a:extLst>
            </p:cNvPr>
            <p:cNvSpPr txBox="1"/>
            <p:nvPr/>
          </p:nvSpPr>
          <p:spPr>
            <a:xfrm>
              <a:off x="571444" y="130330"/>
              <a:ext cx="1583100" cy="2151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 b="0" i="0" u="none" strike="noStrike" cap="none" dirty="0">
                  <a:solidFill>
                    <a:srgbClr val="000000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SISTEM INFORMASI</a:t>
              </a:r>
              <a:endParaRPr sz="2500" b="0" i="0" u="none" strike="noStrike" cap="none" dirty="0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  <p:sp>
          <p:nvSpPr>
            <p:cNvPr id="28" name="Google Shape;749;p91">
              <a:extLst>
                <a:ext uri="{FF2B5EF4-FFF2-40B4-BE49-F238E27FC236}">
                  <a16:creationId xmlns:a16="http://schemas.microsoft.com/office/drawing/2014/main" id="{A19576D5-4A72-50DE-272C-2996B1580D74}"/>
                </a:ext>
              </a:extLst>
            </p:cNvPr>
            <p:cNvSpPr txBox="1"/>
            <p:nvPr/>
          </p:nvSpPr>
          <p:spPr>
            <a:xfrm>
              <a:off x="585698" y="304839"/>
              <a:ext cx="1620300" cy="1145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0" i="0" u="none" strike="noStrike" cap="none" dirty="0">
                  <a:solidFill>
                    <a:srgbClr val="000000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FAKULTAS ILMU KOMPUTER UPN VETERAN JATIM</a:t>
              </a:r>
              <a:endParaRPr sz="1000" b="0" i="0" u="none" strike="noStrike" cap="none" dirty="0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  <p:pic>
          <p:nvPicPr>
            <p:cNvPr id="29" name="Google Shape;750;p91">
              <a:extLst>
                <a:ext uri="{FF2B5EF4-FFF2-40B4-BE49-F238E27FC236}">
                  <a16:creationId xmlns:a16="http://schemas.microsoft.com/office/drawing/2014/main" id="{1D013C29-037F-838C-D35A-7C6B51C60184}"/>
                </a:ext>
              </a:extLst>
            </p:cNvPr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19243" y="157825"/>
              <a:ext cx="162710" cy="27024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1" name="TextBox 10">
            <a:extLst>
              <a:ext uri="{FF2B5EF4-FFF2-40B4-BE49-F238E27FC236}">
                <a16:creationId xmlns:a16="http://schemas.microsoft.com/office/drawing/2014/main" id="{0E3DD00B-E7C6-B395-86CE-BF7815CC51E5}"/>
              </a:ext>
            </a:extLst>
          </p:cNvPr>
          <p:cNvSpPr txBox="1"/>
          <p:nvPr/>
        </p:nvSpPr>
        <p:spPr>
          <a:xfrm>
            <a:off x="8153400" y="3093090"/>
            <a:ext cx="7874231" cy="564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79"/>
              </a:lnSpc>
            </a:pPr>
            <a:r>
              <a:rPr lang="en-US" sz="3200" b="1" dirty="0">
                <a:solidFill>
                  <a:srgbClr val="718BAB"/>
                </a:solidFill>
                <a:latin typeface="DM Sans" pitchFamily="2" charset="0"/>
                <a:ea typeface="Lato" panose="020F0502020204030203" pitchFamily="34" charset="0"/>
                <a:cs typeface="Lato" panose="020F0502020204030203" pitchFamily="34" charset="0"/>
              </a:rPr>
              <a:t>SI231125</a:t>
            </a:r>
            <a:endParaRPr lang="en-US" sz="4000" b="1" dirty="0">
              <a:solidFill>
                <a:srgbClr val="718BAB"/>
              </a:solidFill>
              <a:latin typeface="DM Sans" pitchFamily="2" charset="0"/>
              <a:ea typeface="Helios"/>
              <a:cs typeface="Helios"/>
              <a:sym typeface="Helios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2F9724F-AF65-7F2E-F649-9E009386884D}"/>
              </a:ext>
            </a:extLst>
          </p:cNvPr>
          <p:cNvGrpSpPr/>
          <p:nvPr/>
        </p:nvGrpSpPr>
        <p:grpSpPr>
          <a:xfrm>
            <a:off x="8153400" y="8267700"/>
            <a:ext cx="5791200" cy="644783"/>
            <a:chOff x="8001000" y="8267700"/>
            <a:chExt cx="5791200" cy="644783"/>
          </a:xfrm>
        </p:grpSpPr>
        <p:sp>
          <p:nvSpPr>
            <p:cNvPr id="38" name="Freeform 13">
              <a:extLst>
                <a:ext uri="{FF2B5EF4-FFF2-40B4-BE49-F238E27FC236}">
                  <a16:creationId xmlns:a16="http://schemas.microsoft.com/office/drawing/2014/main" id="{1829C9B1-72F3-61A3-051D-84CFBB4BBBF6}"/>
                </a:ext>
              </a:extLst>
            </p:cNvPr>
            <p:cNvSpPr/>
            <p:nvPr/>
          </p:nvSpPr>
          <p:spPr>
            <a:xfrm>
              <a:off x="8688367" y="8306158"/>
              <a:ext cx="5103833" cy="550087"/>
            </a:xfrm>
            <a:custGeom>
              <a:avLst/>
              <a:gdLst/>
              <a:ahLst/>
              <a:cxnLst/>
              <a:rect l="l" t="t" r="r" b="b"/>
              <a:pathLst>
                <a:path w="806891" h="117512">
                  <a:moveTo>
                    <a:pt x="58756" y="0"/>
                  </a:moveTo>
                  <a:lnTo>
                    <a:pt x="748135" y="0"/>
                  </a:lnTo>
                  <a:cubicBezTo>
                    <a:pt x="780585" y="0"/>
                    <a:pt x="806891" y="26306"/>
                    <a:pt x="806891" y="58756"/>
                  </a:cubicBezTo>
                  <a:lnTo>
                    <a:pt x="806891" y="58756"/>
                  </a:lnTo>
                  <a:cubicBezTo>
                    <a:pt x="806891" y="91206"/>
                    <a:pt x="780585" y="117512"/>
                    <a:pt x="748135" y="117512"/>
                  </a:cubicBezTo>
                  <a:lnTo>
                    <a:pt x="58756" y="117512"/>
                  </a:lnTo>
                  <a:cubicBezTo>
                    <a:pt x="26306" y="117512"/>
                    <a:pt x="0" y="91206"/>
                    <a:pt x="0" y="58756"/>
                  </a:cubicBezTo>
                  <a:lnTo>
                    <a:pt x="0" y="58756"/>
                  </a:lnTo>
                  <a:cubicBezTo>
                    <a:pt x="0" y="26306"/>
                    <a:pt x="26306" y="0"/>
                    <a:pt x="58756" y="0"/>
                  </a:cubicBezTo>
                  <a:close/>
                </a:path>
              </a:pathLst>
            </a:custGeom>
            <a:solidFill>
              <a:srgbClr val="F4F4F4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TextBox 14">
              <a:extLst>
                <a:ext uri="{FF2B5EF4-FFF2-40B4-BE49-F238E27FC236}">
                  <a16:creationId xmlns:a16="http://schemas.microsoft.com/office/drawing/2014/main" id="{BE37812F-E457-CB0D-F6CD-4EDA54072E2D}"/>
                </a:ext>
              </a:extLst>
            </p:cNvPr>
            <p:cNvSpPr txBox="1"/>
            <p:nvPr/>
          </p:nvSpPr>
          <p:spPr>
            <a:xfrm>
              <a:off x="8763000" y="8285480"/>
              <a:ext cx="4875233" cy="627003"/>
            </a:xfrm>
            <a:prstGeom prst="rect">
              <a:avLst/>
            </a:prstGeom>
          </p:spPr>
          <p:txBody>
            <a:bodyPr lIns="127000" tIns="127000" rIns="127000" bIns="127000" rtlCol="0" anchor="ctr"/>
            <a:lstStyle/>
            <a:p>
              <a:pPr>
                <a:lnSpc>
                  <a:spcPts val="2100"/>
                </a:lnSpc>
              </a:pPr>
              <a:r>
                <a:rPr lang="en-US" sz="2000" b="1" dirty="0">
                  <a:solidFill>
                    <a:srgbClr val="2A2E3A"/>
                  </a:solidFill>
                  <a:latin typeface="DM Sans" pitchFamily="2" charset="0"/>
                  <a:ea typeface="Telegraf"/>
                  <a:cs typeface="Telegraf"/>
                  <a:sym typeface="Telegraf"/>
                </a:rPr>
                <a:t>IT Security</a:t>
              </a:r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2E33CDFF-E599-449E-F3AD-BDE874BDAB13}"/>
                </a:ext>
              </a:extLst>
            </p:cNvPr>
            <p:cNvGrpSpPr/>
            <p:nvPr/>
          </p:nvGrpSpPr>
          <p:grpSpPr>
            <a:xfrm>
              <a:off x="8001000" y="8267700"/>
              <a:ext cx="629202" cy="602615"/>
              <a:chOff x="9144000" y="8693658"/>
              <a:chExt cx="488442" cy="488442"/>
            </a:xfrm>
          </p:grpSpPr>
          <p:grpSp>
            <p:nvGrpSpPr>
              <p:cNvPr id="34" name="Group 15">
                <a:extLst>
                  <a:ext uri="{FF2B5EF4-FFF2-40B4-BE49-F238E27FC236}">
                    <a16:creationId xmlns:a16="http://schemas.microsoft.com/office/drawing/2014/main" id="{EA7DFD21-1E31-22F5-405C-6A8FAA0A9B9B}"/>
                  </a:ext>
                </a:extLst>
              </p:cNvPr>
              <p:cNvGrpSpPr/>
              <p:nvPr/>
            </p:nvGrpSpPr>
            <p:grpSpPr>
              <a:xfrm>
                <a:off x="9144000" y="8693658"/>
                <a:ext cx="488442" cy="488442"/>
                <a:chOff x="0" y="0"/>
                <a:chExt cx="812800" cy="812800"/>
              </a:xfrm>
            </p:grpSpPr>
            <p:sp>
              <p:nvSpPr>
                <p:cNvPr id="36" name="Freeform 16">
                  <a:extLst>
                    <a:ext uri="{FF2B5EF4-FFF2-40B4-BE49-F238E27FC236}">
                      <a16:creationId xmlns:a16="http://schemas.microsoft.com/office/drawing/2014/main" id="{4AB80E76-E8AF-DE0F-3678-51688EF1E90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F4F4F4"/>
                </a:solid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" name="TextBox 17">
                  <a:extLst>
                    <a:ext uri="{FF2B5EF4-FFF2-40B4-BE49-F238E27FC236}">
                      <a16:creationId xmlns:a16="http://schemas.microsoft.com/office/drawing/2014/main" id="{26FF6357-2B0B-8F1B-7CB0-2873DA3AC420}"/>
                    </a:ext>
                  </a:extLst>
                </p:cNvPr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28893" tIns="28893" rIns="28893" bIns="28893" rtlCol="0" anchor="ctr"/>
                <a:lstStyle/>
                <a:p>
                  <a:pPr algn="ctr">
                    <a:lnSpc>
                      <a:spcPts val="2067"/>
                    </a:lnSpc>
                  </a:pPr>
                  <a:endParaRPr/>
                </a:p>
              </p:txBody>
            </p:sp>
          </p:grpSp>
          <p:sp>
            <p:nvSpPr>
              <p:cNvPr id="35" name="Freeform 18">
                <a:extLst>
                  <a:ext uri="{FF2B5EF4-FFF2-40B4-BE49-F238E27FC236}">
                    <a16:creationId xmlns:a16="http://schemas.microsoft.com/office/drawing/2014/main" id="{E3684BDE-E004-99D6-FFD3-F5E9693F8D7F}"/>
                  </a:ext>
                </a:extLst>
              </p:cNvPr>
              <p:cNvSpPr/>
              <p:nvPr/>
            </p:nvSpPr>
            <p:spPr>
              <a:xfrm>
                <a:off x="9288428" y="8838086"/>
                <a:ext cx="199588" cy="199588"/>
              </a:xfrm>
              <a:custGeom>
                <a:avLst/>
                <a:gdLst/>
                <a:ahLst/>
                <a:cxnLst/>
                <a:rect l="l" t="t" r="r" b="b"/>
                <a:pathLst>
                  <a:path w="266117" h="266117">
                    <a:moveTo>
                      <a:pt x="0" y="0"/>
                    </a:moveTo>
                    <a:lnTo>
                      <a:pt x="266116" y="0"/>
                    </a:lnTo>
                    <a:lnTo>
                      <a:pt x="266116" y="266116"/>
                    </a:lnTo>
                    <a:lnTo>
                      <a:pt x="0" y="26611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2" name="TextBox 9">
            <a:extLst>
              <a:ext uri="{FF2B5EF4-FFF2-40B4-BE49-F238E27FC236}">
                <a16:creationId xmlns:a16="http://schemas.microsoft.com/office/drawing/2014/main" id="{09CF219C-03E2-D7DF-6800-7BCD2DBFF3BB}"/>
              </a:ext>
            </a:extLst>
          </p:cNvPr>
          <p:cNvSpPr txBox="1"/>
          <p:nvPr/>
        </p:nvSpPr>
        <p:spPr>
          <a:xfrm>
            <a:off x="8113983" y="5049441"/>
            <a:ext cx="8610600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12000" b="1" dirty="0">
                <a:latin typeface="Klein Bold" panose="020B0604020202020204" charset="0"/>
                <a:ea typeface="Klein Bold"/>
                <a:cs typeface="Klein Bold"/>
                <a:sym typeface="Klein Bold"/>
              </a:rPr>
              <a:t>KOMPUTER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2CDD3C-DF51-7E82-847F-74260B33140A}"/>
              </a:ext>
            </a:extLst>
          </p:cNvPr>
          <p:cNvSpPr txBox="1"/>
          <p:nvPr/>
        </p:nvSpPr>
        <p:spPr>
          <a:xfrm>
            <a:off x="8153400" y="6844725"/>
            <a:ext cx="838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718BAB"/>
                </a:solidFill>
                <a:latin typeface="DM Sans" pitchFamily="2" charset="0"/>
              </a:rPr>
              <a:t>Rafika Rahmawati, </a:t>
            </a:r>
            <a:r>
              <a:rPr lang="en-US" sz="3200" dirty="0" err="1">
                <a:solidFill>
                  <a:srgbClr val="718BAB"/>
                </a:solidFill>
                <a:latin typeface="DM Sans" pitchFamily="2" charset="0"/>
              </a:rPr>
              <a:t>S.Kom</a:t>
            </a:r>
            <a:r>
              <a:rPr lang="en-US" sz="3200" dirty="0">
                <a:solidFill>
                  <a:srgbClr val="718BAB"/>
                </a:solidFill>
                <a:latin typeface="DM Sans" pitchFamily="2" charset="0"/>
              </a:rPr>
              <a:t>., </a:t>
            </a:r>
            <a:r>
              <a:rPr lang="en-US" sz="3200" dirty="0" err="1">
                <a:solidFill>
                  <a:srgbClr val="718BAB"/>
                </a:solidFill>
                <a:latin typeface="DM Sans" pitchFamily="2" charset="0"/>
              </a:rPr>
              <a:t>M.Kom</a:t>
            </a:r>
            <a:r>
              <a:rPr lang="en-US" sz="3200" dirty="0">
                <a:solidFill>
                  <a:srgbClr val="718BAB"/>
                </a:solidFill>
                <a:latin typeface="DM Sans" pitchFamily="2" charset="0"/>
              </a:rPr>
              <a:t>., MBA.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55AE8A-A9A3-D982-4238-C5A46D5C24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8A1A4B02-3EC5-295E-704F-C3B788D87453}"/>
              </a:ext>
            </a:extLst>
          </p:cNvPr>
          <p:cNvSpPr/>
          <p:nvPr/>
        </p:nvSpPr>
        <p:spPr>
          <a:xfrm rot="673413">
            <a:off x="9283310" y="-2113117"/>
            <a:ext cx="13265113" cy="13265113"/>
          </a:xfrm>
          <a:custGeom>
            <a:avLst/>
            <a:gdLst/>
            <a:ahLst/>
            <a:cxnLst/>
            <a:rect l="l" t="t" r="r" b="b"/>
            <a:pathLst>
              <a:path w="13265113" h="13265113">
                <a:moveTo>
                  <a:pt x="0" y="0"/>
                </a:moveTo>
                <a:lnTo>
                  <a:pt x="13265113" y="0"/>
                </a:lnTo>
                <a:lnTo>
                  <a:pt x="13265113" y="13265112"/>
                </a:lnTo>
                <a:lnTo>
                  <a:pt x="0" y="132651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2E505ADD-EE63-79F0-F638-60D454172ADB}"/>
              </a:ext>
            </a:extLst>
          </p:cNvPr>
          <p:cNvGrpSpPr>
            <a:grpSpLocks noChangeAspect="1"/>
          </p:cNvGrpSpPr>
          <p:nvPr/>
        </p:nvGrpSpPr>
        <p:grpSpPr>
          <a:xfrm>
            <a:off x="10267802" y="-695325"/>
            <a:ext cx="12417410" cy="11560608"/>
            <a:chOff x="0" y="0"/>
            <a:chExt cx="6350000" cy="591185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8671D55D-D6BE-4310-EE13-1078104D7BD6}"/>
                </a:ext>
              </a:extLst>
            </p:cNvPr>
            <p:cNvSpPr/>
            <p:nvPr/>
          </p:nvSpPr>
          <p:spPr>
            <a:xfrm>
              <a:off x="-68580" y="0"/>
              <a:ext cx="6417310" cy="5911850"/>
            </a:xfrm>
            <a:custGeom>
              <a:avLst/>
              <a:gdLst/>
              <a:ahLst/>
              <a:cxnLst/>
              <a:rect l="l" t="t" r="r" b="b"/>
              <a:pathLst>
                <a:path w="6417310" h="5911850">
                  <a:moveTo>
                    <a:pt x="1215390" y="402590"/>
                  </a:moveTo>
                  <a:lnTo>
                    <a:pt x="177800" y="2192020"/>
                  </a:lnTo>
                  <a:cubicBezTo>
                    <a:pt x="0" y="2498090"/>
                    <a:pt x="43180" y="2884170"/>
                    <a:pt x="283210" y="3144520"/>
                  </a:cubicBezTo>
                  <a:lnTo>
                    <a:pt x="2594610" y="5651500"/>
                  </a:lnTo>
                  <a:cubicBezTo>
                    <a:pt x="2747010" y="5817870"/>
                    <a:pt x="2962910" y="5911850"/>
                    <a:pt x="3187700" y="5911850"/>
                  </a:cubicBezTo>
                  <a:lnTo>
                    <a:pt x="5609590" y="5911850"/>
                  </a:lnTo>
                  <a:cubicBezTo>
                    <a:pt x="6055360" y="5911850"/>
                    <a:pt x="6417310" y="5549900"/>
                    <a:pt x="6417310" y="5104130"/>
                  </a:cubicBezTo>
                  <a:lnTo>
                    <a:pt x="6417310" y="1891030"/>
                  </a:lnTo>
                  <a:cubicBezTo>
                    <a:pt x="6417310" y="1724660"/>
                    <a:pt x="6366510" y="1562100"/>
                    <a:pt x="6269990" y="1426210"/>
                  </a:cubicBezTo>
                  <a:lnTo>
                    <a:pt x="5507990" y="342900"/>
                  </a:lnTo>
                  <a:cubicBezTo>
                    <a:pt x="5356860" y="128270"/>
                    <a:pt x="5110480" y="0"/>
                    <a:pt x="4847590" y="0"/>
                  </a:cubicBezTo>
                  <a:lnTo>
                    <a:pt x="1913890" y="0"/>
                  </a:lnTo>
                  <a:cubicBezTo>
                    <a:pt x="1625600" y="0"/>
                    <a:pt x="1358900" y="153670"/>
                    <a:pt x="1215390" y="402590"/>
                  </a:cubicBezTo>
                  <a:close/>
                </a:path>
              </a:pathLst>
            </a:custGeom>
            <a:blipFill>
              <a:blip r:embed="rId4">
                <a:alphaModFix amt="90000"/>
              </a:blip>
              <a:stretch>
                <a:fillRect l="-19842" r="-1984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TextBox 8">
            <a:extLst>
              <a:ext uri="{FF2B5EF4-FFF2-40B4-BE49-F238E27FC236}">
                <a16:creationId xmlns:a16="http://schemas.microsoft.com/office/drawing/2014/main" id="{94CDF0FC-E652-D7E8-A216-122A0CEF085A}"/>
              </a:ext>
            </a:extLst>
          </p:cNvPr>
          <p:cNvSpPr txBox="1"/>
          <p:nvPr/>
        </p:nvSpPr>
        <p:spPr>
          <a:xfrm>
            <a:off x="1028700" y="2125192"/>
            <a:ext cx="5837845" cy="1144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099"/>
              </a:lnSpc>
            </a:pPr>
            <a:r>
              <a:rPr lang="en-US" sz="6999" b="1" dirty="0">
                <a:solidFill>
                  <a:srgbClr val="718BAB"/>
                </a:solidFill>
                <a:latin typeface="Klein Bold"/>
                <a:ea typeface="Klein Bold"/>
                <a:cs typeface="Klein Bold"/>
                <a:sym typeface="Klein Bold"/>
              </a:rPr>
              <a:t>Hacking</a:t>
            </a:r>
            <a:endParaRPr lang="en-US" sz="6999" b="1" dirty="0">
              <a:solidFill>
                <a:srgbClr val="2A2E3A"/>
              </a:solidFill>
              <a:latin typeface="Klein Bold"/>
              <a:ea typeface="Klein Bold"/>
              <a:cs typeface="Klein Bold"/>
              <a:sym typeface="Klein Bold"/>
            </a:endParaRPr>
          </a:p>
        </p:txBody>
      </p:sp>
      <p:sp>
        <p:nvSpPr>
          <p:cNvPr id="27" name="TextBox 15">
            <a:extLst>
              <a:ext uri="{FF2B5EF4-FFF2-40B4-BE49-F238E27FC236}">
                <a16:creationId xmlns:a16="http://schemas.microsoft.com/office/drawing/2014/main" id="{024A944E-094D-4C7A-C0DC-ECA71A049417}"/>
              </a:ext>
            </a:extLst>
          </p:cNvPr>
          <p:cNvSpPr txBox="1"/>
          <p:nvPr/>
        </p:nvSpPr>
        <p:spPr>
          <a:xfrm>
            <a:off x="1028700" y="3543300"/>
            <a:ext cx="7345834" cy="46185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639"/>
              </a:lnSpc>
              <a:spcBef>
                <a:spcPct val="0"/>
              </a:spcBef>
            </a:pPr>
            <a:r>
              <a:rPr lang="en-US" sz="3200" i="1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Tindakan </a:t>
            </a:r>
            <a:r>
              <a:rPr lang="en-US" sz="3200" i="1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mencari</a:t>
            </a:r>
            <a:r>
              <a:rPr lang="en-US" sz="3200" i="1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200" b="1" i="1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celah</a:t>
            </a:r>
            <a:r>
              <a:rPr lang="en-US" sz="3200" b="1" i="1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/</a:t>
            </a:r>
            <a:r>
              <a:rPr lang="en-US" sz="3200" b="1" i="1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keamanan</a:t>
            </a:r>
            <a:r>
              <a:rPr lang="en-US" sz="3200" b="1" i="1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200" i="1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pada </a:t>
            </a:r>
            <a:r>
              <a:rPr lang="en-US" sz="3200" i="1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sistem</a:t>
            </a:r>
            <a:r>
              <a:rPr lang="en-US" sz="3200" i="1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atau </a:t>
            </a:r>
            <a:r>
              <a:rPr lang="en-US" sz="3200" i="1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jaringan</a:t>
            </a:r>
            <a:r>
              <a:rPr lang="en-US" sz="3200" i="1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200" i="1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komputer</a:t>
            </a:r>
            <a:r>
              <a:rPr lang="en-US" sz="3200" i="1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200" i="1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lalu</a:t>
            </a:r>
            <a:r>
              <a:rPr lang="en-US" sz="3200" i="1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200" b="1" i="1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mengeksploitasi</a:t>
            </a:r>
            <a:r>
              <a:rPr lang="en-US" sz="3200" b="1" i="1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200" b="1" i="1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kelemahan</a:t>
            </a:r>
            <a:r>
              <a:rPr lang="en-US" sz="3200" b="1" i="1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200" i="1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tersebut</a:t>
            </a:r>
            <a:r>
              <a:rPr lang="en-US" sz="3200" i="1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untuk </a:t>
            </a:r>
            <a:r>
              <a:rPr lang="en-US" sz="3200" i="1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mendapatkan</a:t>
            </a:r>
            <a:r>
              <a:rPr lang="en-US" sz="3200" i="1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200" i="1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akses</a:t>
            </a:r>
            <a:r>
              <a:rPr lang="en-US" sz="3200" i="1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200" i="1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terhadap</a:t>
            </a:r>
            <a:r>
              <a:rPr lang="en-US" sz="3200" i="1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data </a:t>
            </a:r>
            <a:r>
              <a:rPr lang="en-US" sz="3200" i="1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individu</a:t>
            </a:r>
            <a:r>
              <a:rPr lang="en-US" sz="3200" i="1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atau </a:t>
            </a:r>
            <a:r>
              <a:rPr lang="en-US" sz="3200" i="1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organisasi</a:t>
            </a:r>
            <a:endParaRPr lang="en-US" sz="3200" i="1" u="none" dirty="0">
              <a:solidFill>
                <a:srgbClr val="2A2E3A"/>
              </a:solidFill>
              <a:latin typeface="DM Sans" pitchFamily="2" charset="0"/>
              <a:ea typeface="Helios"/>
              <a:cs typeface="Helios"/>
              <a:sym typeface="Helios"/>
            </a:endParaRPr>
          </a:p>
          <a:p>
            <a:pPr marL="0" lvl="0" indent="0" algn="l">
              <a:lnSpc>
                <a:spcPts val="3639"/>
              </a:lnSpc>
              <a:spcBef>
                <a:spcPct val="0"/>
              </a:spcBef>
            </a:pPr>
            <a:endParaRPr lang="en-US" sz="3200" dirty="0">
              <a:solidFill>
                <a:srgbClr val="2A2E3A"/>
              </a:solidFill>
              <a:latin typeface="DM Sans" pitchFamily="2" charset="0"/>
              <a:ea typeface="Helios"/>
              <a:cs typeface="Helios"/>
              <a:sym typeface="Helios"/>
            </a:endParaRPr>
          </a:p>
          <a:p>
            <a:pPr marL="0" lvl="0" indent="0" algn="l">
              <a:lnSpc>
                <a:spcPts val="3639"/>
              </a:lnSpc>
              <a:spcBef>
                <a:spcPct val="0"/>
              </a:spcBef>
            </a:pPr>
            <a:endParaRPr lang="en-US" sz="3200" dirty="0">
              <a:solidFill>
                <a:srgbClr val="2A2E3A"/>
              </a:solidFill>
              <a:latin typeface="DM Sans" pitchFamily="2" charset="0"/>
              <a:ea typeface="Helios"/>
              <a:cs typeface="Helios"/>
              <a:sym typeface="Helios"/>
            </a:endParaRPr>
          </a:p>
          <a:p>
            <a:pPr marL="0" lvl="0" indent="0" algn="l">
              <a:lnSpc>
                <a:spcPts val="3639"/>
              </a:lnSpc>
              <a:spcBef>
                <a:spcPct val="0"/>
              </a:spcBef>
            </a:pPr>
            <a:endParaRPr lang="en-US" sz="3200" dirty="0">
              <a:solidFill>
                <a:srgbClr val="2A2E3A"/>
              </a:solidFill>
              <a:latin typeface="DM Sans" pitchFamily="2" charset="0"/>
              <a:ea typeface="Helios"/>
              <a:cs typeface="Helios"/>
              <a:sym typeface="Helios"/>
            </a:endParaRPr>
          </a:p>
          <a:p>
            <a:pPr marL="0" lvl="0" indent="0" algn="l">
              <a:lnSpc>
                <a:spcPts val="3639"/>
              </a:lnSpc>
              <a:spcBef>
                <a:spcPct val="0"/>
              </a:spcBef>
            </a:pPr>
            <a:r>
              <a:rPr lang="en-US" sz="32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Apakah</a:t>
            </a:r>
            <a:r>
              <a:rPr lang="en-US" sz="32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tindakan</a:t>
            </a:r>
            <a:r>
              <a:rPr lang="en-US" sz="32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ini</a:t>
            </a:r>
            <a:r>
              <a:rPr lang="en-US" sz="32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diperbolehkan</a:t>
            </a:r>
            <a:r>
              <a:rPr lang="en-US" sz="32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?</a:t>
            </a:r>
          </a:p>
          <a:p>
            <a:pPr marL="0" lvl="0" indent="0" algn="l">
              <a:lnSpc>
                <a:spcPts val="3639"/>
              </a:lnSpc>
              <a:spcBef>
                <a:spcPct val="0"/>
              </a:spcBef>
            </a:pPr>
            <a:r>
              <a:rPr lang="en-US" sz="3200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Kenapa</a:t>
            </a:r>
            <a:r>
              <a:rPr lang="en-US" sz="3200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???</a:t>
            </a:r>
            <a:endParaRPr lang="en-US" sz="3200" u="none" dirty="0">
              <a:solidFill>
                <a:srgbClr val="2A2E3A"/>
              </a:solidFill>
              <a:latin typeface="DM Sans" pitchFamily="2" charset="0"/>
              <a:ea typeface="Helios"/>
              <a:cs typeface="Helios"/>
              <a:sym typeface="Helios"/>
            </a:endParaRPr>
          </a:p>
        </p:txBody>
      </p:sp>
    </p:spTree>
    <p:extLst>
      <p:ext uri="{BB962C8B-B14F-4D97-AF65-F5344CB8AC3E}">
        <p14:creationId xmlns:p14="http://schemas.microsoft.com/office/powerpoint/2010/main" val="32058157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1A340C-2B85-A929-E6CE-2A016FF836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78FA97A1-4AEF-B578-E719-770E55475933}"/>
              </a:ext>
            </a:extLst>
          </p:cNvPr>
          <p:cNvSpPr/>
          <p:nvPr/>
        </p:nvSpPr>
        <p:spPr>
          <a:xfrm rot="673413">
            <a:off x="9283310" y="-2113117"/>
            <a:ext cx="13265113" cy="13265113"/>
          </a:xfrm>
          <a:custGeom>
            <a:avLst/>
            <a:gdLst/>
            <a:ahLst/>
            <a:cxnLst/>
            <a:rect l="l" t="t" r="r" b="b"/>
            <a:pathLst>
              <a:path w="13265113" h="13265113">
                <a:moveTo>
                  <a:pt x="0" y="0"/>
                </a:moveTo>
                <a:lnTo>
                  <a:pt x="13265113" y="0"/>
                </a:lnTo>
                <a:lnTo>
                  <a:pt x="13265113" y="13265112"/>
                </a:lnTo>
                <a:lnTo>
                  <a:pt x="0" y="132651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806F1D30-CD4E-CDF4-9984-D641FF2EE118}"/>
              </a:ext>
            </a:extLst>
          </p:cNvPr>
          <p:cNvGrpSpPr>
            <a:grpSpLocks noChangeAspect="1"/>
          </p:cNvGrpSpPr>
          <p:nvPr/>
        </p:nvGrpSpPr>
        <p:grpSpPr>
          <a:xfrm>
            <a:off x="10267802" y="-695325"/>
            <a:ext cx="12417410" cy="11560608"/>
            <a:chOff x="0" y="0"/>
            <a:chExt cx="6350000" cy="591185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1A19F8A5-C843-0977-40EA-194CBD3FFA80}"/>
                </a:ext>
              </a:extLst>
            </p:cNvPr>
            <p:cNvSpPr/>
            <p:nvPr/>
          </p:nvSpPr>
          <p:spPr>
            <a:xfrm>
              <a:off x="-68580" y="0"/>
              <a:ext cx="6417310" cy="5911850"/>
            </a:xfrm>
            <a:custGeom>
              <a:avLst/>
              <a:gdLst/>
              <a:ahLst/>
              <a:cxnLst/>
              <a:rect l="l" t="t" r="r" b="b"/>
              <a:pathLst>
                <a:path w="6417310" h="5911850">
                  <a:moveTo>
                    <a:pt x="1215390" y="402590"/>
                  </a:moveTo>
                  <a:lnTo>
                    <a:pt x="177800" y="2192020"/>
                  </a:lnTo>
                  <a:cubicBezTo>
                    <a:pt x="0" y="2498090"/>
                    <a:pt x="43180" y="2884170"/>
                    <a:pt x="283210" y="3144520"/>
                  </a:cubicBezTo>
                  <a:lnTo>
                    <a:pt x="2594610" y="5651500"/>
                  </a:lnTo>
                  <a:cubicBezTo>
                    <a:pt x="2747010" y="5817870"/>
                    <a:pt x="2962910" y="5911850"/>
                    <a:pt x="3187700" y="5911850"/>
                  </a:cubicBezTo>
                  <a:lnTo>
                    <a:pt x="5609590" y="5911850"/>
                  </a:lnTo>
                  <a:cubicBezTo>
                    <a:pt x="6055360" y="5911850"/>
                    <a:pt x="6417310" y="5549900"/>
                    <a:pt x="6417310" y="5104130"/>
                  </a:cubicBezTo>
                  <a:lnTo>
                    <a:pt x="6417310" y="1891030"/>
                  </a:lnTo>
                  <a:cubicBezTo>
                    <a:pt x="6417310" y="1724660"/>
                    <a:pt x="6366510" y="1562100"/>
                    <a:pt x="6269990" y="1426210"/>
                  </a:cubicBezTo>
                  <a:lnTo>
                    <a:pt x="5507990" y="342900"/>
                  </a:lnTo>
                  <a:cubicBezTo>
                    <a:pt x="5356860" y="128270"/>
                    <a:pt x="5110480" y="0"/>
                    <a:pt x="4847590" y="0"/>
                  </a:cubicBezTo>
                  <a:lnTo>
                    <a:pt x="1913890" y="0"/>
                  </a:lnTo>
                  <a:cubicBezTo>
                    <a:pt x="1625600" y="0"/>
                    <a:pt x="1358900" y="153670"/>
                    <a:pt x="1215390" y="402590"/>
                  </a:cubicBezTo>
                  <a:close/>
                </a:path>
              </a:pathLst>
            </a:custGeom>
            <a:blipFill>
              <a:blip r:embed="rId4">
                <a:alphaModFix amt="90000"/>
              </a:blip>
              <a:stretch>
                <a:fillRect l="-19842" r="-1984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TextBox 8">
            <a:extLst>
              <a:ext uri="{FF2B5EF4-FFF2-40B4-BE49-F238E27FC236}">
                <a16:creationId xmlns:a16="http://schemas.microsoft.com/office/drawing/2014/main" id="{C1826CD4-1D42-BBF5-76B4-33C56BE7DAB4}"/>
              </a:ext>
            </a:extLst>
          </p:cNvPr>
          <p:cNvSpPr txBox="1"/>
          <p:nvPr/>
        </p:nvSpPr>
        <p:spPr>
          <a:xfrm>
            <a:off x="1028700" y="2125192"/>
            <a:ext cx="5837845" cy="1144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099"/>
              </a:lnSpc>
            </a:pPr>
            <a:r>
              <a:rPr lang="en-US" sz="6999" b="1" dirty="0">
                <a:solidFill>
                  <a:srgbClr val="718BAB"/>
                </a:solidFill>
                <a:latin typeface="Klein Bold"/>
                <a:ea typeface="Klein Bold"/>
                <a:cs typeface="Klein Bold"/>
                <a:sym typeface="Klein Bold"/>
              </a:rPr>
              <a:t>Hacktivism</a:t>
            </a:r>
            <a:endParaRPr lang="en-US" sz="6999" b="1" dirty="0">
              <a:solidFill>
                <a:srgbClr val="2A2E3A"/>
              </a:solidFill>
              <a:latin typeface="Klein Bold"/>
              <a:ea typeface="Klein Bold"/>
              <a:cs typeface="Klein Bold"/>
              <a:sym typeface="Klein Bold"/>
            </a:endParaRPr>
          </a:p>
        </p:txBody>
      </p:sp>
      <p:sp>
        <p:nvSpPr>
          <p:cNvPr id="27" name="TextBox 15">
            <a:extLst>
              <a:ext uri="{FF2B5EF4-FFF2-40B4-BE49-F238E27FC236}">
                <a16:creationId xmlns:a16="http://schemas.microsoft.com/office/drawing/2014/main" id="{3BDDB5FE-3F79-7A8C-628A-8284CFB723BE}"/>
              </a:ext>
            </a:extLst>
          </p:cNvPr>
          <p:cNvSpPr txBox="1"/>
          <p:nvPr/>
        </p:nvSpPr>
        <p:spPr>
          <a:xfrm>
            <a:off x="1028700" y="4014990"/>
            <a:ext cx="7345834" cy="41568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639"/>
              </a:lnSpc>
              <a:spcBef>
                <a:spcPct val="0"/>
              </a:spcBef>
            </a:pPr>
            <a:r>
              <a:rPr lang="en-US" sz="32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Tindakan </a:t>
            </a:r>
            <a:r>
              <a:rPr lang="en-US" sz="3200" b="1" i="1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Hacking</a:t>
            </a:r>
            <a:r>
              <a:rPr lang="en-US" sz="32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atau </a:t>
            </a:r>
            <a:r>
              <a:rPr lang="en-US" sz="32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membobol</a:t>
            </a:r>
            <a:r>
              <a:rPr lang="en-US" sz="32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sistem</a:t>
            </a:r>
            <a:r>
              <a:rPr lang="en-US" sz="32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komputer</a:t>
            </a:r>
            <a:r>
              <a:rPr lang="en-US" sz="32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karena</a:t>
            </a:r>
            <a:r>
              <a:rPr lang="en-US" sz="32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tujuan</a:t>
            </a:r>
            <a:r>
              <a:rPr lang="en-US" sz="32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politik</a:t>
            </a:r>
            <a:r>
              <a:rPr lang="en-US" sz="32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atau social </a:t>
            </a:r>
            <a:r>
              <a:rPr lang="en-US" sz="32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tertentu</a:t>
            </a:r>
            <a:endParaRPr lang="en-US" sz="3200" u="none" dirty="0">
              <a:solidFill>
                <a:srgbClr val="2A2E3A"/>
              </a:solidFill>
              <a:latin typeface="DM Sans" pitchFamily="2" charset="0"/>
              <a:ea typeface="Helios"/>
              <a:cs typeface="Helios"/>
              <a:sym typeface="Helios"/>
            </a:endParaRPr>
          </a:p>
          <a:p>
            <a:pPr marL="0" lvl="0" indent="0" algn="l">
              <a:lnSpc>
                <a:spcPts val="3639"/>
              </a:lnSpc>
              <a:spcBef>
                <a:spcPct val="0"/>
              </a:spcBef>
            </a:pPr>
            <a:endParaRPr lang="en-US" sz="3200" dirty="0">
              <a:solidFill>
                <a:srgbClr val="2A2E3A"/>
              </a:solidFill>
              <a:latin typeface="DM Sans" pitchFamily="2" charset="0"/>
              <a:ea typeface="Helios"/>
              <a:cs typeface="Helios"/>
              <a:sym typeface="Helios"/>
            </a:endParaRPr>
          </a:p>
          <a:p>
            <a:pPr marL="0" lvl="0" indent="0" algn="l">
              <a:lnSpc>
                <a:spcPts val="3639"/>
              </a:lnSpc>
              <a:spcBef>
                <a:spcPct val="0"/>
              </a:spcBef>
            </a:pPr>
            <a:r>
              <a:rPr lang="en-US" sz="32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Hal </a:t>
            </a:r>
            <a:r>
              <a:rPr lang="en-US" sz="32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ini</a:t>
            </a:r>
            <a:r>
              <a:rPr lang="en-US" sz="32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dianggap</a:t>
            </a:r>
            <a:r>
              <a:rPr lang="en-US" sz="32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sebagai</a:t>
            </a:r>
            <a:r>
              <a:rPr lang="en-US" sz="32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bentuk</a:t>
            </a:r>
            <a:r>
              <a:rPr lang="en-US" sz="32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perlawanan</a:t>
            </a:r>
            <a:r>
              <a:rPr lang="en-US" sz="32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terhadap</a:t>
            </a:r>
            <a:r>
              <a:rPr lang="en-US" sz="32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ketidakadilan</a:t>
            </a:r>
            <a:endParaRPr lang="en-US" sz="3200" u="none" dirty="0">
              <a:solidFill>
                <a:srgbClr val="2A2E3A"/>
              </a:solidFill>
              <a:latin typeface="DM Sans" pitchFamily="2" charset="0"/>
              <a:ea typeface="Helios"/>
              <a:cs typeface="Helios"/>
              <a:sym typeface="Helios"/>
            </a:endParaRPr>
          </a:p>
          <a:p>
            <a:pPr marL="0" lvl="0" indent="0" algn="l">
              <a:lnSpc>
                <a:spcPts val="3639"/>
              </a:lnSpc>
              <a:spcBef>
                <a:spcPct val="0"/>
              </a:spcBef>
            </a:pPr>
            <a:endParaRPr lang="en-US" sz="3200" dirty="0">
              <a:solidFill>
                <a:srgbClr val="2A2E3A"/>
              </a:solidFill>
              <a:latin typeface="DM Sans" pitchFamily="2" charset="0"/>
              <a:ea typeface="Helios"/>
              <a:cs typeface="Helios"/>
              <a:sym typeface="Helios"/>
            </a:endParaRPr>
          </a:p>
          <a:p>
            <a:pPr marL="0" lvl="0" indent="0" algn="l">
              <a:lnSpc>
                <a:spcPts val="3639"/>
              </a:lnSpc>
              <a:spcBef>
                <a:spcPct val="0"/>
              </a:spcBef>
            </a:pPr>
            <a:r>
              <a:rPr lang="en-US" sz="32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Apakah</a:t>
            </a:r>
            <a:r>
              <a:rPr lang="en-US" sz="32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secara moral </a:t>
            </a:r>
            <a:r>
              <a:rPr lang="en-US" sz="3200" b="1" i="1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hactivism</a:t>
            </a:r>
            <a:r>
              <a:rPr lang="en-US" sz="3200" i="1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dapat</a:t>
            </a:r>
            <a:r>
              <a:rPr lang="en-US" sz="32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dibenarkan</a:t>
            </a:r>
            <a:r>
              <a:rPr lang="en-US" sz="32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65406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396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A4B361D-4058-9E07-7B29-83DC76180B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8232D6A1-4E3C-E387-F909-C4D7E104950E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514350" y="485775"/>
            <a:ext cx="17259300" cy="9286429"/>
            <a:chOff x="0" y="0"/>
            <a:chExt cx="4545659" cy="2445808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97B78E1F-9EA1-ACA2-CC69-89C2B9B44B9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4545659" cy="2445808"/>
            </a:xfrm>
            <a:custGeom>
              <a:avLst/>
              <a:gdLst/>
              <a:ahLst/>
              <a:cxnLst/>
              <a:rect l="l" t="t" r="r" b="b"/>
              <a:pathLst>
                <a:path w="4545659" h="2445808">
                  <a:moveTo>
                    <a:pt x="0" y="0"/>
                  </a:moveTo>
                  <a:lnTo>
                    <a:pt x="4545659" y="0"/>
                  </a:lnTo>
                  <a:lnTo>
                    <a:pt x="4545659" y="2445808"/>
                  </a:lnTo>
                  <a:lnTo>
                    <a:pt x="0" y="244580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303E9470-1580-75D2-A2EE-C17817D804AE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47625"/>
              <a:ext cx="4545659" cy="2493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0124D03C-B281-2778-B6C6-A93E330150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258" y="580876"/>
            <a:ext cx="16451483" cy="8915400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E0618807-46D4-E495-2059-4E5E2367D671}"/>
              </a:ext>
            </a:extLst>
          </p:cNvPr>
          <p:cNvSpPr txBox="1"/>
          <p:nvPr/>
        </p:nvSpPr>
        <p:spPr>
          <a:xfrm>
            <a:off x="9218837" y="1943100"/>
            <a:ext cx="5837845" cy="1144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099"/>
              </a:lnSpc>
            </a:pPr>
            <a:r>
              <a:rPr lang="en-US" sz="6999" b="1" dirty="0">
                <a:latin typeface="Klein Bold"/>
                <a:ea typeface="Klein Bold"/>
                <a:cs typeface="Klein Bold"/>
                <a:sym typeface="Klein Bold"/>
              </a:rPr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10426133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02696D-B5EE-2256-AC34-D11E2DE573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0A0D306E-8D58-DF66-F06C-B2E44444DF2C}"/>
              </a:ext>
            </a:extLst>
          </p:cNvPr>
          <p:cNvSpPr/>
          <p:nvPr/>
        </p:nvSpPr>
        <p:spPr>
          <a:xfrm rot="673413">
            <a:off x="9283310" y="-2113117"/>
            <a:ext cx="13265113" cy="13265113"/>
          </a:xfrm>
          <a:custGeom>
            <a:avLst/>
            <a:gdLst/>
            <a:ahLst/>
            <a:cxnLst/>
            <a:rect l="l" t="t" r="r" b="b"/>
            <a:pathLst>
              <a:path w="13265113" h="13265113">
                <a:moveTo>
                  <a:pt x="0" y="0"/>
                </a:moveTo>
                <a:lnTo>
                  <a:pt x="13265113" y="0"/>
                </a:lnTo>
                <a:lnTo>
                  <a:pt x="13265113" y="13265112"/>
                </a:lnTo>
                <a:lnTo>
                  <a:pt x="0" y="132651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2B42D51F-27E8-1AF4-D61A-56158619F985}"/>
              </a:ext>
            </a:extLst>
          </p:cNvPr>
          <p:cNvGrpSpPr>
            <a:grpSpLocks noChangeAspect="1"/>
          </p:cNvGrpSpPr>
          <p:nvPr/>
        </p:nvGrpSpPr>
        <p:grpSpPr>
          <a:xfrm>
            <a:off x="10267802" y="-695325"/>
            <a:ext cx="12417410" cy="11560608"/>
            <a:chOff x="0" y="0"/>
            <a:chExt cx="6350000" cy="591185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37632273-33B4-1CA5-8F87-2CF9171A96A3}"/>
                </a:ext>
              </a:extLst>
            </p:cNvPr>
            <p:cNvSpPr/>
            <p:nvPr/>
          </p:nvSpPr>
          <p:spPr>
            <a:xfrm>
              <a:off x="-68580" y="0"/>
              <a:ext cx="6417310" cy="5911850"/>
            </a:xfrm>
            <a:custGeom>
              <a:avLst/>
              <a:gdLst/>
              <a:ahLst/>
              <a:cxnLst/>
              <a:rect l="l" t="t" r="r" b="b"/>
              <a:pathLst>
                <a:path w="6417310" h="5911850">
                  <a:moveTo>
                    <a:pt x="1215390" y="402590"/>
                  </a:moveTo>
                  <a:lnTo>
                    <a:pt x="177800" y="2192020"/>
                  </a:lnTo>
                  <a:cubicBezTo>
                    <a:pt x="0" y="2498090"/>
                    <a:pt x="43180" y="2884170"/>
                    <a:pt x="283210" y="3144520"/>
                  </a:cubicBezTo>
                  <a:lnTo>
                    <a:pt x="2594610" y="5651500"/>
                  </a:lnTo>
                  <a:cubicBezTo>
                    <a:pt x="2747010" y="5817870"/>
                    <a:pt x="2962910" y="5911850"/>
                    <a:pt x="3187700" y="5911850"/>
                  </a:cubicBezTo>
                  <a:lnTo>
                    <a:pt x="5609590" y="5911850"/>
                  </a:lnTo>
                  <a:cubicBezTo>
                    <a:pt x="6055360" y="5911850"/>
                    <a:pt x="6417310" y="5549900"/>
                    <a:pt x="6417310" y="5104130"/>
                  </a:cubicBezTo>
                  <a:lnTo>
                    <a:pt x="6417310" y="1891030"/>
                  </a:lnTo>
                  <a:cubicBezTo>
                    <a:pt x="6417310" y="1724660"/>
                    <a:pt x="6366510" y="1562100"/>
                    <a:pt x="6269990" y="1426210"/>
                  </a:cubicBezTo>
                  <a:lnTo>
                    <a:pt x="5507990" y="342900"/>
                  </a:lnTo>
                  <a:cubicBezTo>
                    <a:pt x="5356860" y="128270"/>
                    <a:pt x="5110480" y="0"/>
                    <a:pt x="4847590" y="0"/>
                  </a:cubicBezTo>
                  <a:lnTo>
                    <a:pt x="1913890" y="0"/>
                  </a:lnTo>
                  <a:cubicBezTo>
                    <a:pt x="1625600" y="0"/>
                    <a:pt x="1358900" y="153670"/>
                    <a:pt x="1215390" y="402590"/>
                  </a:cubicBezTo>
                  <a:close/>
                </a:path>
              </a:pathLst>
            </a:custGeom>
            <a:blipFill>
              <a:blip r:embed="rId4">
                <a:alphaModFix amt="90000"/>
              </a:blip>
              <a:stretch>
                <a:fillRect l="-19842" r="-1984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TextBox 8">
            <a:extLst>
              <a:ext uri="{FF2B5EF4-FFF2-40B4-BE49-F238E27FC236}">
                <a16:creationId xmlns:a16="http://schemas.microsoft.com/office/drawing/2014/main" id="{85AF4324-92EC-D405-232F-EBA3FE3E52C9}"/>
              </a:ext>
            </a:extLst>
          </p:cNvPr>
          <p:cNvSpPr txBox="1"/>
          <p:nvPr/>
        </p:nvSpPr>
        <p:spPr>
          <a:xfrm>
            <a:off x="1028700" y="1485900"/>
            <a:ext cx="8075201" cy="11444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9099"/>
              </a:lnSpc>
            </a:pPr>
            <a:r>
              <a:rPr lang="en-US" sz="6999" b="1" dirty="0">
                <a:solidFill>
                  <a:srgbClr val="718BAB"/>
                </a:solidFill>
                <a:latin typeface="Klein Bold"/>
                <a:ea typeface="Klein Bold"/>
                <a:cs typeface="Klein Bold"/>
                <a:sym typeface="Klein Bold"/>
              </a:rPr>
              <a:t>Counter Hacking</a:t>
            </a:r>
            <a:endParaRPr lang="en-US" sz="6999" b="1" dirty="0">
              <a:solidFill>
                <a:srgbClr val="2A2E3A"/>
              </a:solidFill>
              <a:latin typeface="Klein Bold"/>
              <a:ea typeface="Klein Bold"/>
              <a:cs typeface="Klein Bold"/>
              <a:sym typeface="Klein Bold"/>
            </a:endParaRPr>
          </a:p>
        </p:txBody>
      </p:sp>
      <p:sp>
        <p:nvSpPr>
          <p:cNvPr id="27" name="TextBox 15">
            <a:extLst>
              <a:ext uri="{FF2B5EF4-FFF2-40B4-BE49-F238E27FC236}">
                <a16:creationId xmlns:a16="http://schemas.microsoft.com/office/drawing/2014/main" id="{D943930B-02AA-86AB-D783-23A4D1A0887C}"/>
              </a:ext>
            </a:extLst>
          </p:cNvPr>
          <p:cNvSpPr txBox="1"/>
          <p:nvPr/>
        </p:nvSpPr>
        <p:spPr>
          <a:xfrm>
            <a:off x="1028700" y="2644870"/>
            <a:ext cx="10248900" cy="46185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639"/>
              </a:lnSpc>
              <a:spcBef>
                <a:spcPct val="0"/>
              </a:spcBef>
            </a:pPr>
            <a:r>
              <a:rPr lang="en-US" sz="32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Membalas</a:t>
            </a:r>
            <a:r>
              <a:rPr lang="en-US" sz="32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tindak</a:t>
            </a:r>
            <a:r>
              <a:rPr lang="en-US" sz="32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peretasan</a:t>
            </a:r>
            <a:endParaRPr lang="en-US" sz="3200" u="none" dirty="0">
              <a:solidFill>
                <a:srgbClr val="2A2E3A"/>
              </a:solidFill>
              <a:latin typeface="DM Sans" pitchFamily="2" charset="0"/>
              <a:ea typeface="Helios"/>
              <a:cs typeface="Helios"/>
              <a:sym typeface="Helios"/>
            </a:endParaRPr>
          </a:p>
          <a:p>
            <a:pPr marL="0" lvl="0" indent="0" algn="l">
              <a:lnSpc>
                <a:spcPts val="3639"/>
              </a:lnSpc>
              <a:spcBef>
                <a:spcPct val="0"/>
              </a:spcBef>
            </a:pPr>
            <a:endParaRPr lang="en-US" sz="3200" dirty="0">
              <a:solidFill>
                <a:srgbClr val="2A2E3A"/>
              </a:solidFill>
              <a:latin typeface="DM Sans" pitchFamily="2" charset="0"/>
              <a:ea typeface="Helios"/>
              <a:cs typeface="Helios"/>
              <a:sym typeface="Helios"/>
            </a:endParaRPr>
          </a:p>
          <a:p>
            <a:pPr marL="0" lvl="0" indent="0" algn="l">
              <a:lnSpc>
                <a:spcPts val="3639"/>
              </a:lnSpc>
              <a:spcBef>
                <a:spcPct val="0"/>
              </a:spcBef>
            </a:pPr>
            <a:endParaRPr lang="en-US" sz="3200" u="none" dirty="0">
              <a:solidFill>
                <a:srgbClr val="2A2E3A"/>
              </a:solidFill>
              <a:latin typeface="DM Sans" pitchFamily="2" charset="0"/>
              <a:ea typeface="Helios"/>
              <a:cs typeface="Helios"/>
              <a:sym typeface="Helios"/>
            </a:endParaRPr>
          </a:p>
          <a:p>
            <a:pPr marL="0" lvl="0" indent="0" algn="l">
              <a:lnSpc>
                <a:spcPts val="3639"/>
              </a:lnSpc>
              <a:spcBef>
                <a:spcPct val="0"/>
              </a:spcBef>
            </a:pPr>
            <a:endParaRPr lang="en-US" sz="3200" u="none" dirty="0">
              <a:solidFill>
                <a:srgbClr val="2A2E3A"/>
              </a:solidFill>
              <a:latin typeface="DM Sans" pitchFamily="2" charset="0"/>
              <a:ea typeface="Helios"/>
              <a:cs typeface="Helios"/>
              <a:sym typeface="Helios"/>
            </a:endParaRPr>
          </a:p>
          <a:p>
            <a:pPr marL="0" lvl="0" indent="0" algn="l">
              <a:lnSpc>
                <a:spcPts val="3639"/>
              </a:lnSpc>
              <a:spcBef>
                <a:spcPct val="0"/>
              </a:spcBef>
            </a:pPr>
            <a:r>
              <a:rPr lang="en-US" sz="3200" b="1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Benign response </a:t>
            </a:r>
            <a:br>
              <a:rPr lang="en-US" sz="3200" b="1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</a:br>
            <a:r>
              <a:rPr lang="en-US" sz="3200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Wingdings" panose="05000000000000000000" pitchFamily="2" charset="2"/>
              </a:rPr>
              <a:t></a:t>
            </a:r>
            <a:r>
              <a:rPr lang="en-US" sz="3200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“</a:t>
            </a:r>
            <a:r>
              <a:rPr lang="en-US" sz="3200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sekedar</a:t>
            </a:r>
            <a:r>
              <a:rPr lang="en-US" sz="3200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” </a:t>
            </a:r>
            <a:r>
              <a:rPr lang="en-US" sz="3200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meretas</a:t>
            </a:r>
            <a:r>
              <a:rPr lang="en-US" sz="3200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system</a:t>
            </a:r>
          </a:p>
          <a:p>
            <a:pPr marL="0" lvl="0" indent="0" algn="l">
              <a:lnSpc>
                <a:spcPts val="3639"/>
              </a:lnSpc>
              <a:spcBef>
                <a:spcPct val="0"/>
              </a:spcBef>
            </a:pPr>
            <a:endParaRPr lang="en-US" sz="3200" dirty="0">
              <a:solidFill>
                <a:srgbClr val="2A2E3A"/>
              </a:solidFill>
              <a:latin typeface="DM Sans" pitchFamily="2" charset="0"/>
              <a:ea typeface="Helios"/>
              <a:cs typeface="Helios"/>
              <a:sym typeface="Helios"/>
            </a:endParaRPr>
          </a:p>
          <a:p>
            <a:pPr marL="0" lvl="0" indent="0" algn="l">
              <a:lnSpc>
                <a:spcPts val="3639"/>
              </a:lnSpc>
              <a:spcBef>
                <a:spcPct val="0"/>
              </a:spcBef>
            </a:pPr>
            <a:r>
              <a:rPr lang="en-US" sz="3200" b="1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Aggressive response </a:t>
            </a:r>
            <a:br>
              <a:rPr lang="en-US" sz="3200" b="1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</a:br>
            <a:r>
              <a:rPr lang="en-US" sz="32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Wingdings" panose="05000000000000000000" pitchFamily="2" charset="2"/>
              </a:rPr>
              <a:t></a:t>
            </a:r>
            <a:r>
              <a:rPr lang="en-US" sz="32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meretas</a:t>
            </a:r>
            <a:r>
              <a:rPr lang="en-US" sz="32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system </a:t>
            </a:r>
            <a:r>
              <a:rPr lang="en-US" sz="32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dengan</a:t>
            </a:r>
            <a:r>
              <a:rPr lang="en-US" sz="32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tujuan</a:t>
            </a:r>
            <a:r>
              <a:rPr lang="en-US" sz="32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untuk </a:t>
            </a:r>
            <a:br>
              <a:rPr lang="en-US" sz="32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</a:br>
            <a:r>
              <a:rPr lang="en-US" sz="32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menimbulkan</a:t>
            </a:r>
            <a:r>
              <a:rPr lang="en-US" sz="32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kerugian</a:t>
            </a:r>
            <a:r>
              <a:rPr lang="en-US" sz="32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serupa</a:t>
            </a:r>
            <a:endParaRPr lang="en-US" sz="3200" u="none" dirty="0">
              <a:solidFill>
                <a:srgbClr val="2A2E3A"/>
              </a:solidFill>
              <a:latin typeface="DM Sans" pitchFamily="2" charset="0"/>
              <a:ea typeface="Helios"/>
              <a:cs typeface="Helios"/>
              <a:sym typeface="Helio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A08201-F8F4-4DFA-E5B9-B408FE9C4916}"/>
              </a:ext>
            </a:extLst>
          </p:cNvPr>
          <p:cNvSpPr txBox="1"/>
          <p:nvPr/>
        </p:nvSpPr>
        <p:spPr>
          <a:xfrm>
            <a:off x="1028700" y="8339435"/>
            <a:ext cx="110871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 err="1"/>
              <a:t>Meski</a:t>
            </a:r>
            <a:r>
              <a:rPr lang="en-US" i="1" dirty="0"/>
              <a:t> counter hacking </a:t>
            </a:r>
            <a:r>
              <a:rPr lang="en-US" i="1" dirty="0" err="1"/>
              <a:t>dapat</a:t>
            </a:r>
            <a:r>
              <a:rPr lang="en-US" i="1" dirty="0"/>
              <a:t> </a:t>
            </a:r>
            <a:r>
              <a:rPr lang="en-US" i="1" dirty="0" err="1"/>
              <a:t>dipandang</a:t>
            </a:r>
            <a:r>
              <a:rPr lang="en-US" i="1" dirty="0"/>
              <a:t> </a:t>
            </a:r>
            <a:r>
              <a:rPr lang="en-US" i="1" dirty="0" err="1"/>
              <a:t>sebagai</a:t>
            </a:r>
            <a:r>
              <a:rPr lang="en-US" i="1" dirty="0"/>
              <a:t> </a:t>
            </a:r>
            <a:r>
              <a:rPr lang="en-US" b="1" i="1" dirty="0" err="1"/>
              <a:t>upaya</a:t>
            </a:r>
            <a:r>
              <a:rPr lang="en-US" b="1" i="1" dirty="0"/>
              <a:t> </a:t>
            </a:r>
            <a:r>
              <a:rPr lang="en-US" b="1" i="1" dirty="0" err="1"/>
              <a:t>pertahanan</a:t>
            </a:r>
            <a:r>
              <a:rPr lang="en-US" i="1" dirty="0"/>
              <a:t>, </a:t>
            </a:r>
            <a:r>
              <a:rPr lang="en-US" i="1" dirty="0" err="1"/>
              <a:t>praktik</a:t>
            </a:r>
            <a:r>
              <a:rPr lang="en-US" i="1" dirty="0"/>
              <a:t> </a:t>
            </a:r>
            <a:r>
              <a:rPr lang="en-US" i="1" dirty="0" err="1"/>
              <a:t>ini</a:t>
            </a:r>
            <a:r>
              <a:rPr lang="en-US" i="1" dirty="0"/>
              <a:t> </a:t>
            </a:r>
            <a:r>
              <a:rPr lang="en-US" b="1" i="1" dirty="0" err="1"/>
              <a:t>menimbulkan</a:t>
            </a:r>
            <a:r>
              <a:rPr lang="en-US" b="1" i="1" dirty="0"/>
              <a:t> </a:t>
            </a:r>
            <a:r>
              <a:rPr lang="en-US" b="1" i="1" dirty="0" err="1"/>
              <a:t>banyak</a:t>
            </a:r>
            <a:r>
              <a:rPr lang="en-US" b="1" i="1" dirty="0"/>
              <a:t> </a:t>
            </a:r>
            <a:r>
              <a:rPr lang="en-US" b="1" i="1" dirty="0" err="1"/>
              <a:t>perdebatan</a:t>
            </a:r>
            <a:r>
              <a:rPr lang="en-US" i="1" dirty="0"/>
              <a:t> </a:t>
            </a:r>
            <a:r>
              <a:rPr lang="en-US" i="1" dirty="0" err="1"/>
              <a:t>dari</a:t>
            </a:r>
            <a:r>
              <a:rPr lang="en-US" i="1" dirty="0"/>
              <a:t> </a:t>
            </a:r>
            <a:r>
              <a:rPr lang="en-US" i="1" dirty="0" err="1"/>
              <a:t>sisi</a:t>
            </a:r>
            <a:r>
              <a:rPr lang="en-US" i="1" dirty="0"/>
              <a:t> </a:t>
            </a:r>
            <a:r>
              <a:rPr lang="en-US" i="1" dirty="0" err="1"/>
              <a:t>hukum</a:t>
            </a:r>
            <a:r>
              <a:rPr lang="en-US" i="1" dirty="0"/>
              <a:t> dan </a:t>
            </a:r>
            <a:r>
              <a:rPr lang="en-US" i="1" dirty="0" err="1"/>
              <a:t>etika</a:t>
            </a:r>
            <a:r>
              <a:rPr lang="en-US" i="1" dirty="0"/>
              <a:t>. </a:t>
            </a:r>
            <a:r>
              <a:rPr lang="en-US" i="1" dirty="0" err="1"/>
              <a:t>Sering</a:t>
            </a:r>
            <a:r>
              <a:rPr lang="en-US" i="1" dirty="0"/>
              <a:t> kali, </a:t>
            </a:r>
            <a:r>
              <a:rPr lang="en-US" i="1" dirty="0" err="1"/>
              <a:t>organisasi</a:t>
            </a:r>
            <a:r>
              <a:rPr lang="en-US" i="1" dirty="0"/>
              <a:t> lebih </a:t>
            </a:r>
            <a:r>
              <a:rPr lang="en-US" i="1" dirty="0" err="1"/>
              <a:t>disarankan</a:t>
            </a:r>
            <a:r>
              <a:rPr lang="en-US" i="1" dirty="0"/>
              <a:t> untuk </a:t>
            </a:r>
            <a:r>
              <a:rPr lang="en-US" i="1" dirty="0" err="1"/>
              <a:t>mengandalkan</a:t>
            </a:r>
            <a:r>
              <a:rPr lang="en-US" i="1" dirty="0"/>
              <a:t> </a:t>
            </a:r>
            <a:r>
              <a:rPr lang="en-US" b="1" i="1" dirty="0" err="1"/>
              <a:t>mekanisme</a:t>
            </a:r>
            <a:r>
              <a:rPr lang="en-US" b="1" i="1" dirty="0"/>
              <a:t> </a:t>
            </a:r>
            <a:r>
              <a:rPr lang="en-US" b="1" i="1" dirty="0" err="1"/>
              <a:t>pertahanan</a:t>
            </a:r>
            <a:r>
              <a:rPr lang="en-US" i="1" dirty="0"/>
              <a:t>, </a:t>
            </a:r>
            <a:r>
              <a:rPr lang="en-US" b="1" i="1" dirty="0" err="1"/>
              <a:t>forensik</a:t>
            </a:r>
            <a:r>
              <a:rPr lang="en-US" b="1" i="1" dirty="0"/>
              <a:t> digital, dan </a:t>
            </a:r>
            <a:r>
              <a:rPr lang="en-US" b="1" i="1" dirty="0" err="1"/>
              <a:t>pelaporan</a:t>
            </a:r>
            <a:r>
              <a:rPr lang="en-US" b="1" i="1" dirty="0"/>
              <a:t> </a:t>
            </a:r>
            <a:r>
              <a:rPr lang="en-US" b="1" i="1" dirty="0" err="1"/>
              <a:t>resmi</a:t>
            </a:r>
            <a:r>
              <a:rPr lang="en-US" b="1" i="1" dirty="0"/>
              <a:t> </a:t>
            </a:r>
            <a:r>
              <a:rPr lang="en-US" i="1" dirty="0" err="1"/>
              <a:t>kepada</a:t>
            </a:r>
            <a:r>
              <a:rPr lang="en-US" i="1" dirty="0"/>
              <a:t> </a:t>
            </a:r>
            <a:r>
              <a:rPr lang="en-US" i="1" dirty="0" err="1"/>
              <a:t>otoritas</a:t>
            </a:r>
            <a:r>
              <a:rPr lang="en-US" i="1" dirty="0"/>
              <a:t> </a:t>
            </a:r>
            <a:r>
              <a:rPr lang="en-US" i="1" dirty="0" err="1"/>
              <a:t>berwenang</a:t>
            </a:r>
            <a:r>
              <a:rPr lang="en-US" i="1" dirty="0"/>
              <a:t> </a:t>
            </a:r>
            <a:r>
              <a:rPr lang="en-US" b="1" i="1" dirty="0" err="1"/>
              <a:t>ketimbang</a:t>
            </a:r>
            <a:r>
              <a:rPr lang="en-US" b="1" i="1" dirty="0"/>
              <a:t> </a:t>
            </a:r>
            <a:r>
              <a:rPr lang="en-US" b="1" i="1" dirty="0" err="1"/>
              <a:t>meretas</a:t>
            </a:r>
            <a:r>
              <a:rPr lang="en-US" b="1" i="1" dirty="0"/>
              <a:t> </a:t>
            </a:r>
            <a:r>
              <a:rPr lang="en-US" b="1" i="1" dirty="0" err="1"/>
              <a:t>balik</a:t>
            </a:r>
            <a:r>
              <a:rPr lang="en-US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177245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2148266" y="2094943"/>
            <a:ext cx="13991465" cy="1569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5400" b="1" dirty="0" err="1">
                <a:solidFill>
                  <a:srgbClr val="2A2E3A"/>
                </a:solidFill>
                <a:latin typeface="DM Sans" pitchFamily="2" charset="0"/>
                <a:ea typeface="Klein Bold"/>
                <a:cs typeface="Klein Bold"/>
                <a:sym typeface="Klein Bold"/>
              </a:rPr>
              <a:t>Jumlah</a:t>
            </a:r>
            <a:r>
              <a:rPr lang="en-US" sz="5400" b="1" dirty="0">
                <a:solidFill>
                  <a:srgbClr val="2A2E3A"/>
                </a:solidFill>
                <a:latin typeface="DM Sans" pitchFamily="2" charset="0"/>
                <a:ea typeface="Klein Bold"/>
                <a:cs typeface="Klein Bold"/>
                <a:sym typeface="Klein Bold"/>
              </a:rPr>
              <a:t> </a:t>
            </a:r>
            <a:r>
              <a:rPr lang="en-US" sz="5400" b="1" dirty="0" err="1">
                <a:solidFill>
                  <a:srgbClr val="2A2E3A"/>
                </a:solidFill>
                <a:latin typeface="DM Sans" pitchFamily="2" charset="0"/>
                <a:ea typeface="Klein Bold"/>
                <a:cs typeface="Klein Bold"/>
                <a:sym typeface="Klein Bold"/>
              </a:rPr>
              <a:t>Serangan</a:t>
            </a:r>
            <a:r>
              <a:rPr lang="en-US" sz="5400" b="1" dirty="0">
                <a:solidFill>
                  <a:srgbClr val="2A2E3A"/>
                </a:solidFill>
                <a:latin typeface="DM Sans" pitchFamily="2" charset="0"/>
                <a:ea typeface="Klein Bold"/>
                <a:cs typeface="Klein Bold"/>
                <a:sym typeface="Klein Bold"/>
              </a:rPr>
              <a:t> </a:t>
            </a:r>
            <a:r>
              <a:rPr lang="en-US" sz="5400" b="1" dirty="0" err="1">
                <a:solidFill>
                  <a:srgbClr val="2A2E3A"/>
                </a:solidFill>
                <a:latin typeface="DM Sans" pitchFamily="2" charset="0"/>
                <a:ea typeface="Klein Bold"/>
                <a:cs typeface="Klein Bold"/>
                <a:sym typeface="Klein Bold"/>
              </a:rPr>
              <a:t>Siber</a:t>
            </a:r>
            <a:r>
              <a:rPr lang="en-US" sz="5400" b="1" dirty="0">
                <a:solidFill>
                  <a:srgbClr val="2A2E3A"/>
                </a:solidFill>
                <a:latin typeface="DM Sans" pitchFamily="2" charset="0"/>
                <a:ea typeface="Klein Bold"/>
                <a:cs typeface="Klein Bold"/>
                <a:sym typeface="Klein Bold"/>
              </a:rPr>
              <a:t> Indonesia 2024</a:t>
            </a:r>
          </a:p>
          <a:p>
            <a:pPr algn="ctr"/>
            <a:r>
              <a:rPr lang="en-US" sz="2400" i="1" dirty="0">
                <a:solidFill>
                  <a:srgbClr val="718BAB"/>
                </a:solidFill>
                <a:latin typeface="DM Sans" pitchFamily="2" charset="0"/>
                <a:ea typeface="Klein Bold"/>
                <a:cs typeface="Klein Bold"/>
                <a:sym typeface="Klein Bold"/>
              </a:rPr>
              <a:t>Angka </a:t>
            </a:r>
            <a:r>
              <a:rPr lang="en-US" sz="2400" i="1" dirty="0" err="1">
                <a:solidFill>
                  <a:srgbClr val="718BAB"/>
                </a:solidFill>
                <a:latin typeface="DM Sans" pitchFamily="2" charset="0"/>
                <a:ea typeface="Klein Bold"/>
                <a:cs typeface="Klein Bold"/>
                <a:sym typeface="Klein Bold"/>
              </a:rPr>
              <a:t>tersebut</a:t>
            </a:r>
            <a:r>
              <a:rPr lang="en-US" sz="2400" i="1" dirty="0">
                <a:solidFill>
                  <a:srgbClr val="718BAB"/>
                </a:solidFill>
                <a:latin typeface="DM Sans" pitchFamily="2" charset="0"/>
                <a:ea typeface="Klein Bold"/>
                <a:cs typeface="Klein Bold"/>
                <a:sym typeface="Klein Bold"/>
              </a:rPr>
              <a:t> </a:t>
            </a:r>
            <a:r>
              <a:rPr lang="en-US" sz="2400" i="1" dirty="0" err="1">
                <a:solidFill>
                  <a:srgbClr val="718BAB"/>
                </a:solidFill>
                <a:latin typeface="DM Sans" pitchFamily="2" charset="0"/>
                <a:ea typeface="Klein Bold"/>
                <a:cs typeface="Klein Bold"/>
                <a:sym typeface="Klein Bold"/>
              </a:rPr>
              <a:t>turun</a:t>
            </a:r>
            <a:r>
              <a:rPr lang="en-US" sz="2400" i="1" dirty="0">
                <a:solidFill>
                  <a:srgbClr val="718BAB"/>
                </a:solidFill>
                <a:latin typeface="DM Sans" pitchFamily="2" charset="0"/>
                <a:ea typeface="Klein Bold"/>
                <a:cs typeface="Klein Bold"/>
                <a:sym typeface="Klein Bold"/>
              </a:rPr>
              <a:t> 34,85 </a:t>
            </a:r>
            <a:r>
              <a:rPr lang="en-US" sz="2400" i="1" dirty="0" err="1">
                <a:solidFill>
                  <a:srgbClr val="718BAB"/>
                </a:solidFill>
                <a:latin typeface="DM Sans" pitchFamily="2" charset="0"/>
                <a:ea typeface="Klein Bold"/>
                <a:cs typeface="Klein Bold"/>
                <a:sym typeface="Klein Bold"/>
              </a:rPr>
              <a:t>persen</a:t>
            </a:r>
            <a:r>
              <a:rPr lang="en-US" sz="2400" i="1" dirty="0">
                <a:solidFill>
                  <a:srgbClr val="718BAB"/>
                </a:solidFill>
                <a:latin typeface="DM Sans" pitchFamily="2" charset="0"/>
                <a:ea typeface="Klein Bold"/>
                <a:cs typeface="Klein Bold"/>
                <a:sym typeface="Klein Bold"/>
              </a:rPr>
              <a:t> </a:t>
            </a:r>
            <a:r>
              <a:rPr lang="en-US" sz="2400" i="1" dirty="0" err="1">
                <a:solidFill>
                  <a:srgbClr val="718BAB"/>
                </a:solidFill>
                <a:latin typeface="DM Sans" pitchFamily="2" charset="0"/>
                <a:ea typeface="Klein Bold"/>
                <a:cs typeface="Klein Bold"/>
                <a:sym typeface="Klein Bold"/>
              </a:rPr>
              <a:t>dibandingkan</a:t>
            </a:r>
            <a:r>
              <a:rPr lang="en-US" sz="2400" i="1" dirty="0">
                <a:solidFill>
                  <a:srgbClr val="718BAB"/>
                </a:solidFill>
                <a:latin typeface="DM Sans" pitchFamily="2" charset="0"/>
                <a:ea typeface="Klein Bold"/>
                <a:cs typeface="Klein Bold"/>
                <a:sym typeface="Klein Bold"/>
              </a:rPr>
              <a:t> </a:t>
            </a:r>
            <a:r>
              <a:rPr lang="en-US" sz="2400" i="1" dirty="0" err="1">
                <a:solidFill>
                  <a:srgbClr val="718BAB"/>
                </a:solidFill>
                <a:latin typeface="DM Sans" pitchFamily="2" charset="0"/>
                <a:ea typeface="Klein Bold"/>
                <a:cs typeface="Klein Bold"/>
                <a:sym typeface="Klein Bold"/>
              </a:rPr>
              <a:t>dengan</a:t>
            </a:r>
            <a:r>
              <a:rPr lang="en-US" sz="2400" i="1" dirty="0">
                <a:solidFill>
                  <a:srgbClr val="718BAB"/>
                </a:solidFill>
                <a:latin typeface="DM Sans" pitchFamily="2" charset="0"/>
                <a:ea typeface="Klein Bold"/>
                <a:cs typeface="Klein Bold"/>
                <a:sym typeface="Klein Bold"/>
              </a:rPr>
              <a:t> tahun </a:t>
            </a:r>
            <a:r>
              <a:rPr lang="en-US" sz="2400" i="1" dirty="0" err="1">
                <a:solidFill>
                  <a:srgbClr val="718BAB"/>
                </a:solidFill>
                <a:latin typeface="DM Sans" pitchFamily="2" charset="0"/>
                <a:ea typeface="Klein Bold"/>
                <a:cs typeface="Klein Bold"/>
                <a:sym typeface="Klein Bold"/>
              </a:rPr>
              <a:t>sebelumnya</a:t>
            </a:r>
            <a:r>
              <a:rPr lang="en-US" sz="2400" i="1" dirty="0">
                <a:solidFill>
                  <a:srgbClr val="718BAB"/>
                </a:solidFill>
                <a:latin typeface="DM Sans" pitchFamily="2" charset="0"/>
                <a:ea typeface="Klein Bold"/>
                <a:cs typeface="Klein Bold"/>
                <a:sym typeface="Klein Bold"/>
              </a:rPr>
              <a:t> </a:t>
            </a:r>
            <a:r>
              <a:rPr lang="en-US" sz="2400" i="1" dirty="0" err="1">
                <a:solidFill>
                  <a:srgbClr val="718BAB"/>
                </a:solidFill>
                <a:latin typeface="DM Sans" pitchFamily="2" charset="0"/>
                <a:ea typeface="Klein Bold"/>
                <a:cs typeface="Klein Bold"/>
                <a:sym typeface="Klein Bold"/>
              </a:rPr>
              <a:t>lalu</a:t>
            </a:r>
            <a:r>
              <a:rPr lang="en-US" sz="2400" i="1" dirty="0">
                <a:solidFill>
                  <a:srgbClr val="718BAB"/>
                </a:solidFill>
                <a:latin typeface="DM Sans" pitchFamily="2" charset="0"/>
                <a:ea typeface="Klein Bold"/>
                <a:cs typeface="Klein Bold"/>
                <a:sym typeface="Klein Bold"/>
              </a:rPr>
              <a:t> </a:t>
            </a:r>
            <a:r>
              <a:rPr lang="en-US" sz="2400" i="1" dirty="0" err="1">
                <a:solidFill>
                  <a:srgbClr val="718BAB"/>
                </a:solidFill>
                <a:latin typeface="DM Sans" pitchFamily="2" charset="0"/>
                <a:ea typeface="Klein Bold"/>
                <a:cs typeface="Klein Bold"/>
                <a:sym typeface="Klein Bold"/>
              </a:rPr>
              <a:t>dengan</a:t>
            </a:r>
            <a:r>
              <a:rPr lang="en-US" sz="2400" i="1" dirty="0">
                <a:solidFill>
                  <a:srgbClr val="718BAB"/>
                </a:solidFill>
                <a:latin typeface="DM Sans" pitchFamily="2" charset="0"/>
                <a:ea typeface="Klein Bold"/>
                <a:cs typeface="Klein Bold"/>
                <a:sym typeface="Klein Bold"/>
              </a:rPr>
              <a:t> 29.426.930 </a:t>
            </a:r>
            <a:r>
              <a:rPr lang="en-US" sz="2400" i="1" dirty="0" err="1">
                <a:solidFill>
                  <a:srgbClr val="718BAB"/>
                </a:solidFill>
                <a:latin typeface="DM Sans" pitchFamily="2" charset="0"/>
                <a:ea typeface="Klein Bold"/>
                <a:cs typeface="Klein Bold"/>
                <a:sym typeface="Klein Bold"/>
              </a:rPr>
              <a:t>deteksi</a:t>
            </a:r>
            <a:r>
              <a:rPr lang="en-US" sz="2400" i="1" dirty="0">
                <a:solidFill>
                  <a:srgbClr val="718BAB"/>
                </a:solidFill>
                <a:latin typeface="DM Sans" pitchFamily="2" charset="0"/>
                <a:ea typeface="Klein Bold"/>
                <a:cs typeface="Klein Bold"/>
                <a:sym typeface="Klein Bold"/>
              </a:rPr>
              <a:t> </a:t>
            </a:r>
            <a:r>
              <a:rPr lang="en-US" sz="2400" i="1" dirty="0" err="1">
                <a:solidFill>
                  <a:srgbClr val="718BAB"/>
                </a:solidFill>
                <a:latin typeface="DM Sans" pitchFamily="2" charset="0"/>
                <a:ea typeface="Klein Bold"/>
                <a:cs typeface="Klein Bold"/>
                <a:sym typeface="Klein Bold"/>
              </a:rPr>
              <a:t>serangan</a:t>
            </a:r>
            <a:r>
              <a:rPr lang="en-US" sz="2400" i="1" dirty="0">
                <a:solidFill>
                  <a:srgbClr val="718BAB"/>
                </a:solidFill>
                <a:latin typeface="DM Sans" pitchFamily="2" charset="0"/>
                <a:ea typeface="Klein Bold"/>
                <a:cs typeface="Klein Bold"/>
                <a:sym typeface="Klein Bold"/>
              </a:rPr>
              <a:t> (CNN Indonesia)</a:t>
            </a:r>
          </a:p>
        </p:txBody>
      </p:sp>
      <p:sp>
        <p:nvSpPr>
          <p:cNvPr id="5" name="Freeform 5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4157535"/>
            <a:ext cx="18288000" cy="7229439"/>
          </a:xfrm>
          <a:custGeom>
            <a:avLst/>
            <a:gdLst/>
            <a:ahLst/>
            <a:cxnLst/>
            <a:rect l="l" t="t" r="r" b="b"/>
            <a:pathLst>
              <a:path w="18288000" h="7229439">
                <a:moveTo>
                  <a:pt x="0" y="0"/>
                </a:moveTo>
                <a:lnTo>
                  <a:pt x="18288000" y="0"/>
                </a:lnTo>
                <a:lnTo>
                  <a:pt x="18288000" y="7229439"/>
                </a:lnTo>
                <a:lnTo>
                  <a:pt x="0" y="72294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4212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988FB46-8C0C-495E-528D-75BA7E8AFDD0}"/>
              </a:ext>
            </a:extLst>
          </p:cNvPr>
          <p:cNvSpPr txBox="1"/>
          <p:nvPr/>
        </p:nvSpPr>
        <p:spPr>
          <a:xfrm>
            <a:off x="0" y="5191550"/>
            <a:ext cx="18288000" cy="37702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3900" b="1" i="0" dirty="0">
                <a:solidFill>
                  <a:srgbClr val="FFFFFF"/>
                </a:solidFill>
                <a:effectLst/>
                <a:latin typeface="DM Sans" pitchFamily="2" charset="0"/>
              </a:rPr>
              <a:t>19.171.977</a:t>
            </a:r>
            <a:endParaRPr lang="en-US" sz="23900" b="1" dirty="0">
              <a:latin typeface="DM Sans" pitchFamily="2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DB8E35-C5CB-1BA8-34FC-09627E152C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88B83FDA-7E1A-17A2-3276-B9C1D1FA249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-667321"/>
            <a:ext cx="18288000" cy="7229439"/>
          </a:xfrm>
          <a:custGeom>
            <a:avLst/>
            <a:gdLst/>
            <a:ahLst/>
            <a:cxnLst/>
            <a:rect l="l" t="t" r="r" b="b"/>
            <a:pathLst>
              <a:path w="18288000" h="7229439">
                <a:moveTo>
                  <a:pt x="0" y="0"/>
                </a:moveTo>
                <a:lnTo>
                  <a:pt x="18288000" y="0"/>
                </a:lnTo>
                <a:lnTo>
                  <a:pt x="18288000" y="7229439"/>
                </a:lnTo>
                <a:lnTo>
                  <a:pt x="0" y="72294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42120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6027038F-8E6C-471D-BB54-ABDAF7CA2017}"/>
              </a:ext>
            </a:extLst>
          </p:cNvPr>
          <p:cNvSpPr txBox="1"/>
          <p:nvPr/>
        </p:nvSpPr>
        <p:spPr>
          <a:xfrm>
            <a:off x="2415596" y="1714500"/>
            <a:ext cx="13456808" cy="29546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9600" b="1" u="none" dirty="0" err="1">
                <a:solidFill>
                  <a:srgbClr val="FFFFFF"/>
                </a:solidFill>
                <a:latin typeface="DM Sans" pitchFamily="2" charset="0"/>
                <a:ea typeface="Helios"/>
                <a:cs typeface="Helios"/>
                <a:sym typeface="Helios"/>
              </a:rPr>
              <a:t>Prinsip-prinsip</a:t>
            </a:r>
            <a:r>
              <a:rPr lang="en-US" sz="9600" b="1" u="none" dirty="0">
                <a:solidFill>
                  <a:srgbClr val="FFFFFF"/>
                </a:solidFill>
                <a:latin typeface="DM Sans" pitchFamily="2" charset="0"/>
                <a:ea typeface="Helios"/>
                <a:cs typeface="Helios"/>
                <a:sym typeface="Helios"/>
              </a:rPr>
              <a:t> Moral yang </a:t>
            </a:r>
            <a:r>
              <a:rPr lang="en-US" sz="9600" b="1" u="none" dirty="0" err="1">
                <a:solidFill>
                  <a:srgbClr val="FFFFFF"/>
                </a:solidFill>
                <a:latin typeface="DM Sans" pitchFamily="2" charset="0"/>
                <a:ea typeface="Helios"/>
                <a:cs typeface="Helios"/>
                <a:sym typeface="Helios"/>
              </a:rPr>
              <a:t>Relevan</a:t>
            </a:r>
            <a:endParaRPr lang="en-US" sz="9600" b="1" u="none" dirty="0">
              <a:solidFill>
                <a:srgbClr val="FFFFFF"/>
              </a:solidFill>
              <a:latin typeface="DM Sans" pitchFamily="2" charset="0"/>
              <a:ea typeface="Helios"/>
              <a:cs typeface="Helios"/>
              <a:sym typeface="Helios"/>
            </a:endParaRPr>
          </a:p>
        </p:txBody>
      </p:sp>
      <p:grpSp>
        <p:nvGrpSpPr>
          <p:cNvPr id="11" name="Group 11">
            <a:extLst>
              <a:ext uri="{FF2B5EF4-FFF2-40B4-BE49-F238E27FC236}">
                <a16:creationId xmlns:a16="http://schemas.microsoft.com/office/drawing/2014/main" id="{2EAB41CC-0F3F-6AA1-5318-0801CBDE0FA3}"/>
              </a:ext>
            </a:extLst>
          </p:cNvPr>
          <p:cNvGrpSpPr/>
          <p:nvPr/>
        </p:nvGrpSpPr>
        <p:grpSpPr>
          <a:xfrm>
            <a:off x="5388743" y="8117402"/>
            <a:ext cx="7510515" cy="1032967"/>
            <a:chOff x="0" y="0"/>
            <a:chExt cx="11133897" cy="1531313"/>
          </a:xfrm>
        </p:grpSpPr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22147EE7-3BC3-CA08-747F-A79807DF74DF}"/>
                </a:ext>
              </a:extLst>
            </p:cNvPr>
            <p:cNvSpPr/>
            <p:nvPr/>
          </p:nvSpPr>
          <p:spPr>
            <a:xfrm>
              <a:off x="0" y="0"/>
              <a:ext cx="11133897" cy="1531313"/>
            </a:xfrm>
            <a:custGeom>
              <a:avLst/>
              <a:gdLst/>
              <a:ahLst/>
              <a:cxnLst/>
              <a:rect l="l" t="t" r="r" b="b"/>
              <a:pathLst>
                <a:path w="11133897" h="1531313">
                  <a:moveTo>
                    <a:pt x="30924" y="0"/>
                  </a:moveTo>
                  <a:lnTo>
                    <a:pt x="11102973" y="0"/>
                  </a:lnTo>
                  <a:cubicBezTo>
                    <a:pt x="11120051" y="0"/>
                    <a:pt x="11133897" y="13845"/>
                    <a:pt x="11133897" y="30924"/>
                  </a:cubicBezTo>
                  <a:lnTo>
                    <a:pt x="11133897" y="1500389"/>
                  </a:lnTo>
                  <a:cubicBezTo>
                    <a:pt x="11133897" y="1517468"/>
                    <a:pt x="11120051" y="1531313"/>
                    <a:pt x="11102973" y="1531313"/>
                  </a:cubicBezTo>
                  <a:lnTo>
                    <a:pt x="30924" y="1531313"/>
                  </a:lnTo>
                  <a:cubicBezTo>
                    <a:pt x="13845" y="1531313"/>
                    <a:pt x="0" y="1517468"/>
                    <a:pt x="0" y="1500389"/>
                  </a:cubicBezTo>
                  <a:lnTo>
                    <a:pt x="0" y="30924"/>
                  </a:lnTo>
                  <a:cubicBezTo>
                    <a:pt x="0" y="13845"/>
                    <a:pt x="13845" y="0"/>
                    <a:pt x="30924" y="0"/>
                  </a:cubicBezTo>
                  <a:close/>
                </a:path>
              </a:pathLst>
            </a:custGeom>
            <a:solidFill>
              <a:srgbClr val="F4F4F4"/>
            </a:solidFill>
            <a:ln cap="rnd">
              <a:noFill/>
              <a:prstDash val="sysDot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>
              <a:extLst>
                <a:ext uri="{FF2B5EF4-FFF2-40B4-BE49-F238E27FC236}">
                  <a16:creationId xmlns:a16="http://schemas.microsoft.com/office/drawing/2014/main" id="{265B5D81-0E46-E255-CC26-EB52B6527B65}"/>
                </a:ext>
              </a:extLst>
            </p:cNvPr>
            <p:cNvSpPr txBox="1"/>
            <p:nvPr/>
          </p:nvSpPr>
          <p:spPr>
            <a:xfrm>
              <a:off x="0" y="-38100"/>
              <a:ext cx="11133897" cy="1569413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2100"/>
                </a:lnSpc>
              </a:pPr>
              <a:endParaRPr lang="en-US" sz="1500" dirty="0">
                <a:solidFill>
                  <a:srgbClr val="2A2E3A"/>
                </a:solidFill>
                <a:latin typeface="Helios"/>
                <a:ea typeface="Helios"/>
                <a:cs typeface="Helios"/>
                <a:sym typeface="Helio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99942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5296844" y="-1836715"/>
            <a:ext cx="13960430" cy="13960430"/>
          </a:xfrm>
          <a:custGeom>
            <a:avLst/>
            <a:gdLst/>
            <a:ahLst/>
            <a:cxnLst/>
            <a:rect l="l" t="t" r="r" b="b"/>
            <a:pathLst>
              <a:path w="13960430" h="13960430">
                <a:moveTo>
                  <a:pt x="0" y="0"/>
                </a:moveTo>
                <a:lnTo>
                  <a:pt x="13960431" y="0"/>
                </a:lnTo>
                <a:lnTo>
                  <a:pt x="13960431" y="13960430"/>
                </a:lnTo>
                <a:lnTo>
                  <a:pt x="0" y="139604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1933806" y="3987765"/>
            <a:ext cx="5534402" cy="23114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099"/>
              </a:lnSpc>
            </a:pPr>
            <a:r>
              <a:rPr lang="en-US" sz="6999" b="1" dirty="0">
                <a:solidFill>
                  <a:srgbClr val="2A2E3A"/>
                </a:solidFill>
                <a:latin typeface="Klein Bold"/>
                <a:ea typeface="Klein Bold"/>
                <a:cs typeface="Klein Bold"/>
                <a:sym typeface="Klein Bold"/>
              </a:rPr>
              <a:t>Relevant </a:t>
            </a:r>
            <a:r>
              <a:rPr lang="en-US" sz="6999" b="1" dirty="0">
                <a:solidFill>
                  <a:srgbClr val="718BAB"/>
                </a:solidFill>
                <a:latin typeface="Klein Bold"/>
                <a:ea typeface="Klein Bold"/>
                <a:cs typeface="Klein Bold"/>
                <a:sym typeface="Klein Bold"/>
              </a:rPr>
              <a:t>Principles</a:t>
            </a:r>
          </a:p>
        </p:txBody>
      </p:sp>
      <p:sp>
        <p:nvSpPr>
          <p:cNvPr id="25" name="TextBox 3">
            <a:extLst>
              <a:ext uri="{FF2B5EF4-FFF2-40B4-BE49-F238E27FC236}">
                <a16:creationId xmlns:a16="http://schemas.microsoft.com/office/drawing/2014/main" id="{06FC5B54-BE1F-4229-F1B5-0DD6C0714F30}"/>
              </a:ext>
            </a:extLst>
          </p:cNvPr>
          <p:cNvSpPr txBox="1"/>
          <p:nvPr/>
        </p:nvSpPr>
        <p:spPr>
          <a:xfrm>
            <a:off x="8944707" y="3495326"/>
            <a:ext cx="8763000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000" i="1" dirty="0">
                <a:solidFill>
                  <a:srgbClr val="416089"/>
                </a:solidFill>
                <a:latin typeface="DM Sans" pitchFamily="2" charset="0"/>
                <a:ea typeface="Klein Bold"/>
                <a:cs typeface="Klein Bold"/>
                <a:sym typeface="Klein Bold"/>
              </a:rPr>
              <a:t>“A Principle Allowing Force in Defense of Self and Others”</a:t>
            </a:r>
            <a:endParaRPr lang="en-US" sz="1600" i="1" dirty="0">
              <a:solidFill>
                <a:srgbClr val="416089"/>
              </a:solidFill>
              <a:latin typeface="DM Sans" pitchFamily="2" charset="0"/>
              <a:ea typeface="Klein Bold"/>
              <a:cs typeface="Klein Bold"/>
              <a:sym typeface="Klein Bold"/>
            </a:endParaRPr>
          </a:p>
        </p:txBody>
      </p:sp>
      <p:sp>
        <p:nvSpPr>
          <p:cNvPr id="26" name="TextBox 3">
            <a:extLst>
              <a:ext uri="{FF2B5EF4-FFF2-40B4-BE49-F238E27FC236}">
                <a16:creationId xmlns:a16="http://schemas.microsoft.com/office/drawing/2014/main" id="{3F20F574-FED3-E4BB-CDF8-973BFEACA894}"/>
              </a:ext>
            </a:extLst>
          </p:cNvPr>
          <p:cNvSpPr txBox="1"/>
          <p:nvPr/>
        </p:nvSpPr>
        <p:spPr>
          <a:xfrm>
            <a:off x="8932984" y="5424726"/>
            <a:ext cx="8774723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800" b="1" dirty="0">
                <a:solidFill>
                  <a:srgbClr val="2A2E3A"/>
                </a:solidFill>
                <a:latin typeface="DM Sans" pitchFamily="2" charset="0"/>
                <a:ea typeface="Klein Bold"/>
                <a:cs typeface="Klein Bold"/>
                <a:sym typeface="Klein Bold"/>
              </a:rPr>
              <a:t>“</a:t>
            </a:r>
            <a:r>
              <a:rPr lang="en-US" sz="2800" b="1" dirty="0" err="1">
                <a:solidFill>
                  <a:srgbClr val="2A2E3A"/>
                </a:solidFill>
                <a:latin typeface="DM Sans" pitchFamily="2" charset="0"/>
                <a:ea typeface="Klein Bold"/>
                <a:cs typeface="Klein Bold"/>
                <a:sym typeface="Klein Bold"/>
              </a:rPr>
              <a:t>Seseorang</a:t>
            </a:r>
            <a:r>
              <a:rPr lang="en-US" sz="2800" b="1" dirty="0">
                <a:solidFill>
                  <a:srgbClr val="2A2E3A"/>
                </a:solidFill>
                <a:latin typeface="DM Sans" pitchFamily="2" charset="0"/>
                <a:ea typeface="Klein Bold"/>
                <a:cs typeface="Klein Bold"/>
                <a:sym typeface="Klein Bold"/>
              </a:rPr>
              <a:t> boleh </a:t>
            </a:r>
            <a:r>
              <a:rPr lang="en-US" sz="2800" b="1" dirty="0" err="1">
                <a:solidFill>
                  <a:srgbClr val="2A2E3A"/>
                </a:solidFill>
                <a:latin typeface="DM Sans" pitchFamily="2" charset="0"/>
                <a:ea typeface="Klein Bold"/>
                <a:cs typeface="Klein Bold"/>
                <a:sym typeface="Klein Bold"/>
              </a:rPr>
              <a:t>melawan</a:t>
            </a:r>
            <a:r>
              <a:rPr lang="en-US" sz="2800" b="1" dirty="0">
                <a:solidFill>
                  <a:srgbClr val="2A2E3A"/>
                </a:solidFill>
                <a:latin typeface="DM Sans" pitchFamily="2" charset="0"/>
                <a:ea typeface="Klein Bold"/>
                <a:cs typeface="Klein Bold"/>
                <a:sym typeface="Klein Bold"/>
              </a:rPr>
              <a:t> atau </a:t>
            </a:r>
            <a:r>
              <a:rPr lang="en-US" sz="2800" b="1" dirty="0" err="1">
                <a:solidFill>
                  <a:srgbClr val="2A2E3A"/>
                </a:solidFill>
                <a:latin typeface="DM Sans" pitchFamily="2" charset="0"/>
                <a:ea typeface="Klein Bold"/>
                <a:cs typeface="Klein Bold"/>
                <a:sym typeface="Klein Bold"/>
              </a:rPr>
              <a:t>mempertahankan</a:t>
            </a:r>
            <a:r>
              <a:rPr lang="en-US" sz="2800" b="1" dirty="0">
                <a:solidFill>
                  <a:srgbClr val="2A2E3A"/>
                </a:solidFill>
                <a:latin typeface="DM Sans" pitchFamily="2" charset="0"/>
                <a:ea typeface="Klein Bold"/>
                <a:cs typeface="Klein Bold"/>
                <a:sym typeface="Klein Bold"/>
              </a:rPr>
              <a:t> </a:t>
            </a:r>
            <a:r>
              <a:rPr lang="en-US" sz="2800" b="1" dirty="0" err="1">
                <a:solidFill>
                  <a:srgbClr val="2A2E3A"/>
                </a:solidFill>
                <a:latin typeface="DM Sans" pitchFamily="2" charset="0"/>
                <a:ea typeface="Klein Bold"/>
                <a:cs typeface="Klein Bold"/>
                <a:sym typeface="Klein Bold"/>
              </a:rPr>
              <a:t>diri</a:t>
            </a:r>
            <a:r>
              <a:rPr lang="en-US" sz="2800" b="1" dirty="0">
                <a:solidFill>
                  <a:srgbClr val="2A2E3A"/>
                </a:solidFill>
                <a:latin typeface="DM Sans" pitchFamily="2" charset="0"/>
                <a:ea typeface="Klein Bold"/>
                <a:cs typeface="Klein Bold"/>
                <a:sym typeface="Klein Bold"/>
              </a:rPr>
              <a:t> secara </a:t>
            </a:r>
            <a:r>
              <a:rPr lang="en-US" sz="2800" b="1" dirty="0" err="1">
                <a:solidFill>
                  <a:srgbClr val="2A2E3A"/>
                </a:solidFill>
                <a:latin typeface="DM Sans" pitchFamily="2" charset="0"/>
                <a:ea typeface="Klein Bold"/>
                <a:cs typeface="Klein Bold"/>
                <a:sym typeface="Klein Bold"/>
              </a:rPr>
              <a:t>proporsional</a:t>
            </a:r>
            <a:r>
              <a:rPr lang="en-US" sz="2800" b="1" dirty="0">
                <a:solidFill>
                  <a:srgbClr val="2A2E3A"/>
                </a:solidFill>
                <a:latin typeface="DM Sans" pitchFamily="2" charset="0"/>
                <a:ea typeface="Klein Bold"/>
                <a:cs typeface="Klein Bold"/>
                <a:sym typeface="Klein Bold"/>
              </a:rPr>
              <a:t> </a:t>
            </a:r>
            <a:r>
              <a:rPr lang="en-US" sz="2800" b="1" dirty="0" err="1">
                <a:solidFill>
                  <a:srgbClr val="2A2E3A"/>
                </a:solidFill>
                <a:latin typeface="DM Sans" pitchFamily="2" charset="0"/>
                <a:ea typeface="Klein Bold"/>
                <a:cs typeface="Klein Bold"/>
                <a:sym typeface="Klein Bold"/>
              </a:rPr>
              <a:t>saat</a:t>
            </a:r>
            <a:r>
              <a:rPr lang="en-US" sz="2800" b="1" dirty="0">
                <a:solidFill>
                  <a:srgbClr val="2A2E3A"/>
                </a:solidFill>
                <a:latin typeface="DM Sans" pitchFamily="2" charset="0"/>
                <a:ea typeface="Klein Bold"/>
                <a:cs typeface="Klein Bold"/>
                <a:sym typeface="Klein Bold"/>
              </a:rPr>
              <a:t> </a:t>
            </a:r>
            <a:r>
              <a:rPr lang="en-US" sz="2800" b="1" dirty="0" err="1">
                <a:solidFill>
                  <a:srgbClr val="2A2E3A"/>
                </a:solidFill>
                <a:latin typeface="DM Sans" pitchFamily="2" charset="0"/>
                <a:ea typeface="Klein Bold"/>
                <a:cs typeface="Klein Bold"/>
                <a:sym typeface="Klein Bold"/>
              </a:rPr>
              <a:t>diserang</a:t>
            </a:r>
            <a:r>
              <a:rPr lang="en-US" sz="2800" b="1" dirty="0">
                <a:solidFill>
                  <a:srgbClr val="2A2E3A"/>
                </a:solidFill>
                <a:latin typeface="DM Sans" pitchFamily="2" charset="0"/>
                <a:ea typeface="Klein Bold"/>
                <a:cs typeface="Klein Bold"/>
                <a:sym typeface="Klein Bold"/>
              </a:rPr>
              <a:t>”</a:t>
            </a:r>
            <a:endParaRPr lang="en-US" sz="1100" b="1" i="1" dirty="0">
              <a:solidFill>
                <a:srgbClr val="718BAB"/>
              </a:solidFill>
              <a:latin typeface="DM Sans" pitchFamily="2" charset="0"/>
              <a:ea typeface="Klein Bold"/>
              <a:cs typeface="Klein Bold"/>
              <a:sym typeface="Klein Bold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7C6B71-8E40-CBAC-3F32-F381C1FAC65D}"/>
              </a:ext>
            </a:extLst>
          </p:cNvPr>
          <p:cNvSpPr txBox="1"/>
          <p:nvPr/>
        </p:nvSpPr>
        <p:spPr>
          <a:xfrm>
            <a:off x="8932984" y="7277100"/>
            <a:ext cx="8077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1" dirty="0"/>
              <a:t>*</a:t>
            </a:r>
            <a:r>
              <a:rPr lang="en-US" b="1" i="1" dirty="0" err="1"/>
              <a:t>Proporsional</a:t>
            </a:r>
            <a:r>
              <a:rPr lang="en-US" b="1" i="1" dirty="0"/>
              <a:t> </a:t>
            </a:r>
            <a:r>
              <a:rPr lang="en-US" b="1" dirty="0">
                <a:sym typeface="Wingdings" panose="05000000000000000000" pitchFamily="2" charset="2"/>
              </a:rPr>
              <a:t> </a:t>
            </a:r>
            <a:r>
              <a:rPr lang="en-US" b="1" i="1" dirty="0">
                <a:sym typeface="Wingdings" panose="05000000000000000000" pitchFamily="2" charset="2"/>
              </a:rPr>
              <a:t> </a:t>
            </a:r>
            <a:r>
              <a:rPr lang="en-US" b="1" i="1" dirty="0" err="1"/>
              <a:t>tingkat</a:t>
            </a:r>
            <a:r>
              <a:rPr lang="en-US" b="1" i="1" dirty="0"/>
              <a:t> </a:t>
            </a:r>
            <a:r>
              <a:rPr lang="en-US" b="1" i="1" dirty="0" err="1"/>
              <a:t>respons</a:t>
            </a:r>
            <a:r>
              <a:rPr lang="en-US" i="1" dirty="0"/>
              <a:t> </a:t>
            </a:r>
            <a:r>
              <a:rPr lang="en-US" i="1" dirty="0" err="1"/>
              <a:t>harus</a:t>
            </a:r>
            <a:r>
              <a:rPr lang="en-US" i="1" dirty="0"/>
              <a:t> </a:t>
            </a:r>
            <a:r>
              <a:rPr lang="en-US" i="1" dirty="0" err="1"/>
              <a:t>sepadan</a:t>
            </a:r>
            <a:r>
              <a:rPr lang="en-US" i="1" dirty="0"/>
              <a:t> </a:t>
            </a:r>
            <a:r>
              <a:rPr lang="en-US" i="1" dirty="0" err="1"/>
              <a:t>dengan</a:t>
            </a:r>
            <a:r>
              <a:rPr lang="en-US" i="1" dirty="0"/>
              <a:t> </a:t>
            </a:r>
            <a:r>
              <a:rPr lang="en-US" b="1" i="1" dirty="0" err="1"/>
              <a:t>ancaman</a:t>
            </a:r>
            <a:r>
              <a:rPr lang="en-US" i="1" dirty="0"/>
              <a:t> yang </a:t>
            </a:r>
            <a:r>
              <a:rPr lang="en-US" i="1" dirty="0" err="1"/>
              <a:t>dihadapi</a:t>
            </a:r>
            <a:endParaRPr lang="en-US" i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3906B1-DCF0-4779-35CB-7115D71490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93143634-8CED-590A-98D5-0E00DA587C24}"/>
              </a:ext>
            </a:extLst>
          </p:cNvPr>
          <p:cNvSpPr/>
          <p:nvPr/>
        </p:nvSpPr>
        <p:spPr>
          <a:xfrm>
            <a:off x="-5296844" y="-1836715"/>
            <a:ext cx="13960430" cy="13960430"/>
          </a:xfrm>
          <a:custGeom>
            <a:avLst/>
            <a:gdLst/>
            <a:ahLst/>
            <a:cxnLst/>
            <a:rect l="l" t="t" r="r" b="b"/>
            <a:pathLst>
              <a:path w="13960430" h="13960430">
                <a:moveTo>
                  <a:pt x="0" y="0"/>
                </a:moveTo>
                <a:lnTo>
                  <a:pt x="13960431" y="0"/>
                </a:lnTo>
                <a:lnTo>
                  <a:pt x="13960431" y="13960430"/>
                </a:lnTo>
                <a:lnTo>
                  <a:pt x="0" y="139604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5817B7DC-1306-E198-DCB5-AC8B5FC46C82}"/>
              </a:ext>
            </a:extLst>
          </p:cNvPr>
          <p:cNvSpPr txBox="1"/>
          <p:nvPr/>
        </p:nvSpPr>
        <p:spPr>
          <a:xfrm>
            <a:off x="1933806" y="3987765"/>
            <a:ext cx="5534402" cy="23114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099"/>
              </a:lnSpc>
            </a:pPr>
            <a:r>
              <a:rPr lang="en-US" sz="6999" b="1" dirty="0">
                <a:solidFill>
                  <a:srgbClr val="2A2E3A"/>
                </a:solidFill>
                <a:latin typeface="Klein Bold"/>
                <a:ea typeface="Klein Bold"/>
                <a:cs typeface="Klein Bold"/>
                <a:sym typeface="Klein Bold"/>
              </a:rPr>
              <a:t>Relevant </a:t>
            </a:r>
            <a:r>
              <a:rPr lang="en-US" sz="6999" b="1" dirty="0">
                <a:solidFill>
                  <a:srgbClr val="718BAB"/>
                </a:solidFill>
                <a:latin typeface="Klein Bold"/>
                <a:ea typeface="Klein Bold"/>
                <a:cs typeface="Klein Bold"/>
                <a:sym typeface="Klein Bold"/>
              </a:rPr>
              <a:t>Principles</a:t>
            </a:r>
          </a:p>
        </p:txBody>
      </p:sp>
      <p:sp>
        <p:nvSpPr>
          <p:cNvPr id="25" name="TextBox 3">
            <a:extLst>
              <a:ext uri="{FF2B5EF4-FFF2-40B4-BE49-F238E27FC236}">
                <a16:creationId xmlns:a16="http://schemas.microsoft.com/office/drawing/2014/main" id="{D21F0296-A86A-0247-8EE6-A6B13D7241C3}"/>
              </a:ext>
            </a:extLst>
          </p:cNvPr>
          <p:cNvSpPr txBox="1"/>
          <p:nvPr/>
        </p:nvSpPr>
        <p:spPr>
          <a:xfrm>
            <a:off x="8944707" y="2171700"/>
            <a:ext cx="8763000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000" i="1" dirty="0">
                <a:solidFill>
                  <a:srgbClr val="416089"/>
                </a:solidFill>
                <a:latin typeface="DM Sans" pitchFamily="2" charset="0"/>
                <a:ea typeface="Klein Bold"/>
                <a:cs typeface="Klein Bold"/>
                <a:sym typeface="Klein Bold"/>
              </a:rPr>
              <a:t>“A Principle Allowing Otherwise Wrongful Acts to Secure Greater Moral Good”</a:t>
            </a:r>
            <a:endParaRPr lang="en-US" sz="1600" i="1" dirty="0">
              <a:solidFill>
                <a:srgbClr val="416089"/>
              </a:solidFill>
              <a:latin typeface="DM Sans" pitchFamily="2" charset="0"/>
              <a:ea typeface="Klein Bold"/>
              <a:cs typeface="Klein Bold"/>
              <a:sym typeface="Klein Bold"/>
            </a:endParaRPr>
          </a:p>
        </p:txBody>
      </p:sp>
      <p:sp>
        <p:nvSpPr>
          <p:cNvPr id="26" name="TextBox 3">
            <a:extLst>
              <a:ext uri="{FF2B5EF4-FFF2-40B4-BE49-F238E27FC236}">
                <a16:creationId xmlns:a16="http://schemas.microsoft.com/office/drawing/2014/main" id="{B983F514-C336-D38B-EFBF-C39B7225D26D}"/>
              </a:ext>
            </a:extLst>
          </p:cNvPr>
          <p:cNvSpPr txBox="1"/>
          <p:nvPr/>
        </p:nvSpPr>
        <p:spPr>
          <a:xfrm>
            <a:off x="8932985" y="4508412"/>
            <a:ext cx="8212016" cy="12926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800" b="1" dirty="0">
                <a:solidFill>
                  <a:srgbClr val="2A2E3A"/>
                </a:solidFill>
                <a:latin typeface="DM Sans" pitchFamily="2" charset="0"/>
                <a:ea typeface="Klein Bold"/>
                <a:cs typeface="Klein Bold"/>
                <a:sym typeface="Klein Bold"/>
              </a:rPr>
              <a:t>“</a:t>
            </a:r>
            <a:r>
              <a:rPr lang="en-US" sz="2800" b="1" dirty="0" err="1">
                <a:solidFill>
                  <a:srgbClr val="2A2E3A"/>
                </a:solidFill>
                <a:latin typeface="DM Sans" pitchFamily="2" charset="0"/>
                <a:ea typeface="Klein Bold"/>
                <a:cs typeface="Klein Bold"/>
                <a:sym typeface="Klein Bold"/>
              </a:rPr>
              <a:t>Suatu</a:t>
            </a:r>
            <a:r>
              <a:rPr lang="en-US" sz="2800" b="1" dirty="0">
                <a:solidFill>
                  <a:srgbClr val="2A2E3A"/>
                </a:solidFill>
                <a:latin typeface="DM Sans" pitchFamily="2" charset="0"/>
                <a:ea typeface="Klein Bold"/>
                <a:cs typeface="Klein Bold"/>
                <a:sym typeface="Klein Bold"/>
              </a:rPr>
              <a:t> </a:t>
            </a:r>
            <a:r>
              <a:rPr lang="en-US" sz="2800" b="1" dirty="0" err="1">
                <a:solidFill>
                  <a:srgbClr val="2A2E3A"/>
                </a:solidFill>
                <a:latin typeface="DM Sans" pitchFamily="2" charset="0"/>
                <a:ea typeface="Klein Bold"/>
                <a:cs typeface="Klein Bold"/>
                <a:sym typeface="Klein Bold"/>
              </a:rPr>
              <a:t>perbuatan</a:t>
            </a:r>
            <a:r>
              <a:rPr lang="en-US" sz="2800" b="1" dirty="0">
                <a:solidFill>
                  <a:srgbClr val="2A2E3A"/>
                </a:solidFill>
                <a:latin typeface="DM Sans" pitchFamily="2" charset="0"/>
                <a:ea typeface="Klein Bold"/>
                <a:cs typeface="Klein Bold"/>
                <a:sym typeface="Klein Bold"/>
              </a:rPr>
              <a:t> yang </a:t>
            </a:r>
            <a:r>
              <a:rPr lang="en-US" sz="2800" b="1" dirty="0" err="1">
                <a:solidFill>
                  <a:srgbClr val="2A2E3A"/>
                </a:solidFill>
                <a:latin typeface="DM Sans" pitchFamily="2" charset="0"/>
                <a:ea typeface="Klein Bold"/>
                <a:cs typeface="Klein Bold"/>
                <a:sym typeface="Klein Bold"/>
              </a:rPr>
              <a:t>keliru</a:t>
            </a:r>
            <a:r>
              <a:rPr lang="en-US" sz="2800" b="1" dirty="0">
                <a:solidFill>
                  <a:srgbClr val="2A2E3A"/>
                </a:solidFill>
                <a:latin typeface="DM Sans" pitchFamily="2" charset="0"/>
                <a:ea typeface="Klein Bold"/>
                <a:cs typeface="Klein Bold"/>
                <a:sym typeface="Klein Bold"/>
              </a:rPr>
              <a:t> </a:t>
            </a:r>
            <a:r>
              <a:rPr lang="en-US" sz="2800" b="1" dirty="0" err="1">
                <a:solidFill>
                  <a:srgbClr val="2A2E3A"/>
                </a:solidFill>
                <a:latin typeface="DM Sans" pitchFamily="2" charset="0"/>
                <a:ea typeface="Klein Bold"/>
                <a:cs typeface="Klein Bold"/>
                <a:sym typeface="Klein Bold"/>
              </a:rPr>
              <a:t>dapat</a:t>
            </a:r>
            <a:r>
              <a:rPr lang="en-US" sz="2800" b="1" dirty="0">
                <a:solidFill>
                  <a:srgbClr val="2A2E3A"/>
                </a:solidFill>
                <a:latin typeface="DM Sans" pitchFamily="2" charset="0"/>
                <a:ea typeface="Klein Bold"/>
                <a:cs typeface="Klein Bold"/>
                <a:sym typeface="Klein Bold"/>
              </a:rPr>
              <a:t> </a:t>
            </a:r>
            <a:r>
              <a:rPr lang="en-US" sz="2800" b="1" dirty="0" err="1">
                <a:solidFill>
                  <a:srgbClr val="2A2E3A"/>
                </a:solidFill>
                <a:latin typeface="DM Sans" pitchFamily="2" charset="0"/>
                <a:ea typeface="Klein Bold"/>
                <a:cs typeface="Klein Bold"/>
                <a:sym typeface="Klein Bold"/>
              </a:rPr>
              <a:t>dibenarkan</a:t>
            </a:r>
            <a:r>
              <a:rPr lang="en-US" sz="2800" b="1" dirty="0">
                <a:solidFill>
                  <a:srgbClr val="2A2E3A"/>
                </a:solidFill>
                <a:latin typeface="DM Sans" pitchFamily="2" charset="0"/>
                <a:ea typeface="Klein Bold"/>
                <a:cs typeface="Klein Bold"/>
                <a:sym typeface="Klein Bold"/>
              </a:rPr>
              <a:t> </a:t>
            </a:r>
            <a:r>
              <a:rPr lang="en-US" sz="2800" b="1" dirty="0" err="1">
                <a:solidFill>
                  <a:srgbClr val="2A2E3A"/>
                </a:solidFill>
                <a:latin typeface="DM Sans" pitchFamily="2" charset="0"/>
                <a:ea typeface="Klein Bold"/>
                <a:cs typeface="Klein Bold"/>
                <a:sym typeface="Klein Bold"/>
              </a:rPr>
              <a:t>bila</a:t>
            </a:r>
            <a:r>
              <a:rPr lang="en-US" sz="2800" b="1" dirty="0">
                <a:solidFill>
                  <a:srgbClr val="2A2E3A"/>
                </a:solidFill>
                <a:latin typeface="DM Sans" pitchFamily="2" charset="0"/>
                <a:ea typeface="Klein Bold"/>
                <a:cs typeface="Klein Bold"/>
                <a:sym typeface="Klein Bold"/>
              </a:rPr>
              <a:t> </a:t>
            </a:r>
            <a:r>
              <a:rPr lang="en-US" sz="2800" b="1" dirty="0" err="1">
                <a:solidFill>
                  <a:srgbClr val="2A2E3A"/>
                </a:solidFill>
                <a:latin typeface="DM Sans" pitchFamily="2" charset="0"/>
                <a:ea typeface="Klein Bold"/>
                <a:cs typeface="Klein Bold"/>
                <a:sym typeface="Klein Bold"/>
              </a:rPr>
              <a:t>tujuannya</a:t>
            </a:r>
            <a:r>
              <a:rPr lang="en-US" sz="2800" b="1" dirty="0">
                <a:solidFill>
                  <a:srgbClr val="2A2E3A"/>
                </a:solidFill>
                <a:latin typeface="DM Sans" pitchFamily="2" charset="0"/>
                <a:ea typeface="Klein Bold"/>
                <a:cs typeface="Klein Bold"/>
                <a:sym typeface="Klein Bold"/>
              </a:rPr>
              <a:t> adalah </a:t>
            </a:r>
            <a:r>
              <a:rPr lang="en-US" sz="2800" b="1" dirty="0" err="1">
                <a:solidFill>
                  <a:srgbClr val="2A2E3A"/>
                </a:solidFill>
                <a:latin typeface="DM Sans" pitchFamily="2" charset="0"/>
                <a:ea typeface="Klein Bold"/>
                <a:cs typeface="Klein Bold"/>
                <a:sym typeface="Klein Bold"/>
              </a:rPr>
              <a:t>memperoleh</a:t>
            </a:r>
            <a:r>
              <a:rPr lang="en-US" sz="2800" b="1" dirty="0">
                <a:solidFill>
                  <a:srgbClr val="2A2E3A"/>
                </a:solidFill>
                <a:latin typeface="DM Sans" pitchFamily="2" charset="0"/>
                <a:ea typeface="Klein Bold"/>
                <a:cs typeface="Klein Bold"/>
                <a:sym typeface="Klein Bold"/>
              </a:rPr>
              <a:t> </a:t>
            </a:r>
            <a:r>
              <a:rPr lang="en-US" sz="2800" b="1" dirty="0" err="1">
                <a:solidFill>
                  <a:srgbClr val="2A2E3A"/>
                </a:solidFill>
                <a:latin typeface="DM Sans" pitchFamily="2" charset="0"/>
                <a:ea typeface="Klein Bold"/>
                <a:cs typeface="Klein Bold"/>
                <a:sym typeface="Klein Bold"/>
              </a:rPr>
              <a:t>kebaikan</a:t>
            </a:r>
            <a:r>
              <a:rPr lang="en-US" sz="2800" b="1" dirty="0">
                <a:solidFill>
                  <a:srgbClr val="2A2E3A"/>
                </a:solidFill>
                <a:latin typeface="DM Sans" pitchFamily="2" charset="0"/>
                <a:ea typeface="Klein Bold"/>
                <a:cs typeface="Klein Bold"/>
                <a:sym typeface="Klein Bold"/>
              </a:rPr>
              <a:t> yang lebih </a:t>
            </a:r>
            <a:r>
              <a:rPr lang="en-US" sz="2800" b="1" dirty="0" err="1">
                <a:solidFill>
                  <a:srgbClr val="2A2E3A"/>
                </a:solidFill>
                <a:latin typeface="DM Sans" pitchFamily="2" charset="0"/>
                <a:ea typeface="Klein Bold"/>
                <a:cs typeface="Klein Bold"/>
                <a:sym typeface="Klein Bold"/>
              </a:rPr>
              <a:t>besar</a:t>
            </a:r>
            <a:r>
              <a:rPr lang="en-US" sz="2800" b="1" dirty="0">
                <a:solidFill>
                  <a:srgbClr val="2A2E3A"/>
                </a:solidFill>
                <a:latin typeface="DM Sans" pitchFamily="2" charset="0"/>
                <a:ea typeface="Klein Bold"/>
                <a:cs typeface="Klein Bold"/>
                <a:sym typeface="Klein Bold"/>
              </a:rPr>
              <a:t>”</a:t>
            </a:r>
            <a:endParaRPr lang="en-US" sz="1100" b="1" i="1" dirty="0">
              <a:solidFill>
                <a:srgbClr val="718BAB"/>
              </a:solidFill>
              <a:latin typeface="DM Sans" pitchFamily="2" charset="0"/>
              <a:ea typeface="Klein Bold"/>
              <a:cs typeface="Klein Bold"/>
              <a:sym typeface="Klein Bold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A42C98-DBC7-AC14-DC77-BB3F888ACD17}"/>
              </a:ext>
            </a:extLst>
          </p:cNvPr>
          <p:cNvSpPr txBox="1"/>
          <p:nvPr/>
        </p:nvSpPr>
        <p:spPr>
          <a:xfrm>
            <a:off x="8792307" y="6639274"/>
            <a:ext cx="89154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/>
              <a:t>CONTOH :</a:t>
            </a:r>
          </a:p>
          <a:p>
            <a:r>
              <a:rPr lang="en-US" i="1" dirty="0" err="1"/>
              <a:t>Mencuri</a:t>
            </a:r>
            <a:r>
              <a:rPr lang="en-US" i="1" dirty="0"/>
              <a:t> </a:t>
            </a:r>
            <a:r>
              <a:rPr lang="en-US" i="1" dirty="0" err="1"/>
              <a:t>obat</a:t>
            </a:r>
            <a:r>
              <a:rPr lang="en-US" i="1" dirty="0"/>
              <a:t> untuk </a:t>
            </a:r>
            <a:r>
              <a:rPr lang="en-US" i="1" dirty="0" err="1"/>
              <a:t>menyelamatkan</a:t>
            </a:r>
            <a:r>
              <a:rPr lang="en-US" i="1" dirty="0"/>
              <a:t> </a:t>
            </a:r>
            <a:r>
              <a:rPr lang="en-US" i="1" dirty="0" err="1"/>
              <a:t>nyawa</a:t>
            </a:r>
            <a:r>
              <a:rPr lang="en-US" i="1" dirty="0"/>
              <a:t> </a:t>
            </a:r>
            <a:r>
              <a:rPr lang="en-US" i="1" dirty="0" err="1"/>
              <a:t>seseorang</a:t>
            </a:r>
            <a:r>
              <a:rPr lang="en-US" i="1" dirty="0"/>
              <a:t> yang </a:t>
            </a:r>
            <a:r>
              <a:rPr lang="en-US" i="1" dirty="0" err="1"/>
              <a:t>tidak</a:t>
            </a:r>
            <a:r>
              <a:rPr lang="en-US" i="1" dirty="0"/>
              <a:t> </a:t>
            </a:r>
            <a:r>
              <a:rPr lang="en-US" i="1" dirty="0" err="1"/>
              <a:t>mampu</a:t>
            </a:r>
            <a:r>
              <a:rPr lang="en-US" i="1" dirty="0"/>
              <a:t> </a:t>
            </a:r>
            <a:r>
              <a:rPr lang="en-US" i="1" dirty="0" err="1"/>
              <a:t>membelinya</a:t>
            </a:r>
            <a:r>
              <a:rPr lang="en-US" i="1" dirty="0"/>
              <a:t>.</a:t>
            </a:r>
          </a:p>
          <a:p>
            <a:r>
              <a:rPr lang="en-US" i="1" dirty="0" err="1"/>
              <a:t>Meretas</a:t>
            </a:r>
            <a:r>
              <a:rPr lang="en-US" i="1" dirty="0"/>
              <a:t> </a:t>
            </a:r>
            <a:r>
              <a:rPr lang="en-US" i="1" dirty="0" err="1"/>
              <a:t>sistem</a:t>
            </a:r>
            <a:r>
              <a:rPr lang="en-US" i="1" dirty="0"/>
              <a:t> untuk </a:t>
            </a:r>
            <a:r>
              <a:rPr lang="en-US" i="1" dirty="0" err="1"/>
              <a:t>mencegah</a:t>
            </a:r>
            <a:r>
              <a:rPr lang="en-US" i="1" dirty="0"/>
              <a:t> </a:t>
            </a:r>
            <a:r>
              <a:rPr lang="en-US" i="1" dirty="0" err="1"/>
              <a:t>serangan</a:t>
            </a:r>
            <a:r>
              <a:rPr lang="en-US" i="1" dirty="0"/>
              <a:t> </a:t>
            </a:r>
            <a:r>
              <a:rPr lang="en-US" i="1" dirty="0" err="1"/>
              <a:t>siber</a:t>
            </a:r>
            <a:r>
              <a:rPr lang="en-US" i="1" dirty="0"/>
              <a:t> yang lebih </a:t>
            </a:r>
            <a:r>
              <a:rPr lang="en-US" i="1" dirty="0" err="1"/>
              <a:t>berbahaya</a:t>
            </a:r>
            <a:r>
              <a:rPr lang="en-US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718364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2ACE94-29CD-AF84-044A-C54F5157FD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F3BDF80D-FFE6-9EAC-2DEE-9DBED4AFBD8B}"/>
              </a:ext>
            </a:extLst>
          </p:cNvPr>
          <p:cNvSpPr/>
          <p:nvPr/>
        </p:nvSpPr>
        <p:spPr>
          <a:xfrm>
            <a:off x="-5296844" y="-1836715"/>
            <a:ext cx="13960430" cy="13960430"/>
          </a:xfrm>
          <a:custGeom>
            <a:avLst/>
            <a:gdLst/>
            <a:ahLst/>
            <a:cxnLst/>
            <a:rect l="l" t="t" r="r" b="b"/>
            <a:pathLst>
              <a:path w="13960430" h="13960430">
                <a:moveTo>
                  <a:pt x="0" y="0"/>
                </a:moveTo>
                <a:lnTo>
                  <a:pt x="13960431" y="0"/>
                </a:lnTo>
                <a:lnTo>
                  <a:pt x="13960431" y="13960430"/>
                </a:lnTo>
                <a:lnTo>
                  <a:pt x="0" y="139604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88CA5B80-FB81-3B85-FA36-CF10F75C983E}"/>
              </a:ext>
            </a:extLst>
          </p:cNvPr>
          <p:cNvSpPr txBox="1"/>
          <p:nvPr/>
        </p:nvSpPr>
        <p:spPr>
          <a:xfrm>
            <a:off x="1933806" y="3987765"/>
            <a:ext cx="5534402" cy="23114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099"/>
              </a:lnSpc>
            </a:pPr>
            <a:r>
              <a:rPr lang="en-US" sz="6999" b="1" dirty="0">
                <a:solidFill>
                  <a:srgbClr val="2A2E3A"/>
                </a:solidFill>
                <a:latin typeface="Klein Bold"/>
                <a:ea typeface="Klein Bold"/>
                <a:cs typeface="Klein Bold"/>
                <a:sym typeface="Klein Bold"/>
              </a:rPr>
              <a:t>Relevant </a:t>
            </a:r>
            <a:r>
              <a:rPr lang="en-US" sz="6999" b="1" dirty="0">
                <a:solidFill>
                  <a:srgbClr val="718BAB"/>
                </a:solidFill>
                <a:latin typeface="Klein Bold"/>
                <a:ea typeface="Klein Bold"/>
                <a:cs typeface="Klein Bold"/>
                <a:sym typeface="Klein Bold"/>
              </a:rPr>
              <a:t>Principles</a:t>
            </a:r>
          </a:p>
        </p:txBody>
      </p:sp>
      <p:sp>
        <p:nvSpPr>
          <p:cNvPr id="25" name="TextBox 3">
            <a:extLst>
              <a:ext uri="{FF2B5EF4-FFF2-40B4-BE49-F238E27FC236}">
                <a16:creationId xmlns:a16="http://schemas.microsoft.com/office/drawing/2014/main" id="{CDF94CE0-34DB-9053-65B6-9D737E1796DD}"/>
              </a:ext>
            </a:extLst>
          </p:cNvPr>
          <p:cNvSpPr txBox="1"/>
          <p:nvPr/>
        </p:nvSpPr>
        <p:spPr>
          <a:xfrm>
            <a:off x="8944707" y="3238500"/>
            <a:ext cx="7409487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000" i="1" dirty="0">
                <a:solidFill>
                  <a:srgbClr val="416089"/>
                </a:solidFill>
                <a:latin typeface="DM Sans" pitchFamily="2" charset="0"/>
                <a:ea typeface="Klein Bold"/>
                <a:cs typeface="Klein Bold"/>
                <a:sym typeface="Klein Bold"/>
              </a:rPr>
              <a:t>“Two Nonstarters: </a:t>
            </a:r>
            <a:br>
              <a:rPr lang="en-US" sz="4000" i="1" dirty="0">
                <a:solidFill>
                  <a:srgbClr val="416089"/>
                </a:solidFill>
                <a:latin typeface="DM Sans" pitchFamily="2" charset="0"/>
                <a:ea typeface="Klein Bold"/>
                <a:cs typeface="Klein Bold"/>
                <a:sym typeface="Klein Bold"/>
              </a:rPr>
            </a:br>
            <a:r>
              <a:rPr lang="en-US" sz="4000" i="1" dirty="0">
                <a:solidFill>
                  <a:srgbClr val="416089"/>
                </a:solidFill>
                <a:latin typeface="DM Sans" pitchFamily="2" charset="0"/>
                <a:ea typeface="Klein Bold"/>
                <a:cs typeface="Klein Bold"/>
                <a:sym typeface="Klein Bold"/>
              </a:rPr>
              <a:t>Retaliation and Punishment”</a:t>
            </a:r>
            <a:endParaRPr lang="en-US" sz="1600" i="1" dirty="0">
              <a:solidFill>
                <a:srgbClr val="416089"/>
              </a:solidFill>
              <a:latin typeface="DM Sans" pitchFamily="2" charset="0"/>
              <a:ea typeface="Klein Bold"/>
              <a:cs typeface="Klein Bold"/>
              <a:sym typeface="Klein Bold"/>
            </a:endParaRPr>
          </a:p>
        </p:txBody>
      </p:sp>
      <p:sp>
        <p:nvSpPr>
          <p:cNvPr id="26" name="TextBox 3">
            <a:extLst>
              <a:ext uri="{FF2B5EF4-FFF2-40B4-BE49-F238E27FC236}">
                <a16:creationId xmlns:a16="http://schemas.microsoft.com/office/drawing/2014/main" id="{49BD6489-52E8-14D8-C4DE-65AC1816140F}"/>
              </a:ext>
            </a:extLst>
          </p:cNvPr>
          <p:cNvSpPr txBox="1"/>
          <p:nvPr/>
        </p:nvSpPr>
        <p:spPr>
          <a:xfrm>
            <a:off x="8932985" y="5079206"/>
            <a:ext cx="8212016" cy="12926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800" b="1" dirty="0">
                <a:solidFill>
                  <a:srgbClr val="2A2E3A"/>
                </a:solidFill>
                <a:latin typeface="DM Sans" pitchFamily="2" charset="0"/>
                <a:ea typeface="Klein Bold"/>
                <a:cs typeface="Klein Bold"/>
                <a:sym typeface="Klein Bold"/>
              </a:rPr>
              <a:t>“</a:t>
            </a:r>
            <a:r>
              <a:rPr lang="en-US" sz="2800" b="1" dirty="0" err="1">
                <a:solidFill>
                  <a:srgbClr val="2A2E3A"/>
                </a:solidFill>
                <a:latin typeface="DM Sans" pitchFamily="2" charset="0"/>
                <a:ea typeface="Klein Bold"/>
                <a:cs typeface="Klein Bold"/>
                <a:sym typeface="Klein Bold"/>
              </a:rPr>
              <a:t>Tidak</a:t>
            </a:r>
            <a:r>
              <a:rPr lang="en-US" sz="2800" b="1" dirty="0">
                <a:solidFill>
                  <a:srgbClr val="2A2E3A"/>
                </a:solidFill>
                <a:latin typeface="DM Sans" pitchFamily="2" charset="0"/>
                <a:ea typeface="Klein Bold"/>
                <a:cs typeface="Klein Bold"/>
                <a:sym typeface="Klein Bold"/>
              </a:rPr>
              <a:t> </a:t>
            </a:r>
            <a:r>
              <a:rPr lang="en-US" sz="2800" b="1" dirty="0" err="1">
                <a:solidFill>
                  <a:srgbClr val="2A2E3A"/>
                </a:solidFill>
                <a:latin typeface="DM Sans" pitchFamily="2" charset="0"/>
                <a:ea typeface="Klein Bold"/>
                <a:cs typeface="Klein Bold"/>
                <a:sym typeface="Klein Bold"/>
              </a:rPr>
              <a:t>dibenarkan</a:t>
            </a:r>
            <a:r>
              <a:rPr lang="en-US" sz="2800" b="1" dirty="0">
                <a:solidFill>
                  <a:srgbClr val="2A2E3A"/>
                </a:solidFill>
                <a:latin typeface="DM Sans" pitchFamily="2" charset="0"/>
                <a:ea typeface="Klein Bold"/>
                <a:cs typeface="Klein Bold"/>
                <a:sym typeface="Klein Bold"/>
              </a:rPr>
              <a:t> </a:t>
            </a:r>
            <a:r>
              <a:rPr lang="en-US" sz="2800" b="1" dirty="0" err="1">
                <a:solidFill>
                  <a:srgbClr val="2A2E3A"/>
                </a:solidFill>
                <a:latin typeface="DM Sans" pitchFamily="2" charset="0"/>
                <a:ea typeface="Klein Bold"/>
                <a:cs typeface="Klein Bold"/>
                <a:sym typeface="Klein Bold"/>
              </a:rPr>
              <a:t>membalas</a:t>
            </a:r>
            <a:r>
              <a:rPr lang="en-US" sz="2800" b="1" dirty="0">
                <a:solidFill>
                  <a:srgbClr val="2A2E3A"/>
                </a:solidFill>
                <a:latin typeface="DM Sans" pitchFamily="2" charset="0"/>
                <a:ea typeface="Klein Bold"/>
                <a:cs typeface="Klein Bold"/>
                <a:sym typeface="Klein Bold"/>
              </a:rPr>
              <a:t> </a:t>
            </a:r>
            <a:r>
              <a:rPr lang="en-US" sz="2800" b="1" dirty="0" err="1">
                <a:solidFill>
                  <a:srgbClr val="2A2E3A"/>
                </a:solidFill>
                <a:latin typeface="DM Sans" pitchFamily="2" charset="0"/>
                <a:ea typeface="Klein Bold"/>
                <a:cs typeface="Klein Bold"/>
                <a:sym typeface="Klein Bold"/>
              </a:rPr>
              <a:t>perbuatan</a:t>
            </a:r>
            <a:r>
              <a:rPr lang="en-US" sz="2800" b="1" dirty="0">
                <a:solidFill>
                  <a:srgbClr val="2A2E3A"/>
                </a:solidFill>
                <a:latin typeface="DM Sans" pitchFamily="2" charset="0"/>
                <a:ea typeface="Klein Bold"/>
                <a:cs typeface="Klein Bold"/>
                <a:sym typeface="Klein Bold"/>
              </a:rPr>
              <a:t> </a:t>
            </a:r>
            <a:r>
              <a:rPr lang="en-US" sz="2800" b="1" dirty="0" err="1">
                <a:solidFill>
                  <a:srgbClr val="2A2E3A"/>
                </a:solidFill>
                <a:latin typeface="DM Sans" pitchFamily="2" charset="0"/>
                <a:ea typeface="Klein Bold"/>
                <a:cs typeface="Klein Bold"/>
                <a:sym typeface="Klein Bold"/>
              </a:rPr>
              <a:t>pelanggaran</a:t>
            </a:r>
            <a:r>
              <a:rPr lang="en-US" sz="2800" b="1" dirty="0">
                <a:solidFill>
                  <a:srgbClr val="2A2E3A"/>
                </a:solidFill>
                <a:latin typeface="DM Sans" pitchFamily="2" charset="0"/>
                <a:ea typeface="Klein Bold"/>
                <a:cs typeface="Klein Bold"/>
                <a:sym typeface="Klein Bold"/>
              </a:rPr>
              <a:t> </a:t>
            </a:r>
            <a:r>
              <a:rPr lang="en-US" sz="2800" b="1" dirty="0" err="1">
                <a:solidFill>
                  <a:srgbClr val="2A2E3A"/>
                </a:solidFill>
                <a:latin typeface="DM Sans" pitchFamily="2" charset="0"/>
                <a:ea typeface="Klein Bold"/>
                <a:cs typeface="Klein Bold"/>
                <a:sym typeface="Klein Bold"/>
              </a:rPr>
              <a:t>keamanan</a:t>
            </a:r>
            <a:r>
              <a:rPr lang="en-US" sz="2800" b="1" dirty="0">
                <a:solidFill>
                  <a:srgbClr val="2A2E3A"/>
                </a:solidFill>
                <a:latin typeface="DM Sans" pitchFamily="2" charset="0"/>
                <a:ea typeface="Klein Bold"/>
                <a:cs typeface="Klein Bold"/>
                <a:sym typeface="Klein Bold"/>
              </a:rPr>
              <a:t> dan </a:t>
            </a:r>
            <a:r>
              <a:rPr lang="en-US" sz="2800" b="1" dirty="0" err="1">
                <a:solidFill>
                  <a:srgbClr val="2A2E3A"/>
                </a:solidFill>
                <a:latin typeface="DM Sans" pitchFamily="2" charset="0"/>
                <a:ea typeface="Klein Bold"/>
                <a:cs typeface="Klein Bold"/>
                <a:sym typeface="Klein Bold"/>
              </a:rPr>
              <a:t>memberikan</a:t>
            </a:r>
            <a:r>
              <a:rPr lang="en-US" sz="2800" b="1" dirty="0">
                <a:solidFill>
                  <a:srgbClr val="2A2E3A"/>
                </a:solidFill>
                <a:latin typeface="DM Sans" pitchFamily="2" charset="0"/>
                <a:ea typeface="Klein Bold"/>
                <a:cs typeface="Klein Bold"/>
                <a:sym typeface="Klein Bold"/>
              </a:rPr>
              <a:t> </a:t>
            </a:r>
            <a:r>
              <a:rPr lang="en-US" sz="2800" b="1" dirty="0" err="1">
                <a:solidFill>
                  <a:srgbClr val="2A2E3A"/>
                </a:solidFill>
                <a:latin typeface="DM Sans" pitchFamily="2" charset="0"/>
                <a:ea typeface="Klein Bold"/>
                <a:cs typeface="Klein Bold"/>
                <a:sym typeface="Klein Bold"/>
              </a:rPr>
              <a:t>hukuman</a:t>
            </a:r>
            <a:r>
              <a:rPr lang="en-US" sz="2800" b="1" dirty="0">
                <a:solidFill>
                  <a:srgbClr val="2A2E3A"/>
                </a:solidFill>
                <a:latin typeface="DM Sans" pitchFamily="2" charset="0"/>
                <a:ea typeface="Klein Bold"/>
                <a:cs typeface="Klein Bold"/>
                <a:sym typeface="Klein Bold"/>
              </a:rPr>
              <a:t> </a:t>
            </a:r>
            <a:r>
              <a:rPr lang="en-US" sz="2800" b="1" dirty="0" err="1">
                <a:solidFill>
                  <a:srgbClr val="2A2E3A"/>
                </a:solidFill>
                <a:latin typeface="DM Sans" pitchFamily="2" charset="0"/>
                <a:ea typeface="Klein Bold"/>
                <a:cs typeface="Klein Bold"/>
                <a:sym typeface="Klein Bold"/>
              </a:rPr>
              <a:t>tanpa</a:t>
            </a:r>
            <a:r>
              <a:rPr lang="en-US" sz="2800" b="1" dirty="0">
                <a:solidFill>
                  <a:srgbClr val="2A2E3A"/>
                </a:solidFill>
                <a:latin typeface="DM Sans" pitchFamily="2" charset="0"/>
                <a:ea typeface="Klein Bold"/>
                <a:cs typeface="Klein Bold"/>
                <a:sym typeface="Klein Bold"/>
              </a:rPr>
              <a:t> </a:t>
            </a:r>
            <a:r>
              <a:rPr lang="en-US" sz="2800" b="1" dirty="0" err="1">
                <a:solidFill>
                  <a:srgbClr val="2A2E3A"/>
                </a:solidFill>
                <a:latin typeface="DM Sans" pitchFamily="2" charset="0"/>
                <a:ea typeface="Klein Bold"/>
                <a:cs typeface="Klein Bold"/>
                <a:sym typeface="Klein Bold"/>
              </a:rPr>
              <a:t>melalui</a:t>
            </a:r>
            <a:r>
              <a:rPr lang="en-US" sz="2800" b="1" dirty="0">
                <a:solidFill>
                  <a:srgbClr val="2A2E3A"/>
                </a:solidFill>
                <a:latin typeface="DM Sans" pitchFamily="2" charset="0"/>
                <a:ea typeface="Klein Bold"/>
                <a:cs typeface="Klein Bold"/>
                <a:sym typeface="Klein Bold"/>
              </a:rPr>
              <a:t> proses </a:t>
            </a:r>
            <a:r>
              <a:rPr lang="en-US" sz="2800" b="1" dirty="0" err="1">
                <a:solidFill>
                  <a:srgbClr val="2A2E3A"/>
                </a:solidFill>
                <a:latin typeface="DM Sans" pitchFamily="2" charset="0"/>
                <a:ea typeface="Klein Bold"/>
                <a:cs typeface="Klein Bold"/>
                <a:sym typeface="Klein Bold"/>
              </a:rPr>
              <a:t>hukum</a:t>
            </a:r>
            <a:r>
              <a:rPr lang="en-US" sz="2800" b="1" dirty="0">
                <a:solidFill>
                  <a:srgbClr val="2A2E3A"/>
                </a:solidFill>
                <a:latin typeface="DM Sans" pitchFamily="2" charset="0"/>
                <a:ea typeface="Klein Bold"/>
                <a:cs typeface="Klein Bold"/>
                <a:sym typeface="Klein Bold"/>
              </a:rPr>
              <a:t>”</a:t>
            </a:r>
            <a:endParaRPr lang="en-US" sz="1100" b="1" i="1" dirty="0">
              <a:solidFill>
                <a:srgbClr val="718BAB"/>
              </a:solidFill>
              <a:latin typeface="DM Sans" pitchFamily="2" charset="0"/>
              <a:ea typeface="Klein Bold"/>
              <a:cs typeface="Klein Bold"/>
              <a:sym typeface="Klein Bold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E65E5F-CF01-388F-8884-02CADF1FB82D}"/>
              </a:ext>
            </a:extLst>
          </p:cNvPr>
          <p:cNvSpPr txBox="1"/>
          <p:nvPr/>
        </p:nvSpPr>
        <p:spPr>
          <a:xfrm>
            <a:off x="8902505" y="7429500"/>
            <a:ext cx="802421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 err="1"/>
              <a:t>Meskipun</a:t>
            </a:r>
            <a:r>
              <a:rPr lang="en-US" i="1" dirty="0"/>
              <a:t> menjadi korban, </a:t>
            </a:r>
            <a:r>
              <a:rPr lang="en-US" i="1" dirty="0" err="1"/>
              <a:t>membalas</a:t>
            </a:r>
            <a:r>
              <a:rPr lang="en-US" i="1" dirty="0"/>
              <a:t> secara </a:t>
            </a:r>
            <a:r>
              <a:rPr lang="en-US" i="1" dirty="0" err="1"/>
              <a:t>sepihak</a:t>
            </a:r>
            <a:r>
              <a:rPr lang="en-US" i="1" dirty="0"/>
              <a:t> atau </a:t>
            </a:r>
            <a:r>
              <a:rPr lang="en-US" i="1" dirty="0" err="1"/>
              <a:t>menjatuhkan</a:t>
            </a:r>
            <a:r>
              <a:rPr lang="en-US" i="1" dirty="0"/>
              <a:t> </a:t>
            </a:r>
            <a:r>
              <a:rPr lang="en-US" i="1" dirty="0" err="1"/>
              <a:t>hukuman</a:t>
            </a:r>
            <a:r>
              <a:rPr lang="en-US" i="1" dirty="0"/>
              <a:t> </a:t>
            </a:r>
            <a:r>
              <a:rPr lang="en-US" i="1" dirty="0" err="1"/>
              <a:t>sendiri</a:t>
            </a:r>
            <a:r>
              <a:rPr lang="en-US" i="1" dirty="0"/>
              <a:t> </a:t>
            </a:r>
            <a:r>
              <a:rPr lang="en-US" i="1" dirty="0" err="1"/>
              <a:t>dapat</a:t>
            </a:r>
            <a:r>
              <a:rPr lang="en-US" i="1" dirty="0"/>
              <a:t> </a:t>
            </a:r>
            <a:r>
              <a:rPr lang="en-US" i="1" dirty="0" err="1"/>
              <a:t>menimbulkan</a:t>
            </a:r>
            <a:r>
              <a:rPr lang="en-US" i="1" dirty="0"/>
              <a:t> </a:t>
            </a:r>
            <a:r>
              <a:rPr lang="en-US" i="1" dirty="0" err="1"/>
              <a:t>pelanggaran</a:t>
            </a:r>
            <a:r>
              <a:rPr lang="en-US" i="1" dirty="0"/>
              <a:t> </a:t>
            </a:r>
            <a:r>
              <a:rPr lang="en-US" i="1" dirty="0" err="1"/>
              <a:t>hukum</a:t>
            </a:r>
            <a:r>
              <a:rPr lang="en-US" i="1" dirty="0"/>
              <a:t> </a:t>
            </a:r>
            <a:r>
              <a:rPr lang="en-US" i="1" dirty="0" err="1"/>
              <a:t>baru.Jalur</a:t>
            </a:r>
            <a:r>
              <a:rPr lang="en-US" i="1" dirty="0"/>
              <a:t> </a:t>
            </a:r>
            <a:r>
              <a:rPr lang="en-US" i="1" dirty="0" err="1"/>
              <a:t>hukum</a:t>
            </a:r>
            <a:r>
              <a:rPr lang="en-US" i="1" dirty="0"/>
              <a:t> dan </a:t>
            </a:r>
            <a:r>
              <a:rPr lang="en-US" i="1" dirty="0" err="1"/>
              <a:t>prosedur</a:t>
            </a:r>
            <a:r>
              <a:rPr lang="en-US" i="1" dirty="0"/>
              <a:t> </a:t>
            </a:r>
            <a:r>
              <a:rPr lang="en-US" i="1" dirty="0" err="1"/>
              <a:t>resmi</a:t>
            </a:r>
            <a:r>
              <a:rPr lang="en-US" i="1" dirty="0"/>
              <a:t> </a:t>
            </a:r>
            <a:r>
              <a:rPr lang="en-US" i="1" dirty="0" err="1"/>
              <a:t>tetap</a:t>
            </a:r>
            <a:r>
              <a:rPr lang="en-US" i="1" dirty="0"/>
              <a:t> </a:t>
            </a:r>
            <a:r>
              <a:rPr lang="en-US" i="1" dirty="0" err="1"/>
              <a:t>harus</a:t>
            </a:r>
            <a:r>
              <a:rPr lang="en-US" i="1" dirty="0"/>
              <a:t> </a:t>
            </a:r>
            <a:r>
              <a:rPr lang="en-US" i="1" dirty="0" err="1"/>
              <a:t>diikuti</a:t>
            </a:r>
            <a:r>
              <a:rPr lang="en-US" i="1" dirty="0"/>
              <a:t> agar </a:t>
            </a:r>
            <a:r>
              <a:rPr lang="en-US" i="1" dirty="0" err="1"/>
              <a:t>keadilan</a:t>
            </a:r>
            <a:r>
              <a:rPr lang="en-US" i="1" dirty="0"/>
              <a:t> </a:t>
            </a:r>
            <a:r>
              <a:rPr lang="en-US" i="1" dirty="0" err="1"/>
              <a:t>dapat</a:t>
            </a:r>
            <a:r>
              <a:rPr lang="en-US" i="1" dirty="0"/>
              <a:t> </a:t>
            </a:r>
            <a:r>
              <a:rPr lang="en-US" i="1" dirty="0" err="1"/>
              <a:t>ditegakkan</a:t>
            </a:r>
            <a:r>
              <a:rPr lang="en-US" i="1" dirty="0"/>
              <a:t> </a:t>
            </a:r>
            <a:r>
              <a:rPr lang="en-US" i="1" dirty="0" err="1"/>
              <a:t>dengan</a:t>
            </a:r>
            <a:r>
              <a:rPr lang="en-US" i="1" dirty="0"/>
              <a:t> </a:t>
            </a:r>
            <a:r>
              <a:rPr lang="en-US" i="1" dirty="0" err="1"/>
              <a:t>benar</a:t>
            </a:r>
            <a:r>
              <a:rPr lang="en-US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972619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4157535"/>
            <a:chOff x="0" y="0"/>
            <a:chExt cx="4816593" cy="109498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1094988"/>
            </a:xfrm>
            <a:custGeom>
              <a:avLst/>
              <a:gdLst/>
              <a:ahLst/>
              <a:cxnLst/>
              <a:rect l="l" t="t" r="r" b="b"/>
              <a:pathLst>
                <a:path w="4816592" h="1094988">
                  <a:moveTo>
                    <a:pt x="0" y="0"/>
                  </a:moveTo>
                  <a:lnTo>
                    <a:pt x="4816592" y="0"/>
                  </a:lnTo>
                  <a:lnTo>
                    <a:pt x="4816592" y="1094988"/>
                  </a:lnTo>
                  <a:lnTo>
                    <a:pt x="0" y="1094988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11330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2148268" y="971550"/>
            <a:ext cx="13991465" cy="1144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99"/>
              </a:lnSpc>
            </a:pPr>
            <a:r>
              <a:rPr lang="en-US" sz="6999" b="1" dirty="0">
                <a:solidFill>
                  <a:srgbClr val="2A2E3A"/>
                </a:solidFill>
                <a:latin typeface="Klein Bold"/>
                <a:ea typeface="Klein Bold"/>
                <a:cs typeface="Klein Bold"/>
                <a:sym typeface="Klein Bold"/>
              </a:rPr>
              <a:t>References</a:t>
            </a:r>
            <a:endParaRPr lang="en-US" sz="6999" b="1" dirty="0">
              <a:solidFill>
                <a:srgbClr val="718BAB"/>
              </a:solidFill>
              <a:latin typeface="Klein Bold"/>
              <a:ea typeface="Klein Bold"/>
              <a:cs typeface="Klein Bold"/>
              <a:sym typeface="Klein Bold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98AFB6-50E5-AAFF-187C-5E164F7F6E7F}"/>
              </a:ext>
            </a:extLst>
          </p:cNvPr>
          <p:cNvSpPr txBox="1"/>
          <p:nvPr/>
        </p:nvSpPr>
        <p:spPr>
          <a:xfrm>
            <a:off x="1333498" y="5025871"/>
            <a:ext cx="156210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Ethics in Information Technology (George W. Reynolds) Chapter 3, Computer and Internet Crime.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The Handbook of Information and Computer Ethics; Kenneth &amp; Herman, 2008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Contemporary issues in ethics and information technology; Schultz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39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Grp="1" noUngrp="1" noRot="1" noMove="1" noResize="1"/>
          </p:cNvGrpSpPr>
          <p:nvPr/>
        </p:nvGrpSpPr>
        <p:grpSpPr>
          <a:xfrm>
            <a:off x="9525" y="0"/>
            <a:ext cx="18288000" cy="3773114"/>
            <a:chOff x="0" y="0"/>
            <a:chExt cx="24384000" cy="5030819"/>
          </a:xfrm>
        </p:grpSpPr>
        <p:pic>
          <p:nvPicPr>
            <p:cNvPr id="3" name="Picture 3"/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2">
              <a:alphaModFix amt="14000"/>
            </a:blip>
            <a:srcRect t="27933" b="41099"/>
            <a:stretch>
              <a:fillRect/>
            </a:stretch>
          </p:blipFill>
          <p:spPr>
            <a:xfrm>
              <a:off x="0" y="0"/>
              <a:ext cx="24384000" cy="5030819"/>
            </a:xfrm>
            <a:prstGeom prst="rect">
              <a:avLst/>
            </a:prstGeom>
          </p:spPr>
        </p:pic>
      </p:grpSp>
      <p:grpSp>
        <p:nvGrpSpPr>
          <p:cNvPr id="4" name="Group 4"/>
          <p:cNvGrpSpPr>
            <a:grpSpLocks noGrp="1" noUngrp="1" noRot="1" noMove="1" noResize="1"/>
          </p:cNvGrpSpPr>
          <p:nvPr/>
        </p:nvGrpSpPr>
        <p:grpSpPr>
          <a:xfrm>
            <a:off x="0" y="3773114"/>
            <a:ext cx="18288000" cy="6513886"/>
            <a:chOff x="0" y="0"/>
            <a:chExt cx="4816593" cy="1715591"/>
          </a:xfrm>
        </p:grpSpPr>
        <p:sp>
          <p:nvSpPr>
            <p:cNvPr id="5" name="Freeform 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4816592" cy="1715591"/>
            </a:xfrm>
            <a:custGeom>
              <a:avLst/>
              <a:gdLst/>
              <a:ahLst/>
              <a:cxnLst/>
              <a:rect l="l" t="t" r="r" b="b"/>
              <a:pathLst>
                <a:path w="4816592" h="1715591">
                  <a:moveTo>
                    <a:pt x="0" y="0"/>
                  </a:moveTo>
                  <a:lnTo>
                    <a:pt x="4816592" y="0"/>
                  </a:lnTo>
                  <a:lnTo>
                    <a:pt x="4816592" y="1715591"/>
                  </a:lnTo>
                  <a:lnTo>
                    <a:pt x="0" y="1715591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57150"/>
              <a:ext cx="4816593" cy="17727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3615150" y="1486559"/>
            <a:ext cx="11057696" cy="11444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099"/>
              </a:lnSpc>
            </a:pPr>
            <a:r>
              <a:rPr lang="en-US" sz="6999" b="1" dirty="0">
                <a:solidFill>
                  <a:srgbClr val="FFFFFF"/>
                </a:solidFill>
                <a:latin typeface="Klein Bold"/>
                <a:ea typeface="Klein Bold"/>
                <a:cs typeface="Klein Bold"/>
                <a:sym typeface="Klein Bold"/>
              </a:rPr>
              <a:t>INSIDEN KEAMANAN IT</a:t>
            </a:r>
          </a:p>
        </p:txBody>
      </p:sp>
      <p:sp>
        <p:nvSpPr>
          <p:cNvPr id="10" name="Freeform 10"/>
          <p:cNvSpPr/>
          <p:nvPr/>
        </p:nvSpPr>
        <p:spPr>
          <a:xfrm>
            <a:off x="8333203" y="-1109791"/>
            <a:ext cx="1621594" cy="1621594"/>
          </a:xfrm>
          <a:custGeom>
            <a:avLst/>
            <a:gdLst/>
            <a:ahLst/>
            <a:cxnLst/>
            <a:rect l="l" t="t" r="r" b="b"/>
            <a:pathLst>
              <a:path w="1621594" h="1621594">
                <a:moveTo>
                  <a:pt x="0" y="0"/>
                </a:moveTo>
                <a:lnTo>
                  <a:pt x="1621594" y="0"/>
                </a:lnTo>
                <a:lnTo>
                  <a:pt x="1621594" y="1621594"/>
                </a:lnTo>
                <a:lnTo>
                  <a:pt x="0" y="162159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8333203" y="9678747"/>
            <a:ext cx="1621594" cy="1621594"/>
          </a:xfrm>
          <a:custGeom>
            <a:avLst/>
            <a:gdLst/>
            <a:ahLst/>
            <a:cxnLst/>
            <a:rect l="l" t="t" r="r" b="b"/>
            <a:pathLst>
              <a:path w="1621594" h="1621594">
                <a:moveTo>
                  <a:pt x="0" y="0"/>
                </a:moveTo>
                <a:lnTo>
                  <a:pt x="1621594" y="0"/>
                </a:lnTo>
                <a:lnTo>
                  <a:pt x="1621594" y="1621594"/>
                </a:lnTo>
                <a:lnTo>
                  <a:pt x="0" y="162159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53FB26F7-72A5-3A89-E45F-C0AA4A4C5DAF}"/>
              </a:ext>
            </a:extLst>
          </p:cNvPr>
          <p:cNvSpPr txBox="1"/>
          <p:nvPr/>
        </p:nvSpPr>
        <p:spPr>
          <a:xfrm>
            <a:off x="790572" y="4431135"/>
            <a:ext cx="16706852" cy="45895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5440" lvl="1" algn="l">
              <a:lnSpc>
                <a:spcPts val="4479"/>
              </a:lnSpc>
            </a:pPr>
            <a:r>
              <a:rPr lang="en-US" sz="3199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Keamanan</a:t>
            </a:r>
            <a:r>
              <a:rPr lang="en-US" sz="3199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IT yang </a:t>
            </a:r>
            <a:r>
              <a:rPr lang="en-US" sz="3199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digunakan</a:t>
            </a:r>
            <a:r>
              <a:rPr lang="en-US" sz="3199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199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dalam</a:t>
            </a:r>
            <a:r>
              <a:rPr lang="en-US" sz="3199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199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bisnis</a:t>
            </a:r>
            <a:r>
              <a:rPr lang="en-US" sz="3199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199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sangatlah</a:t>
            </a:r>
            <a:r>
              <a:rPr lang="en-US" sz="3199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199" b="1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penting</a:t>
            </a:r>
            <a:r>
              <a:rPr lang="en-US" sz="3199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.</a:t>
            </a:r>
          </a:p>
          <a:p>
            <a:pPr marL="345440" lvl="1" algn="l">
              <a:lnSpc>
                <a:spcPts val="4479"/>
              </a:lnSpc>
            </a:pPr>
            <a:endParaRPr lang="en-US" sz="3199" u="none" dirty="0">
              <a:solidFill>
                <a:srgbClr val="2A2E3A"/>
              </a:solidFill>
              <a:latin typeface="DM Sans" pitchFamily="2" charset="0"/>
              <a:ea typeface="Helios"/>
              <a:cs typeface="Helios"/>
              <a:sym typeface="Helios"/>
            </a:endParaRPr>
          </a:p>
          <a:p>
            <a:pPr marL="345440" lvl="1" algn="l">
              <a:lnSpc>
                <a:spcPts val="4479"/>
              </a:lnSpc>
            </a:pPr>
            <a:r>
              <a:rPr lang="en-US" sz="3199" b="1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Data </a:t>
            </a:r>
            <a:r>
              <a:rPr lang="en-US" sz="3199" b="1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bisnis</a:t>
            </a:r>
            <a:r>
              <a:rPr lang="en-US" sz="3199" b="1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yang </a:t>
            </a:r>
            <a:r>
              <a:rPr lang="en-US" sz="3199" b="1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bersifat</a:t>
            </a:r>
            <a:r>
              <a:rPr lang="en-US" sz="3199" b="1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199" b="1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rahasia</a:t>
            </a:r>
            <a:r>
              <a:rPr lang="en-US" sz="3199" b="1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199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serta</a:t>
            </a:r>
            <a:r>
              <a:rPr lang="en-US" sz="3199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199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informasi</a:t>
            </a:r>
            <a:r>
              <a:rPr lang="en-US" sz="3199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199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pribadi</a:t>
            </a:r>
            <a:r>
              <a:rPr lang="en-US" sz="3199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199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pelanggan</a:t>
            </a:r>
            <a:r>
              <a:rPr lang="en-US" sz="3199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dan </a:t>
            </a:r>
            <a:r>
              <a:rPr lang="en-US" sz="3199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karyawan</a:t>
            </a:r>
            <a:r>
              <a:rPr lang="en-US" sz="3199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199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harus</a:t>
            </a:r>
            <a:r>
              <a:rPr lang="en-US" sz="3199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199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dilindungi</a:t>
            </a:r>
            <a:r>
              <a:rPr lang="en-US" sz="3199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, dan </a:t>
            </a:r>
            <a:r>
              <a:rPr lang="en-US" sz="3199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sistem</a:t>
            </a:r>
            <a:r>
              <a:rPr lang="en-US" sz="3199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199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harus</a:t>
            </a:r>
            <a:r>
              <a:rPr lang="en-US" sz="3199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199" b="1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dilindungi</a:t>
            </a:r>
            <a:r>
              <a:rPr lang="en-US" sz="3199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199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dari</a:t>
            </a:r>
            <a:r>
              <a:rPr lang="en-US" sz="3199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199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tindakan</a:t>
            </a:r>
            <a:r>
              <a:rPr lang="en-US" sz="3199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199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jahat</a:t>
            </a:r>
            <a:r>
              <a:rPr lang="en-US" sz="3199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199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seperti</a:t>
            </a:r>
            <a:r>
              <a:rPr lang="en-US" sz="3199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199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pencurian</a:t>
            </a:r>
            <a:r>
              <a:rPr lang="en-US" sz="3199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atau </a:t>
            </a:r>
            <a:r>
              <a:rPr lang="en-US" sz="3199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gangguan</a:t>
            </a:r>
            <a:r>
              <a:rPr lang="en-US" sz="3199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.</a:t>
            </a:r>
          </a:p>
          <a:p>
            <a:pPr marL="345440" lvl="1" algn="l">
              <a:lnSpc>
                <a:spcPts val="4479"/>
              </a:lnSpc>
            </a:pPr>
            <a:endParaRPr lang="en-US" sz="3199" u="none" dirty="0">
              <a:solidFill>
                <a:srgbClr val="2A2E3A"/>
              </a:solidFill>
              <a:latin typeface="DM Sans" pitchFamily="2" charset="0"/>
              <a:ea typeface="Helios"/>
              <a:cs typeface="Helios"/>
              <a:sym typeface="Helios"/>
            </a:endParaRPr>
          </a:p>
          <a:p>
            <a:pPr marL="345440" lvl="1" algn="l">
              <a:lnSpc>
                <a:spcPts val="4479"/>
              </a:lnSpc>
            </a:pPr>
            <a:r>
              <a:rPr lang="en-US" sz="3199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Meskipun</a:t>
            </a:r>
            <a:r>
              <a:rPr lang="en-US" sz="3199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199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kebutuhan</a:t>
            </a:r>
            <a:r>
              <a:rPr lang="en-US" sz="3199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199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akan</a:t>
            </a:r>
            <a:r>
              <a:rPr lang="en-US" sz="3199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199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keamanan</a:t>
            </a:r>
            <a:r>
              <a:rPr lang="en-US" sz="3199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sudah </a:t>
            </a:r>
            <a:r>
              <a:rPr lang="en-US" sz="3199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jelas</a:t>
            </a:r>
            <a:r>
              <a:rPr lang="en-US" sz="3199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, </a:t>
            </a:r>
            <a:r>
              <a:rPr lang="en-US" sz="3199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sering</a:t>
            </a:r>
            <a:r>
              <a:rPr lang="en-US" sz="3199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kali </a:t>
            </a:r>
            <a:r>
              <a:rPr lang="en-US" sz="3199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harus</a:t>
            </a:r>
            <a:r>
              <a:rPr lang="en-US" sz="3199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199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ada</a:t>
            </a:r>
            <a:r>
              <a:rPr lang="en-US" sz="3199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199" b="1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keseimbangan</a:t>
            </a:r>
            <a:r>
              <a:rPr lang="en-US" sz="3199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199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dengan</a:t>
            </a:r>
            <a:r>
              <a:rPr lang="en-US" sz="3199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199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kebutuhan</a:t>
            </a:r>
            <a:r>
              <a:rPr lang="en-US" sz="3199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dan </a:t>
            </a:r>
            <a:r>
              <a:rPr lang="en-US" sz="3199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masalah</a:t>
            </a:r>
            <a:r>
              <a:rPr lang="en-US" sz="3199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199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bisnis</a:t>
            </a:r>
            <a:r>
              <a:rPr lang="en-US" sz="3199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199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lainnya</a:t>
            </a:r>
            <a:r>
              <a:rPr lang="en-US" sz="3199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982EFD-3B8B-A13C-9677-E360B91632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5121ED1F-0B51-BA14-DFBB-863CD27D931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6507438" y="-2845897"/>
            <a:ext cx="15978794" cy="15978794"/>
          </a:xfrm>
          <a:custGeom>
            <a:avLst/>
            <a:gdLst/>
            <a:ahLst/>
            <a:cxnLst/>
            <a:rect l="l" t="t" r="r" b="b"/>
            <a:pathLst>
              <a:path w="15978794" h="15978794">
                <a:moveTo>
                  <a:pt x="0" y="0"/>
                </a:moveTo>
                <a:lnTo>
                  <a:pt x="15978795" y="0"/>
                </a:lnTo>
                <a:lnTo>
                  <a:pt x="15978795" y="15978794"/>
                </a:lnTo>
                <a:lnTo>
                  <a:pt x="0" y="159787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2" name="TextBox 8">
            <a:extLst>
              <a:ext uri="{FF2B5EF4-FFF2-40B4-BE49-F238E27FC236}">
                <a16:creationId xmlns:a16="http://schemas.microsoft.com/office/drawing/2014/main" id="{A2938089-068E-C3EB-4FBD-47C6F361AD16}"/>
              </a:ext>
            </a:extLst>
          </p:cNvPr>
          <p:cNvSpPr txBox="1"/>
          <p:nvPr/>
        </p:nvSpPr>
        <p:spPr>
          <a:xfrm>
            <a:off x="762000" y="3690464"/>
            <a:ext cx="8229600" cy="34784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9099"/>
              </a:lnSpc>
            </a:pPr>
            <a:r>
              <a:rPr lang="en-US" sz="6000" b="1" dirty="0">
                <a:solidFill>
                  <a:schemeClr val="bg1"/>
                </a:solidFill>
                <a:latin typeface="DM Sans" pitchFamily="2" charset="0"/>
                <a:ea typeface="Klein Bold"/>
                <a:cs typeface="Klein Bold"/>
                <a:sym typeface="Klein Bold"/>
              </a:rPr>
              <a:t>MOST SECURITY INCIDENTS</a:t>
            </a:r>
          </a:p>
          <a:p>
            <a:pPr algn="l">
              <a:lnSpc>
                <a:spcPts val="9099"/>
              </a:lnSpc>
            </a:pPr>
            <a:r>
              <a:rPr lang="en-US" sz="6000" b="1" dirty="0">
                <a:solidFill>
                  <a:schemeClr val="bg1"/>
                </a:solidFill>
                <a:latin typeface="DM Sans" pitchFamily="2" charset="0"/>
                <a:ea typeface="Klein Bold"/>
                <a:cs typeface="Klein Bold"/>
                <a:sym typeface="Klein Bold"/>
              </a:rPr>
              <a:t>(2022)</a:t>
            </a:r>
          </a:p>
        </p:txBody>
      </p:sp>
      <p:pic>
        <p:nvPicPr>
          <p:cNvPr id="2050" name="Picture 2" descr="Biggest Cyber Security Threasts Identified by Security Leaders in APAC-based Organizations">
            <a:extLst>
              <a:ext uri="{FF2B5EF4-FFF2-40B4-BE49-F238E27FC236}">
                <a16:creationId xmlns:a16="http://schemas.microsoft.com/office/drawing/2014/main" id="{2E4C2FBC-BF79-B592-B08C-A00CD52DE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1356" y="0"/>
            <a:ext cx="827405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4898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14350" y="485775"/>
            <a:ext cx="17259300" cy="9286429"/>
            <a:chOff x="0" y="0"/>
            <a:chExt cx="4545659" cy="244580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45659" cy="2445808"/>
            </a:xfrm>
            <a:custGeom>
              <a:avLst/>
              <a:gdLst/>
              <a:ahLst/>
              <a:cxnLst/>
              <a:rect l="l" t="t" r="r" b="b"/>
              <a:pathLst>
                <a:path w="4545659" h="2445808">
                  <a:moveTo>
                    <a:pt x="0" y="0"/>
                  </a:moveTo>
                  <a:lnTo>
                    <a:pt x="4545659" y="0"/>
                  </a:lnTo>
                  <a:lnTo>
                    <a:pt x="4545659" y="2445808"/>
                  </a:lnTo>
                  <a:lnTo>
                    <a:pt x="0" y="244580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545659" cy="2493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pic>
        <p:nvPicPr>
          <p:cNvPr id="34" name="Picture 33" descr="A calendar with text and symbols&#10;&#10;AI-generated content may be incorrect.">
            <a:extLst>
              <a:ext uri="{FF2B5EF4-FFF2-40B4-BE49-F238E27FC236}">
                <a16:creationId xmlns:a16="http://schemas.microsoft.com/office/drawing/2014/main" id="{BD2DB366-55F2-182F-463F-171A3B35CA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723901"/>
            <a:ext cx="13258800" cy="8839199"/>
          </a:xfrm>
          <a:prstGeom prst="rect">
            <a:avLst/>
          </a:prstGeom>
        </p:spPr>
      </p:pic>
      <p:sp>
        <p:nvSpPr>
          <p:cNvPr id="5" name="TextBox 8">
            <a:extLst>
              <a:ext uri="{FF2B5EF4-FFF2-40B4-BE49-F238E27FC236}">
                <a16:creationId xmlns:a16="http://schemas.microsoft.com/office/drawing/2014/main" id="{5D40E9FF-D1FF-E33A-514B-0D8100178284}"/>
              </a:ext>
            </a:extLst>
          </p:cNvPr>
          <p:cNvSpPr txBox="1"/>
          <p:nvPr/>
        </p:nvSpPr>
        <p:spPr>
          <a:xfrm>
            <a:off x="16078200" y="520941"/>
            <a:ext cx="2057400" cy="10511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9099"/>
              </a:lnSpc>
            </a:pPr>
            <a:r>
              <a:rPr lang="en-US" sz="4800" b="1" dirty="0">
                <a:solidFill>
                  <a:srgbClr val="416089"/>
                </a:solidFill>
                <a:latin typeface="DM Sans" pitchFamily="2" charset="0"/>
                <a:ea typeface="Klein Bold"/>
                <a:cs typeface="Klein Bold"/>
                <a:sym typeface="Klein Bold"/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2487224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2">
            <a:extLst>
              <a:ext uri="{FF2B5EF4-FFF2-40B4-BE49-F238E27FC236}">
                <a16:creationId xmlns:a16="http://schemas.microsoft.com/office/drawing/2014/main" id="{7A00804C-4E04-48AE-B0B2-F6C08772E1DD}"/>
              </a:ext>
            </a:extLst>
          </p:cNvPr>
          <p:cNvSpPr/>
          <p:nvPr/>
        </p:nvSpPr>
        <p:spPr>
          <a:xfrm>
            <a:off x="8508998" y="6819900"/>
            <a:ext cx="1621594" cy="1621594"/>
          </a:xfrm>
          <a:custGeom>
            <a:avLst/>
            <a:gdLst/>
            <a:ahLst/>
            <a:cxnLst/>
            <a:rect l="l" t="t" r="r" b="b"/>
            <a:pathLst>
              <a:path w="1621594" h="1621594">
                <a:moveTo>
                  <a:pt x="0" y="0"/>
                </a:moveTo>
                <a:lnTo>
                  <a:pt x="1621594" y="0"/>
                </a:lnTo>
                <a:lnTo>
                  <a:pt x="1621594" y="1621594"/>
                </a:lnTo>
                <a:lnTo>
                  <a:pt x="0" y="16215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" name="Freeform 2"/>
          <p:cNvSpPr/>
          <p:nvPr/>
        </p:nvSpPr>
        <p:spPr>
          <a:xfrm>
            <a:off x="8508998" y="1104900"/>
            <a:ext cx="1621594" cy="1621594"/>
          </a:xfrm>
          <a:custGeom>
            <a:avLst/>
            <a:gdLst/>
            <a:ahLst/>
            <a:cxnLst/>
            <a:rect l="l" t="t" r="r" b="b"/>
            <a:pathLst>
              <a:path w="1621594" h="1621594">
                <a:moveTo>
                  <a:pt x="0" y="0"/>
                </a:moveTo>
                <a:lnTo>
                  <a:pt x="1621594" y="0"/>
                </a:lnTo>
                <a:lnTo>
                  <a:pt x="1621594" y="1621594"/>
                </a:lnTo>
                <a:lnTo>
                  <a:pt x="0" y="16215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2">
            <a:extLst>
              <a:ext uri="{FF2B5EF4-FFF2-40B4-BE49-F238E27FC236}">
                <a16:creationId xmlns:a16="http://schemas.microsoft.com/office/drawing/2014/main" id="{46EE65FA-DBB3-2010-7200-AF86C1F8A6C8}"/>
              </a:ext>
            </a:extLst>
          </p:cNvPr>
          <p:cNvSpPr/>
          <p:nvPr/>
        </p:nvSpPr>
        <p:spPr>
          <a:xfrm>
            <a:off x="8508998" y="3009900"/>
            <a:ext cx="1621594" cy="1621594"/>
          </a:xfrm>
          <a:custGeom>
            <a:avLst/>
            <a:gdLst/>
            <a:ahLst/>
            <a:cxnLst/>
            <a:rect l="l" t="t" r="r" b="b"/>
            <a:pathLst>
              <a:path w="1621594" h="1621594">
                <a:moveTo>
                  <a:pt x="0" y="0"/>
                </a:moveTo>
                <a:lnTo>
                  <a:pt x="1621594" y="0"/>
                </a:lnTo>
                <a:lnTo>
                  <a:pt x="1621594" y="1621594"/>
                </a:lnTo>
                <a:lnTo>
                  <a:pt x="0" y="16215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8508998" y="4914900"/>
            <a:ext cx="1621594" cy="1621594"/>
          </a:xfrm>
          <a:custGeom>
            <a:avLst/>
            <a:gdLst/>
            <a:ahLst/>
            <a:cxnLst/>
            <a:rect l="l" t="t" r="r" b="b"/>
            <a:pathLst>
              <a:path w="1621594" h="1621594">
                <a:moveTo>
                  <a:pt x="0" y="0"/>
                </a:moveTo>
                <a:lnTo>
                  <a:pt x="1621594" y="0"/>
                </a:lnTo>
                <a:lnTo>
                  <a:pt x="1621594" y="1621593"/>
                </a:lnTo>
                <a:lnTo>
                  <a:pt x="0" y="16215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0" y="0"/>
            <a:ext cx="9411059" cy="10287000"/>
            <a:chOff x="0" y="0"/>
            <a:chExt cx="2478633" cy="270933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478633" cy="2709333"/>
            </a:xfrm>
            <a:custGeom>
              <a:avLst/>
              <a:gdLst/>
              <a:ahLst/>
              <a:cxnLst/>
              <a:rect l="l" t="t" r="r" b="b"/>
              <a:pathLst>
                <a:path w="2478633" h="2709333">
                  <a:moveTo>
                    <a:pt x="0" y="0"/>
                  </a:moveTo>
                  <a:lnTo>
                    <a:pt x="2478633" y="0"/>
                  </a:lnTo>
                  <a:lnTo>
                    <a:pt x="247863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2478633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724079" y="2747091"/>
            <a:ext cx="7962900" cy="34631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9099"/>
              </a:lnSpc>
            </a:pPr>
            <a:r>
              <a:rPr lang="en-US" sz="6600" b="1" dirty="0" err="1">
                <a:solidFill>
                  <a:srgbClr val="2A2E3A"/>
                </a:solidFill>
                <a:latin typeface="Klein Bold"/>
                <a:ea typeface="Klein Bold"/>
                <a:cs typeface="Klein Bold"/>
                <a:sym typeface="Klein Bold"/>
              </a:rPr>
              <a:t>Mengapa</a:t>
            </a:r>
            <a:r>
              <a:rPr lang="en-US" sz="6600" b="1" dirty="0">
                <a:solidFill>
                  <a:srgbClr val="2A2E3A"/>
                </a:solidFill>
                <a:latin typeface="Klein Bold"/>
                <a:ea typeface="Klein Bold"/>
                <a:cs typeface="Klein Bold"/>
                <a:sym typeface="Klein Bold"/>
              </a:rPr>
              <a:t> </a:t>
            </a:r>
            <a:br>
              <a:rPr lang="en-US" sz="6600" b="1" dirty="0">
                <a:solidFill>
                  <a:srgbClr val="2A2E3A"/>
                </a:solidFill>
                <a:latin typeface="Klein Bold"/>
                <a:ea typeface="Klein Bold"/>
                <a:cs typeface="Klein Bold"/>
                <a:sym typeface="Klein Bold"/>
              </a:rPr>
            </a:br>
            <a:r>
              <a:rPr lang="en-US" sz="6600" b="1" dirty="0" err="1">
                <a:solidFill>
                  <a:srgbClr val="2A2E3A"/>
                </a:solidFill>
                <a:latin typeface="Klein Bold"/>
                <a:ea typeface="Klein Bold"/>
                <a:cs typeface="Klein Bold"/>
                <a:sym typeface="Klein Bold"/>
              </a:rPr>
              <a:t>Insiden</a:t>
            </a:r>
            <a:r>
              <a:rPr lang="en-US" sz="6600" b="1" dirty="0">
                <a:solidFill>
                  <a:srgbClr val="2A2E3A"/>
                </a:solidFill>
                <a:latin typeface="Klein Bold"/>
                <a:ea typeface="Klein Bold"/>
                <a:cs typeface="Klein Bold"/>
                <a:sym typeface="Klein Bold"/>
              </a:rPr>
              <a:t> </a:t>
            </a:r>
            <a:r>
              <a:rPr lang="en-US" sz="6600" b="1" dirty="0" err="1">
                <a:solidFill>
                  <a:srgbClr val="2A2E3A"/>
                </a:solidFill>
                <a:latin typeface="Klein Bold"/>
                <a:ea typeface="Klein Bold"/>
                <a:cs typeface="Klein Bold"/>
                <a:sym typeface="Klein Bold"/>
              </a:rPr>
              <a:t>Komputer</a:t>
            </a:r>
            <a:r>
              <a:rPr lang="en-US" sz="6600" b="1" dirty="0">
                <a:solidFill>
                  <a:srgbClr val="2A2E3A"/>
                </a:solidFill>
                <a:latin typeface="Klein Bold"/>
                <a:ea typeface="Klein Bold"/>
                <a:cs typeface="Klein Bold"/>
                <a:sym typeface="Klein Bold"/>
              </a:rPr>
              <a:t> </a:t>
            </a:r>
            <a:br>
              <a:rPr lang="en-US" sz="6600" b="1" dirty="0">
                <a:solidFill>
                  <a:srgbClr val="2A2E3A"/>
                </a:solidFill>
                <a:latin typeface="Klein Bold"/>
                <a:ea typeface="Klein Bold"/>
                <a:cs typeface="Klein Bold"/>
                <a:sym typeface="Klein Bold"/>
              </a:rPr>
            </a:br>
            <a:r>
              <a:rPr lang="en-US" sz="6600" b="1" dirty="0">
                <a:solidFill>
                  <a:srgbClr val="718BAB"/>
                </a:solidFill>
                <a:latin typeface="Klein Bold"/>
                <a:ea typeface="Klein Bold"/>
                <a:cs typeface="Klein Bold"/>
                <a:sym typeface="Klein Bold"/>
              </a:rPr>
              <a:t>Kian </a:t>
            </a:r>
            <a:r>
              <a:rPr lang="en-US" sz="6600" b="1" dirty="0" err="1">
                <a:solidFill>
                  <a:srgbClr val="718BAB"/>
                </a:solidFill>
                <a:latin typeface="Klein Bold"/>
                <a:ea typeface="Klein Bold"/>
                <a:cs typeface="Klein Bold"/>
                <a:sym typeface="Klein Bold"/>
              </a:rPr>
              <a:t>Meningkat</a:t>
            </a:r>
            <a:r>
              <a:rPr lang="en-US" sz="6600" b="1" dirty="0">
                <a:solidFill>
                  <a:srgbClr val="718BAB"/>
                </a:solidFill>
                <a:latin typeface="Klein Bold"/>
                <a:ea typeface="Klein Bold"/>
                <a:cs typeface="Klein Bold"/>
                <a:sym typeface="Klein Bold"/>
              </a:rPr>
              <a:t>?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363200" y="1593081"/>
            <a:ext cx="7345834" cy="69121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639"/>
              </a:lnSpc>
              <a:spcBef>
                <a:spcPct val="0"/>
              </a:spcBef>
            </a:pP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Meningkatnya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b="1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kompleksitas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meningkatkan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kerentanan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terhadap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serangan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.</a:t>
            </a:r>
          </a:p>
          <a:p>
            <a:pPr marL="0" lvl="0" indent="0" algn="l">
              <a:lnSpc>
                <a:spcPts val="3639"/>
              </a:lnSpc>
              <a:spcBef>
                <a:spcPct val="0"/>
              </a:spcBef>
            </a:pPr>
            <a:endParaRPr lang="en-US" sz="2800" dirty="0">
              <a:solidFill>
                <a:srgbClr val="2A2E3A"/>
              </a:solidFill>
              <a:latin typeface="DM Sans" pitchFamily="2" charset="0"/>
              <a:ea typeface="Helios"/>
              <a:cs typeface="Helios"/>
              <a:sym typeface="Helios"/>
            </a:endParaRPr>
          </a:p>
          <a:p>
            <a:pPr marL="0" lvl="0" indent="0" algn="l">
              <a:lnSpc>
                <a:spcPts val="3639"/>
              </a:lnSpc>
              <a:spcBef>
                <a:spcPct val="0"/>
              </a:spcBef>
            </a:pPr>
            <a:endParaRPr lang="en-US" sz="2800" u="none" dirty="0">
              <a:solidFill>
                <a:srgbClr val="2A2E3A"/>
              </a:solidFill>
              <a:latin typeface="DM Sans" pitchFamily="2" charset="0"/>
              <a:ea typeface="Helios"/>
              <a:cs typeface="Helios"/>
              <a:sym typeface="Helios"/>
            </a:endParaRPr>
          </a:p>
          <a:p>
            <a:pPr marL="0" lvl="0" indent="0" algn="l">
              <a:lnSpc>
                <a:spcPts val="3639"/>
              </a:lnSpc>
              <a:spcBef>
                <a:spcPct val="0"/>
              </a:spcBef>
            </a:pPr>
            <a:r>
              <a:rPr lang="en-US" sz="2800" b="1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Ekspektasi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pengguna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komputer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yang lebih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tinggi</a:t>
            </a:r>
            <a:endParaRPr lang="en-US" sz="2800" dirty="0">
              <a:solidFill>
                <a:srgbClr val="2A2E3A"/>
              </a:solidFill>
              <a:latin typeface="DM Sans" pitchFamily="2" charset="0"/>
              <a:ea typeface="Helios"/>
              <a:cs typeface="Helios"/>
              <a:sym typeface="Helios"/>
            </a:endParaRPr>
          </a:p>
          <a:p>
            <a:pPr marL="0" lvl="0" indent="0" algn="l">
              <a:lnSpc>
                <a:spcPts val="3639"/>
              </a:lnSpc>
              <a:spcBef>
                <a:spcPct val="0"/>
              </a:spcBef>
            </a:pPr>
            <a:endParaRPr lang="en-US" sz="2800" dirty="0">
              <a:solidFill>
                <a:srgbClr val="2A2E3A"/>
              </a:solidFill>
              <a:latin typeface="DM Sans" pitchFamily="2" charset="0"/>
              <a:ea typeface="Helios"/>
              <a:cs typeface="Helios"/>
              <a:sym typeface="Helios"/>
            </a:endParaRPr>
          </a:p>
          <a:p>
            <a:pPr marL="0" lvl="0" indent="0" algn="l">
              <a:lnSpc>
                <a:spcPts val="3639"/>
              </a:lnSpc>
              <a:spcBef>
                <a:spcPct val="0"/>
              </a:spcBef>
            </a:pPr>
            <a:endParaRPr lang="en-US" sz="2800" dirty="0">
              <a:solidFill>
                <a:srgbClr val="2A2E3A"/>
              </a:solidFill>
              <a:latin typeface="DM Sans" pitchFamily="2" charset="0"/>
              <a:ea typeface="Helios"/>
              <a:cs typeface="Helios"/>
              <a:sym typeface="Helios"/>
            </a:endParaRPr>
          </a:p>
          <a:p>
            <a:pPr marL="0" lvl="0" indent="0" algn="l">
              <a:lnSpc>
                <a:spcPts val="3639"/>
              </a:lnSpc>
              <a:spcBef>
                <a:spcPct val="0"/>
              </a:spcBef>
            </a:pPr>
            <a:r>
              <a:rPr lang="en-US" sz="2800" b="1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Perubahan dan </a:t>
            </a:r>
            <a:r>
              <a:rPr lang="en-US" sz="2800" b="1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ekspansi</a:t>
            </a:r>
            <a:r>
              <a:rPr lang="en-US" sz="2800" b="1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b="1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sistem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membawa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risiko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keamanan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tambahan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.</a:t>
            </a:r>
          </a:p>
          <a:p>
            <a:pPr marL="0" lvl="0" indent="0" algn="l">
              <a:lnSpc>
                <a:spcPts val="3639"/>
              </a:lnSpc>
              <a:spcBef>
                <a:spcPct val="0"/>
              </a:spcBef>
            </a:pPr>
            <a:endParaRPr lang="en-US" sz="2800" dirty="0">
              <a:solidFill>
                <a:srgbClr val="2A2E3A"/>
              </a:solidFill>
              <a:latin typeface="DM Sans" pitchFamily="2" charset="0"/>
              <a:ea typeface="Helios"/>
              <a:cs typeface="Helios"/>
              <a:sym typeface="Helios"/>
            </a:endParaRPr>
          </a:p>
          <a:p>
            <a:pPr marL="0" lvl="0" indent="0" algn="l">
              <a:lnSpc>
                <a:spcPts val="3639"/>
              </a:lnSpc>
              <a:spcBef>
                <a:spcPct val="0"/>
              </a:spcBef>
            </a:pPr>
            <a:endParaRPr lang="en-US" sz="2800" dirty="0">
              <a:solidFill>
                <a:srgbClr val="2A2E3A"/>
              </a:solidFill>
              <a:latin typeface="DM Sans" pitchFamily="2" charset="0"/>
              <a:ea typeface="Helios"/>
              <a:cs typeface="Helios"/>
              <a:sym typeface="Helios"/>
            </a:endParaRPr>
          </a:p>
          <a:p>
            <a:pPr marL="0" lvl="0" indent="0" algn="l">
              <a:lnSpc>
                <a:spcPts val="3639"/>
              </a:lnSpc>
              <a:spcBef>
                <a:spcPct val="0"/>
              </a:spcBef>
            </a:pP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Ketergantungan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pada software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komersial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dengan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b="1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kerentanan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yang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diketahui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meningkatkan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risiko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eksploitasi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14887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667321"/>
            <a:ext cx="18288000" cy="7229439"/>
          </a:xfrm>
          <a:custGeom>
            <a:avLst/>
            <a:gdLst/>
            <a:ahLst/>
            <a:cxnLst/>
            <a:rect l="l" t="t" r="r" b="b"/>
            <a:pathLst>
              <a:path w="18288000" h="7229439">
                <a:moveTo>
                  <a:pt x="0" y="0"/>
                </a:moveTo>
                <a:lnTo>
                  <a:pt x="18288000" y="0"/>
                </a:lnTo>
                <a:lnTo>
                  <a:pt x="18288000" y="7229439"/>
                </a:lnTo>
                <a:lnTo>
                  <a:pt x="0" y="72294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4212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2415596" y="3848100"/>
            <a:ext cx="13456808" cy="10410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</a:pPr>
            <a:r>
              <a:rPr lang="en-US" sz="16600" b="1" u="none" dirty="0">
                <a:solidFill>
                  <a:srgbClr val="FFFFFF"/>
                </a:solidFill>
                <a:latin typeface="DM Sans" pitchFamily="2" charset="0"/>
                <a:ea typeface="Helios"/>
                <a:cs typeface="Helios"/>
                <a:sym typeface="Helios"/>
              </a:rPr>
              <a:t>IT SECURITY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5388743" y="8117402"/>
            <a:ext cx="7510515" cy="1032967"/>
            <a:chOff x="0" y="0"/>
            <a:chExt cx="11133897" cy="153131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1133897" cy="1531313"/>
            </a:xfrm>
            <a:custGeom>
              <a:avLst/>
              <a:gdLst/>
              <a:ahLst/>
              <a:cxnLst/>
              <a:rect l="l" t="t" r="r" b="b"/>
              <a:pathLst>
                <a:path w="11133897" h="1531313">
                  <a:moveTo>
                    <a:pt x="30924" y="0"/>
                  </a:moveTo>
                  <a:lnTo>
                    <a:pt x="11102973" y="0"/>
                  </a:lnTo>
                  <a:cubicBezTo>
                    <a:pt x="11120051" y="0"/>
                    <a:pt x="11133897" y="13845"/>
                    <a:pt x="11133897" y="30924"/>
                  </a:cubicBezTo>
                  <a:lnTo>
                    <a:pt x="11133897" y="1500389"/>
                  </a:lnTo>
                  <a:cubicBezTo>
                    <a:pt x="11133897" y="1517468"/>
                    <a:pt x="11120051" y="1531313"/>
                    <a:pt x="11102973" y="1531313"/>
                  </a:cubicBezTo>
                  <a:lnTo>
                    <a:pt x="30924" y="1531313"/>
                  </a:lnTo>
                  <a:cubicBezTo>
                    <a:pt x="13845" y="1531313"/>
                    <a:pt x="0" y="1517468"/>
                    <a:pt x="0" y="1500389"/>
                  </a:cubicBezTo>
                  <a:lnTo>
                    <a:pt x="0" y="30924"/>
                  </a:lnTo>
                  <a:cubicBezTo>
                    <a:pt x="0" y="13845"/>
                    <a:pt x="13845" y="0"/>
                    <a:pt x="30924" y="0"/>
                  </a:cubicBezTo>
                  <a:close/>
                </a:path>
              </a:pathLst>
            </a:custGeom>
            <a:solidFill>
              <a:srgbClr val="F4F4F4"/>
            </a:solidFill>
            <a:ln cap="rnd">
              <a:noFill/>
              <a:prstDash val="sysDot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11133897" cy="1569413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2100"/>
                </a:lnSpc>
              </a:pPr>
              <a:endParaRPr lang="en-US" sz="1500" dirty="0">
                <a:solidFill>
                  <a:srgbClr val="2A2E3A"/>
                </a:solidFill>
                <a:latin typeface="Helios"/>
                <a:ea typeface="Helios"/>
                <a:cs typeface="Helios"/>
                <a:sym typeface="Helios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418272" y="215303"/>
            <a:ext cx="9856393" cy="9856393"/>
            <a:chOff x="0" y="0"/>
            <a:chExt cx="13141858" cy="13141858"/>
          </a:xfrm>
        </p:grpSpPr>
        <p:sp>
          <p:nvSpPr>
            <p:cNvPr id="3" name="Freeform 3"/>
            <p:cNvSpPr/>
            <p:nvPr/>
          </p:nvSpPr>
          <p:spPr>
            <a:xfrm rot="-1200957">
              <a:off x="1444916" y="1444916"/>
              <a:ext cx="10252025" cy="10252025"/>
            </a:xfrm>
            <a:custGeom>
              <a:avLst/>
              <a:gdLst/>
              <a:ahLst/>
              <a:cxnLst/>
              <a:rect l="l" t="t" r="r" b="b"/>
              <a:pathLst>
                <a:path w="10252025" h="10252025">
                  <a:moveTo>
                    <a:pt x="0" y="0"/>
                  </a:moveTo>
                  <a:lnTo>
                    <a:pt x="10252025" y="0"/>
                  </a:lnTo>
                  <a:lnTo>
                    <a:pt x="10252025" y="10252025"/>
                  </a:lnTo>
                  <a:lnTo>
                    <a:pt x="0" y="102520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1311122" y="1311122"/>
              <a:ext cx="10252025" cy="10252025"/>
            </a:xfrm>
            <a:custGeom>
              <a:avLst/>
              <a:gdLst/>
              <a:ahLst/>
              <a:cxnLst/>
              <a:rect l="l" t="t" r="r" b="b"/>
              <a:pathLst>
                <a:path w="10252025" h="10252025">
                  <a:moveTo>
                    <a:pt x="0" y="0"/>
                  </a:moveTo>
                  <a:lnTo>
                    <a:pt x="10252025" y="0"/>
                  </a:lnTo>
                  <a:lnTo>
                    <a:pt x="10252025" y="10252025"/>
                  </a:lnTo>
                  <a:lnTo>
                    <a:pt x="0" y="102520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028700" y="2186913"/>
            <a:ext cx="7285740" cy="1144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099"/>
              </a:lnSpc>
            </a:pPr>
            <a:r>
              <a:rPr lang="en-US" sz="6999" b="1" dirty="0">
                <a:solidFill>
                  <a:srgbClr val="718BAB"/>
                </a:solidFill>
                <a:latin typeface="Klein Bold"/>
                <a:ea typeface="Klein Bold"/>
                <a:cs typeface="Klein Bold"/>
                <a:sym typeface="Klein Bold"/>
              </a:rPr>
              <a:t>IT SECURITY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13920" y="3583936"/>
            <a:ext cx="8115300" cy="45749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5440" lvl="1" algn="l">
              <a:lnSpc>
                <a:spcPts val="4479"/>
              </a:lnSpc>
            </a:pPr>
            <a:r>
              <a:rPr lang="en-US" sz="2800" i="1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“…. </a:t>
            </a:r>
            <a:r>
              <a:rPr lang="en-US" sz="2800" i="1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Serangkaian</a:t>
            </a:r>
            <a:r>
              <a:rPr lang="en-US" sz="2800" i="1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strategi </a:t>
            </a:r>
            <a:r>
              <a:rPr lang="en-US" sz="2800" i="1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keamanan</a:t>
            </a:r>
            <a:r>
              <a:rPr lang="en-US" sz="2800" i="1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i="1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siber</a:t>
            </a:r>
            <a:r>
              <a:rPr lang="en-US" sz="2800" i="1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yang </a:t>
            </a:r>
            <a:r>
              <a:rPr lang="en-US" sz="2800" i="1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mencegah</a:t>
            </a:r>
            <a:r>
              <a:rPr lang="en-US" sz="2800" i="1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i="1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akses</a:t>
            </a:r>
            <a:r>
              <a:rPr lang="en-US" sz="2800" i="1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i="1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tidak</a:t>
            </a:r>
            <a:r>
              <a:rPr lang="en-US" sz="2800" i="1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i="1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sah</a:t>
            </a:r>
            <a:r>
              <a:rPr lang="en-US" sz="2800" i="1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ke asset </a:t>
            </a:r>
            <a:r>
              <a:rPr lang="en-US" sz="2800" i="1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organisasi</a:t>
            </a:r>
            <a:r>
              <a:rPr lang="en-US" sz="2800" i="1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i="1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seperti</a:t>
            </a:r>
            <a:r>
              <a:rPr lang="en-US" sz="2800" i="1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computer, </a:t>
            </a:r>
            <a:r>
              <a:rPr lang="en-US" sz="2800" i="1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jaringan</a:t>
            </a:r>
            <a:r>
              <a:rPr lang="en-US" sz="2800" i="1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, dan data”</a:t>
            </a:r>
          </a:p>
          <a:p>
            <a:pPr marL="345440" lvl="1" algn="l">
              <a:lnSpc>
                <a:spcPts val="4479"/>
              </a:lnSpc>
            </a:pPr>
            <a:endParaRPr lang="en-US" sz="2800" i="1" dirty="0">
              <a:solidFill>
                <a:srgbClr val="2A2E3A"/>
              </a:solidFill>
              <a:latin typeface="DM Sans" pitchFamily="2" charset="0"/>
              <a:ea typeface="Helios"/>
              <a:cs typeface="Helios"/>
              <a:sym typeface="Helios"/>
            </a:endParaRPr>
          </a:p>
          <a:p>
            <a:pPr marL="345440" lvl="1" algn="l">
              <a:lnSpc>
                <a:spcPts val="4479"/>
              </a:lnSpc>
            </a:pPr>
            <a:endParaRPr lang="en-US" sz="2800" i="1" dirty="0">
              <a:solidFill>
                <a:srgbClr val="2A2E3A"/>
              </a:solidFill>
              <a:latin typeface="DM Sans" pitchFamily="2" charset="0"/>
              <a:ea typeface="Helios"/>
              <a:cs typeface="Helios"/>
              <a:sym typeface="Helios"/>
            </a:endParaRPr>
          </a:p>
          <a:p>
            <a:pPr marL="345440" lvl="1" algn="l">
              <a:lnSpc>
                <a:spcPts val="4479"/>
              </a:lnSpc>
            </a:pPr>
            <a:r>
              <a:rPr lang="en-US" sz="2800" b="1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Tujuan</a:t>
            </a:r>
            <a:r>
              <a:rPr lang="en-US" sz="2800" b="1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b="1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Wingdings" panose="05000000000000000000" pitchFamily="2" charset="2"/>
              </a:rPr>
              <a:t> </a:t>
            </a:r>
            <a:r>
              <a:rPr lang="en-US" sz="2800" b="1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Wingdings" panose="05000000000000000000" pitchFamily="2" charset="2"/>
              </a:rPr>
              <a:t>menjaga</a:t>
            </a:r>
            <a:r>
              <a:rPr lang="en-US" sz="2800" b="1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Wingdings" panose="05000000000000000000" pitchFamily="2" charset="2"/>
              </a:rPr>
              <a:t> </a:t>
            </a:r>
            <a:r>
              <a:rPr lang="en-US" sz="2800" b="1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Wingdings" panose="05000000000000000000" pitchFamily="2" charset="2"/>
              </a:rPr>
              <a:t>integritas</a:t>
            </a:r>
            <a:r>
              <a:rPr lang="en-US" sz="2800" b="1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Wingdings" panose="05000000000000000000" pitchFamily="2" charset="2"/>
              </a:rPr>
              <a:t> dan </a:t>
            </a:r>
            <a:r>
              <a:rPr lang="en-US" sz="2800" b="1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Wingdings" panose="05000000000000000000" pitchFamily="2" charset="2"/>
              </a:rPr>
              <a:t>kerahasiaan</a:t>
            </a:r>
            <a:r>
              <a:rPr lang="en-US" sz="2800" b="1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Wingdings" panose="05000000000000000000" pitchFamily="2" charset="2"/>
              </a:rPr>
              <a:t> </a:t>
            </a:r>
            <a:r>
              <a:rPr lang="en-US" sz="2800" b="1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Wingdings" panose="05000000000000000000" pitchFamily="2" charset="2"/>
              </a:rPr>
              <a:t>informasi</a:t>
            </a:r>
            <a:r>
              <a:rPr lang="en-US" sz="2800" b="1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Wingdings" panose="05000000000000000000" pitchFamily="2" charset="2"/>
              </a:rPr>
              <a:t> </a:t>
            </a:r>
            <a:r>
              <a:rPr lang="en-US" sz="2800" b="1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Wingdings" panose="05000000000000000000" pitchFamily="2" charset="2"/>
              </a:rPr>
              <a:t>sensitif</a:t>
            </a:r>
            <a:r>
              <a:rPr lang="en-US" sz="2800" b="1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Wingdings" panose="05000000000000000000" pitchFamily="2" charset="2"/>
              </a:rPr>
              <a:t>, </a:t>
            </a:r>
            <a:r>
              <a:rPr lang="en-US" sz="2800" b="1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Wingdings" panose="05000000000000000000" pitchFamily="2" charset="2"/>
              </a:rPr>
              <a:t>serta</a:t>
            </a:r>
            <a:r>
              <a:rPr lang="en-US" sz="2800" b="1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Wingdings" panose="05000000000000000000" pitchFamily="2" charset="2"/>
              </a:rPr>
              <a:t> </a:t>
            </a:r>
            <a:r>
              <a:rPr lang="en-US" sz="2800" b="1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Wingdings" panose="05000000000000000000" pitchFamily="2" charset="2"/>
              </a:rPr>
              <a:t>menghadapi</a:t>
            </a:r>
            <a:r>
              <a:rPr lang="en-US" sz="2800" b="1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Wingdings" panose="05000000000000000000" pitchFamily="2" charset="2"/>
              </a:rPr>
              <a:t> </a:t>
            </a:r>
            <a:r>
              <a:rPr lang="en-US" sz="2800" b="1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Wingdings" panose="05000000000000000000" pitchFamily="2" charset="2"/>
              </a:rPr>
              <a:t>aksi</a:t>
            </a:r>
            <a:r>
              <a:rPr lang="en-US" sz="2800" b="1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Wingdings" panose="05000000000000000000" pitchFamily="2" charset="2"/>
              </a:rPr>
              <a:t> </a:t>
            </a:r>
            <a:r>
              <a:rPr lang="en-US" sz="2800" b="1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Wingdings" panose="05000000000000000000" pitchFamily="2" charset="2"/>
              </a:rPr>
              <a:t>peretasan</a:t>
            </a:r>
            <a:r>
              <a:rPr lang="en-US" sz="2800" b="1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Wingdings" panose="05000000000000000000" pitchFamily="2" charset="2"/>
              </a:rPr>
              <a:t>.</a:t>
            </a:r>
            <a:endParaRPr lang="en-US" sz="2800" b="1" u="none" dirty="0">
              <a:solidFill>
                <a:srgbClr val="2A2E3A"/>
              </a:solidFill>
              <a:latin typeface="DM Sans" pitchFamily="2" charset="0"/>
              <a:ea typeface="Helios"/>
              <a:cs typeface="Helios"/>
              <a:sym typeface="Helio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396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BD571D7-C7E7-B632-4406-2F36560602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9A7A79C3-3D95-0045-C116-04C49EF17BB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9525" y="0"/>
            <a:ext cx="18288000" cy="3773114"/>
            <a:chOff x="0" y="0"/>
            <a:chExt cx="24384000" cy="5030819"/>
          </a:xfrm>
        </p:grpSpPr>
        <p:pic>
          <p:nvPicPr>
            <p:cNvPr id="3" name="Picture 3">
              <a:extLst>
                <a:ext uri="{FF2B5EF4-FFF2-40B4-BE49-F238E27FC236}">
                  <a16:creationId xmlns:a16="http://schemas.microsoft.com/office/drawing/2014/main" id="{F641D3DA-772A-B497-AA48-2BB8EF4D9D33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2">
              <a:alphaModFix amt="14000"/>
            </a:blip>
            <a:srcRect t="27933" b="41099"/>
            <a:stretch>
              <a:fillRect/>
            </a:stretch>
          </p:blipFill>
          <p:spPr>
            <a:xfrm>
              <a:off x="0" y="0"/>
              <a:ext cx="24384000" cy="5030819"/>
            </a:xfrm>
            <a:prstGeom prst="rect">
              <a:avLst/>
            </a:prstGeom>
          </p:spPr>
        </p:pic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F5D693A5-3B9A-A6C2-E6A0-E8E6EE67D64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3773114"/>
            <a:ext cx="18288000" cy="6513886"/>
            <a:chOff x="0" y="0"/>
            <a:chExt cx="4816593" cy="1715591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48147DCD-3FB3-5DEB-5E90-94E7A7781C5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4816592" cy="1715591"/>
            </a:xfrm>
            <a:custGeom>
              <a:avLst/>
              <a:gdLst/>
              <a:ahLst/>
              <a:cxnLst/>
              <a:rect l="l" t="t" r="r" b="b"/>
              <a:pathLst>
                <a:path w="4816592" h="1715591">
                  <a:moveTo>
                    <a:pt x="0" y="0"/>
                  </a:moveTo>
                  <a:lnTo>
                    <a:pt x="4816592" y="0"/>
                  </a:lnTo>
                  <a:lnTo>
                    <a:pt x="4816592" y="1715591"/>
                  </a:lnTo>
                  <a:lnTo>
                    <a:pt x="0" y="1715591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AD6CB368-3E86-5243-8D65-F3954125B218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57150"/>
              <a:ext cx="4816593" cy="17727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  <p:sp>
        <p:nvSpPr>
          <p:cNvPr id="9" name="TextBox 9">
            <a:extLst>
              <a:ext uri="{FF2B5EF4-FFF2-40B4-BE49-F238E27FC236}">
                <a16:creationId xmlns:a16="http://schemas.microsoft.com/office/drawing/2014/main" id="{99E48855-310F-23D0-0BA9-24A13595AB1F}"/>
              </a:ext>
            </a:extLst>
          </p:cNvPr>
          <p:cNvSpPr txBox="1"/>
          <p:nvPr/>
        </p:nvSpPr>
        <p:spPr>
          <a:xfrm>
            <a:off x="3615150" y="1486559"/>
            <a:ext cx="11057696" cy="11444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099"/>
              </a:lnSpc>
            </a:pPr>
            <a:r>
              <a:rPr lang="en-US" sz="6999" b="1" dirty="0">
                <a:solidFill>
                  <a:srgbClr val="FFFFFF"/>
                </a:solidFill>
                <a:latin typeface="Klein Bold"/>
                <a:ea typeface="Klein Bold"/>
                <a:cs typeface="Klein Bold"/>
                <a:sym typeface="Klein Bold"/>
              </a:rPr>
              <a:t>IT SECURITY TYPES</a:t>
            </a:r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36E434CA-D552-518D-857E-319A2C2C2408}"/>
              </a:ext>
            </a:extLst>
          </p:cNvPr>
          <p:cNvSpPr/>
          <p:nvPr/>
        </p:nvSpPr>
        <p:spPr>
          <a:xfrm>
            <a:off x="8333203" y="-1109791"/>
            <a:ext cx="1621594" cy="1621594"/>
          </a:xfrm>
          <a:custGeom>
            <a:avLst/>
            <a:gdLst/>
            <a:ahLst/>
            <a:cxnLst/>
            <a:rect l="l" t="t" r="r" b="b"/>
            <a:pathLst>
              <a:path w="1621594" h="1621594">
                <a:moveTo>
                  <a:pt x="0" y="0"/>
                </a:moveTo>
                <a:lnTo>
                  <a:pt x="1621594" y="0"/>
                </a:lnTo>
                <a:lnTo>
                  <a:pt x="1621594" y="1621594"/>
                </a:lnTo>
                <a:lnTo>
                  <a:pt x="0" y="162159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8756636C-E248-765A-1DBD-2DCCE81E3804}"/>
              </a:ext>
            </a:extLst>
          </p:cNvPr>
          <p:cNvSpPr/>
          <p:nvPr/>
        </p:nvSpPr>
        <p:spPr>
          <a:xfrm>
            <a:off x="8333203" y="9678747"/>
            <a:ext cx="1621594" cy="1621594"/>
          </a:xfrm>
          <a:custGeom>
            <a:avLst/>
            <a:gdLst/>
            <a:ahLst/>
            <a:cxnLst/>
            <a:rect l="l" t="t" r="r" b="b"/>
            <a:pathLst>
              <a:path w="1621594" h="1621594">
                <a:moveTo>
                  <a:pt x="0" y="0"/>
                </a:moveTo>
                <a:lnTo>
                  <a:pt x="1621594" y="0"/>
                </a:lnTo>
                <a:lnTo>
                  <a:pt x="1621594" y="1621594"/>
                </a:lnTo>
                <a:lnTo>
                  <a:pt x="0" y="162159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07CF892C-DEA6-0A76-53D6-DCF857AB40EF}"/>
              </a:ext>
            </a:extLst>
          </p:cNvPr>
          <p:cNvSpPr txBox="1"/>
          <p:nvPr/>
        </p:nvSpPr>
        <p:spPr>
          <a:xfrm>
            <a:off x="5486399" y="4218576"/>
            <a:ext cx="12011024" cy="5207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5440" lvl="1" algn="l">
              <a:lnSpc>
                <a:spcPts val="4479"/>
              </a:lnSpc>
            </a:pPr>
            <a:r>
              <a:rPr lang="en-US" sz="2400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</a:t>
            </a:r>
            <a:r>
              <a:rPr lang="en-US" sz="24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encegah</a:t>
            </a:r>
            <a:r>
              <a:rPr lang="en-US" sz="24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4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pengguna</a:t>
            </a:r>
            <a:r>
              <a:rPr lang="en-US" sz="24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yang </a:t>
            </a:r>
            <a:r>
              <a:rPr lang="en-US" sz="24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tidak</a:t>
            </a:r>
            <a:r>
              <a:rPr lang="en-US" sz="24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4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sah</a:t>
            </a:r>
            <a:r>
              <a:rPr lang="en-US" sz="24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4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masuk</a:t>
            </a:r>
            <a:r>
              <a:rPr lang="en-US" sz="24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ke </a:t>
            </a:r>
            <a:r>
              <a:rPr lang="en-US" sz="24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dalam</a:t>
            </a:r>
            <a:r>
              <a:rPr lang="en-US" sz="24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4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jaringan</a:t>
            </a:r>
            <a:endParaRPr lang="en-US" sz="2400" u="none" dirty="0">
              <a:solidFill>
                <a:srgbClr val="2A2E3A"/>
              </a:solidFill>
              <a:latin typeface="DM Sans" pitchFamily="2" charset="0"/>
              <a:ea typeface="Helios"/>
              <a:cs typeface="Helios"/>
              <a:sym typeface="Helio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D170C39-FB5F-BC45-A2A7-5369C2A2268F}"/>
              </a:ext>
            </a:extLst>
          </p:cNvPr>
          <p:cNvGrpSpPr/>
          <p:nvPr/>
        </p:nvGrpSpPr>
        <p:grpSpPr>
          <a:xfrm>
            <a:off x="822661" y="4218576"/>
            <a:ext cx="4663739" cy="712690"/>
            <a:chOff x="822661" y="4218576"/>
            <a:chExt cx="4663739" cy="712690"/>
          </a:xfrm>
        </p:grpSpPr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41EFDB94-0C85-BBB4-3456-5A1F507051B0}"/>
                </a:ext>
              </a:extLst>
            </p:cNvPr>
            <p:cNvSpPr/>
            <p:nvPr/>
          </p:nvSpPr>
          <p:spPr>
            <a:xfrm>
              <a:off x="822661" y="4218576"/>
              <a:ext cx="4663739" cy="712690"/>
            </a:xfrm>
            <a:custGeom>
              <a:avLst/>
              <a:gdLst/>
              <a:ahLst/>
              <a:cxnLst/>
              <a:rect l="l" t="t" r="r" b="b"/>
              <a:pathLst>
                <a:path w="1655902" h="187704">
                  <a:moveTo>
                    <a:pt x="93852" y="0"/>
                  </a:moveTo>
                  <a:lnTo>
                    <a:pt x="1562050" y="0"/>
                  </a:lnTo>
                  <a:cubicBezTo>
                    <a:pt x="1586941" y="0"/>
                    <a:pt x="1610813" y="9888"/>
                    <a:pt x="1628414" y="27489"/>
                  </a:cubicBezTo>
                  <a:cubicBezTo>
                    <a:pt x="1646014" y="45089"/>
                    <a:pt x="1655902" y="68961"/>
                    <a:pt x="1655902" y="93852"/>
                  </a:cubicBezTo>
                  <a:lnTo>
                    <a:pt x="1655902" y="93852"/>
                  </a:lnTo>
                  <a:cubicBezTo>
                    <a:pt x="1655902" y="145685"/>
                    <a:pt x="1613883" y="187704"/>
                    <a:pt x="1562050" y="187704"/>
                  </a:cubicBezTo>
                  <a:lnTo>
                    <a:pt x="93852" y="187704"/>
                  </a:lnTo>
                  <a:cubicBezTo>
                    <a:pt x="42019" y="187704"/>
                    <a:pt x="0" y="145685"/>
                    <a:pt x="0" y="93852"/>
                  </a:cubicBezTo>
                  <a:lnTo>
                    <a:pt x="0" y="93852"/>
                  </a:lnTo>
                  <a:cubicBezTo>
                    <a:pt x="0" y="42019"/>
                    <a:pt x="42019" y="0"/>
                    <a:pt x="93852" y="0"/>
                  </a:cubicBezTo>
                  <a:close/>
                </a:path>
              </a:pathLst>
            </a:custGeom>
            <a:solidFill>
              <a:srgbClr val="416089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9">
              <a:extLst>
                <a:ext uri="{FF2B5EF4-FFF2-40B4-BE49-F238E27FC236}">
                  <a16:creationId xmlns:a16="http://schemas.microsoft.com/office/drawing/2014/main" id="{60F75D2F-1CCB-78C4-CFF7-DAFF46D23B1E}"/>
                </a:ext>
              </a:extLst>
            </p:cNvPr>
            <p:cNvSpPr txBox="1"/>
            <p:nvPr/>
          </p:nvSpPr>
          <p:spPr>
            <a:xfrm>
              <a:off x="1059030" y="4299910"/>
              <a:ext cx="3893970" cy="55002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indent="-111760">
                <a:lnSpc>
                  <a:spcPts val="4479"/>
                </a:lnSpc>
              </a:pPr>
              <a:r>
                <a:rPr lang="en-US" sz="3199" b="1" u="none" dirty="0">
                  <a:solidFill>
                    <a:schemeClr val="bg1"/>
                  </a:solidFill>
                  <a:latin typeface="DM Sans" pitchFamily="2" charset="0"/>
                  <a:ea typeface="Helios"/>
                  <a:cs typeface="Helios"/>
                  <a:sym typeface="Helios"/>
                </a:rPr>
                <a:t>Network Security</a:t>
              </a:r>
            </a:p>
          </p:txBody>
        </p:sp>
      </p:grpSp>
      <p:sp>
        <p:nvSpPr>
          <p:cNvPr id="14" name="TextBox 9">
            <a:extLst>
              <a:ext uri="{FF2B5EF4-FFF2-40B4-BE49-F238E27FC236}">
                <a16:creationId xmlns:a16="http://schemas.microsoft.com/office/drawing/2014/main" id="{FCE5F895-4A50-D7FA-39E4-CA6B3AE783BF}"/>
              </a:ext>
            </a:extLst>
          </p:cNvPr>
          <p:cNvSpPr txBox="1"/>
          <p:nvPr/>
        </p:nvSpPr>
        <p:spPr>
          <a:xfrm>
            <a:off x="5462336" y="5259673"/>
            <a:ext cx="12011024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5440" lvl="1" algn="l"/>
            <a:r>
              <a:rPr lang="en-US" sz="24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Memantau</a:t>
            </a:r>
            <a:r>
              <a:rPr lang="en-US" sz="24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4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lalu</a:t>
            </a:r>
            <a:r>
              <a:rPr lang="en-US" sz="24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4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lintas</a:t>
            </a:r>
            <a:r>
              <a:rPr lang="en-US" sz="24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internet yang </a:t>
            </a:r>
            <a:r>
              <a:rPr lang="en-US" sz="24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masuk</a:t>
            </a:r>
            <a:r>
              <a:rPr lang="en-US" sz="24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untuk </a:t>
            </a:r>
            <a:r>
              <a:rPr lang="en-US" sz="24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mencari</a:t>
            </a:r>
            <a:r>
              <a:rPr lang="en-US" sz="24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malware </a:t>
            </a:r>
            <a:r>
              <a:rPr lang="en-US" sz="24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serta</a:t>
            </a:r>
            <a:r>
              <a:rPr lang="en-US" sz="24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4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lalu</a:t>
            </a:r>
            <a:r>
              <a:rPr lang="en-US" sz="24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4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lintas</a:t>
            </a:r>
            <a:r>
              <a:rPr lang="en-US" sz="24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yang </a:t>
            </a:r>
            <a:r>
              <a:rPr lang="en-US" sz="24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tidak</a:t>
            </a:r>
            <a:r>
              <a:rPr lang="en-US" sz="24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4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diinginkan</a:t>
            </a:r>
            <a:endParaRPr lang="en-US" sz="2400" u="none" dirty="0">
              <a:solidFill>
                <a:srgbClr val="2A2E3A"/>
              </a:solidFill>
              <a:latin typeface="DM Sans" pitchFamily="2" charset="0"/>
              <a:ea typeface="Helios"/>
              <a:cs typeface="Helios"/>
              <a:sym typeface="Helio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7A559DC-2949-800B-1D50-C4997589EEED}"/>
              </a:ext>
            </a:extLst>
          </p:cNvPr>
          <p:cNvGrpSpPr/>
          <p:nvPr/>
        </p:nvGrpSpPr>
        <p:grpSpPr>
          <a:xfrm>
            <a:off x="798598" y="5259673"/>
            <a:ext cx="4663739" cy="712690"/>
            <a:chOff x="822661" y="4218576"/>
            <a:chExt cx="4663739" cy="712690"/>
          </a:xfrm>
        </p:grpSpPr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73E13563-B3D1-90D9-F6BD-FEF900B6CE2C}"/>
                </a:ext>
              </a:extLst>
            </p:cNvPr>
            <p:cNvSpPr/>
            <p:nvPr/>
          </p:nvSpPr>
          <p:spPr>
            <a:xfrm>
              <a:off x="822661" y="4218576"/>
              <a:ext cx="4663739" cy="712690"/>
            </a:xfrm>
            <a:custGeom>
              <a:avLst/>
              <a:gdLst/>
              <a:ahLst/>
              <a:cxnLst/>
              <a:rect l="l" t="t" r="r" b="b"/>
              <a:pathLst>
                <a:path w="1655902" h="187704">
                  <a:moveTo>
                    <a:pt x="93852" y="0"/>
                  </a:moveTo>
                  <a:lnTo>
                    <a:pt x="1562050" y="0"/>
                  </a:lnTo>
                  <a:cubicBezTo>
                    <a:pt x="1586941" y="0"/>
                    <a:pt x="1610813" y="9888"/>
                    <a:pt x="1628414" y="27489"/>
                  </a:cubicBezTo>
                  <a:cubicBezTo>
                    <a:pt x="1646014" y="45089"/>
                    <a:pt x="1655902" y="68961"/>
                    <a:pt x="1655902" y="93852"/>
                  </a:cubicBezTo>
                  <a:lnTo>
                    <a:pt x="1655902" y="93852"/>
                  </a:lnTo>
                  <a:cubicBezTo>
                    <a:pt x="1655902" y="145685"/>
                    <a:pt x="1613883" y="187704"/>
                    <a:pt x="1562050" y="187704"/>
                  </a:cubicBezTo>
                  <a:lnTo>
                    <a:pt x="93852" y="187704"/>
                  </a:lnTo>
                  <a:cubicBezTo>
                    <a:pt x="42019" y="187704"/>
                    <a:pt x="0" y="145685"/>
                    <a:pt x="0" y="93852"/>
                  </a:cubicBezTo>
                  <a:lnTo>
                    <a:pt x="0" y="93852"/>
                  </a:lnTo>
                  <a:cubicBezTo>
                    <a:pt x="0" y="42019"/>
                    <a:pt x="42019" y="0"/>
                    <a:pt x="93852" y="0"/>
                  </a:cubicBezTo>
                  <a:close/>
                </a:path>
              </a:pathLst>
            </a:custGeom>
            <a:solidFill>
              <a:srgbClr val="416089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9">
              <a:extLst>
                <a:ext uri="{FF2B5EF4-FFF2-40B4-BE49-F238E27FC236}">
                  <a16:creationId xmlns:a16="http://schemas.microsoft.com/office/drawing/2014/main" id="{0EBE2D36-6749-57A5-2C55-8DDC80117556}"/>
                </a:ext>
              </a:extLst>
            </p:cNvPr>
            <p:cNvSpPr txBox="1"/>
            <p:nvPr/>
          </p:nvSpPr>
          <p:spPr>
            <a:xfrm>
              <a:off x="1059030" y="4299910"/>
              <a:ext cx="4191000" cy="55002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indent="-111760">
                <a:lnSpc>
                  <a:spcPts val="4479"/>
                </a:lnSpc>
              </a:pPr>
              <a:r>
                <a:rPr lang="en-US" sz="3199" b="1" u="none" dirty="0">
                  <a:solidFill>
                    <a:schemeClr val="bg1"/>
                  </a:solidFill>
                  <a:latin typeface="DM Sans" pitchFamily="2" charset="0"/>
                  <a:ea typeface="Helios"/>
                  <a:cs typeface="Helios"/>
                  <a:sym typeface="Helios"/>
                </a:rPr>
                <a:t>Internet Security</a:t>
              </a:r>
            </a:p>
          </p:txBody>
        </p:sp>
      </p:grpSp>
      <p:sp>
        <p:nvSpPr>
          <p:cNvPr id="18" name="TextBox 9">
            <a:extLst>
              <a:ext uri="{FF2B5EF4-FFF2-40B4-BE49-F238E27FC236}">
                <a16:creationId xmlns:a16="http://schemas.microsoft.com/office/drawing/2014/main" id="{E3821EC5-33FF-DE4A-F4FF-BD8ED2F7D061}"/>
              </a:ext>
            </a:extLst>
          </p:cNvPr>
          <p:cNvSpPr txBox="1"/>
          <p:nvPr/>
        </p:nvSpPr>
        <p:spPr>
          <a:xfrm>
            <a:off x="5466346" y="6303643"/>
            <a:ext cx="12011024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5440" lvl="1" algn="l"/>
            <a:r>
              <a:rPr lang="en-US" sz="24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Mencegah</a:t>
            </a:r>
            <a:r>
              <a:rPr lang="en-US" sz="24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4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perangkat</a:t>
            </a:r>
            <a:r>
              <a:rPr lang="en-US" sz="24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4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mengakses</a:t>
            </a:r>
            <a:r>
              <a:rPr lang="en-US" sz="24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4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jaringan</a:t>
            </a:r>
            <a:r>
              <a:rPr lang="en-US" sz="24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4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berbahaya</a:t>
            </a:r>
            <a:r>
              <a:rPr lang="en-US" sz="24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yang </a:t>
            </a:r>
            <a:r>
              <a:rPr lang="en-US" sz="24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mungkin</a:t>
            </a:r>
            <a:r>
              <a:rPr lang="en-US" sz="24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menjadi </a:t>
            </a:r>
            <a:r>
              <a:rPr lang="en-US" sz="24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ancaman</a:t>
            </a:r>
            <a:r>
              <a:rPr lang="en-US" sz="24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4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bagi</a:t>
            </a:r>
            <a:r>
              <a:rPr lang="en-US" sz="24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4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organisasi</a:t>
            </a:r>
            <a:endParaRPr lang="en-US" sz="2400" u="none" dirty="0">
              <a:solidFill>
                <a:srgbClr val="2A2E3A"/>
              </a:solidFill>
              <a:latin typeface="DM Sans" pitchFamily="2" charset="0"/>
              <a:ea typeface="Helios"/>
              <a:cs typeface="Helios"/>
              <a:sym typeface="Helio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7AD68FD-B6E6-402A-19B6-A098010C8C9E}"/>
              </a:ext>
            </a:extLst>
          </p:cNvPr>
          <p:cNvGrpSpPr/>
          <p:nvPr/>
        </p:nvGrpSpPr>
        <p:grpSpPr>
          <a:xfrm>
            <a:off x="802608" y="6303643"/>
            <a:ext cx="4663739" cy="712690"/>
            <a:chOff x="822661" y="4218576"/>
            <a:chExt cx="4663739" cy="712690"/>
          </a:xfrm>
        </p:grpSpPr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59B8FC70-E627-A5AA-2C39-06F83EAC057B}"/>
                </a:ext>
              </a:extLst>
            </p:cNvPr>
            <p:cNvSpPr/>
            <p:nvPr/>
          </p:nvSpPr>
          <p:spPr>
            <a:xfrm>
              <a:off x="822661" y="4218576"/>
              <a:ext cx="4663739" cy="712690"/>
            </a:xfrm>
            <a:custGeom>
              <a:avLst/>
              <a:gdLst/>
              <a:ahLst/>
              <a:cxnLst/>
              <a:rect l="l" t="t" r="r" b="b"/>
              <a:pathLst>
                <a:path w="1655902" h="187704">
                  <a:moveTo>
                    <a:pt x="93852" y="0"/>
                  </a:moveTo>
                  <a:lnTo>
                    <a:pt x="1562050" y="0"/>
                  </a:lnTo>
                  <a:cubicBezTo>
                    <a:pt x="1586941" y="0"/>
                    <a:pt x="1610813" y="9888"/>
                    <a:pt x="1628414" y="27489"/>
                  </a:cubicBezTo>
                  <a:cubicBezTo>
                    <a:pt x="1646014" y="45089"/>
                    <a:pt x="1655902" y="68961"/>
                    <a:pt x="1655902" y="93852"/>
                  </a:cubicBezTo>
                  <a:lnTo>
                    <a:pt x="1655902" y="93852"/>
                  </a:lnTo>
                  <a:cubicBezTo>
                    <a:pt x="1655902" y="145685"/>
                    <a:pt x="1613883" y="187704"/>
                    <a:pt x="1562050" y="187704"/>
                  </a:cubicBezTo>
                  <a:lnTo>
                    <a:pt x="93852" y="187704"/>
                  </a:lnTo>
                  <a:cubicBezTo>
                    <a:pt x="42019" y="187704"/>
                    <a:pt x="0" y="145685"/>
                    <a:pt x="0" y="93852"/>
                  </a:cubicBezTo>
                  <a:lnTo>
                    <a:pt x="0" y="93852"/>
                  </a:lnTo>
                  <a:cubicBezTo>
                    <a:pt x="0" y="42019"/>
                    <a:pt x="42019" y="0"/>
                    <a:pt x="93852" y="0"/>
                  </a:cubicBezTo>
                  <a:close/>
                </a:path>
              </a:pathLst>
            </a:custGeom>
            <a:solidFill>
              <a:srgbClr val="416089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9">
              <a:extLst>
                <a:ext uri="{FF2B5EF4-FFF2-40B4-BE49-F238E27FC236}">
                  <a16:creationId xmlns:a16="http://schemas.microsoft.com/office/drawing/2014/main" id="{19E3A2C3-8733-65C5-96D6-0C617915EBB5}"/>
                </a:ext>
              </a:extLst>
            </p:cNvPr>
            <p:cNvSpPr txBox="1"/>
            <p:nvPr/>
          </p:nvSpPr>
          <p:spPr>
            <a:xfrm>
              <a:off x="1059030" y="4299910"/>
              <a:ext cx="4191000" cy="55002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indent="-111760">
                <a:lnSpc>
                  <a:spcPts val="4479"/>
                </a:lnSpc>
              </a:pPr>
              <a:r>
                <a:rPr lang="en-US" sz="3199" b="1" u="none" dirty="0">
                  <a:solidFill>
                    <a:schemeClr val="bg1"/>
                  </a:solidFill>
                  <a:latin typeface="DM Sans" pitchFamily="2" charset="0"/>
                  <a:ea typeface="Helios"/>
                  <a:cs typeface="Helios"/>
                  <a:sym typeface="Helios"/>
                </a:rPr>
                <a:t>Endpoint Security</a:t>
              </a:r>
            </a:p>
          </p:txBody>
        </p:sp>
      </p:grpSp>
      <p:sp>
        <p:nvSpPr>
          <p:cNvPr id="22" name="TextBox 9">
            <a:extLst>
              <a:ext uri="{FF2B5EF4-FFF2-40B4-BE49-F238E27FC236}">
                <a16:creationId xmlns:a16="http://schemas.microsoft.com/office/drawing/2014/main" id="{B15FE40C-2978-611E-0AB1-5FE45BBBEE31}"/>
              </a:ext>
            </a:extLst>
          </p:cNvPr>
          <p:cNvSpPr txBox="1"/>
          <p:nvPr/>
        </p:nvSpPr>
        <p:spPr>
          <a:xfrm>
            <a:off x="5522494" y="7347613"/>
            <a:ext cx="12011024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5440" lvl="1" algn="l"/>
            <a:r>
              <a:rPr lang="en-US" sz="24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Mengamankan</a:t>
            </a:r>
            <a:r>
              <a:rPr lang="en-US" sz="24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4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pengguna</a:t>
            </a:r>
            <a:r>
              <a:rPr lang="en-US" sz="24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4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aplikasi</a:t>
            </a:r>
            <a:r>
              <a:rPr lang="en-US" sz="24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software </a:t>
            </a:r>
            <a:r>
              <a:rPr lang="en-US" sz="24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sebagai</a:t>
            </a:r>
            <a:r>
              <a:rPr lang="en-US" sz="24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4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layanan</a:t>
            </a:r>
            <a:r>
              <a:rPr lang="en-US" sz="24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(</a:t>
            </a:r>
            <a:r>
              <a:rPr lang="en-US" sz="2400" i="1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Software as a Service (SaaS</a:t>
            </a:r>
            <a:r>
              <a:rPr lang="en-US" sz="24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))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8BC821F-3C96-3AD5-25A1-F4EE64E4D21D}"/>
              </a:ext>
            </a:extLst>
          </p:cNvPr>
          <p:cNvGrpSpPr/>
          <p:nvPr/>
        </p:nvGrpSpPr>
        <p:grpSpPr>
          <a:xfrm>
            <a:off x="858756" y="7347613"/>
            <a:ext cx="4663739" cy="712690"/>
            <a:chOff x="822661" y="4218576"/>
            <a:chExt cx="4663739" cy="712690"/>
          </a:xfrm>
        </p:grpSpPr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45D74C8E-0803-C8BD-40B8-9785BCCEF0B3}"/>
                </a:ext>
              </a:extLst>
            </p:cNvPr>
            <p:cNvSpPr/>
            <p:nvPr/>
          </p:nvSpPr>
          <p:spPr>
            <a:xfrm>
              <a:off x="822661" y="4218576"/>
              <a:ext cx="4663739" cy="712690"/>
            </a:xfrm>
            <a:custGeom>
              <a:avLst/>
              <a:gdLst/>
              <a:ahLst/>
              <a:cxnLst/>
              <a:rect l="l" t="t" r="r" b="b"/>
              <a:pathLst>
                <a:path w="1655902" h="187704">
                  <a:moveTo>
                    <a:pt x="93852" y="0"/>
                  </a:moveTo>
                  <a:lnTo>
                    <a:pt x="1562050" y="0"/>
                  </a:lnTo>
                  <a:cubicBezTo>
                    <a:pt x="1586941" y="0"/>
                    <a:pt x="1610813" y="9888"/>
                    <a:pt x="1628414" y="27489"/>
                  </a:cubicBezTo>
                  <a:cubicBezTo>
                    <a:pt x="1646014" y="45089"/>
                    <a:pt x="1655902" y="68961"/>
                    <a:pt x="1655902" y="93852"/>
                  </a:cubicBezTo>
                  <a:lnTo>
                    <a:pt x="1655902" y="93852"/>
                  </a:lnTo>
                  <a:cubicBezTo>
                    <a:pt x="1655902" y="145685"/>
                    <a:pt x="1613883" y="187704"/>
                    <a:pt x="1562050" y="187704"/>
                  </a:cubicBezTo>
                  <a:lnTo>
                    <a:pt x="93852" y="187704"/>
                  </a:lnTo>
                  <a:cubicBezTo>
                    <a:pt x="42019" y="187704"/>
                    <a:pt x="0" y="145685"/>
                    <a:pt x="0" y="93852"/>
                  </a:cubicBezTo>
                  <a:lnTo>
                    <a:pt x="0" y="93852"/>
                  </a:lnTo>
                  <a:cubicBezTo>
                    <a:pt x="0" y="42019"/>
                    <a:pt x="42019" y="0"/>
                    <a:pt x="93852" y="0"/>
                  </a:cubicBezTo>
                  <a:close/>
                </a:path>
              </a:pathLst>
            </a:custGeom>
            <a:solidFill>
              <a:srgbClr val="416089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9">
              <a:extLst>
                <a:ext uri="{FF2B5EF4-FFF2-40B4-BE49-F238E27FC236}">
                  <a16:creationId xmlns:a16="http://schemas.microsoft.com/office/drawing/2014/main" id="{416E370C-BFBC-07D3-3670-B4845D51E4D7}"/>
                </a:ext>
              </a:extLst>
            </p:cNvPr>
            <p:cNvSpPr txBox="1"/>
            <p:nvPr/>
          </p:nvSpPr>
          <p:spPr>
            <a:xfrm>
              <a:off x="1059030" y="4299910"/>
              <a:ext cx="4191000" cy="55002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indent="-111760">
                <a:lnSpc>
                  <a:spcPts val="4479"/>
                </a:lnSpc>
              </a:pPr>
              <a:r>
                <a:rPr lang="en-US" sz="3199" b="1" u="none" dirty="0">
                  <a:solidFill>
                    <a:schemeClr val="bg1"/>
                  </a:solidFill>
                  <a:latin typeface="DM Sans" pitchFamily="2" charset="0"/>
                  <a:ea typeface="Helios"/>
                  <a:cs typeface="Helios"/>
                  <a:sym typeface="Helios"/>
                </a:rPr>
                <a:t>Cloud Security</a:t>
              </a:r>
            </a:p>
          </p:txBody>
        </p:sp>
      </p:grpSp>
      <p:sp>
        <p:nvSpPr>
          <p:cNvPr id="26" name="TextBox 9">
            <a:extLst>
              <a:ext uri="{FF2B5EF4-FFF2-40B4-BE49-F238E27FC236}">
                <a16:creationId xmlns:a16="http://schemas.microsoft.com/office/drawing/2014/main" id="{17FEEF9E-D6C7-9D0F-DD46-E83FC64B34D1}"/>
              </a:ext>
            </a:extLst>
          </p:cNvPr>
          <p:cNvSpPr txBox="1"/>
          <p:nvPr/>
        </p:nvSpPr>
        <p:spPr>
          <a:xfrm>
            <a:off x="5462336" y="8417557"/>
            <a:ext cx="12011024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5440" lvl="1" algn="l"/>
            <a:r>
              <a:rPr lang="en-US" sz="24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Pengembangan</a:t>
            </a:r>
            <a:r>
              <a:rPr lang="en-US" sz="24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4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aplikasi</a:t>
            </a:r>
            <a:r>
              <a:rPr lang="en-US" sz="24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4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dengan</a:t>
            </a:r>
            <a:r>
              <a:rPr lang="en-US" sz="24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4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teknik</a:t>
            </a:r>
            <a:r>
              <a:rPr lang="en-US" sz="24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4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pengkodean</a:t>
            </a:r>
            <a:r>
              <a:rPr lang="en-US" sz="24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4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khusus</a:t>
            </a:r>
            <a:r>
              <a:rPr lang="en-US" sz="24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agar </a:t>
            </a:r>
            <a:r>
              <a:rPr lang="en-US" sz="24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memiliki</a:t>
            </a:r>
            <a:r>
              <a:rPr lang="en-US" sz="24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4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tingkat</a:t>
            </a:r>
            <a:r>
              <a:rPr lang="en-US" sz="24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4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keamanan</a:t>
            </a:r>
            <a:r>
              <a:rPr lang="en-US" sz="24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yang </a:t>
            </a:r>
            <a:r>
              <a:rPr lang="en-US" sz="24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tinggi</a:t>
            </a:r>
            <a:endParaRPr lang="en-US" sz="2400" u="none" dirty="0">
              <a:solidFill>
                <a:srgbClr val="2A2E3A"/>
              </a:solidFill>
              <a:latin typeface="DM Sans" pitchFamily="2" charset="0"/>
              <a:ea typeface="Helios"/>
              <a:cs typeface="Helios"/>
              <a:sym typeface="Helios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5F9BBE3-A59C-E07C-B856-0B1366098F1F}"/>
              </a:ext>
            </a:extLst>
          </p:cNvPr>
          <p:cNvGrpSpPr/>
          <p:nvPr/>
        </p:nvGrpSpPr>
        <p:grpSpPr>
          <a:xfrm>
            <a:off x="798598" y="8417557"/>
            <a:ext cx="4663739" cy="712690"/>
            <a:chOff x="822661" y="4218576"/>
            <a:chExt cx="4663739" cy="712690"/>
          </a:xfrm>
        </p:grpSpPr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236F4998-3C66-2612-6669-28F79C898692}"/>
                </a:ext>
              </a:extLst>
            </p:cNvPr>
            <p:cNvSpPr/>
            <p:nvPr/>
          </p:nvSpPr>
          <p:spPr>
            <a:xfrm>
              <a:off x="822661" y="4218576"/>
              <a:ext cx="4663739" cy="712690"/>
            </a:xfrm>
            <a:custGeom>
              <a:avLst/>
              <a:gdLst/>
              <a:ahLst/>
              <a:cxnLst/>
              <a:rect l="l" t="t" r="r" b="b"/>
              <a:pathLst>
                <a:path w="1655902" h="187704">
                  <a:moveTo>
                    <a:pt x="93852" y="0"/>
                  </a:moveTo>
                  <a:lnTo>
                    <a:pt x="1562050" y="0"/>
                  </a:lnTo>
                  <a:cubicBezTo>
                    <a:pt x="1586941" y="0"/>
                    <a:pt x="1610813" y="9888"/>
                    <a:pt x="1628414" y="27489"/>
                  </a:cubicBezTo>
                  <a:cubicBezTo>
                    <a:pt x="1646014" y="45089"/>
                    <a:pt x="1655902" y="68961"/>
                    <a:pt x="1655902" y="93852"/>
                  </a:cubicBezTo>
                  <a:lnTo>
                    <a:pt x="1655902" y="93852"/>
                  </a:lnTo>
                  <a:cubicBezTo>
                    <a:pt x="1655902" y="145685"/>
                    <a:pt x="1613883" y="187704"/>
                    <a:pt x="1562050" y="187704"/>
                  </a:cubicBezTo>
                  <a:lnTo>
                    <a:pt x="93852" y="187704"/>
                  </a:lnTo>
                  <a:cubicBezTo>
                    <a:pt x="42019" y="187704"/>
                    <a:pt x="0" y="145685"/>
                    <a:pt x="0" y="93852"/>
                  </a:cubicBezTo>
                  <a:lnTo>
                    <a:pt x="0" y="93852"/>
                  </a:lnTo>
                  <a:cubicBezTo>
                    <a:pt x="0" y="42019"/>
                    <a:pt x="42019" y="0"/>
                    <a:pt x="93852" y="0"/>
                  </a:cubicBezTo>
                  <a:close/>
                </a:path>
              </a:pathLst>
            </a:custGeom>
            <a:solidFill>
              <a:srgbClr val="416089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Box 9">
              <a:extLst>
                <a:ext uri="{FF2B5EF4-FFF2-40B4-BE49-F238E27FC236}">
                  <a16:creationId xmlns:a16="http://schemas.microsoft.com/office/drawing/2014/main" id="{362F00C0-F676-06AE-B287-8B80A8B3C29B}"/>
                </a:ext>
              </a:extLst>
            </p:cNvPr>
            <p:cNvSpPr txBox="1"/>
            <p:nvPr/>
          </p:nvSpPr>
          <p:spPr>
            <a:xfrm>
              <a:off x="1059030" y="4299910"/>
              <a:ext cx="4191000" cy="55002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indent="-111760">
                <a:lnSpc>
                  <a:spcPts val="4479"/>
                </a:lnSpc>
              </a:pPr>
              <a:r>
                <a:rPr lang="en-US" sz="3199" b="1" u="none" dirty="0">
                  <a:solidFill>
                    <a:schemeClr val="bg1"/>
                  </a:solidFill>
                  <a:latin typeface="DM Sans" pitchFamily="2" charset="0"/>
                  <a:ea typeface="Helios"/>
                  <a:cs typeface="Helios"/>
                  <a:sym typeface="Helios"/>
                </a:rPr>
                <a:t>Application Security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09484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79173D-6758-70B5-6095-57BE411A21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D434B18F-7F5B-A2B9-5784-7B9F68E167A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-667321"/>
            <a:ext cx="18288000" cy="7229439"/>
          </a:xfrm>
          <a:custGeom>
            <a:avLst/>
            <a:gdLst/>
            <a:ahLst/>
            <a:cxnLst/>
            <a:rect l="l" t="t" r="r" b="b"/>
            <a:pathLst>
              <a:path w="18288000" h="7229439">
                <a:moveTo>
                  <a:pt x="0" y="0"/>
                </a:moveTo>
                <a:lnTo>
                  <a:pt x="18288000" y="0"/>
                </a:lnTo>
                <a:lnTo>
                  <a:pt x="18288000" y="7229439"/>
                </a:lnTo>
                <a:lnTo>
                  <a:pt x="0" y="72294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42120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EE80F31C-42D3-BC6D-F284-9B6A47F8686D}"/>
              </a:ext>
            </a:extLst>
          </p:cNvPr>
          <p:cNvSpPr txBox="1"/>
          <p:nvPr/>
        </p:nvSpPr>
        <p:spPr>
          <a:xfrm>
            <a:off x="2415596" y="1714500"/>
            <a:ext cx="13456808" cy="29546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9600" b="1" u="none" dirty="0" err="1">
                <a:solidFill>
                  <a:srgbClr val="FFFFFF"/>
                </a:solidFill>
                <a:latin typeface="DM Sans" pitchFamily="2" charset="0"/>
                <a:ea typeface="Helios"/>
                <a:cs typeface="Helios"/>
                <a:sym typeface="Helios"/>
              </a:rPr>
              <a:t>Masalah</a:t>
            </a:r>
            <a:r>
              <a:rPr lang="en-US" sz="9600" b="1" u="none" dirty="0">
                <a:solidFill>
                  <a:srgbClr val="FFFFFF"/>
                </a:solidFill>
                <a:latin typeface="DM Sans" pitchFamily="2" charset="0"/>
                <a:ea typeface="Helios"/>
                <a:cs typeface="Helios"/>
                <a:sym typeface="Helios"/>
              </a:rPr>
              <a:t> Etika yang </a:t>
            </a:r>
            <a:r>
              <a:rPr lang="en-US" sz="9600" b="1" dirty="0" err="1">
                <a:solidFill>
                  <a:srgbClr val="FFFFFF"/>
                </a:solidFill>
                <a:latin typeface="DM Sans" pitchFamily="2" charset="0"/>
                <a:ea typeface="Helios"/>
                <a:cs typeface="Helios"/>
                <a:sym typeface="Helios"/>
              </a:rPr>
              <a:t>M</a:t>
            </a:r>
            <a:r>
              <a:rPr lang="en-US" sz="9600" b="1" u="none" dirty="0" err="1">
                <a:solidFill>
                  <a:srgbClr val="FFFFFF"/>
                </a:solidFill>
                <a:latin typeface="DM Sans" pitchFamily="2" charset="0"/>
                <a:ea typeface="Helios"/>
                <a:cs typeface="Helios"/>
                <a:sym typeface="Helios"/>
              </a:rPr>
              <a:t>elibatkan</a:t>
            </a:r>
            <a:r>
              <a:rPr lang="en-US" sz="9600" b="1" u="none" dirty="0">
                <a:solidFill>
                  <a:srgbClr val="FFFFFF"/>
                </a:solidFill>
                <a:latin typeface="DM Sans" pitchFamily="2" charset="0"/>
                <a:ea typeface="Helios"/>
                <a:cs typeface="Helios"/>
                <a:sym typeface="Helios"/>
              </a:rPr>
              <a:t> IT Security</a:t>
            </a:r>
          </a:p>
        </p:txBody>
      </p:sp>
      <p:grpSp>
        <p:nvGrpSpPr>
          <p:cNvPr id="11" name="Group 11">
            <a:extLst>
              <a:ext uri="{FF2B5EF4-FFF2-40B4-BE49-F238E27FC236}">
                <a16:creationId xmlns:a16="http://schemas.microsoft.com/office/drawing/2014/main" id="{C2F9E7C9-A0D2-505D-5BB0-E195700D89AC}"/>
              </a:ext>
            </a:extLst>
          </p:cNvPr>
          <p:cNvGrpSpPr/>
          <p:nvPr/>
        </p:nvGrpSpPr>
        <p:grpSpPr>
          <a:xfrm>
            <a:off x="5388743" y="8117402"/>
            <a:ext cx="7510515" cy="1032967"/>
            <a:chOff x="0" y="0"/>
            <a:chExt cx="11133897" cy="1531313"/>
          </a:xfrm>
        </p:grpSpPr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E8EC92E2-A94C-6EF4-DC50-65A25687E79E}"/>
                </a:ext>
              </a:extLst>
            </p:cNvPr>
            <p:cNvSpPr/>
            <p:nvPr/>
          </p:nvSpPr>
          <p:spPr>
            <a:xfrm>
              <a:off x="0" y="0"/>
              <a:ext cx="11133897" cy="1531313"/>
            </a:xfrm>
            <a:custGeom>
              <a:avLst/>
              <a:gdLst/>
              <a:ahLst/>
              <a:cxnLst/>
              <a:rect l="l" t="t" r="r" b="b"/>
              <a:pathLst>
                <a:path w="11133897" h="1531313">
                  <a:moveTo>
                    <a:pt x="30924" y="0"/>
                  </a:moveTo>
                  <a:lnTo>
                    <a:pt x="11102973" y="0"/>
                  </a:lnTo>
                  <a:cubicBezTo>
                    <a:pt x="11120051" y="0"/>
                    <a:pt x="11133897" y="13845"/>
                    <a:pt x="11133897" y="30924"/>
                  </a:cubicBezTo>
                  <a:lnTo>
                    <a:pt x="11133897" y="1500389"/>
                  </a:lnTo>
                  <a:cubicBezTo>
                    <a:pt x="11133897" y="1517468"/>
                    <a:pt x="11120051" y="1531313"/>
                    <a:pt x="11102973" y="1531313"/>
                  </a:cubicBezTo>
                  <a:lnTo>
                    <a:pt x="30924" y="1531313"/>
                  </a:lnTo>
                  <a:cubicBezTo>
                    <a:pt x="13845" y="1531313"/>
                    <a:pt x="0" y="1517468"/>
                    <a:pt x="0" y="1500389"/>
                  </a:cubicBezTo>
                  <a:lnTo>
                    <a:pt x="0" y="30924"/>
                  </a:lnTo>
                  <a:cubicBezTo>
                    <a:pt x="0" y="13845"/>
                    <a:pt x="13845" y="0"/>
                    <a:pt x="30924" y="0"/>
                  </a:cubicBezTo>
                  <a:close/>
                </a:path>
              </a:pathLst>
            </a:custGeom>
            <a:solidFill>
              <a:srgbClr val="F4F4F4"/>
            </a:solidFill>
            <a:ln cap="rnd">
              <a:noFill/>
              <a:prstDash val="sysDot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>
              <a:extLst>
                <a:ext uri="{FF2B5EF4-FFF2-40B4-BE49-F238E27FC236}">
                  <a16:creationId xmlns:a16="http://schemas.microsoft.com/office/drawing/2014/main" id="{FF212EFB-27AB-AFC4-D878-9C7C69858191}"/>
                </a:ext>
              </a:extLst>
            </p:cNvPr>
            <p:cNvSpPr txBox="1"/>
            <p:nvPr/>
          </p:nvSpPr>
          <p:spPr>
            <a:xfrm>
              <a:off x="0" y="-38100"/>
              <a:ext cx="11133897" cy="1569413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2100"/>
                </a:lnSpc>
              </a:pPr>
              <a:endParaRPr lang="en-US" sz="1500" dirty="0">
                <a:solidFill>
                  <a:srgbClr val="2A2E3A"/>
                </a:solidFill>
                <a:latin typeface="Helios"/>
                <a:ea typeface="Helios"/>
                <a:cs typeface="Helios"/>
                <a:sym typeface="Helio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14504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599</Words>
  <Application>Microsoft Office PowerPoint</Application>
  <PresentationFormat>Custom</PresentationFormat>
  <Paragraphs>90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Didact Gothic</vt:lpstr>
      <vt:lpstr>Wingdings</vt:lpstr>
      <vt:lpstr>Klein Bold</vt:lpstr>
      <vt:lpstr>Helios</vt:lpstr>
      <vt:lpstr>DM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Company Profile Presentation</dc:title>
  <cp:lastModifiedBy>rafika</cp:lastModifiedBy>
  <cp:revision>40</cp:revision>
  <dcterms:created xsi:type="dcterms:W3CDTF">2006-08-16T00:00:00Z</dcterms:created>
  <dcterms:modified xsi:type="dcterms:W3CDTF">2026-03-11T03:54:04Z</dcterms:modified>
  <dc:identifier>DAGgcYEFva0</dc:identifier>
</cp:coreProperties>
</file>